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3BA553-9A09-451E-989A-5DDDABA22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D1703-DB97-4CC0-A7AE-135B894E7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7B4444-7582-4A95-97BF-A68645886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BF74A6-B8ED-4647-A1B6-B0EC29242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91DC9B-D06C-4909-ACB5-C2F6AB111D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623D4A-2AB6-42B9-898E-81386D27D5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AAD622-8D6E-41FE-B1EE-769FEF991A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2381B4-533A-4203-B42E-5FF7668AC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3C7B26-7B6E-4B8F-AC74-603104BA1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57DFCA-B0F5-4EF8-BAF0-8F82A41A3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E5C966-EA7B-437B-AEEA-8714F5507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340213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资本市场控制权溢价实证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资本市场控制权溢价理论基础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资本市场控制权溢价实证研究设计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资本市场控制权溢价实证结果分析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资本市场控制权溢价影响机制探讨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资本市场的发展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随着全球资本市场的不断发展和壮大，公司控制权溢价问题逐渐凸显，成为学术界和实务界关注的焦点。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控制权溢价的重要性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控制权溢价反映了控制性股东对公司价值的额外索取，其大小直接影响公司治理结构、股东权益分配以及公司价值评估等方面。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通过对资本市场控制权溢价进行实证研究，有助于揭示控制权溢价的形成机理、影响因素和经济后果，为完善公司治理结构、保护中小股东权益以及促进资本市场健康发展提供理论支持和实践指导。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本研究的主要目的是通过实证分析揭示资本市场控制权溢价的存在性、大小及其影响因素，为相关利益方提供决策参考。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本研究采用规范研究与实证研究相结合的方法，首先构建控制权溢价的理论分析框架，然后运用统计分析方法对收集到的数据进行处理和分析，最后得出研究结论。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研究视角创新</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本研究从控制权溢价的视角出发，突破了传统公司财务和公司治理研究的局限，为理解公司价值提供了新的视角。</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研究方法创新</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本研究综合运用了多种研究方法，包括文献研究、理论分析、实证分析和案例研究等，确保了研究的科学性和准确性。</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研究贡献</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本研究的成果不仅丰富了控制权溢价领域的理论文献，还为政策制定者、投资者和公司管理者提供了有益的参考和借鉴。同时，本研究还有助于推动资本市场改革和规范发展，提高资本市场的效率和公平性。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研究创新与贡献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资本市场控制权溢价理论基础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控制权溢价概念界定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控制权溢价定义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指在购买或争夺企业控制权时，买家愿意支付的超过企业当前市场价值的部分。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控制权溢价表现形式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通常以额外支付的价格、股份转让溢价、要约收购溢价等形式出现。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控制权溢价与市场反应</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控制权溢价的高低往往会引起市场的关注和反应，影响相关企业的股价和市值。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协同效应与战略价值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获得控制权后，投资者可能通过整合资源、改善管理等方式实现协同效应，提升企业的战略价值。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控制权价值差异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不同投资者对企业控制权的价值认知存在差异，导致愿意支付的溢价水平不同。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代理问题与利益冲突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企业内部存在代理问题和利益冲突，使得外部投资者需要通过支付溢价来获取控制权以解决这些问题。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控制权溢价产生原因分析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50" b="5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企业特征因素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市场环境因素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交易特征因素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投资者保护程度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控制权溢价影响因素探讨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企业的规模、盈利能力、成长性等特征会影响控制权溢价水平。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交易方式、交易双方的议价能力、交易时机等交易特征因素同样会影响控制权溢价的高低。</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市场竞争程度、法制环境、信息披露质量等市场环境因素也会对控制权溢价产生影响。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投资者保护程度较高的地区或国家，控制权溢价水平可能相对较低，因为投资者权益得到更好保障。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资本市场控制权溢价实证研究设计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选取发生控制权转移的上市公司作为研究样本，确保样本具有代表性和广泛性。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从权威金融数据库、公司年报、公告等渠道获取相关数据，确保数据的准确性和完整性。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样本选择与数据来源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数据来源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样本选择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控制权溢价</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定义为控制权转移价格与非控制权转移价格之间的差额，反映控制权的额外价值。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度量方法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采用市场价值法、收益法等多种方法综合度量控制权溢价，确保度量结果的客观性和准确性。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变量定义与度量方法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https://d.book118.com/945334021323011120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2024-09-23T15:27:52.333</cp:lastPrinted>
  <dcterms:created xsi:type="dcterms:W3CDTF">2024-09-23T07:27:52Z</dcterms:created>
  <dcterms:modified xsi:type="dcterms:W3CDTF">2024-09-23T07:27:54Z</dcterms:modified>
</cp:coreProperties>
</file>