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21BB233-85BE-4869-94ED-DB897E10372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E6398EE-6C13-4314-9876-BF284AA7B11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8873B4C-1202-4387-9C92-5D9CF1AFECF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903A534-14D0-415E-BE6E-86EF4E47F45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FE2740A-4E21-4C8A-99CC-66D5C1B8722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885FC7B-9123-4701-94D8-47218179B38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CE15E1E-6DB0-4E75-8E49-20858AA8E0E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C123C34-2BE6-4E5C-83B5-1626F42959A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A4A02C8-B282-43FB-81DF-0D789D67B4B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FF5BB4D-B47C-411B-B2EE-6280EB5419B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73EA7C7-10ED-446D-958F-E3DC7B7E0D3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4.jpeg" /><Relationship Id="rId4" Type="http://schemas.openxmlformats.org/officeDocument/2006/relationships/image" Target="../media/image5.jpeg" /><Relationship Id="rId5"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4534302024401110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249023" y="2622666"/>
            <a:ext cx="7693954" cy="929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950" b="1">
                <a:solidFill>
                  <a:schemeClr val="accent3">
                    <a:alpha val="100000"/>
                  </a:schemeClr>
                </a:solidFill>
                <a:latin typeface="Microsoft Yahei"/>
                <a:ea typeface="Microsoft Yahei"/>
                <a:cs typeface="Microsoft Yahei"/>
              </a:rPr>
              <a:t>危化品运输安全监管与执法培训</a:t>
            </a:r>
          </a:p>
        </p:txBody>
      </p:sp>
      <p:sp>
        <p:nvSpPr>
          <p:cNvPr id="3" name="TextBox 3"/>
          <p:cNvSpPr txBox="1"/>
          <p:nvPr/>
        </p:nvSpPr>
        <p:spPr>
          <a:xfrm>
            <a:off x="4490085" y="5357665"/>
            <a:ext cx="32118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a:solidFill>
                  <a:schemeClr val="accent3">
                    <a:lumMod val="75000"/>
                    <a:alpha val="100000"/>
                  </a:schemeClr>
                </a:solidFill>
                <a:latin typeface="Microsoft Yahei"/>
                <a:ea typeface="Microsoft Yahei"/>
                <a:cs typeface="Microsoft Yahei"/>
              </a:rPr>
              <a:t>汇报人：XX</a:t>
            </a:r>
          </a:p>
        </p:txBody>
      </p:sp>
      <p:sp>
        <p:nvSpPr>
          <p:cNvPr id="4" name="TextBox 4"/>
          <p:cNvSpPr txBox="1"/>
          <p:nvPr/>
        </p:nvSpPr>
        <p:spPr>
          <a:xfrm>
            <a:off x="4490085" y="5886341"/>
            <a:ext cx="32118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a:solidFill>
                  <a:schemeClr val="accent3">
                    <a:lumMod val="75000"/>
                    <a:alpha val="100000"/>
                  </a:schemeClr>
                </a:solidFill>
                <a:latin typeface="Microsoft Yahei"/>
                <a:ea typeface="Microsoft Yahei"/>
                <a:cs typeface="Microsoft Yahei"/>
              </a:rPr>
              <a:t>2024-01-24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cxnSp>
        <p:nvCxnSpPr>
          <p:cNvPr id="3" name="Connector 3"/>
          <p:cNvCxnSpPr/>
          <p:nvPr/>
        </p:nvCxnSpPr>
        <p:spPr>
          <a:xfrm>
            <a:off x="4764564" y="833217"/>
            <a:ext cx="5248275" cy="0"/>
          </a:xfrm>
          <a:prstGeom prst="line">
            <a:avLst/>
          </a:prstGeom>
          <a:ln w="6350">
            <a:solidFill>
              <a:schemeClr val="accent3"/>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AutoShape 4"/>
          <p:cNvSpPr/>
          <p:nvPr/>
        </p:nvSpPr>
        <p:spPr>
          <a:xfrm>
            <a:off x="887096" y="833217"/>
            <a:ext cx="1851660" cy="76835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5700" b="1">
                <a:solidFill>
                  <a:schemeClr val="accent3">
                    <a:alpha val="100000"/>
                  </a:schemeClr>
                </a:solidFill>
                <a:latin typeface="微软雅黑"/>
                <a:ea typeface="微软雅黑"/>
                <a:cs typeface="微软雅黑"/>
              </a:rPr>
              <a:t>目录</a:t>
            </a:r>
            <a:endParaRPr lang="en-US" sz="1100"/>
          </a:p>
        </p:txBody>
      </p:sp>
      <p:sp>
        <p:nvSpPr>
          <p:cNvPr id="5" name="AutoShape 5"/>
          <p:cNvSpPr/>
          <p:nvPr/>
        </p:nvSpPr>
        <p:spPr>
          <a:xfrm>
            <a:off x="887095" y="1677767"/>
            <a:ext cx="1851660" cy="36830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800">
                <a:solidFill>
                  <a:schemeClr val="accent3">
                    <a:alpha val="58999"/>
                  </a:schemeClr>
                </a:solidFill>
                <a:latin typeface="Arial"/>
                <a:ea typeface="Arial"/>
                <a:cs typeface="Arial"/>
              </a:rPr>
              <a:t>CONTENTS</a:t>
            </a:r>
            <a:endParaRPr lang="en-US" sz="1100"/>
          </a:p>
        </p:txBody>
      </p:sp>
      <p:sp>
        <p:nvSpPr>
          <p:cNvPr id="6" name="AutoShape 6"/>
          <p:cNvSpPr/>
          <p:nvPr/>
        </p:nvSpPr>
        <p:spPr>
          <a:xfrm>
            <a:off x="2897505" y="955137"/>
            <a:ext cx="76200" cy="922655"/>
          </a:xfrm>
          <a:prstGeom prst="rect">
            <a:avLst/>
          </a:prstGeom>
          <a:solidFill>
            <a:schemeClr val="dk1">
              <a:lumMod val="75000"/>
              <a:lumOff val="2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2933375" y="964933"/>
            <a:ext cx="13178" cy="922438"/>
          </a:xfrm>
          <a:prstGeom prst="line">
            <a:avLst/>
          </a:prstGeom>
          <a:ln w="76200">
            <a:solidFill>
              <a:schemeClr val="accent3">
                <a:lumMod val="75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8" name="TextBox 8"/>
          <p:cNvSpPr txBox="1"/>
          <p:nvPr/>
        </p:nvSpPr>
        <p:spPr>
          <a:xfrm>
            <a:off x="4701326" y="1027968"/>
            <a:ext cx="6840855" cy="49968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危化品运输安全概述</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危化品运输安全法规与标准</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危化品运输车辆及设备安全要求</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驾驶员与押运员职责与操作技能培训</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监管部门职责与执法手段探讨</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企业主体责任落实与自律机制建设</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总结回顾与展望未来发展趋势</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01</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危化品运输安全概述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44212" y="1238585"/>
            <a:ext cx="83343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定义</a:t>
            </a:r>
          </a:p>
        </p:txBody>
      </p:sp>
      <p:sp>
        <p:nvSpPr>
          <p:cNvPr id="3" name="TextBox 3"/>
          <p:cNvSpPr txBox="1"/>
          <p:nvPr/>
        </p:nvSpPr>
        <p:spPr>
          <a:xfrm>
            <a:off x="1844212" y="3550787"/>
            <a:ext cx="83343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分类</a:t>
            </a:r>
          </a:p>
        </p:txBody>
      </p:sp>
      <p:grpSp>
        <p:nvGrpSpPr>
          <p:cNvPr id="4" name="Group 4"/>
          <p:cNvGrpSpPr/>
          <p:nvPr/>
        </p:nvGrpSpPr>
        <p:grpSpPr>
          <a:xfrm>
            <a:off x="454963" y="93878"/>
            <a:ext cx="10641129" cy="914400"/>
            <a:chOff x="454963" y="93878"/>
            <a:chExt cx="10641129" cy="914400"/>
          </a:xfrm>
        </p:grpSpPr>
        <p:sp>
          <p:nvSpPr>
            <p:cNvPr id="5" name="AutoShape 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危化品定义与分类</a:t>
              </a:r>
            </a:p>
          </p:txBody>
        </p:sp>
      </p:grpSp>
      <p:sp>
        <p:nvSpPr>
          <p:cNvPr id="26" name="TextBox 26"/>
          <p:cNvSpPr txBox="1"/>
          <p:nvPr/>
        </p:nvSpPr>
        <p:spPr>
          <a:xfrm>
            <a:off x="1844212" y="3897132"/>
            <a:ext cx="8503576" cy="1682853"/>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根据危化品的性质和危险性，可将其分为爆炸品、压缩气体和液化气体、易燃液体、易燃固体、自燃物品和遇湿易燃物品、氧化剂和有机过氧化物、毒害品和感染性物品、放射性物品、腐蚀品等类别。</a:t>
            </a:r>
          </a:p>
        </p:txBody>
      </p:sp>
      <p:sp>
        <p:nvSpPr>
          <p:cNvPr id="27" name="TextBox 27"/>
          <p:cNvSpPr txBox="1"/>
          <p:nvPr/>
        </p:nvSpPr>
        <p:spPr>
          <a:xfrm>
            <a:off x="1844212" y="1585278"/>
            <a:ext cx="8503576" cy="1682853"/>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危化品，即危险化学品，是指具有毒害、腐蚀、爆炸、燃烧、助燃等性质，对人体、设施、环境具有危害的剧毒化学品和其他化学品。</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在危化品的运输过程中，由于车辆故障、驾驶员操作失误、恶劣天气等原因，可能导致泄漏、火灾、爆炸等严重事故，对人民生命财产安全和环境造成巨大威胁。</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运输风险</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近年来，国内外发生了多起危化品运输事故，如2015年天津港“8·12”瑞海公司危险品仓库特别重大火灾爆炸事故，造成了巨大的人员伤亡和财产损失。这些事故案例为我们敲响了警钟，加强危化品运输安全监管与执法培训刻不容缓。</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事故案例</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危化品运输风险及事故案例</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TextBox 2"/>
          <p:cNvSpPr txBox="1"/>
          <p:nvPr/>
        </p:nvSpPr>
        <p:spPr>
          <a:xfrm>
            <a:off x="624819"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保障人民生命财产安全</a:t>
            </a:r>
          </a:p>
        </p:txBody>
      </p:sp>
      <p:sp>
        <p:nvSpPr>
          <p:cNvPr id="3" name="TextBox 3"/>
          <p:cNvSpPr txBox="1"/>
          <p:nvPr/>
        </p:nvSpPr>
        <p:spPr>
          <a:xfrm>
            <a:off x="4348163"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维护社会稳定</a:t>
            </a:r>
          </a:p>
        </p:txBody>
      </p:sp>
      <p:sp>
        <p:nvSpPr>
          <p:cNvPr id="4" name="TextBox 4"/>
          <p:cNvSpPr txBox="1"/>
          <p:nvPr/>
        </p:nvSpPr>
        <p:spPr>
          <a:xfrm>
            <a:off x="8107773"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促进经济发展</a:t>
            </a:r>
          </a:p>
        </p:txBody>
      </p:sp>
      <p:pic>
        <p:nvPicPr>
          <p:cNvPr id="5" name="Picture 5"/>
          <p:cNvPicPr>
            <a:picLocks noChangeAspect="1"/>
          </p:cNvPicPr>
          <p:nvPr/>
        </p:nvPicPr>
        <p:blipFill>
          <a:blip r:embed="rId2"/>
          <a:srcRect l="5833" r="5833"/>
          <a:stretch>
            <a:fillRect/>
          </a:stretch>
        </p:blipFill>
        <p:spPr>
          <a:xfrm>
            <a:off x="624819" y="1389220"/>
            <a:ext cx="3505200" cy="2628900"/>
          </a:xfrm>
          <a:prstGeom prst="rect">
            <a:avLst/>
          </a:prstGeom>
        </p:spPr>
      </p:pic>
      <p:pic>
        <p:nvPicPr>
          <p:cNvPr id="6" name="Picture 6"/>
          <p:cNvPicPr>
            <a:picLocks noChangeAspect="1"/>
          </p:cNvPicPr>
          <p:nvPr/>
        </p:nvPicPr>
        <p:blipFill>
          <a:blip r:embed="rId3"/>
          <a:srcRect l="5556" r="5556"/>
          <a:stretch>
            <a:fillRect/>
          </a:stretch>
        </p:blipFill>
        <p:spPr>
          <a:xfrm>
            <a:off x="4343400" y="1390333"/>
            <a:ext cx="3505200" cy="2628900"/>
          </a:xfrm>
          <a:prstGeom prst="rect">
            <a:avLst/>
          </a:prstGeom>
        </p:spPr>
      </p:pic>
      <p:pic>
        <p:nvPicPr>
          <p:cNvPr id="7" name="Picture 7"/>
          <p:cNvPicPr>
            <a:picLocks noChangeAspect="1"/>
          </p:cNvPicPr>
          <p:nvPr/>
        </p:nvPicPr>
        <p:blipFill>
          <a:blip r:embed="rId4"/>
          <a:srcRect l="5556" r="5556"/>
          <a:stretch>
            <a:fillRect/>
          </a:stretch>
        </p:blipFill>
        <p:spPr>
          <a:xfrm>
            <a:off x="8079695" y="1390333"/>
            <a:ext cx="3505200" cy="2628900"/>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安全监管与执法重要性</a:t>
              </a:r>
            </a:p>
          </p:txBody>
        </p:sp>
      </p:grpSp>
      <p:sp>
        <p:nvSpPr>
          <p:cNvPr id="30" name="TextBox 30"/>
          <p:cNvSpPr txBox="1"/>
          <p:nvPr/>
        </p:nvSpPr>
        <p:spPr>
          <a:xfrm>
            <a:off x="586719" y="453358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通过加强危化品运输安全监管与执法，可以及时发现和消除安全隐患，降低事故发生的概率和危害程度，从而保障人民生命财产安全。</a:t>
            </a:r>
          </a:p>
        </p:txBody>
      </p:sp>
      <p:sp>
        <p:nvSpPr>
          <p:cNvPr id="31" name="TextBox 31"/>
          <p:cNvSpPr txBox="1"/>
          <p:nvPr/>
        </p:nvSpPr>
        <p:spPr>
          <a:xfrm>
            <a:off x="4336552" y="453358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危化品运输事故往往会造成严重的社会影响，甚至引发恐慌和不安。加强安全监管与执法有助于维护社会稳定和公共安全。</a:t>
            </a:r>
          </a:p>
        </p:txBody>
      </p:sp>
      <p:sp>
        <p:nvSpPr>
          <p:cNvPr id="32" name="TextBox 32"/>
          <p:cNvSpPr txBox="1"/>
          <p:nvPr/>
        </p:nvSpPr>
        <p:spPr>
          <a:xfrm>
            <a:off x="8069673" y="453358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危化品在国民经济中占有重要地位，加强其运输安全监管与执法有助于保障相关产业的正常运转和持续发展，从而促进经济发展。</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02</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危化品运输安全法规与标准</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208" r="16208"/>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《道路危险货物运输管理规定》</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针对道路危化品运输的特殊性，制定车辆、人员、装卸等方面的具体管理要求。</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《中华人民共和国安全生产法》</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明确危化品生产、经营、储存、运输等环节的安全管理要求，强化企业主体责任和政府监管职责。</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《危险化学品安全管理条例》</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详细规定危化品的分类、标识、包装、运输等方面的管理要求，为危化品运输安全提供法制保障。</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国家相关法律法规解读</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67" r="16667"/>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规定危化品道路运输的包装、标志、车辆、人员等方面的技术要求，确保运输过程中的安全。</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《危险货物道路运输规则》</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对危化品进行详细分类，并为每类危化品分配唯一的品名编号，方便识别和管理。</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《危险货物分类和品名编号》</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规定危化品包装的标识、标志和标牌要求，以便在运输过程中快速识别和处理。</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《危险货物包装标志》</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行业标准及规范介绍</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601200" y="4075200"/>
            <a:ext cx="10990800" cy="0"/>
          </a:xfrm>
          <a:prstGeom prst="line">
            <a:avLst/>
          </a:prstGeom>
          <a:ln w="6350">
            <a:solidFill>
              <a:schemeClr val="lt1">
                <a:lumMod val="75000"/>
              </a:schemeClr>
            </a:solidFill>
            <a:prstDash val="dash"/>
            <a:headEnd type="none"/>
            <a:tailEnd type="none"/>
          </a:ln>
        </p:spPr>
        <p:style>
          <a:lnRef idx="0">
            <a:schemeClr val="lt1"/>
          </a:lnRef>
          <a:fillRef idx="1">
            <a:schemeClr val="lt1"/>
          </a:fillRef>
          <a:effectRef idx="0">
            <a:schemeClr val="lt1"/>
          </a:effectRef>
          <a:fontRef idx="minor">
            <a:schemeClr val="lt1"/>
          </a:fontRef>
        </p:style>
      </p:cxnSp>
      <p:cxnSp>
        <p:nvCxnSpPr>
          <p:cNvPr id="3" name="Connector 3"/>
          <p:cNvCxnSpPr/>
          <p:nvPr/>
        </p:nvCxnSpPr>
        <p:spPr>
          <a:xfrm flipH="1">
            <a:off x="6257147" y="2030095"/>
            <a:ext cx="0" cy="4230000"/>
          </a:xfrm>
          <a:prstGeom prst="line">
            <a:avLst/>
          </a:prstGeom>
          <a:ln w="6350">
            <a:solidFill>
              <a:schemeClr val="lt1">
                <a:lumMod val="85000"/>
              </a:schemeClr>
            </a:solidFill>
            <a:prstDash val="dash"/>
            <a:headEnd type="none"/>
            <a:tailEnd type="none"/>
          </a:ln>
        </p:spPr>
        <p:style>
          <a:lnRef idx="0">
            <a:schemeClr val="lt1"/>
          </a:lnRef>
          <a:fillRef idx="1">
            <a:schemeClr val="lt1"/>
          </a:fillRef>
          <a:effectRef idx="0">
            <a:schemeClr val="lt1"/>
          </a:effectRef>
          <a:fontRef idx="minor">
            <a:schemeClr val="lt1"/>
          </a:fontRef>
        </p:style>
      </p:cxnSp>
      <p:sp>
        <p:nvSpPr>
          <p:cNvPr id="4" name="AutoShape 4"/>
          <p:cNvSpPr/>
          <p:nvPr/>
        </p:nvSpPr>
        <p:spPr>
          <a:xfrm>
            <a:off x="1142086" y="1767350"/>
            <a:ext cx="342900" cy="342900"/>
          </a:xfrm>
          <a:prstGeom prst="ellipse">
            <a:avLst/>
          </a:prstGeom>
          <a:noFill/>
          <a:ln w="13716">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pPr algn="ctr">
              <a:defRPr/>
            </a:pPr>
            <a:r>
              <a:rPr lang="en-US" sz="1800" b="1">
                <a:solidFill>
                  <a:schemeClr val="accent1">
                    <a:alpha val="100000"/>
                  </a:schemeClr>
                </a:solidFill>
                <a:latin typeface="Microsoft Yahei"/>
                <a:ea typeface="Microsoft Yahei"/>
                <a:cs typeface="Microsoft Yahei"/>
              </a:rPr>
              <a:t>1</a:t>
            </a:r>
            <a:endParaRPr lang="en-US" sz="1100"/>
          </a:p>
        </p:txBody>
      </p:sp>
      <p:sp>
        <p:nvSpPr>
          <p:cNvPr id="5" name="AutoShape 5"/>
          <p:cNvSpPr/>
          <p:nvPr/>
        </p:nvSpPr>
        <p:spPr>
          <a:xfrm>
            <a:off x="6478905" y="1767350"/>
            <a:ext cx="342900" cy="342900"/>
          </a:xfrm>
          <a:prstGeom prst="ellipse">
            <a:avLst/>
          </a:prstGeom>
          <a:noFill/>
          <a:ln w="13716">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pPr algn="ctr">
              <a:defRPr/>
            </a:pPr>
            <a:r>
              <a:rPr lang="en-US" sz="1800" b="1">
                <a:solidFill>
                  <a:schemeClr val="accent1">
                    <a:alpha val="100000"/>
                  </a:schemeClr>
                </a:solidFill>
                <a:latin typeface="Microsoft Yahei"/>
                <a:ea typeface="Microsoft Yahei"/>
                <a:cs typeface="Microsoft Yahei"/>
              </a:rPr>
              <a:t>2</a:t>
            </a:r>
            <a:endParaRPr lang="en-US" sz="1100"/>
          </a:p>
        </p:txBody>
      </p:sp>
      <p:sp>
        <p:nvSpPr>
          <p:cNvPr id="6" name="AutoShape 6"/>
          <p:cNvSpPr/>
          <p:nvPr/>
        </p:nvSpPr>
        <p:spPr>
          <a:xfrm>
            <a:off x="1142086" y="4317885"/>
            <a:ext cx="342900" cy="342900"/>
          </a:xfrm>
          <a:prstGeom prst="ellipse">
            <a:avLst/>
          </a:prstGeom>
          <a:noFill/>
          <a:ln w="13716">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pPr algn="ctr">
              <a:defRPr/>
            </a:pPr>
            <a:r>
              <a:rPr lang="en-US" sz="1800" b="1">
                <a:solidFill>
                  <a:schemeClr val="accent1">
                    <a:alpha val="100000"/>
                  </a:schemeClr>
                </a:solidFill>
                <a:latin typeface="Microsoft Yahei"/>
                <a:ea typeface="Microsoft Yahei"/>
                <a:cs typeface="Microsoft Yahei"/>
              </a:rPr>
              <a:t>3</a:t>
            </a:r>
            <a:endParaRPr lang="en-US" sz="1100"/>
          </a:p>
        </p:txBody>
      </p:sp>
      <p:sp>
        <p:nvSpPr>
          <p:cNvPr id="7" name="AutoShape 7"/>
          <p:cNvSpPr/>
          <p:nvPr/>
        </p:nvSpPr>
        <p:spPr>
          <a:xfrm>
            <a:off x="6478905" y="4317885"/>
            <a:ext cx="342900" cy="342900"/>
          </a:xfrm>
          <a:prstGeom prst="ellipse">
            <a:avLst/>
          </a:prstGeom>
          <a:noFill/>
          <a:ln w="13716">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pPr algn="ctr">
              <a:defRPr/>
            </a:pPr>
            <a:r>
              <a:rPr lang="en-US" sz="1800" b="1">
                <a:solidFill>
                  <a:schemeClr val="accent1">
                    <a:alpha val="100000"/>
                  </a:schemeClr>
                </a:solidFill>
                <a:latin typeface="Microsoft Yahei"/>
                <a:ea typeface="Microsoft Yahei"/>
                <a:cs typeface="Microsoft Yahei"/>
              </a:rPr>
              <a:t>4</a:t>
            </a:r>
            <a:endParaRPr lang="en-US" sz="1100"/>
          </a:p>
        </p:txBody>
      </p:sp>
      <p:sp>
        <p:nvSpPr>
          <p:cNvPr id="8" name="TextBox 8"/>
          <p:cNvSpPr txBox="1"/>
          <p:nvPr/>
        </p:nvSpPr>
        <p:spPr>
          <a:xfrm>
            <a:off x="1542696" y="1714963"/>
            <a:ext cx="4314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建立健全安全生产责任制</a:t>
            </a:r>
          </a:p>
        </p:txBody>
      </p:sp>
      <p:sp>
        <p:nvSpPr>
          <p:cNvPr id="9" name="TextBox 9"/>
          <p:cNvSpPr txBox="1"/>
          <p:nvPr/>
        </p:nvSpPr>
        <p:spPr>
          <a:xfrm>
            <a:off x="1542696" y="4265497"/>
            <a:ext cx="4314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加强安全教育和培训</a:t>
            </a:r>
          </a:p>
        </p:txBody>
      </p:sp>
      <p:sp>
        <p:nvSpPr>
          <p:cNvPr id="10" name="TextBox 10"/>
          <p:cNvSpPr txBox="1"/>
          <p:nvPr/>
        </p:nvSpPr>
        <p:spPr>
          <a:xfrm>
            <a:off x="6922201" y="1714963"/>
            <a:ext cx="4314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制定完善的安全管理制度</a:t>
            </a:r>
          </a:p>
        </p:txBody>
      </p:sp>
      <p:sp>
        <p:nvSpPr>
          <p:cNvPr id="11" name="TextBox 11"/>
          <p:cNvSpPr txBox="1"/>
          <p:nvPr/>
        </p:nvSpPr>
        <p:spPr>
          <a:xfrm>
            <a:off x="6922201" y="4265497"/>
            <a:ext cx="4314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强化应急救援管理</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企业内部管理制度要求</a:t>
              </a:r>
            </a:p>
          </p:txBody>
        </p:sp>
      </p:grpSp>
      <p:sp>
        <p:nvSpPr>
          <p:cNvPr id="34" name="TextBox 34"/>
          <p:cNvSpPr txBox="1"/>
          <p:nvPr/>
        </p:nvSpPr>
        <p:spPr>
          <a:xfrm>
            <a:off x="1542696" y="2043430"/>
            <a:ext cx="4313071" cy="194640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明确各级管理人员和操作人员的安全职责，形成全员参与的安全管理格局。</a:t>
            </a:r>
          </a:p>
        </p:txBody>
      </p:sp>
      <p:sp>
        <p:nvSpPr>
          <p:cNvPr id="35" name="TextBox 35"/>
          <p:cNvSpPr txBox="1"/>
          <p:nvPr/>
        </p:nvSpPr>
        <p:spPr>
          <a:xfrm>
            <a:off x="6922201" y="2043430"/>
            <a:ext cx="4313071" cy="194640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包括危化品采购、储存、运输、使用等环节的安全管理规定和操作规程。</a:t>
            </a:r>
          </a:p>
        </p:txBody>
      </p:sp>
      <p:sp>
        <p:nvSpPr>
          <p:cNvPr id="36" name="TextBox 36"/>
          <p:cNvSpPr txBox="1"/>
          <p:nvPr/>
        </p:nvSpPr>
        <p:spPr>
          <a:xfrm>
            <a:off x="1542696" y="4622092"/>
            <a:ext cx="4313071" cy="194640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定期对从业人员进行安全教育和操作技能培训，提高员工的安全意识和操作技能。</a:t>
            </a:r>
          </a:p>
        </p:txBody>
      </p:sp>
      <p:sp>
        <p:nvSpPr>
          <p:cNvPr id="37" name="TextBox 37"/>
          <p:cNvSpPr txBox="1"/>
          <p:nvPr/>
        </p:nvSpPr>
        <p:spPr>
          <a:xfrm>
            <a:off x="7027295" y="4622092"/>
            <a:ext cx="4313071" cy="194640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制定完善的应急救援预案，配备必要的应急救援设备和人员，确保在紧急情况下能够及时、有效地进行处置。</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03</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危化品运输车辆及设备安全要求</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TextBox 2"/>
          <p:cNvSpPr txBox="1"/>
          <p:nvPr/>
        </p:nvSpPr>
        <p:spPr>
          <a:xfrm>
            <a:off x="596741" y="413783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根据危化品性质选择合适的车辆类型，如罐车、厢式车等，确保车辆与所运输的危化品相容。</a:t>
            </a:r>
          </a:p>
        </p:txBody>
      </p:sp>
      <p:sp>
        <p:nvSpPr>
          <p:cNvPr id="3" name="TextBox 3"/>
          <p:cNvSpPr txBox="1"/>
          <p:nvPr/>
        </p:nvSpPr>
        <p:spPr>
          <a:xfrm>
            <a:off x="4346575" y="413783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车辆应配置相应的安全设施，如防火、防爆、防静电、防泄漏等装置，确保运输过程中的安全。</a:t>
            </a:r>
          </a:p>
        </p:txBody>
      </p:sp>
      <p:sp>
        <p:nvSpPr>
          <p:cNvPr id="4" name="TextBox 4"/>
          <p:cNvSpPr txBox="1"/>
          <p:nvPr/>
        </p:nvSpPr>
        <p:spPr>
          <a:xfrm>
            <a:off x="8079695" y="413783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车辆的发动机、制动系统、转向系统等关键部件应定期检测和维护，确保车辆性能良好。</a:t>
            </a:r>
          </a:p>
        </p:txBody>
      </p:sp>
      <p:pic>
        <p:nvPicPr>
          <p:cNvPr id="5" name="Picture 5"/>
          <p:cNvPicPr>
            <a:picLocks noChangeAspect="1"/>
          </p:cNvPicPr>
          <p:nvPr/>
        </p:nvPicPr>
        <p:blipFill>
          <a:blip r:embed="rId2"/>
          <a:srcRect l="5500" r="5500"/>
          <a:stretch>
            <a:fillRect/>
          </a:stretch>
        </p:blipFill>
        <p:spPr>
          <a:xfrm>
            <a:off x="624819" y="1389220"/>
            <a:ext cx="3505200" cy="2628900"/>
          </a:xfrm>
          <a:prstGeom prst="rect">
            <a:avLst/>
          </a:prstGeom>
        </p:spPr>
      </p:pic>
      <p:pic>
        <p:nvPicPr>
          <p:cNvPr id="6" name="Picture 6"/>
          <p:cNvPicPr>
            <a:picLocks noChangeAspect="1"/>
          </p:cNvPicPr>
          <p:nvPr/>
        </p:nvPicPr>
        <p:blipFill>
          <a:blip r:embed="rId3"/>
          <a:srcRect l="5556" r="5556"/>
          <a:stretch>
            <a:fillRect/>
          </a:stretch>
        </p:blipFill>
        <p:spPr>
          <a:xfrm>
            <a:off x="4343400" y="1390333"/>
            <a:ext cx="3505200" cy="2628900"/>
          </a:xfrm>
          <a:prstGeom prst="rect">
            <a:avLst/>
          </a:prstGeom>
        </p:spPr>
      </p:pic>
      <p:pic>
        <p:nvPicPr>
          <p:cNvPr id="7" name="Picture 7"/>
          <p:cNvPicPr>
            <a:picLocks noChangeAspect="1"/>
          </p:cNvPicPr>
          <p:nvPr/>
        </p:nvPicPr>
        <p:blipFill>
          <a:blip r:embed="rId4"/>
          <a:srcRect l="5556" r="5556"/>
          <a:stretch>
            <a:fillRect/>
          </a:stretch>
        </p:blipFill>
        <p:spPr>
          <a:xfrm>
            <a:off x="8079695" y="1390333"/>
            <a:ext cx="3505200" cy="2628900"/>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车辆类型选择及配置要求</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604606" y="1508032"/>
            <a:ext cx="3311882" cy="4326814"/>
          </a:xfrm>
          <a:prstGeom prst="roundRect">
            <a:avLst>
              <a:gd name="adj" fmla="val 95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391478" y="1508032"/>
            <a:ext cx="3311882" cy="4326814"/>
          </a:xfrm>
          <a:prstGeom prst="roundRect">
            <a:avLst>
              <a:gd name="adj" fmla="val 1053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67153" y="1508032"/>
            <a:ext cx="3311882" cy="4326814"/>
          </a:xfrm>
          <a:prstGeom prst="roundRect">
            <a:avLst>
              <a:gd name="adj" fmla="val 924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588266"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装卸过程中应严格遵守操作规程，防止因操作不当引发安全事故。</a:t>
            </a:r>
          </a:p>
        </p:txBody>
      </p:sp>
      <p:sp>
        <p:nvSpPr>
          <p:cNvPr id="6" name="TextBox 6"/>
          <p:cNvSpPr txBox="1"/>
          <p:nvPr/>
        </p:nvSpPr>
        <p:spPr>
          <a:xfrm>
            <a:off x="8363940"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对于出现故障的装卸设备，应立即停止使用并及时进行维修，确保设备正常运行。</a:t>
            </a:r>
          </a:p>
        </p:txBody>
      </p:sp>
      <p:pic>
        <p:nvPicPr>
          <p:cNvPr id="7" name="Picture 7"/>
          <p:cNvPicPr>
            <a:picLocks noChangeAspect="1"/>
          </p:cNvPicPr>
          <p:nvPr/>
        </p:nvPicPr>
        <p:blipFill>
          <a:blip r:embed="rId2"/>
          <a:srcRect l="9616" r="9616"/>
          <a:stretch>
            <a:fillRect/>
          </a:stretch>
        </p:blipFill>
        <p:spPr>
          <a:xfrm>
            <a:off x="921958" y="1771933"/>
            <a:ext cx="2672865" cy="2203993"/>
          </a:xfrm>
          <a:prstGeom prst="roundRect">
            <a:avLst/>
          </a:prstGeom>
        </p:spPr>
      </p:pic>
      <p:pic>
        <p:nvPicPr>
          <p:cNvPr id="8" name="Picture 8"/>
          <p:cNvPicPr>
            <a:picLocks noChangeAspect="1"/>
          </p:cNvPicPr>
          <p:nvPr/>
        </p:nvPicPr>
        <p:blipFill>
          <a:blip r:embed="rId3"/>
          <a:srcRect l="10485" r="10485"/>
          <a:stretch>
            <a:fillRect/>
          </a:stretch>
        </p:blipFill>
        <p:spPr>
          <a:xfrm>
            <a:off x="4710987" y="1771933"/>
            <a:ext cx="2672865" cy="2203993"/>
          </a:xfrm>
          <a:prstGeom prst="roundRect">
            <a:avLst/>
          </a:prstGeom>
        </p:spPr>
      </p:pic>
      <p:pic>
        <p:nvPicPr>
          <p:cNvPr id="9" name="Picture 9"/>
          <p:cNvPicPr>
            <a:picLocks noChangeAspect="1"/>
          </p:cNvPicPr>
          <p:nvPr/>
        </p:nvPicPr>
        <p:blipFill>
          <a:blip r:embed="rId4"/>
          <a:srcRect l="9575" r="9575"/>
          <a:stretch>
            <a:fillRect/>
          </a:stretch>
        </p:blipFill>
        <p:spPr>
          <a:xfrm>
            <a:off x="8486661" y="1771933"/>
            <a:ext cx="2672865" cy="2203993"/>
          </a:xfrm>
          <a:prstGeom prst="roundRect">
            <a:avLst/>
          </a:prstGeom>
        </p:spPr>
      </p:pic>
      <p:sp>
        <p:nvSpPr>
          <p:cNvPr id="10" name="TextBox 10"/>
          <p:cNvSpPr txBox="1"/>
          <p:nvPr/>
        </p:nvSpPr>
        <p:spPr>
          <a:xfrm>
            <a:off x="763829" y="4240389"/>
            <a:ext cx="291615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装卸设备应符合国家相关标准，定期进行安全性能检查，确保设备完好无损。</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装卸设备安全性能检查与维护</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危化品运输车辆应配备相应的应急处理装置，如灭火器、防毒面具、急救箱等，以应对突发情况。</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驾驶员和押运员应熟悉应急处理装置的使用方法，定期进行演练和培训，提高应急处置能力。</a:t>
            </a:r>
          </a:p>
        </p:txBody>
      </p:sp>
      <p:pic>
        <p:nvPicPr>
          <p:cNvPr id="6" name="Picture 6"/>
          <p:cNvPicPr>
            <a:picLocks noChangeAspect="1"/>
          </p:cNvPicPr>
          <p:nvPr/>
        </p:nvPicPr>
        <p:blipFill>
          <a:blip r:embed="rId2"/>
          <a:srcRect t="5804" b="5804"/>
          <a:stretch>
            <a:fillRect/>
          </a:stretch>
        </p:blipFill>
        <p:spPr>
          <a:xfrm>
            <a:off x="539110" y="1388509"/>
            <a:ext cx="2256056" cy="1267968"/>
          </a:xfrm>
          <a:prstGeom prst="rect">
            <a:avLst/>
          </a:prstGeom>
        </p:spPr>
      </p:pic>
      <p:pic>
        <p:nvPicPr>
          <p:cNvPr id="7" name="Picture 7"/>
          <p:cNvPicPr>
            <a:picLocks noChangeAspect="1"/>
          </p:cNvPicPr>
          <p:nvPr/>
        </p:nvPicPr>
        <p:blipFill>
          <a:blip r:embed="rId3"/>
          <a:srcRect t="7848" b="7848"/>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在发生危化品泄漏、火灾等紧急情况时，应立即启动应急处理装置，采取相应的应急措施，保障人员安全和环境安全。</a:t>
            </a:r>
          </a:p>
        </p:txBody>
      </p:sp>
      <p:pic>
        <p:nvPicPr>
          <p:cNvPr id="10" name="Picture 10"/>
          <p:cNvPicPr>
            <a:picLocks noChangeAspect="1"/>
          </p:cNvPicPr>
          <p:nvPr/>
        </p:nvPicPr>
        <p:blipFill>
          <a:blip r:embed="rId4"/>
          <a:srcRect t="7848" b="7848"/>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应急处理装置配备与使用</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04</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驾驶员与押运员职责与操作技能培训</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https://d.book118.com/945343020244011103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83</Paragraphs>
  <Slides>16</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16</vt:i4>
      </vt:variant>
    </vt:vector>
  </HeadingPairs>
  <TitlesOfParts>
    <vt:vector baseType="lpstr" size="21">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2024-09-13T05:31:52.182</cp:lastPrinted>
  <dcterms:created xsi:type="dcterms:W3CDTF">2024-09-12T21:31:52Z</dcterms:created>
  <dcterms:modified xsi:type="dcterms:W3CDTF">2024-09-12T21:31:54Z</dcterms:modified>
</cp:coreProperties>
</file>