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4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77D9A-A349-40FC-BBEB-9CBE4A16F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F7AFE-A096-450E-99BB-AE7D85C23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7940D-70DA-4F3D-8416-A7E79C01D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C9812-BFC9-4F7D-A633-F205636DA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273CF1-D068-4334-882D-693BC1103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C3929F-AA8B-4C2D-AC52-D1C09C1AD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6447D2-ABF8-4EAD-8BBE-6ACCA3062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08010-F7C1-4C81-A973-DA212890F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7F90B-3B6E-4F74-B999-5D7BF646A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ABD31-B96C-4A2B-AEA1-8B8C91F16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4C566-E281-4C01-8E6F-8AD31DA6E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23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26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28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29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0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1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3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27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85000">
                    <a:schemeClr val="accent2">
                      <a:alpha val="5000"/>
                    </a:schemeClr>
                  </a:gs>
                  <a:gs pos="0">
                    <a:schemeClr val="accent2">
                      <a:alpha val="70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4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35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19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7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5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17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7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55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10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19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6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1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18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20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1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2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3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4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5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19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85000">
                  <a:schemeClr val="accent2">
                    <a:alpha val="5000"/>
                  </a:schemeClr>
                </a:gs>
                <a:gs pos="0">
                  <a:schemeClr val="accent2">
                    <a:alpha val="70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100000">
                <a:schemeClr val="accent2">
                  <a:alpha val="0"/>
                </a:schemeClr>
              </a:gs>
              <a:gs pos="28000">
                <a:schemeClr val="accent2"/>
              </a:gs>
              <a:gs pos="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100000">
                <a:schemeClr val="accent1"/>
              </a:gs>
              <a:gs pos="48000">
                <a:schemeClr val="accent2">
                  <a:alpha val="7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22" Type="http://schemas.openxmlformats.org/officeDocument/2006/relationships/tags" Target="../tags/tag180.xml" /><Relationship Id="rId23" Type="http://schemas.openxmlformats.org/officeDocument/2006/relationships/tags" Target="../tags/tag181.xml" /><Relationship Id="rId24" Type="http://schemas.openxmlformats.org/officeDocument/2006/relationships/tags" Target="../tags/tag182.xml" /><Relationship Id="rId25" Type="http://schemas.openxmlformats.org/officeDocument/2006/relationships/tags" Target="../tags/tag183.xml" /><Relationship Id="rId26" Type="http://schemas.openxmlformats.org/officeDocument/2006/relationships/tags" Target="../tags/tag184.xml" /><Relationship Id="rId27" Type="http://schemas.openxmlformats.org/officeDocument/2006/relationships/tags" Target="../tags/tag185.xml" /><Relationship Id="rId28" Type="http://schemas.openxmlformats.org/officeDocument/2006/relationships/tags" Target="../tags/tag186.xml" /><Relationship Id="rId29" Type="http://schemas.openxmlformats.org/officeDocument/2006/relationships/tags" Target="../tags/tag187.xml" /><Relationship Id="rId3" Type="http://schemas.openxmlformats.org/officeDocument/2006/relationships/tags" Target="../tags/tag161.xml" /><Relationship Id="rId30" Type="http://schemas.openxmlformats.org/officeDocument/2006/relationships/tags" Target="../tags/tag188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0410115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儿童游戏化学习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5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6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uFillTx/>
                <a:latin typeface="+中文标题" charset="0"/>
                <a:ea typeface="+mj-ea"/>
              </a:rPr>
              <a:t>儿童游戏化学习的概念</a:t>
            </a:r>
            <a:endParaRPr lang="zh-CN" altLang="en-US" sz="20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37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3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uFillTx/>
                <a:latin typeface="+中文标题" charset="0"/>
                <a:ea typeface="+mj-ea"/>
              </a:rPr>
              <a:t>儿童游戏化学习的应用</a:t>
            </a:r>
            <a:endParaRPr lang="zh-CN" altLang="en-US" sz="20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34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uFillTx/>
                <a:latin typeface="+中文标题" charset="0"/>
                <a:ea typeface="+mj-ea"/>
              </a:rPr>
              <a:t>儿童游戏化学习的优势与挑战</a:t>
            </a:r>
            <a:endParaRPr lang="zh-CN" altLang="en-US" sz="28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31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27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uFillTx/>
                <a:latin typeface="+中文标题" charset="0"/>
                <a:ea typeface="+mj-ea"/>
              </a:rPr>
              <a:t>儿童游戏化学习的未来发展</a:t>
            </a:r>
            <a:endParaRPr lang="zh-CN" altLang="en-US" sz="20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28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uFillTx/>
                <a:latin typeface="+中文标题" charset="0"/>
                <a:ea typeface="+mj-ea"/>
              </a:rPr>
              <a:t>儿童游戏化学习的案例分析</a:t>
            </a:r>
            <a:endParaRPr lang="zh-CN" altLang="en-US" sz="20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1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儿童游戏化学习的概念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定义与背景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目的：通过游戏化的方式激发儿童的学习兴趣，提高学习效果，培养其自主学习和探索能力。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儿童游戏化学习的定义：将学习内容与游戏结合，以趣味性的方式呈现知识，提高儿童学习兴趣和动力。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背景：随着教育理念的不断更新和科技的发展，儿童游戏化学习逐渐成为一种新型的教育方式，受到广泛欢迎和应用。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适用范围：适用于各个学科领域，特别是低年级学生的学习，也可用于家庭教育。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目的与意义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提高儿童学习兴趣和动力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培养儿童创新思维和想象力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促进儿童全面发展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为未来教育改革提供新的思路和方法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理论基础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儿童心理学：游戏化学习符合儿童心理发展特点，能够激发学习兴趣和动力。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信息技术：游戏化学习利用现代信息技术手段，实现学习方式的创新和变革。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认知科学：游戏化学习能够促进儿童的认知发展，提高思维能力和创新能力。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教育学：游戏化学习能够通过寓教于乐的方式，提高学习效果和教育质量。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儿童游戏化学习的应用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教育领域的应用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幼儿教育：通过游戏激发幼儿学习兴趣和创造力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小学教育：利用游戏辅助课堂教学，提高学生学习效果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特殊教育：针对残障儿童等特殊群体，采用游戏化学习帮助他们更好地学习和成长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在线教育：通过游戏化的在线学习平台，为学生提供更加生动有趣的学习体验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商业领域的应用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教育软件：通过游戏化的方式帮助儿童学习知识，提高学习兴趣和动力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儿童用品：将游戏化元素融入儿童用品中，如智能玩具、儿童家具等，提高产品的互动性和趣味性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亲子活动：通过游戏化的方式开展亲子活动，增强亲子互动和情感交流，提高家庭教育的效果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儿童乐园：将游戏化元素融入儿童乐园中，如VR游戏、互动游戏等，提高儿童乐园的趣味性和互动性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社交领域的应用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儿童游戏化学习在社交领域的应用，可以帮助孩子提高社交技能，增强沟通能力。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游戏化学习还可以帮助孩子们学习如何处理人际关系，提升解决冲突和团队协作的能力。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在社交领域应用儿童游戏化学习，有助于培养孩子们的自信心和表达能力，促进其全面发展。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通过游戏化的学习方式，孩子们可以在轻松愉快的氛围中结交新朋友，拓展社交圈子。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游戏化学习工具与平台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儿童游戏化学习应用：游戏化学习工具与平台，如Scratch、Kodu等，为儿童提供创意表达和学习的机会。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特点：游戏化学习工具与平台具有趣味性、互动性和挑战性等特点，激发儿童的学习兴趣和动力。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适用场景：游戏化学习工具与平台适用于多种场景，如课堂教学、家庭教育、在线学习等，为儿童提供多样化的学习体验。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效果：游戏化学习工具与平台在提高儿童创造力、问题解决能力和协作能力等方面具有显著效果。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儿童游戏化学习的优势与挑战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优势分析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激发学习兴趣：游戏化学习能够激发儿童的好奇心和探索欲望，使学习过程更加有趣味性。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提高学习效果：游戏化学习能够通过互动和实践的方式，让儿童更深入地理解和掌握知识。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培养创新能力：游戏化学习鼓励儿童自由发挥想象力和创造力，培养创新思维和解决问题的能力。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促进团队协作：游戏化学习中的团队合作能够培养儿童的团队协作精神和沟通能力。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https://d.book118.com/946004101154010055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EXT_FORE_SCHEMECOLOR_INDEX" val="6"/>
  <p:tag name="KSO_WM_UNIT_TEXT_LINE_FILL_TYPE" val="2"/>
  <p:tag name="KSO_WM_UNIT_TYPE" val="a"/>
  <p:tag name="KSO_WM_UNIT_USESOURCEFORMAT_APPLY" val="0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" val="5"/>
  <p:tag name="KSO_WM_UNIT_TEXT_LINE_FILL_TYPE" val="2"/>
  <p:tag name="KSO_WM_UNIT_TYPE" val="b"/>
  <p:tag name="KSO_WM_UNIT_USESOURCEFORMAT_APPLY" val="0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TEMPLATE_CATEGORY" val="custom"/>
  <p:tag name="KSO_WM_TEMPLATE_INDEX" val="2023099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4.xml><?xml version="1.0" encoding="utf-8"?>
<p:tagLst xmlns:p="http://schemas.openxmlformats.org/presentationml/2006/main">
  <p:tag name="KSO_WM_TEMPLATE_CATEGORY" val="custom"/>
  <p:tag name="KSO_WM_TEMPLATE_INDEX" val="2023099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3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TEMPLATE_CATEGORY" val="custom"/>
  <p:tag name="KSO_WM_TEMPLATE_INDEX" val="20230990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100000">
              <a:schemeClr val="accent1"/>
            </a:gs>
            <a:gs pos="48000">
              <a:schemeClr val="accent2">
                <a:alpha val="70000"/>
              </a:schemeClr>
            </a:gs>
          </a:gsLst>
          <a:lin ang="10800000" scaled="1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Wingdings</vt:lpstr>
      <vt:lpstr>宋体</vt:lpstr>
      <vt:lpstr>Office Theme</vt:lpstr>
      <vt:lpstr>儿童游戏化学习</vt:lpstr>
      <vt:lpstr>目录</vt:lpstr>
      <vt:lpstr>儿童游戏化学习的概念</vt:lpstr>
      <vt:lpstr>定义与背景</vt:lpstr>
      <vt:lpstr>目的与意义</vt:lpstr>
      <vt:lpstr>理论基础</vt:lpstr>
      <vt:lpstr>儿童游戏化学习的应用</vt:lpstr>
      <vt:lpstr>教育领域的应用</vt:lpstr>
      <vt:lpstr>商业领域的应用</vt:lpstr>
      <vt:lpstr>社交领域的应用</vt:lpstr>
      <vt:lpstr>游戏化学习工具与平台</vt:lpstr>
      <vt:lpstr>儿童游戏化学习的优势与挑战</vt:lpstr>
      <vt:lpstr>优势分析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2024-09-23T07:26:40.961</cp:lastPrinted>
  <dcterms:created xsi:type="dcterms:W3CDTF">2024-09-22T23:26:40Z</dcterms:created>
  <dcterms:modified xsi:type="dcterms:W3CDTF">2024-09-22T23:26:43Z</dcterms:modified>
</cp:coreProperties>
</file>