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GOVOKM+MS-UIGothic"/>
      <p:regular r:id="rId19"/>
    </p:embeddedFont>
    <p:embeddedFont>
      <p:font typeface="ABLHCC+PNWPPS+ArialMT"/>
      <p:regular r:id="rId20"/>
    </p:embeddedFont>
    <p:embeddedFont>
      <p:font typeface="TPLJVD+NDLVPN+MicrosoftYaHei-Bold"/>
      <p:regular r:id="rId21"/>
    </p:embeddedFont>
    <p:embeddedFont>
      <p:font typeface="WENORO+JUJQGD+MicrosoftYaHei"/>
      <p:regular r:id="rId22"/>
    </p:embeddedFont>
    <p:embeddedFont>
      <p:font typeface="CCEKET+JUJQGD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B17FF-1F15-44BB-8A8C-F186BCD8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DE694-949F-439A-ADDA-64933031C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15F09-C7FF-4577-8D2E-E0385DC1D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8D199-7789-4E76-9C21-AC0203F2C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A72D3F-76C2-446A-A3BC-190FEE47A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C1C06-61B8-4B5B-87BF-92B47616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C1862B-4D8B-479C-B603-743A83544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A482D-3568-406A-9CF7-2FB24C79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60E8F-328E-4A87-8B15-737E9962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EE5AD-BAB0-4574-B702-23879408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28F70-D797-4A8C-932F-6A816442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02014101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12414" y="1741959"/>
            <a:ext cx="7554669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铁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及其重要化合物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AF57"/>
                </a:solidFill>
                <a:latin typeface="GOVOKM+MS-UIGothic"/>
                <a:cs typeface="GOVOK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BLHCC+PNWPPS+ArialMT"/>
                <a:cs typeface="ABLHCC+PNWPP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的性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666681" cy="2977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BLHCC+PNWPPS+ArialMT"/>
                <a:cs typeface="ABLHCC+PNWPP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的重要化合物：氧化物和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氢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氧化物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BLHCC+PNWPPS+ArialMT"/>
                <a:cs typeface="ABLHCC+PNWPP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的重要化合物：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盐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合物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BLHCC+PNWPPS+ArialMT"/>
                <a:cs typeface="ABLHCC+PNWPP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的生物重要性和人体健康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BLHCC+PNWPPS+ArialMT"/>
                <a:cs typeface="ABLHCC+PNWPP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及其化合物的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境影响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BLHCC+PNWPPS+ArialMT"/>
                <a:cs typeface="ABLHCC+PNWPP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：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的化合物制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与性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59AE93"/>
                </a:solidFill>
                <a:latin typeface="GOVOKM+MS-UIGothic"/>
                <a:cs typeface="GOVOKM+MS-UIGothic"/>
              </a:rPr>
              <a:t>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PLJVD+NDLVPN+MicrosoftYaHei-Bold"/>
                <a:cs typeface="TPLJVD+NDLVP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铁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的性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质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和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应</a:t>
            </a:r>
            <a:r>
              <a:rPr sz="5150">
                <a:solidFill>
                  <a:srgbClr val="00AF57"/>
                </a:solidFill>
                <a:latin typeface="GOVOKM+MS-UIGothic"/>
                <a:cs typeface="GOVOKM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的物理性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银</a:t>
            </a: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白色光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高密度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是一种具有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白色光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泽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属，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是其最直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的物理性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之一。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的密度相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对较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高，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使得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制品具有良好的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定性。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2026177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良好的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导热</a:t>
            </a: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、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导电</a:t>
            </a:r>
            <a:r>
              <a:rPr sz="1550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07144" y="476440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延展性和可塑性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具有良好的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导电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性能，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具有良好的延展性和可塑性，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使得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在制造各种工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业产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（如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器等）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具有广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用。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55737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意味着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可以被容易地加工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8903969" y="5865983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成各种形状和用途。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的化学性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NORO+JUJQGD+MicrosoftYaHei"/>
                <a:cs typeface="WENORO+JUJQG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NORO+JUJQGD+MicrosoftYaHei"/>
                <a:cs typeface="WENORO+JUJQG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NORO+JUJQGD+MicrosoftYaHei"/>
                <a:cs typeface="WENORO+JUJQG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WENORO+JUJQGD+MicrosoftYaHei"/>
                <a:cs typeface="WENORO+JUJQG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活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泼</a:t>
            </a:r>
            <a:r>
              <a:rPr sz="1550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氧化反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还</a:t>
            </a: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原性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OVOKM+MS-UIGothic"/>
                <a:cs typeface="GOVOKM+MS-UIGothic"/>
              </a:rPr>
              <a:t>形成配合物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是一种比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泼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的金属元素，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容易与氧气、水等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生化学反</a:t>
            </a:r>
          </a:p>
          <a:p>
            <a:pPr marL="10286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与氧气反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形成氧化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17145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是一种常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铁锈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成分。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也具有一定的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原性，可以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与其他金属氧化物反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，将其</a:t>
            </a:r>
          </a:p>
          <a:p>
            <a:pPr marL="6000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金属。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可以与多种配体形成配合物，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些配合物在生物体和工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业领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域都有重要作用。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8625" y="1851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钢铁</a:t>
            </a: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工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39025" y="185146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交通运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98625" y="2416028"/>
            <a:ext cx="407428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原料，用于生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品，如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板等。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39025" y="2416028"/>
            <a:ext cx="40080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及其合金广泛用于制造汽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、火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、船舶和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机等交通工具的零部件和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构件。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98625" y="38999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机械制造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61555" y="38999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生物医学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98625" y="4464538"/>
            <a:ext cx="407428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是机械制造行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的重要材料，用于制造各种机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械零件、工具和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361555" y="4464538"/>
            <a:ext cx="4205213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在生物医学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域也有广泛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用，如血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蛋白中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离子在人体氧气运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中起着关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作用。此外，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米材料在生物医学成像、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递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送等方面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也具有潜在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用价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PLJVD+NDLVPN+MicrosoftYaHei-Bold"/>
                <a:cs typeface="TPLJVD+NDLVP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102015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铁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的重要化合物：氧化物和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氢</a:t>
            </a:r>
            <a:r>
              <a:rPr sz="5150">
                <a:solidFill>
                  <a:srgbClr val="00AF57"/>
                </a:solidFill>
                <a:latin typeface="GOVOKM+MS-UIGothic"/>
                <a:cs typeface="GOVOKM+MS-UIGothic"/>
              </a:rPr>
              <a:t>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5315" y="422163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化物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2268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氧化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（</a:t>
            </a:r>
            <a:r>
              <a:rPr sz="3000">
                <a:solidFill>
                  <a:srgbClr val="59AE93"/>
                </a:solidFill>
                <a:latin typeface="TPLJVD+NDLVPN+MicrosoftYaHei-Bold"/>
                <a:cs typeface="TPLJVD+NDLVPN+MicrosoftYaHei-Bold"/>
              </a:rPr>
              <a:t>FeO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制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原气氛中加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草酸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制得。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黑色固体，不可溶于水，具有磁性。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用途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用于制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化合物，作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为颜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料、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催化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736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三氧化二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（</a:t>
            </a:r>
            <a:r>
              <a:rPr sz="3000">
                <a:solidFill>
                  <a:srgbClr val="59AE93"/>
                </a:solidFill>
                <a:latin typeface="TPLJVD+NDLVPN+MicrosoftYaHei-Bold"/>
                <a:cs typeface="TPLJVD+NDLVPN+MicrosoftYaHei-Bold"/>
              </a:rPr>
              <a:t>Fe2O3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LJVD+NDLVPN+MicrosoftYaHei-Bold"/>
                <a:cs typeface="TPLJVD+NDLVP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LJVD+NDLVPN+MicrosoftYaHei-Bold"/>
                <a:cs typeface="TPLJVD+NDLVP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PLJVD+NDLVPN+MicrosoftYaHei-Bold"/>
                <a:cs typeface="TPLJVD+NDLVP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GOVOKM+MS-UIGothic"/>
                <a:cs typeface="GOVOKM+MS-UIGothic"/>
              </a:rPr>
              <a:t>制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GOVOKM+MS-UIGothic"/>
                <a:cs typeface="GOVOKM+MS-UIGothic"/>
              </a:rPr>
              <a:t>用途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棕色固体，不溶于水，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具有良好的耐候性和耐化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学腐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天然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物赤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铁矿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主要成分</a:t>
            </a:r>
          </a:p>
          <a:p>
            <a:pPr marL="0" marR="0">
              <a:lnSpc>
                <a:spcPts val="1562"/>
              </a:lnSpc>
              <a:spcBef>
                <a:spcPts val="11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ENORO+JUJQGD+MicrosoftYaHei"/>
                <a:cs typeface="WENORO+JUJQGD+MicrosoftYaHei"/>
              </a:rPr>
              <a:t>Fe2O3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，也可通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制品制得。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00287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为颜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料（称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为铁红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），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用于陶瓷、橡胶、塑料等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的着色；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可用于制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磁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性材料、催化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45861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氢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氧化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（</a:t>
            </a:r>
            <a:r>
              <a:rPr sz="3000">
                <a:solidFill>
                  <a:srgbClr val="59AE93"/>
                </a:solidFill>
                <a:latin typeface="TPLJVD+NDLVPN+MicrosoftYaHei-Bold"/>
                <a:cs typeface="TPLJVD+NDLVPN+MicrosoftYaHei-Bold"/>
              </a:rPr>
              <a:t>Fe(OH)2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制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用途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白色固体，微溶于水，在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空气中容易被氧化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为氢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亚铁盐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溶液中加入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碱溶液制得，反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需注意防止氧化。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用于制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化合物，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为还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67555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氢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氧化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（</a:t>
            </a:r>
            <a:r>
              <a:rPr sz="3000">
                <a:solidFill>
                  <a:srgbClr val="59AE93"/>
                </a:solidFill>
                <a:latin typeface="TPLJVD+NDLVPN+MicrosoftYaHei-Bold"/>
                <a:cs typeface="TPLJVD+NDLVPN+MicrosoftYaHei-Bold"/>
              </a:rPr>
              <a:t>Fe(OH)3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GOVOKM+MS-UIGothic"/>
                <a:cs typeface="GOVOKM+MS-UIGothic"/>
              </a:rPr>
              <a:t>制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GOVOKM+MS-UIGothic"/>
                <a:cs typeface="GOVOKM+MS-UIGothic"/>
              </a:rPr>
              <a:t>用途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褐色固体，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溶于水，具有两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性性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铁盐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溶液中加入碱溶液制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得，或通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过氢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在空气中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氧化制得。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用于制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化合物，作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料等；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可用于治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胃</a:t>
            </a:r>
          </a:p>
          <a:p>
            <a:pPr marL="381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多、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血等疾病。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TPLJVD+NDLVPN+MicrosoftYaHei-Bold"/>
                <a:cs typeface="TPLJVD+NDLVP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944559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铁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的重要化合物：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盐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和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络</a:t>
            </a:r>
            <a:r>
              <a:rPr sz="5150" spc="25">
                <a:solidFill>
                  <a:srgbClr val="00AF57"/>
                </a:solidFill>
                <a:latin typeface="GOVOKM+MS-UIGothic"/>
                <a:cs typeface="GOVOKM+MS-UIGothic"/>
              </a:rPr>
              <a:t>合物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8693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硫酸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亚铁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（</a:t>
            </a:r>
            <a:r>
              <a:rPr sz="3000">
                <a:solidFill>
                  <a:srgbClr val="59AE93"/>
                </a:solidFill>
                <a:latin typeface="TPLJVD+NDLVPN+MicrosoftYaHei-Bold"/>
                <a:cs typeface="TPLJVD+NDLVPN+MicrosoftYaHei-Bold"/>
              </a:rPr>
              <a:t>FeSO4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71181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PLJVD+NDLVPN+MicrosoftYaHei-Bold"/>
                <a:cs typeface="TPLJVD+NDLVPN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PLJVD+NDLVPN+MicrosoftYaHei-Bold"/>
                <a:cs typeface="TPLJVD+NDLVPN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PLJVD+NDLVPN+MicrosoftYaHei-Bold"/>
                <a:cs typeface="TPLJVD+NDLVPN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硫酸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亚铁为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晶体，易溶于水，在空气中容易氧化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71181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GOVOKM+MS-UIGothic"/>
                <a:cs typeface="GOVOKM+MS-UIGothic"/>
              </a:rPr>
              <a:t>制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68158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通常通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与稀硫酸反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方程式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：</a:t>
            </a:r>
            <a:r>
              <a:rPr sz="1500">
                <a:solidFill>
                  <a:srgbClr val="000000"/>
                </a:solidFill>
                <a:latin typeface="WENORO+JUJQGD+MicrosoftYaHei"/>
                <a:cs typeface="WENORO+JUJQGD+MicrosoftYaHei"/>
              </a:rPr>
              <a:t>Fe + H2SO4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CEKET+JUJQGD+MicrosoftYaHei"/>
                <a:cs typeface="CCEKET+JUJQGD+MicrosoftYaHei"/>
              </a:rPr>
              <a:t>→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WENORO+JUJQGD+MicrosoftYaHei"/>
                <a:cs typeface="WENORO+JUJQGD+MicrosoftYaHei"/>
              </a:rPr>
              <a:t>FeSO4 + H2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71181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GOVOKM+MS-UIGothic"/>
                <a:cs typeface="GOVOKM+MS-UIGothic"/>
              </a:rPr>
              <a:t>用途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硫酸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上用作肥料，提高土壤的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亚铁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离子含量，促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植物生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；在医学上用作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补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，治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贫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13413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氯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化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铁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（</a:t>
            </a:r>
            <a:r>
              <a:rPr sz="3000">
                <a:solidFill>
                  <a:srgbClr val="59AE93"/>
                </a:solidFill>
                <a:latin typeface="TPLJVD+NDLVPN+MicrosoftYaHei-Bold"/>
                <a:cs typeface="TPLJVD+NDLVPN+MicrosoftYaHei-Bold"/>
              </a:rPr>
              <a:t>FeCl3</a:t>
            </a:r>
            <a:r>
              <a:rPr sz="3000">
                <a:solidFill>
                  <a:srgbClr val="59AE93"/>
                </a:solidFill>
                <a:latin typeface="GOVOKM+MS-UIGothic"/>
                <a:cs typeface="GOVOKM+MS-UIGothic"/>
              </a:rPr>
              <a:t>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性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6206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铁为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棕黑色晶体，有吸湿性，易溶于水，有刺激性气味。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制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99077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可通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气反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，反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方程式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：</a:t>
            </a:r>
            <a:r>
              <a:rPr sz="1500">
                <a:solidFill>
                  <a:srgbClr val="000000"/>
                </a:solidFill>
                <a:latin typeface="WENORO+JUJQGD+MicrosoftYaHei"/>
                <a:cs typeface="WENORO+JUJQGD+MicrosoftYaHei"/>
              </a:rPr>
              <a:t>2Fe + 3Cl2 </a:t>
            </a:r>
            <a:r>
              <a:rPr sz="1500">
                <a:solidFill>
                  <a:srgbClr val="000000"/>
                </a:solidFill>
                <a:latin typeface="CCEKET+JUJQGD+MicrosoftYaHei"/>
                <a:cs typeface="CCEKET+JUJQGD+MicrosoftYaHei"/>
              </a:rPr>
              <a:t>→</a:t>
            </a:r>
            <a:r>
              <a:rPr sz="1500" spc="6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WENORO+JUJQGD+MicrosoftYaHei"/>
                <a:cs typeface="WENORO+JUJQGD+MicrosoftYaHei"/>
              </a:rPr>
              <a:t>2FeCl3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OVOKM+MS-UIGothic"/>
                <a:cs typeface="GOVOKM+MS-UIGothic"/>
              </a:rPr>
              <a:t>用途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7004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在工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上用作催化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和氧化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；在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理中用作凝聚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去除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水中的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悬</a:t>
            </a:r>
            <a:r>
              <a:rPr sz="1500">
                <a:solidFill>
                  <a:srgbClr val="000000"/>
                </a:solidFill>
                <a:latin typeface="GOVOKM+MS-UIGothic"/>
                <a:cs typeface="GOVOKM+MS-UIGothic"/>
              </a:rPr>
              <a:t>浮物和重金属。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https://d.book118.com/946020141012010045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SimSun</vt:lpstr>
      <vt:lpstr>GOVOKM+MS-UIGothic</vt:lpstr>
      <vt:lpstr>ABLHCC+PNWPPS+ArialMT</vt:lpstr>
      <vt:lpstr>Times New Roman</vt:lpstr>
      <vt:lpstr>TPLJVD+NDLVPN+MicrosoftYaHei-Bold</vt:lpstr>
      <vt:lpstr>WENORO+JUJQGD+MicrosoftYaHei</vt:lpstr>
      <vt:lpstr>CCEKET+JUJQGD+MicrosoftYaHei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2024-09-13T17:36:20.902</cp:lastPrinted>
  <dcterms:created xsi:type="dcterms:W3CDTF">2024-09-13T09:36:20Z</dcterms:created>
  <dcterms:modified xsi:type="dcterms:W3CDTF">2024-09-13T09:36:22Z</dcterms:modified>
</cp:coreProperties>
</file>