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50CA745-EB6C-4911-B1DA-503FCC27663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1" name="PlaceHolder 1"/>
          <p:cNvSpPr>
            <a:spLocks noGrp="1"/>
          </p:cNvSpPr>
          <p:nvPr>
            <p:ph type="sldImg"/>
          </p:nvPr>
        </p:nvSpPr>
        <p:spPr>
          <a:xfrm>
            <a:off x="685800" y="1143000"/>
            <a:ext cx="5486040" cy="3085920"/>
          </a:xfrm>
          <a:prstGeom prst="rect">
            <a:avLst/>
          </a:prstGeom>
          <a:ln w="0">
            <a:noFill/>
          </a:ln>
        </p:spPr>
      </p:sp>
      <p:sp>
        <p:nvSpPr>
          <p:cNvPr id="43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4" name="PlaceHolder 1"/>
          <p:cNvSpPr>
            <a:spLocks noGrp="1"/>
          </p:cNvSpPr>
          <p:nvPr>
            <p:ph type="sldImg"/>
          </p:nvPr>
        </p:nvSpPr>
        <p:spPr>
          <a:xfrm>
            <a:off x="685800" y="1143000"/>
            <a:ext cx="5486040" cy="3085920"/>
          </a:xfrm>
          <a:prstGeom prst="rect">
            <a:avLst/>
          </a:prstGeom>
          <a:ln w="0">
            <a:noFill/>
          </a:ln>
        </p:spPr>
      </p:sp>
      <p:sp>
        <p:nvSpPr>
          <p:cNvPr id="43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7" name="PlaceHolder 1"/>
          <p:cNvSpPr>
            <a:spLocks noGrp="1"/>
          </p:cNvSpPr>
          <p:nvPr>
            <p:ph type="sldImg"/>
          </p:nvPr>
        </p:nvSpPr>
        <p:spPr>
          <a:xfrm>
            <a:off x="685800" y="1143000"/>
            <a:ext cx="5486040" cy="3085920"/>
          </a:xfrm>
          <a:prstGeom prst="rect">
            <a:avLst/>
          </a:prstGeom>
          <a:ln w="0">
            <a:noFill/>
          </a:ln>
        </p:spPr>
      </p:sp>
      <p:sp>
        <p:nvSpPr>
          <p:cNvPr id="43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0" name="PlaceHolder 1"/>
          <p:cNvSpPr>
            <a:spLocks noGrp="1"/>
          </p:cNvSpPr>
          <p:nvPr>
            <p:ph type="sldImg"/>
          </p:nvPr>
        </p:nvSpPr>
        <p:spPr>
          <a:xfrm>
            <a:off x="685800" y="1143000"/>
            <a:ext cx="5486040" cy="3085920"/>
          </a:xfrm>
          <a:prstGeom prst="rect">
            <a:avLst/>
          </a:prstGeom>
          <a:ln w="0">
            <a:noFill/>
          </a:ln>
        </p:spPr>
      </p:sp>
      <p:sp>
        <p:nvSpPr>
          <p:cNvPr id="44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3" name="PlaceHolder 1"/>
          <p:cNvSpPr>
            <a:spLocks noGrp="1"/>
          </p:cNvSpPr>
          <p:nvPr>
            <p:ph type="sldImg"/>
          </p:nvPr>
        </p:nvSpPr>
        <p:spPr>
          <a:xfrm>
            <a:off x="685800" y="1143000"/>
            <a:ext cx="5486040" cy="3085920"/>
          </a:xfrm>
          <a:prstGeom prst="rect">
            <a:avLst/>
          </a:prstGeom>
          <a:ln w="0">
            <a:noFill/>
          </a:ln>
        </p:spPr>
      </p:sp>
      <p:sp>
        <p:nvSpPr>
          <p:cNvPr id="44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6" name="PlaceHolder 1"/>
          <p:cNvSpPr>
            <a:spLocks noGrp="1"/>
          </p:cNvSpPr>
          <p:nvPr>
            <p:ph type="sldImg"/>
          </p:nvPr>
        </p:nvSpPr>
        <p:spPr>
          <a:xfrm>
            <a:off x="685800" y="1143000"/>
            <a:ext cx="5486040" cy="3085920"/>
          </a:xfrm>
          <a:prstGeom prst="rect">
            <a:avLst/>
          </a:prstGeom>
          <a:ln w="0">
            <a:noFill/>
          </a:ln>
        </p:spPr>
      </p:sp>
      <p:sp>
        <p:nvSpPr>
          <p:cNvPr id="44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4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49" name="PlaceHolder 1"/>
          <p:cNvSpPr>
            <a:spLocks noGrp="1"/>
          </p:cNvSpPr>
          <p:nvPr>
            <p:ph type="sldImg"/>
          </p:nvPr>
        </p:nvSpPr>
        <p:spPr>
          <a:xfrm>
            <a:off x="685800" y="1143000"/>
            <a:ext cx="5486040" cy="3085920"/>
          </a:xfrm>
          <a:prstGeom prst="rect">
            <a:avLst/>
          </a:prstGeom>
          <a:ln w="0">
            <a:noFill/>
          </a:ln>
        </p:spPr>
      </p:sp>
      <p:sp>
        <p:nvSpPr>
          <p:cNvPr id="45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2" name="PlaceHolder 1"/>
          <p:cNvSpPr>
            <a:spLocks noGrp="1"/>
          </p:cNvSpPr>
          <p:nvPr>
            <p:ph type="sldImg"/>
          </p:nvPr>
        </p:nvSpPr>
        <p:spPr>
          <a:xfrm>
            <a:off x="685800" y="1143000"/>
            <a:ext cx="5486040" cy="3085920"/>
          </a:xfrm>
          <a:prstGeom prst="rect">
            <a:avLst/>
          </a:prstGeom>
          <a:ln w="0">
            <a:noFill/>
          </a:ln>
        </p:spPr>
      </p:sp>
      <p:sp>
        <p:nvSpPr>
          <p:cNvPr id="453"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4"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5" name="PlaceHolder 1"/>
          <p:cNvSpPr>
            <a:spLocks noGrp="1"/>
          </p:cNvSpPr>
          <p:nvPr>
            <p:ph type="sldImg"/>
          </p:nvPr>
        </p:nvSpPr>
        <p:spPr>
          <a:xfrm>
            <a:off x="685800" y="1143000"/>
            <a:ext cx="5486040" cy="3085920"/>
          </a:xfrm>
          <a:prstGeom prst="rect">
            <a:avLst/>
          </a:prstGeom>
          <a:ln w="0">
            <a:noFill/>
          </a:ln>
        </p:spPr>
      </p:sp>
      <p:sp>
        <p:nvSpPr>
          <p:cNvPr id="456" name="PlaceHolder 2"/>
          <p:cNvSpPr>
            <a:spLocks noGrp="1"/>
          </p:cNvSpPr>
          <p:nvPr>
            <p:ph type="body" idx="46"/>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57"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375715-802E-48E7-8DB2-611C60C3C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7AA426-ED97-4E1B-8974-92BFC38963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D10BD1-AC28-4165-95F5-E3C09B6471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AE0658-5DE7-4487-B616-CC3892C1B4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29FE1A-AEEF-45B4-BF5B-59991B4DFE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FB75FE-ED55-4AAE-8B05-F22289909E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C893DB-9E7D-4809-A28C-A32DCAFC5A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D3855F-BD81-46E5-9719-C5D00E6052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2283E3-EC79-4191-AA66-948941B3C0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FCBC7-8A03-4B56-B7D2-BEEEE7F523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A14A62-9101-4457-A272-B0E0C87B9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694AF22-BDA7-4F65-96DB-05656EC8834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5A18D31-F828-49F6-A1AE-E5F6B059D0F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6031110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焊接技术学府</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矩形: 圆角 42"/>
          <p:cNvSpPr/>
          <p:nvPr/>
        </p:nvSpPr>
        <p:spPr>
          <a:xfrm>
            <a:off x="799200" y="132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76" name="PlaceHolder 1"/>
          <p:cNvSpPr>
            <a:spLocks noGrp="1"/>
          </p:cNvSpPr>
          <p:nvPr>
            <p:ph type="title" idx="4294967295"/>
          </p:nvPr>
        </p:nvSpPr>
        <p:spPr>
          <a:xfrm>
            <a:off x="5113080" y="10609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77" name="content"/>
          <p:cNvSpPr/>
          <p:nvPr/>
        </p:nvSpPr>
        <p:spPr>
          <a:xfrm>
            <a:off x="798840" y="216972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焊接技术的发展历程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焊接技术的基础知识</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电弧焊技术</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气体保护焊技术</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激光焊技术</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焊接技术的未来展望</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additive="repl">
                                        <p:cTn id="7" dur="750" fill="hold"/>
                                        <p:tgtEl>
                                          <p:spTgt spid="75"/>
                                        </p:tgtEl>
                                        <p:attrNameLst>
                                          <p:attrName>ppt_w</p:attrName>
                                        </p:attrNameLst>
                                      </p:cBhvr>
                                      <p:tavLst>
                                        <p:tav tm="0">
                                          <p:val>
                                            <p:fltVal val="0"/>
                                          </p:val>
                                        </p:tav>
                                        <p:tav tm="100000">
                                          <p:val>
                                            <p:strVal val="#ppt_w"/>
                                          </p:val>
                                        </p:tav>
                                      </p:tavLst>
                                    </p:anim>
                                    <p:anim calcmode="lin" valueType="num">
                                      <p:cBhvr additive="repl">
                                        <p:cTn id="8" dur="750" fill="hold"/>
                                        <p:tgtEl>
                                          <p:spTgt spid="75"/>
                                        </p:tgtEl>
                                        <p:attrNameLst>
                                          <p:attrName>ppt_h</p:attrName>
                                        </p:attrNameLst>
                                      </p:cBhvr>
                                      <p:tavLst>
                                        <p:tav tm="0">
                                          <p:val>
                                            <p:fltVal val="0"/>
                                          </p:val>
                                        </p:tav>
                                        <p:tav tm="100000">
                                          <p:val>
                                            <p:strVal val="#ppt_h"/>
                                          </p:val>
                                        </p:tav>
                                      </p:tavLst>
                                    </p:anim>
                                    <p:animEffect transition="in" filter="fade">
                                      <p:cBhvr additive="repl">
                                        <p:cTn id="9" dur="750"/>
                                        <p:tgtEl>
                                          <p:spTgt spid="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79" name="直接连接符 7"/>
          <p:cNvCxnSpPr/>
          <p:nvPr/>
        </p:nvCxnSpPr>
        <p:spPr>
          <a:xfrm>
            <a:off x="5039640" y="1541520"/>
            <a:ext cx="360" cy="3902040"/>
          </a:xfrm>
          <a:prstGeom prst="straightConnector1">
            <a:avLst/>
          </a:prstGeom>
          <a:ln w="38100">
            <a:solidFill>
              <a:srgbClr val="86CAC4"/>
            </a:solidFill>
          </a:ln>
        </p:spPr>
      </p:cxnSp>
      <p:sp>
        <p:nvSpPr>
          <p:cNvPr id="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焊接技术的发展历程</a:t>
            </a:r>
            <a:endParaRPr lang="en-US" sz="3600" b="0" strike="noStrike" spc="-1">
              <a:solidFill>
                <a:schemeClr val="dk1"/>
              </a:solidFill>
              <a:latin typeface="Arial"/>
            </a:endParaRPr>
          </a:p>
        </p:txBody>
      </p:sp>
      <p:sp>
        <p:nvSpPr>
          <p:cNvPr id="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78"/>
                                        </p:tgtEl>
                                        <p:attrNameLst>
                                          <p:attrName>style.visibility</p:attrName>
                                        </p:attrNameLst>
                                      </p:cBhvr>
                                      <p:to>
                                        <p:strVal val="visible"/>
                                      </p:to>
                                    </p:set>
                                    <p:anim calcmode="lin" valueType="num">
                                      <p:cBhvr additive="repl">
                                        <p:cTn id="7" dur="750" fill="hold"/>
                                        <p:tgtEl>
                                          <p:spTgt spid="78"/>
                                        </p:tgtEl>
                                        <p:attrNameLst>
                                          <p:attrName>ppt_w</p:attrName>
                                        </p:attrNameLst>
                                      </p:cBhvr>
                                      <p:tavLst>
                                        <p:tav tm="0">
                                          <p:val>
                                            <p:fltVal val="0"/>
                                          </p:val>
                                        </p:tav>
                                        <p:tav tm="100000">
                                          <p:val>
                                            <p:strVal val="#ppt_w"/>
                                          </p:val>
                                        </p:tav>
                                      </p:tavLst>
                                    </p:anim>
                                    <p:anim calcmode="lin" valueType="num">
                                      <p:cBhvr additive="repl">
                                        <p:cTn id="8" dur="750" fill="hold"/>
                                        <p:tgtEl>
                                          <p:spTgt spid="78"/>
                                        </p:tgtEl>
                                        <p:attrNameLst>
                                          <p:attrName>ppt_h</p:attrName>
                                        </p:attrNameLst>
                                      </p:cBhvr>
                                      <p:tavLst>
                                        <p:tav tm="0">
                                          <p:val>
                                            <p:fltVal val="0"/>
                                          </p:val>
                                        </p:tav>
                                        <p:tav tm="100000">
                                          <p:val>
                                            <p:strVal val="#ppt_h"/>
                                          </p:val>
                                        </p:tav>
                                      </p:tavLst>
                                    </p:anim>
                                    <p:animEffect transition="in" filter="fade">
                                      <p:cBhvr additive="repl">
                                        <p:cTn id="9" dur="750"/>
                                        <p:tgtEl>
                                          <p:spTgt spid="7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79"/>
                                        </p:tgtEl>
                                        <p:attrNameLst>
                                          <p:attrName>style.visibility</p:attrName>
                                        </p:attrNameLst>
                                      </p:cBhvr>
                                      <p:to>
                                        <p:strVal val="visible"/>
                                      </p:to>
                                    </p:set>
                                    <p:animEffect transition="in" filter="wipe(down)">
                                      <p:cBhvr additive="repl">
                                        <p:cTn id="13" dur="750"/>
                                        <p:tgtEl>
                                          <p:spTgt spid="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焊接技术的概念</a:t>
            </a:r>
            <a:endParaRPr lang="en-US" sz="3600" b="0" strike="noStrike" spc="-1">
              <a:solidFill>
                <a:schemeClr val="dk1"/>
              </a:solidFill>
              <a:latin typeface="Arial"/>
            </a:endParaRPr>
          </a:p>
        </p:txBody>
      </p:sp>
      <p:sp>
        <p:nvSpPr>
          <p:cNvPr id="8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焊接技术是一种通过熔化金属，将两个或多个工件连接在一起的加工技术。在现代工业生产中，焊接技术扮演着重要的角色，被广泛应用于各个行业。</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3"/>
                                        </p:tgtEl>
                                        <p:attrNameLst>
                                          <p:attrName>style.visibility</p:attrName>
                                        </p:attrNameLst>
                                      </p:cBhvr>
                                      <p:to>
                                        <p:strVal val="visible"/>
                                      </p:to>
                                    </p:set>
                                    <p:anim calcmode="lin" valueType="num">
                                      <p:cBhvr additive="repl">
                                        <p:cTn id="7" dur="750" fill="hold"/>
                                        <p:tgtEl>
                                          <p:spTgt spid="83"/>
                                        </p:tgtEl>
                                        <p:attrNameLst>
                                          <p:attrName>ppt_w</p:attrName>
                                        </p:attrNameLst>
                                      </p:cBhvr>
                                      <p:tavLst>
                                        <p:tav tm="0">
                                          <p:val>
                                            <p:fltVal val="0"/>
                                          </p:val>
                                        </p:tav>
                                        <p:tav tm="100000">
                                          <p:val>
                                            <p:strVal val="#ppt_w"/>
                                          </p:val>
                                        </p:tav>
                                      </p:tavLst>
                                    </p:anim>
                                    <p:anim calcmode="lin" valueType="num">
                                      <p:cBhvr additive="repl">
                                        <p:cTn id="8" dur="750" fill="hold"/>
                                        <p:tgtEl>
                                          <p:spTgt spid="83"/>
                                        </p:tgtEl>
                                        <p:attrNameLst>
                                          <p:attrName>ppt_h</p:attrName>
                                        </p:attrNameLst>
                                      </p:cBhvr>
                                      <p:tavLst>
                                        <p:tav tm="0">
                                          <p:val>
                                            <p:fltVal val="0"/>
                                          </p:val>
                                        </p:tav>
                                        <p:tav tm="100000">
                                          <p:val>
                                            <p:strVal val="#ppt_h"/>
                                          </p:val>
                                        </p:tav>
                                      </p:tavLst>
                                    </p:anim>
                                    <p:animEffect transition="in" filter="fade">
                                      <p:cBhvr additive="repl">
                                        <p:cTn id="9" dur="75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焊接技术的历史</a:t>
            </a:r>
            <a:endParaRPr lang="en-US" sz="3600" b="0" strike="noStrike" spc="-1">
              <a:solidFill>
                <a:schemeClr val="dk1"/>
              </a:solidFill>
              <a:latin typeface="Arial"/>
            </a:endParaRPr>
          </a:p>
        </p:txBody>
      </p:sp>
      <p:sp>
        <p:nvSpPr>
          <p:cNvPr id="8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使用火焰和热铁进行金属连接</a:t>
            </a:r>
            <a:endParaRPr lang="en-US" sz="1600" b="0" strike="noStrike" spc="-1">
              <a:solidFill>
                <a:srgbClr val="000000"/>
              </a:solidFill>
              <a:latin typeface="Arial"/>
            </a:endParaRPr>
          </a:p>
        </p:txBody>
      </p:sp>
      <p:sp>
        <p:nvSpPr>
          <p:cNvPr id="8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古代的焊接技术</a:t>
            </a:r>
            <a:endParaRPr lang="en-US" sz="2000" b="0" strike="noStrike" spc="-1">
              <a:solidFill>
                <a:srgbClr val="000000"/>
              </a:solidFill>
              <a:latin typeface="Arial"/>
            </a:endParaRPr>
          </a:p>
        </p:txBody>
      </p:sp>
      <p:sp>
        <p:nvSpPr>
          <p:cNvPr id="9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焊接技术得到迅速发展和应用</a:t>
            </a:r>
            <a:endParaRPr lang="en-US" sz="1600" b="0" strike="noStrike" spc="-1">
              <a:solidFill>
                <a:srgbClr val="000000"/>
              </a:solidFill>
              <a:latin typeface="Arial"/>
            </a:endParaRPr>
          </a:p>
        </p:txBody>
      </p:sp>
      <p:sp>
        <p:nvSpPr>
          <p:cNvPr id="9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工业化时期</a:t>
            </a:r>
            <a:endParaRPr lang="en-US" sz="2000" b="0" strike="noStrike" spc="-1">
              <a:solidFill>
                <a:srgbClr val="000000"/>
              </a:solidFill>
              <a:latin typeface="Arial"/>
            </a:endParaRPr>
          </a:p>
        </p:txBody>
      </p:sp>
      <p:sp>
        <p:nvSpPr>
          <p:cNvPr id="9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9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86"/>
                                        </p:tgtEl>
                                        <p:attrNameLst>
                                          <p:attrName>style.visibility</p:attrName>
                                        </p:attrNameLst>
                                      </p:cBhvr>
                                      <p:to>
                                        <p:strVal val="visible"/>
                                      </p:to>
                                    </p:set>
                                    <p:anim calcmode="lin" valueType="num">
                                      <p:cBhvr additive="repl">
                                        <p:cTn id="7" dur="750" fill="hold"/>
                                        <p:tgtEl>
                                          <p:spTgt spid="86"/>
                                        </p:tgtEl>
                                        <p:attrNameLst>
                                          <p:attrName>ppt_w</p:attrName>
                                        </p:attrNameLst>
                                      </p:cBhvr>
                                      <p:tavLst>
                                        <p:tav tm="0">
                                          <p:val>
                                            <p:fltVal val="0"/>
                                          </p:val>
                                        </p:tav>
                                        <p:tav tm="100000">
                                          <p:val>
                                            <p:strVal val="#ppt_w"/>
                                          </p:val>
                                        </p:tav>
                                      </p:tavLst>
                                    </p:anim>
                                    <p:anim calcmode="lin" valueType="num">
                                      <p:cBhvr additive="repl">
                                        <p:cTn id="8" dur="750" fill="hold"/>
                                        <p:tgtEl>
                                          <p:spTgt spid="86"/>
                                        </p:tgtEl>
                                        <p:attrNameLst>
                                          <p:attrName>ppt_h</p:attrName>
                                        </p:attrNameLst>
                                      </p:cBhvr>
                                      <p:tavLst>
                                        <p:tav tm="0">
                                          <p:val>
                                            <p:fltVal val="0"/>
                                          </p:val>
                                        </p:tav>
                                        <p:tav tm="100000">
                                          <p:val>
                                            <p:strVal val="#ppt_h"/>
                                          </p:val>
                                        </p:tav>
                                      </p:tavLst>
                                    </p:anim>
                                    <p:animEffect transition="in" filter="fade">
                                      <p:cBhvr additive="repl">
                                        <p:cTn id="9" dur="750"/>
                                        <p:tgtEl>
                                          <p:spTgt spid="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焊接技术的分类</a:t>
            </a:r>
            <a:endParaRPr lang="en-US" sz="3600" b="0" strike="noStrike" spc="-1">
              <a:solidFill>
                <a:schemeClr val="dk1"/>
              </a:solidFill>
              <a:latin typeface="Arial"/>
            </a:endParaRPr>
          </a:p>
        </p:txBody>
      </p:sp>
      <p:sp>
        <p:nvSpPr>
          <p:cNvPr id="98"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电弧焊、气体保护焊、激光焊等</a:t>
            </a:r>
            <a:endParaRPr lang="en-US" sz="1600" b="0" strike="noStrike" spc="-1">
              <a:solidFill>
                <a:srgbClr val="000000"/>
              </a:solidFill>
              <a:latin typeface="Arial"/>
            </a:endParaRPr>
          </a:p>
        </p:txBody>
      </p:sp>
      <p:sp>
        <p:nvSpPr>
          <p:cNvPr id="99"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按焊接方式分类</a:t>
            </a:r>
            <a:endParaRPr lang="en-US" sz="2000" b="0" strike="noStrike" spc="-1">
              <a:solidFill>
                <a:srgbClr val="000000"/>
              </a:solidFill>
              <a:latin typeface="Arial"/>
            </a:endParaRPr>
          </a:p>
        </p:txBody>
      </p:sp>
      <p:sp>
        <p:nvSpPr>
          <p:cNvPr id="100"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金属焊接、塑料焊接等</a:t>
            </a:r>
            <a:endParaRPr lang="en-US" sz="1600" b="0" strike="noStrike" spc="-1">
              <a:solidFill>
                <a:srgbClr val="000000"/>
              </a:solidFill>
              <a:latin typeface="Arial"/>
            </a:endParaRPr>
          </a:p>
        </p:txBody>
      </p:sp>
      <p:sp>
        <p:nvSpPr>
          <p:cNvPr id="101"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按焊接材料分类</a:t>
            </a:r>
            <a:endParaRPr lang="en-US" sz="2000" b="0" strike="noStrike" spc="-1">
              <a:solidFill>
                <a:srgbClr val="000000"/>
              </a:solidFill>
              <a:latin typeface="Arial"/>
            </a:endParaRPr>
          </a:p>
        </p:txBody>
      </p:sp>
      <p:sp>
        <p:nvSpPr>
          <p:cNvPr id="102"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3"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04"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05"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96"/>
                                        </p:tgtEl>
                                        <p:attrNameLst>
                                          <p:attrName>style.visibility</p:attrName>
                                        </p:attrNameLst>
                                      </p:cBhvr>
                                      <p:to>
                                        <p:strVal val="visible"/>
                                      </p:to>
                                    </p:set>
                                    <p:anim calcmode="lin" valueType="num">
                                      <p:cBhvr additive="repl">
                                        <p:cTn id="7" dur="750" fill="hold"/>
                                        <p:tgtEl>
                                          <p:spTgt spid="96"/>
                                        </p:tgtEl>
                                        <p:attrNameLst>
                                          <p:attrName>ppt_w</p:attrName>
                                        </p:attrNameLst>
                                      </p:cBhvr>
                                      <p:tavLst>
                                        <p:tav tm="0">
                                          <p:val>
                                            <p:fltVal val="0"/>
                                          </p:val>
                                        </p:tav>
                                        <p:tav tm="100000">
                                          <p:val>
                                            <p:strVal val="#ppt_w"/>
                                          </p:val>
                                        </p:tav>
                                      </p:tavLst>
                                    </p:anim>
                                    <p:anim calcmode="lin" valueType="num">
                                      <p:cBhvr additive="repl">
                                        <p:cTn id="8" dur="750" fill="hold"/>
                                        <p:tgtEl>
                                          <p:spTgt spid="96"/>
                                        </p:tgtEl>
                                        <p:attrNameLst>
                                          <p:attrName>ppt_h</p:attrName>
                                        </p:attrNameLst>
                                      </p:cBhvr>
                                      <p:tavLst>
                                        <p:tav tm="0">
                                          <p:val>
                                            <p:fltVal val="0"/>
                                          </p:val>
                                        </p:tav>
                                        <p:tav tm="100000">
                                          <p:val>
                                            <p:strVal val="#ppt_h"/>
                                          </p:val>
                                        </p:tav>
                                      </p:tavLst>
                                    </p:anim>
                                    <p:animEffect transition="in" filter="fade">
                                      <p:cBhvr additive="repl">
                                        <p:cTn id="9" dur="750"/>
                                        <p:tgtEl>
                                          <p:spTgt spid="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8"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汽车制造</a:t>
            </a:r>
            <a:endParaRPr lang="en-US" sz="1800" b="0" strike="noStrike" spc="-1">
              <a:solidFill>
                <a:srgbClr val="000000"/>
              </a:solidFill>
              <a:latin typeface="Arial"/>
            </a:endParaRPr>
          </a:p>
        </p:txBody>
      </p:sp>
      <p:sp>
        <p:nvSpPr>
          <p:cNvPr id="109"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车身接合</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引擎支架</a:t>
            </a:r>
            <a:endParaRPr lang="en-US" sz="1400" b="0" strike="noStrike" spc="-1">
              <a:solidFill>
                <a:srgbClr val="000000"/>
              </a:solidFill>
              <a:latin typeface="Arial"/>
            </a:endParaRPr>
          </a:p>
        </p:txBody>
      </p:sp>
      <p:sp>
        <p:nvSpPr>
          <p:cNvPr id="11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1"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建筑工程</a:t>
            </a:r>
            <a:endParaRPr lang="en-US" sz="1800" b="0" strike="noStrike" spc="-1">
              <a:solidFill>
                <a:srgbClr val="000000"/>
              </a:solidFill>
              <a:latin typeface="Arial"/>
            </a:endParaRPr>
          </a:p>
        </p:txBody>
      </p:sp>
      <p:sp>
        <p:nvSpPr>
          <p:cNvPr id="112"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钢结构连接</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管道焊接</a:t>
            </a:r>
            <a:endParaRPr lang="en-US" sz="1400" b="0" strike="noStrike" spc="-1">
              <a:solidFill>
                <a:srgbClr val="000000"/>
              </a:solidFill>
              <a:latin typeface="Arial"/>
            </a:endParaRPr>
          </a:p>
        </p:txBody>
      </p:sp>
      <p:sp>
        <p:nvSpPr>
          <p:cNvPr id="11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4"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家具制造</a:t>
            </a:r>
            <a:endParaRPr lang="en-US" sz="1800" b="0" strike="noStrike" spc="-1">
              <a:solidFill>
                <a:srgbClr val="000000"/>
              </a:solidFill>
              <a:latin typeface="Arial"/>
            </a:endParaRPr>
          </a:p>
        </p:txBody>
      </p:sp>
      <p:sp>
        <p:nvSpPr>
          <p:cNvPr id="115"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金属家具制作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焊接连接</a:t>
            </a:r>
            <a:endParaRPr lang="en-US" sz="1400" b="0" strike="noStrike" spc="-1">
              <a:solidFill>
                <a:srgbClr val="000000"/>
              </a:solidFill>
              <a:latin typeface="Arial"/>
            </a:endParaRPr>
          </a:p>
        </p:txBody>
      </p:sp>
      <p:sp>
        <p:nvSpPr>
          <p:cNvPr id="11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焊接技术的应用领域</a:t>
            </a:r>
            <a:endParaRPr lang="en-US" sz="3600" b="0" strike="noStrike" spc="-1">
              <a:solidFill>
                <a:schemeClr val="dk1"/>
              </a:solidFill>
              <a:latin typeface="Arial"/>
            </a:endParaRPr>
          </a:p>
        </p:txBody>
      </p:sp>
      <p:sp>
        <p:nvSpPr>
          <p:cNvPr id="11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18"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航空航天</a:t>
            </a:r>
            <a:endParaRPr lang="en-US" sz="1800" b="0" strike="noStrike" spc="-1">
              <a:solidFill>
                <a:srgbClr val="000000"/>
              </a:solidFill>
              <a:latin typeface="Arial"/>
            </a:endParaRPr>
          </a:p>
        </p:txBody>
      </p:sp>
      <p:sp>
        <p:nvSpPr>
          <p:cNvPr id="119"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航天器构造</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舱壁连接</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06"/>
                                        </p:tgtEl>
                                        <p:attrNameLst>
                                          <p:attrName>style.visibility</p:attrName>
                                        </p:attrNameLst>
                                      </p:cBhvr>
                                      <p:to>
                                        <p:strVal val="visible"/>
                                      </p:to>
                                    </p:set>
                                    <p:anim calcmode="lin" valueType="num">
                                      <p:cBhvr additive="repl">
                                        <p:cTn id="7" dur="750" fill="hold"/>
                                        <p:tgtEl>
                                          <p:spTgt spid="106"/>
                                        </p:tgtEl>
                                        <p:attrNameLst>
                                          <p:attrName>ppt_w</p:attrName>
                                        </p:attrNameLst>
                                      </p:cBhvr>
                                      <p:tavLst>
                                        <p:tav tm="0">
                                          <p:val>
                                            <p:fltVal val="0"/>
                                          </p:val>
                                        </p:tav>
                                        <p:tav tm="100000">
                                          <p:val>
                                            <p:strVal val="#ppt_w"/>
                                          </p:val>
                                        </p:tav>
                                      </p:tavLst>
                                    </p:anim>
                                    <p:anim calcmode="lin" valueType="num">
                                      <p:cBhvr additive="repl">
                                        <p:cTn id="8" dur="750" fill="hold"/>
                                        <p:tgtEl>
                                          <p:spTgt spid="106"/>
                                        </p:tgtEl>
                                        <p:attrNameLst>
                                          <p:attrName>ppt_h</p:attrName>
                                        </p:attrNameLst>
                                      </p:cBhvr>
                                      <p:tavLst>
                                        <p:tav tm="0">
                                          <p:val>
                                            <p:fltVal val="0"/>
                                          </p:val>
                                        </p:tav>
                                        <p:tav tm="100000">
                                          <p:val>
                                            <p:strVal val="#ppt_h"/>
                                          </p:val>
                                        </p:tav>
                                      </p:tavLst>
                                    </p:anim>
                                    <p:animEffect transition="in" filter="fade">
                                      <p:cBhvr additive="repl">
                                        <p:cTn id="9" dur="75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焊接技术的发展历程</a:t>
            </a:r>
            <a:endParaRPr lang="en-US" sz="3600" b="0" strike="noStrike" spc="-1">
              <a:solidFill>
                <a:schemeClr val="dk1"/>
              </a:solidFill>
              <a:latin typeface="Arial"/>
            </a:endParaRPr>
          </a:p>
        </p:txBody>
      </p:sp>
      <p:sp>
        <p:nvSpPr>
          <p:cNvPr id="12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不断推动焊接技术的进步</a:t>
            </a:r>
            <a:endParaRPr lang="en-US" sz="1600" b="0" strike="noStrike" spc="-1">
              <a:solidFill>
                <a:srgbClr val="000000"/>
              </a:solidFill>
              <a:latin typeface="Arial"/>
            </a:endParaRPr>
          </a:p>
        </p:txBody>
      </p:sp>
      <p:sp>
        <p:nvSpPr>
          <p:cNvPr id="12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技术创新</a:t>
            </a:r>
            <a:endParaRPr lang="en-US" sz="2000" b="0" strike="noStrike" spc="-1">
              <a:solidFill>
                <a:srgbClr val="000000"/>
              </a:solidFill>
              <a:latin typeface="Arial"/>
            </a:endParaRPr>
          </a:p>
        </p:txBody>
      </p:sp>
      <p:sp>
        <p:nvSpPr>
          <p:cNvPr id="12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2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2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2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新材料的出现推动了焊接技术的发展</a:t>
            </a:r>
            <a:endParaRPr lang="en-US" sz="1600" b="0" strike="noStrike" spc="-1">
              <a:solidFill>
                <a:srgbClr val="000000"/>
              </a:solidFill>
              <a:latin typeface="Arial"/>
            </a:endParaRPr>
          </a:p>
        </p:txBody>
      </p:sp>
      <p:sp>
        <p:nvSpPr>
          <p:cNvPr id="12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材料研发</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0"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31" name="直接连接符 7"/>
          <p:cNvCxnSpPr/>
          <p:nvPr/>
        </p:nvCxnSpPr>
        <p:spPr>
          <a:xfrm>
            <a:off x="5039640" y="1541520"/>
            <a:ext cx="360" cy="3902040"/>
          </a:xfrm>
          <a:prstGeom prst="straightConnector1">
            <a:avLst/>
          </a:prstGeom>
          <a:ln w="38100">
            <a:solidFill>
              <a:srgbClr val="86CAC4"/>
            </a:solidFill>
          </a:ln>
        </p:spPr>
      </p:cxnSp>
      <p:sp>
        <p:nvSpPr>
          <p:cNvPr id="132"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33"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焊接技术的基础知识</a:t>
            </a:r>
            <a:endParaRPr lang="en-US" sz="3600" b="0" strike="noStrike" spc="-1">
              <a:solidFill>
                <a:schemeClr val="dk1"/>
              </a:solidFill>
              <a:latin typeface="Arial"/>
            </a:endParaRPr>
          </a:p>
        </p:txBody>
      </p:sp>
      <p:sp>
        <p:nvSpPr>
          <p:cNvPr id="134"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0"/>
                                        </p:tgtEl>
                                        <p:attrNameLst>
                                          <p:attrName>style.visibility</p:attrName>
                                        </p:attrNameLst>
                                      </p:cBhvr>
                                      <p:to>
                                        <p:strVal val="visible"/>
                                      </p:to>
                                    </p:set>
                                    <p:anim calcmode="lin" valueType="num">
                                      <p:cBhvr additive="repl">
                                        <p:cTn id="7" dur="750" fill="hold"/>
                                        <p:tgtEl>
                                          <p:spTgt spid="130"/>
                                        </p:tgtEl>
                                        <p:attrNameLst>
                                          <p:attrName>ppt_w</p:attrName>
                                        </p:attrNameLst>
                                      </p:cBhvr>
                                      <p:tavLst>
                                        <p:tav tm="0">
                                          <p:val>
                                            <p:fltVal val="0"/>
                                          </p:val>
                                        </p:tav>
                                        <p:tav tm="100000">
                                          <p:val>
                                            <p:strVal val="#ppt_w"/>
                                          </p:val>
                                        </p:tav>
                                      </p:tavLst>
                                    </p:anim>
                                    <p:anim calcmode="lin" valueType="num">
                                      <p:cBhvr additive="repl">
                                        <p:cTn id="8" dur="750" fill="hold"/>
                                        <p:tgtEl>
                                          <p:spTgt spid="130"/>
                                        </p:tgtEl>
                                        <p:attrNameLst>
                                          <p:attrName>ppt_h</p:attrName>
                                        </p:attrNameLst>
                                      </p:cBhvr>
                                      <p:tavLst>
                                        <p:tav tm="0">
                                          <p:val>
                                            <p:fltVal val="0"/>
                                          </p:val>
                                        </p:tav>
                                        <p:tav tm="100000">
                                          <p:val>
                                            <p:strVal val="#ppt_h"/>
                                          </p:val>
                                        </p:tav>
                                      </p:tavLst>
                                    </p:anim>
                                    <p:animEffect transition="in" filter="fade">
                                      <p:cBhvr additive="repl">
                                        <p:cTn id="9" dur="750"/>
                                        <p:tgtEl>
                                          <p:spTgt spid="130"/>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31"/>
                                        </p:tgtEl>
                                        <p:attrNameLst>
                                          <p:attrName>style.visibility</p:attrName>
                                        </p:attrNameLst>
                                      </p:cBhvr>
                                      <p:to>
                                        <p:strVal val="visible"/>
                                      </p:to>
                                    </p:set>
                                    <p:animEffect transition="in" filter="wipe(down)">
                                      <p:cBhvr additive="repl">
                                        <p:cTn id="13" dur="750"/>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金属的熔点和固化点</a:t>
            </a:r>
            <a:endParaRPr lang="en-US" sz="2800" b="0" strike="noStrike" spc="-1">
              <a:solidFill>
                <a:srgbClr val="000000"/>
              </a:solidFill>
              <a:latin typeface="Arial"/>
            </a:endParaRPr>
          </a:p>
        </p:txBody>
      </p:sp>
      <p:sp>
        <p:nvSpPr>
          <p:cNvPr id="13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金属的熔点是金属从固态转变为液态的温度，而金属的固化点是金属从液态转变为固态的温度。这些参数对焊接技术至关重要，决定了焊接过程中金属状态的变化。</a:t>
            </a:r>
            <a:endParaRPr lang="en-US" sz="1800" b="0" strike="noStrike" spc="-1">
              <a:solidFill>
                <a:srgbClr val="000000"/>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焊接材料的选择</a:t>
            </a:r>
            <a:endParaRPr lang="en-US" sz="3600" b="0" strike="noStrike" spc="-1">
              <a:solidFill>
                <a:schemeClr val="dk1"/>
              </a:solidFill>
              <a:latin typeface="Arial"/>
            </a:endParaRPr>
          </a:p>
        </p:txBody>
      </p:sp>
      <p:sp>
        <p:nvSpPr>
          <p:cNvPr id="14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选择适合工件材质的焊接材料</a:t>
            </a:r>
            <a:endParaRPr lang="en-US" sz="1600" b="0" strike="noStrike" spc="-1">
              <a:solidFill>
                <a:srgbClr val="000000"/>
              </a:solidFill>
              <a:latin typeface="Arial"/>
            </a:endParaRPr>
          </a:p>
        </p:txBody>
      </p:sp>
      <p:sp>
        <p:nvSpPr>
          <p:cNvPr id="14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工件的材质</a:t>
            </a:r>
            <a:endParaRPr lang="en-US" sz="2000" b="0" strike="noStrike" spc="-1">
              <a:solidFill>
                <a:srgbClr val="000000"/>
              </a:solidFill>
              <a:latin typeface="Arial"/>
            </a:endParaRPr>
          </a:p>
        </p:txBody>
      </p:sp>
      <p:sp>
        <p:nvSpPr>
          <p:cNvPr id="14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不同焊接方式需要不同的焊接材料</a:t>
            </a:r>
            <a:endParaRPr lang="en-US" sz="1600" b="0" strike="noStrike" spc="-1">
              <a:solidFill>
                <a:srgbClr val="000000"/>
              </a:solidFill>
              <a:latin typeface="Arial"/>
            </a:endParaRPr>
          </a:p>
        </p:txBody>
      </p:sp>
      <p:sp>
        <p:nvSpPr>
          <p:cNvPr id="14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焊接方式</a:t>
            </a:r>
            <a:endParaRPr lang="en-US" sz="2000" b="0" strike="noStrike" spc="-1">
              <a:solidFill>
                <a:srgbClr val="000000"/>
              </a:solidFill>
              <a:latin typeface="Arial"/>
            </a:endParaRPr>
          </a:p>
        </p:txBody>
      </p:sp>
      <p:sp>
        <p:nvSpPr>
          <p:cNvPr id="14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考虑环境条件选择合适的焊接材料</a:t>
            </a:r>
            <a:endParaRPr lang="en-US" sz="1600" b="0" strike="noStrike" spc="-1">
              <a:solidFill>
                <a:srgbClr val="000000"/>
              </a:solidFill>
              <a:latin typeface="Arial"/>
            </a:endParaRPr>
          </a:p>
        </p:txBody>
      </p:sp>
      <p:sp>
        <p:nvSpPr>
          <p:cNvPr id="14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使用环境</a:t>
            </a:r>
            <a:endParaRPr lang="en-US" sz="2000" b="0" strike="noStrike" spc="-1">
              <a:solidFill>
                <a:srgbClr val="000000"/>
              </a:solidFill>
              <a:latin typeface="Arial"/>
            </a:endParaRPr>
          </a:p>
        </p:txBody>
      </p:sp>
      <p:sp>
        <p:nvSpPr>
          <p:cNvPr id="14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4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39"/>
                                        </p:tgtEl>
                                        <p:attrNameLst>
                                          <p:attrName>style.visibility</p:attrName>
                                        </p:attrNameLst>
                                      </p:cBhvr>
                                      <p:to>
                                        <p:strVal val="visible"/>
                                      </p:to>
                                    </p:set>
                                    <p:anim calcmode="lin" valueType="num">
                                      <p:cBhvr additive="repl">
                                        <p:cTn id="7" dur="750" fill="hold"/>
                                        <p:tgtEl>
                                          <p:spTgt spid="139"/>
                                        </p:tgtEl>
                                        <p:attrNameLst>
                                          <p:attrName>ppt_w</p:attrName>
                                        </p:attrNameLst>
                                      </p:cBhvr>
                                      <p:tavLst>
                                        <p:tav tm="0">
                                          <p:val>
                                            <p:fltVal val="0"/>
                                          </p:val>
                                        </p:tav>
                                        <p:tav tm="100000">
                                          <p:val>
                                            <p:strVal val="#ppt_w"/>
                                          </p:val>
                                        </p:tav>
                                      </p:tavLst>
                                    </p:anim>
                                    <p:anim calcmode="lin" valueType="num">
                                      <p:cBhvr additive="repl">
                                        <p:cTn id="8" dur="750" fill="hold"/>
                                        <p:tgtEl>
                                          <p:spTgt spid="139"/>
                                        </p:tgtEl>
                                        <p:attrNameLst>
                                          <p:attrName>ppt_h</p:attrName>
                                        </p:attrNameLst>
                                      </p:cBhvr>
                                      <p:tavLst>
                                        <p:tav tm="0">
                                          <p:val>
                                            <p:fltVal val="0"/>
                                          </p:val>
                                        </p:tav>
                                        <p:tav tm="100000">
                                          <p:val>
                                            <p:strVal val="#ppt_h"/>
                                          </p:val>
                                        </p:tav>
                                      </p:tavLst>
                                    </p:anim>
                                    <p:animEffect transition="in" filter="fade">
                                      <p:cBhvr additive="repl">
                                        <p:cTn id="9" dur="750"/>
                                        <p:tgtEl>
                                          <p:spTgt spid="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焊接工艺参数</a:t>
            </a:r>
            <a:endParaRPr lang="en-US" sz="3600" b="0" strike="noStrike" spc="-1">
              <a:solidFill>
                <a:schemeClr val="dk1"/>
              </a:solidFill>
              <a:latin typeface="Arial"/>
            </a:endParaRPr>
          </a:p>
        </p:txBody>
      </p:sp>
      <p:sp>
        <p:nvSpPr>
          <p:cNvPr id="151"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控制电流大小以保证焊接效果</a:t>
            </a:r>
            <a:endParaRPr lang="en-US" sz="1600" b="0" strike="noStrike" spc="-1">
              <a:solidFill>
                <a:srgbClr val="000000"/>
              </a:solidFill>
              <a:latin typeface="Arial"/>
            </a:endParaRPr>
          </a:p>
        </p:txBody>
      </p:sp>
      <p:sp>
        <p:nvSpPr>
          <p:cNvPr id="152"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焊接电流</a:t>
            </a:r>
            <a:endParaRPr lang="en-US" sz="2000" b="0" strike="noStrike" spc="-1">
              <a:solidFill>
                <a:srgbClr val="000000"/>
              </a:solidFill>
              <a:latin typeface="Arial"/>
            </a:endParaRPr>
          </a:p>
        </p:txBody>
      </p:sp>
      <p:sp>
        <p:nvSpPr>
          <p:cNvPr id="153"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设定合适的电压以保证焊接稳定性</a:t>
            </a:r>
            <a:endParaRPr lang="en-US" sz="1600" b="0" strike="noStrike" spc="-1">
              <a:solidFill>
                <a:srgbClr val="000000"/>
              </a:solidFill>
              <a:latin typeface="Arial"/>
            </a:endParaRPr>
          </a:p>
        </p:txBody>
      </p:sp>
      <p:sp>
        <p:nvSpPr>
          <p:cNvPr id="154"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焊接电压</a:t>
            </a:r>
            <a:endParaRPr lang="en-US" sz="2000" b="0" strike="noStrike" spc="-1">
              <a:solidFill>
                <a:srgbClr val="000000"/>
              </a:solidFill>
              <a:latin typeface="Arial"/>
            </a:endParaRPr>
          </a:p>
        </p:txBody>
      </p:sp>
      <p:sp>
        <p:nvSpPr>
          <p:cNvPr id="155"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控制焊接速度以保证焊接质量</a:t>
            </a:r>
            <a:endParaRPr lang="en-US" sz="1600" b="0" strike="noStrike" spc="-1">
              <a:solidFill>
                <a:srgbClr val="000000"/>
              </a:solidFill>
              <a:latin typeface="Arial"/>
            </a:endParaRPr>
          </a:p>
        </p:txBody>
      </p:sp>
      <p:sp>
        <p:nvSpPr>
          <p:cNvPr id="156"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焊接速度</a:t>
            </a:r>
            <a:endParaRPr lang="en-US" sz="2000" b="0" strike="noStrike" spc="-1">
              <a:solidFill>
                <a:srgbClr val="000000"/>
              </a:solidFill>
              <a:latin typeface="Arial"/>
            </a:endParaRPr>
          </a:p>
        </p:txBody>
      </p:sp>
      <p:sp>
        <p:nvSpPr>
          <p:cNvPr id="157"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8"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49"/>
                                        </p:tgtEl>
                                        <p:attrNameLst>
                                          <p:attrName>style.visibility</p:attrName>
                                        </p:attrNameLst>
                                      </p:cBhvr>
                                      <p:to>
                                        <p:strVal val="visible"/>
                                      </p:to>
                                    </p:set>
                                    <p:anim calcmode="lin" valueType="num">
                                      <p:cBhvr additive="repl">
                                        <p:cTn id="7" dur="750" fill="hold"/>
                                        <p:tgtEl>
                                          <p:spTgt spid="149"/>
                                        </p:tgtEl>
                                        <p:attrNameLst>
                                          <p:attrName>ppt_w</p:attrName>
                                        </p:attrNameLst>
                                      </p:cBhvr>
                                      <p:tavLst>
                                        <p:tav tm="0">
                                          <p:val>
                                            <p:fltVal val="0"/>
                                          </p:val>
                                        </p:tav>
                                        <p:tav tm="100000">
                                          <p:val>
                                            <p:strVal val="#ppt_w"/>
                                          </p:val>
                                        </p:tav>
                                      </p:tavLst>
                                    </p:anim>
                                    <p:anim calcmode="lin" valueType="num">
                                      <p:cBhvr additive="repl">
                                        <p:cTn id="8" dur="750" fill="hold"/>
                                        <p:tgtEl>
                                          <p:spTgt spid="149"/>
                                        </p:tgtEl>
                                        <p:attrNameLst>
                                          <p:attrName>ppt_h</p:attrName>
                                        </p:attrNameLst>
                                      </p:cBhvr>
                                      <p:tavLst>
                                        <p:tav tm="0">
                                          <p:val>
                                            <p:fltVal val="0"/>
                                          </p:val>
                                        </p:tav>
                                        <p:tav tm="100000">
                                          <p:val>
                                            <p:strVal val="#ppt_h"/>
                                          </p:val>
                                        </p:tav>
                                      </p:tavLst>
                                    </p:anim>
                                    <p:animEffect transition="in" filter="fade">
                                      <p:cBhvr additive="repl">
                                        <p:cTn id="9" dur="750"/>
                                        <p:tgtEl>
                                          <p:spTgt spid="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圆角 42"/>
          <p:cNvSpPr/>
          <p:nvPr/>
        </p:nvSpPr>
        <p:spPr>
          <a:xfrm>
            <a:off x="888480" y="87732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质量控制</a:t>
            </a:r>
            <a:endParaRPr lang="en-US" sz="1800" b="0" strike="noStrike" spc="-1">
              <a:solidFill>
                <a:srgbClr val="000000"/>
              </a:solidFill>
              <a:latin typeface="Arial"/>
            </a:endParaRPr>
          </a:p>
        </p:txBody>
      </p:sp>
      <p:sp>
        <p:nvSpPr>
          <p:cNvPr id="162" name="content.2.content"/>
          <p:cNvSpPr/>
          <p:nvPr/>
        </p:nvSpPr>
        <p:spPr>
          <a:xfrm>
            <a:off x="3666960" y="295416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严格执行标准操作规程</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定期检查焊接质量</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培训焊接人员</a:t>
            </a:r>
            <a:endParaRPr lang="en-US" sz="1400" b="0" strike="noStrike" spc="-1">
              <a:solidFill>
                <a:srgbClr val="000000"/>
              </a:solidFill>
              <a:latin typeface="Arial"/>
            </a:endParaRPr>
          </a:p>
        </p:txBody>
      </p:sp>
      <p:sp>
        <p:nvSpPr>
          <p:cNvPr id="16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5" name="content.3.content"/>
          <p:cNvSpPr/>
          <p:nvPr/>
        </p:nvSpPr>
        <p:spPr>
          <a:xfrm>
            <a:off x="6424920" y="295452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68" name="content.4.content"/>
          <p:cNvSpPr/>
          <p:nvPr/>
        </p:nvSpPr>
        <p:spPr>
          <a:xfrm>
            <a:off x="9177480" y="29541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16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焊接缺陷与质量控制</a:t>
            </a:r>
            <a:endParaRPr lang="en-US" sz="3600" b="0" strike="noStrike" spc="-1">
              <a:solidFill>
                <a:schemeClr val="dk1"/>
              </a:solidFill>
              <a:latin typeface="Arial"/>
            </a:endParaRPr>
          </a:p>
        </p:txBody>
      </p:sp>
      <p:sp>
        <p:nvSpPr>
          <p:cNvPr id="17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焊接缺陷</a:t>
            </a:r>
            <a:endParaRPr lang="en-US" sz="1800" b="0" strike="noStrike" spc="-1">
              <a:solidFill>
                <a:srgbClr val="000000"/>
              </a:solidFill>
              <a:latin typeface="Arial"/>
            </a:endParaRPr>
          </a:p>
        </p:txBody>
      </p:sp>
      <p:sp>
        <p:nvSpPr>
          <p:cNvPr id="172" name="content.1.content"/>
          <p:cNvSpPr/>
          <p:nvPr/>
        </p:nvSpPr>
        <p:spPr>
          <a:xfrm>
            <a:off x="872640" y="295416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气孔</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裂纹</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未熔合</a:t>
            </a:r>
            <a:endParaRPr lang="en-US" sz="14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59"/>
                                        </p:tgtEl>
                                        <p:attrNameLst>
                                          <p:attrName>style.visibility</p:attrName>
                                        </p:attrNameLst>
                                      </p:cBhvr>
                                      <p:to>
                                        <p:strVal val="visible"/>
                                      </p:to>
                                    </p:set>
                                    <p:anim calcmode="lin" valueType="num">
                                      <p:cBhvr additive="repl">
                                        <p:cTn id="7" dur="750" fill="hold"/>
                                        <p:tgtEl>
                                          <p:spTgt spid="159"/>
                                        </p:tgtEl>
                                        <p:attrNameLst>
                                          <p:attrName>ppt_w</p:attrName>
                                        </p:attrNameLst>
                                      </p:cBhvr>
                                      <p:tavLst>
                                        <p:tav tm="0">
                                          <p:val>
                                            <p:fltVal val="0"/>
                                          </p:val>
                                        </p:tav>
                                        <p:tav tm="100000">
                                          <p:val>
                                            <p:strVal val="#ppt_w"/>
                                          </p:val>
                                        </p:tav>
                                      </p:tavLst>
                                    </p:anim>
                                    <p:anim calcmode="lin" valueType="num">
                                      <p:cBhvr additive="repl">
                                        <p:cTn id="8" dur="750" fill="hold"/>
                                        <p:tgtEl>
                                          <p:spTgt spid="159"/>
                                        </p:tgtEl>
                                        <p:attrNameLst>
                                          <p:attrName>ppt_h</p:attrName>
                                        </p:attrNameLst>
                                      </p:cBhvr>
                                      <p:tavLst>
                                        <p:tav tm="0">
                                          <p:val>
                                            <p:fltVal val="0"/>
                                          </p:val>
                                        </p:tav>
                                        <p:tav tm="100000">
                                          <p:val>
                                            <p:strVal val="#ppt_h"/>
                                          </p:val>
                                        </p:tav>
                                      </p:tavLst>
                                    </p:anim>
                                    <p:animEffect transition="in" filter="fade">
                                      <p:cBhvr additive="repl">
                                        <p:cTn id="9" dur="750"/>
                                        <p:tgtEl>
                                          <p:spTgt spid="1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金属的熔点和固化点</a:t>
            </a:r>
            <a:endParaRPr lang="en-US" sz="3600" b="0" strike="noStrike" spc="-1">
              <a:solidFill>
                <a:schemeClr val="dk1"/>
              </a:solidFill>
              <a:latin typeface="Arial"/>
            </a:endParaRPr>
          </a:p>
        </p:txBody>
      </p:sp>
      <p:sp>
        <p:nvSpPr>
          <p:cNvPr id="17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金属从固态转变为液态的温度</a:t>
            </a:r>
            <a:endParaRPr lang="en-US" sz="1600" b="0" strike="noStrike" spc="-1">
              <a:solidFill>
                <a:srgbClr val="000000"/>
              </a:solidFill>
              <a:latin typeface="Arial"/>
            </a:endParaRPr>
          </a:p>
        </p:txBody>
      </p:sp>
      <p:sp>
        <p:nvSpPr>
          <p:cNvPr id="17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熔点</a:t>
            </a:r>
            <a:endParaRPr lang="en-US" sz="2000" b="0" strike="noStrike" spc="-1">
              <a:solidFill>
                <a:srgbClr val="000000"/>
              </a:solidFill>
              <a:latin typeface="Arial"/>
            </a:endParaRPr>
          </a:p>
        </p:txBody>
      </p:sp>
      <p:sp>
        <p:nvSpPr>
          <p:cNvPr id="17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7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7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7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8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8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金属从液态转变为固态的温度</a:t>
            </a:r>
            <a:endParaRPr lang="en-US" sz="1600" b="0" strike="noStrike" spc="-1">
              <a:solidFill>
                <a:srgbClr val="000000"/>
              </a:solidFill>
              <a:latin typeface="Arial"/>
            </a:endParaRPr>
          </a:p>
        </p:txBody>
      </p:sp>
      <p:sp>
        <p:nvSpPr>
          <p:cNvPr id="18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固化点</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焊接质量控制</a:t>
            </a:r>
            <a:endParaRPr lang="en-US" sz="3600" b="0" strike="noStrike" spc="-1">
              <a:solidFill>
                <a:schemeClr val="dk1"/>
              </a:solidFill>
              <a:latin typeface="Arial"/>
            </a:endParaRPr>
          </a:p>
        </p:txBody>
      </p:sp>
      <p:sp>
        <p:nvSpPr>
          <p:cNvPr id="18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焊接质量控制是确保工件焊接质量的关键措施。通过对焊接工艺参数、操作规程的严格执行，可以有效避免焊接缺陷的产生，从而保证焊接质量。定期检查焊接质量，培训焊接人员也是重要的质量控制手段。</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3"/>
                                        </p:tgtEl>
                                        <p:attrNameLst>
                                          <p:attrName>style.visibility</p:attrName>
                                        </p:attrNameLst>
                                      </p:cBhvr>
                                      <p:to>
                                        <p:strVal val="visible"/>
                                      </p:to>
                                    </p:set>
                                    <p:anim calcmode="lin" valueType="num">
                                      <p:cBhvr additive="repl">
                                        <p:cTn id="7" dur="750" fill="hold"/>
                                        <p:tgtEl>
                                          <p:spTgt spid="183"/>
                                        </p:tgtEl>
                                        <p:attrNameLst>
                                          <p:attrName>ppt_w</p:attrName>
                                        </p:attrNameLst>
                                      </p:cBhvr>
                                      <p:tavLst>
                                        <p:tav tm="0">
                                          <p:val>
                                            <p:fltVal val="0"/>
                                          </p:val>
                                        </p:tav>
                                        <p:tav tm="100000">
                                          <p:val>
                                            <p:strVal val="#ppt_w"/>
                                          </p:val>
                                        </p:tav>
                                      </p:tavLst>
                                    </p:anim>
                                    <p:anim calcmode="lin" valueType="num">
                                      <p:cBhvr additive="repl">
                                        <p:cTn id="8" dur="750" fill="hold"/>
                                        <p:tgtEl>
                                          <p:spTgt spid="183"/>
                                        </p:tgtEl>
                                        <p:attrNameLst>
                                          <p:attrName>ppt_h</p:attrName>
                                        </p:attrNameLst>
                                      </p:cBhvr>
                                      <p:tavLst>
                                        <p:tav tm="0">
                                          <p:val>
                                            <p:fltVal val="0"/>
                                          </p:val>
                                        </p:tav>
                                        <p:tav tm="100000">
                                          <p:val>
                                            <p:strVal val="#ppt_h"/>
                                          </p:val>
                                        </p:tav>
                                      </p:tavLst>
                                    </p:anim>
                                    <p:animEffect transition="in" filter="fade">
                                      <p:cBhvr additive="repl">
                                        <p:cTn id="9" dur="750"/>
                                        <p:tgtEl>
                                          <p:spTgt spid="1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187" name="直接连接符 7"/>
          <p:cNvCxnSpPr/>
          <p:nvPr/>
        </p:nvCxnSpPr>
        <p:spPr>
          <a:xfrm>
            <a:off x="5039640" y="1541520"/>
            <a:ext cx="360" cy="3902040"/>
          </a:xfrm>
          <a:prstGeom prst="straightConnector1">
            <a:avLst/>
          </a:prstGeom>
          <a:ln w="38100">
            <a:solidFill>
              <a:srgbClr val="86CAC4"/>
            </a:solidFill>
          </a:ln>
        </p:spPr>
      </p:cxnSp>
      <p:sp>
        <p:nvSpPr>
          <p:cNvPr id="18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89"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电弧焊技术</a:t>
            </a:r>
            <a:endParaRPr lang="en-US" sz="3600" b="0" strike="noStrike" spc="-1">
              <a:solidFill>
                <a:schemeClr val="dk1"/>
              </a:solidFill>
              <a:latin typeface="Arial"/>
            </a:endParaRPr>
          </a:p>
        </p:txBody>
      </p:sp>
      <p:sp>
        <p:nvSpPr>
          <p:cNvPr id="1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86"/>
                                        </p:tgtEl>
                                        <p:attrNameLst>
                                          <p:attrName>style.visibility</p:attrName>
                                        </p:attrNameLst>
                                      </p:cBhvr>
                                      <p:to>
                                        <p:strVal val="visible"/>
                                      </p:to>
                                    </p:set>
                                    <p:anim calcmode="lin" valueType="num">
                                      <p:cBhvr additive="repl">
                                        <p:cTn id="7" dur="750" fill="hold"/>
                                        <p:tgtEl>
                                          <p:spTgt spid="186"/>
                                        </p:tgtEl>
                                        <p:attrNameLst>
                                          <p:attrName>ppt_w</p:attrName>
                                        </p:attrNameLst>
                                      </p:cBhvr>
                                      <p:tavLst>
                                        <p:tav tm="0">
                                          <p:val>
                                            <p:fltVal val="0"/>
                                          </p:val>
                                        </p:tav>
                                        <p:tav tm="100000">
                                          <p:val>
                                            <p:strVal val="#ppt_w"/>
                                          </p:val>
                                        </p:tav>
                                      </p:tavLst>
                                    </p:anim>
                                    <p:anim calcmode="lin" valueType="num">
                                      <p:cBhvr additive="repl">
                                        <p:cTn id="8" dur="750" fill="hold"/>
                                        <p:tgtEl>
                                          <p:spTgt spid="186"/>
                                        </p:tgtEl>
                                        <p:attrNameLst>
                                          <p:attrName>ppt_h</p:attrName>
                                        </p:attrNameLst>
                                      </p:cBhvr>
                                      <p:tavLst>
                                        <p:tav tm="0">
                                          <p:val>
                                            <p:fltVal val="0"/>
                                          </p:val>
                                        </p:tav>
                                        <p:tav tm="100000">
                                          <p:val>
                                            <p:strVal val="#ppt_h"/>
                                          </p:val>
                                        </p:tav>
                                      </p:tavLst>
                                    </p:anim>
                                    <p:animEffect transition="in" filter="fade">
                                      <p:cBhvr additive="repl">
                                        <p:cTn id="9" dur="750"/>
                                        <p:tgtEl>
                                          <p:spTgt spid="186"/>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187"/>
                                        </p:tgtEl>
                                        <p:attrNameLst>
                                          <p:attrName>style.visibility</p:attrName>
                                        </p:attrNameLst>
                                      </p:cBhvr>
                                      <p:to>
                                        <p:strVal val="visible"/>
                                      </p:to>
                                    </p:set>
                                    <p:animEffect transition="in" filter="wipe(down)">
                                      <p:cBhvr additive="repl">
                                        <p:cTn id="13" dur="750"/>
                                        <p:tgtEl>
                                          <p:spTgt spid="18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9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电弧焊的原理</a:t>
            </a:r>
            <a:endParaRPr lang="en-US" sz="2800" b="0" strike="noStrike" spc="-1">
              <a:solidFill>
                <a:srgbClr val="000000"/>
              </a:solidFill>
              <a:latin typeface="Arial"/>
            </a:endParaRPr>
          </a:p>
        </p:txBody>
      </p:sp>
      <p:sp>
        <p:nvSpPr>
          <p:cNvPr id="19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电弧焊是一种以电弧热能为热源的焊接方法。通过电流的通电和工件的两极间空气电弧放电而加热到熔化状态。这种焊接方法广泛应用于工业生产中，具有高效、便捷的特点。</a:t>
            </a:r>
            <a:endParaRPr lang="en-US" sz="1800" b="0" strike="noStrike" spc="-1">
              <a:solidFill>
                <a:srgbClr val="000000"/>
              </a:solidFill>
              <a:latin typeface="Arial"/>
            </a:endParaRPr>
          </a:p>
        </p:txBody>
      </p:sp>
      <p:sp>
        <p:nvSpPr>
          <p:cNvPr id="1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电弧焊的设备</a:t>
            </a:r>
            <a:endParaRPr lang="en-US" sz="3600" b="0" strike="noStrike" spc="-1">
              <a:solidFill>
                <a:schemeClr val="dk1"/>
              </a:solidFill>
              <a:latin typeface="Arial"/>
            </a:endParaRPr>
          </a:p>
        </p:txBody>
      </p:sp>
      <p:sp>
        <p:nvSpPr>
          <p:cNvPr id="197"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提供焊接所需的电流和电压</a:t>
            </a:r>
            <a:endParaRPr lang="en-US" sz="1600" b="0" strike="noStrike" spc="-1">
              <a:solidFill>
                <a:srgbClr val="000000"/>
              </a:solidFill>
              <a:latin typeface="Arial"/>
            </a:endParaRPr>
          </a:p>
        </p:txBody>
      </p:sp>
      <p:sp>
        <p:nvSpPr>
          <p:cNvPr id="198"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电源</a:t>
            </a:r>
            <a:endParaRPr lang="en-US" sz="2000" b="0" strike="noStrike" spc="-1">
              <a:solidFill>
                <a:srgbClr val="000000"/>
              </a:solidFill>
              <a:latin typeface="Arial"/>
            </a:endParaRPr>
          </a:p>
        </p:txBody>
      </p:sp>
      <p:sp>
        <p:nvSpPr>
          <p:cNvPr id="199"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用于导电和焊接电弧的产生</a:t>
            </a:r>
            <a:endParaRPr lang="en-US" sz="1600" b="0" strike="noStrike" spc="-1">
              <a:solidFill>
                <a:srgbClr val="000000"/>
              </a:solidFill>
              <a:latin typeface="Arial"/>
            </a:endParaRPr>
          </a:p>
        </p:txBody>
      </p:sp>
      <p:sp>
        <p:nvSpPr>
          <p:cNvPr id="200"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焊枪</a:t>
            </a:r>
            <a:endParaRPr lang="en-US" sz="2000" b="0" strike="noStrike" spc="-1">
              <a:solidFill>
                <a:srgbClr val="000000"/>
              </a:solidFill>
              <a:latin typeface="Arial"/>
            </a:endParaRPr>
          </a:p>
        </p:txBody>
      </p:sp>
      <p:sp>
        <p:nvSpPr>
          <p:cNvPr id="201"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连接工件和焊接电源的接地装置</a:t>
            </a:r>
            <a:endParaRPr lang="en-US" sz="1600" b="0" strike="noStrike" spc="-1">
              <a:solidFill>
                <a:srgbClr val="000000"/>
              </a:solidFill>
              <a:latin typeface="Arial"/>
            </a:endParaRPr>
          </a:p>
        </p:txBody>
      </p:sp>
      <p:sp>
        <p:nvSpPr>
          <p:cNvPr id="202"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接地夹</a:t>
            </a:r>
            <a:endParaRPr lang="en-US" sz="2000" b="0" strike="noStrike" spc="-1">
              <a:solidFill>
                <a:srgbClr val="000000"/>
              </a:solidFill>
              <a:latin typeface="Arial"/>
            </a:endParaRPr>
          </a:p>
        </p:txBody>
      </p:sp>
      <p:sp>
        <p:nvSpPr>
          <p:cNvPr id="203"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将电能输送到焊枪的导线</a:t>
            </a:r>
            <a:endParaRPr lang="en-US" sz="1600" b="0" strike="noStrike" spc="-1">
              <a:solidFill>
                <a:srgbClr val="000000"/>
              </a:solidFill>
              <a:latin typeface="Arial"/>
            </a:endParaRPr>
          </a:p>
        </p:txBody>
      </p:sp>
      <p:sp>
        <p:nvSpPr>
          <p:cNvPr id="204"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焊接电缆</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195"/>
                                        </p:tgtEl>
                                        <p:attrNameLst>
                                          <p:attrName>style.visibility</p:attrName>
                                        </p:attrNameLst>
                                      </p:cBhvr>
                                      <p:to>
                                        <p:strVal val="visible"/>
                                      </p:to>
                                    </p:set>
                                    <p:anim calcmode="lin" valueType="num">
                                      <p:cBhvr additive="repl">
                                        <p:cTn id="7" dur="750" fill="hold"/>
                                        <p:tgtEl>
                                          <p:spTgt spid="195"/>
                                        </p:tgtEl>
                                        <p:attrNameLst>
                                          <p:attrName>ppt_w</p:attrName>
                                        </p:attrNameLst>
                                      </p:cBhvr>
                                      <p:tavLst>
                                        <p:tav tm="0">
                                          <p:val>
                                            <p:fltVal val="0"/>
                                          </p:val>
                                        </p:tav>
                                        <p:tav tm="100000">
                                          <p:val>
                                            <p:strVal val="#ppt_w"/>
                                          </p:val>
                                        </p:tav>
                                      </p:tavLst>
                                    </p:anim>
                                    <p:anim calcmode="lin" valueType="num">
                                      <p:cBhvr additive="repl">
                                        <p:cTn id="8" dur="750" fill="hold"/>
                                        <p:tgtEl>
                                          <p:spTgt spid="195"/>
                                        </p:tgtEl>
                                        <p:attrNameLst>
                                          <p:attrName>ppt_h</p:attrName>
                                        </p:attrNameLst>
                                      </p:cBhvr>
                                      <p:tavLst>
                                        <p:tav tm="0">
                                          <p:val>
                                            <p:fltVal val="0"/>
                                          </p:val>
                                        </p:tav>
                                        <p:tav tm="100000">
                                          <p:val>
                                            <p:strVal val="#ppt_h"/>
                                          </p:val>
                                        </p:tav>
                                      </p:tavLst>
                                    </p:anim>
                                    <p:animEffect transition="in" filter="fade">
                                      <p:cBhvr additive="repl">
                                        <p:cTn id="9" dur="75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5" name="矩形: 圆角 42"/>
          <p:cNvSpPr/>
          <p:nvPr/>
        </p:nvSpPr>
        <p:spPr>
          <a:xfrm>
            <a:off x="888480" y="1041840"/>
            <a:ext cx="10414440" cy="5103360"/>
          </a:xfrm>
          <a:prstGeom prst="roundRect">
            <a:avLst>
              <a:gd name="adj" fmla="val 4836"/>
            </a:avLst>
          </a:prstGeom>
          <a:blipFill rotWithShape="0">
            <a:blip r:embed="rId2"/>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电弧焊的应用</a:t>
            </a:r>
            <a:endParaRPr lang="en-US" sz="3600" b="0" strike="noStrike" spc="-1">
              <a:solidFill>
                <a:schemeClr val="dk1"/>
              </a:solidFill>
              <a:latin typeface="Arial"/>
            </a:endParaRPr>
          </a:p>
        </p:txBody>
      </p:sp>
      <p:sp>
        <p:nvSpPr>
          <p:cNvPr id="207" name="content.1.subtitle"/>
          <p:cNvSpPr/>
          <p:nvPr/>
        </p:nvSpPr>
        <p:spPr>
          <a:xfrm>
            <a:off x="12870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用于焊接钢结构、管道等工件</a:t>
            </a:r>
            <a:endParaRPr lang="en-US" sz="1600" b="0" strike="noStrike" spc="-1">
              <a:solidFill>
                <a:srgbClr val="000000"/>
              </a:solidFill>
              <a:latin typeface="Arial"/>
            </a:endParaRPr>
          </a:p>
        </p:txBody>
      </p:sp>
      <p:sp>
        <p:nvSpPr>
          <p:cNvPr id="208" name="content.1.title"/>
          <p:cNvSpPr/>
          <p:nvPr/>
        </p:nvSpPr>
        <p:spPr>
          <a:xfrm>
            <a:off x="128772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建筑行业</a:t>
            </a:r>
            <a:endParaRPr lang="en-US" sz="2000" b="0" strike="noStrike" spc="-1">
              <a:solidFill>
                <a:srgbClr val="000000"/>
              </a:solidFill>
              <a:latin typeface="Arial"/>
            </a:endParaRPr>
          </a:p>
        </p:txBody>
      </p:sp>
      <p:sp>
        <p:nvSpPr>
          <p:cNvPr id="209" name="content.2.subtitle"/>
          <p:cNvSpPr/>
          <p:nvPr/>
        </p:nvSpPr>
        <p:spPr>
          <a:xfrm>
            <a:off x="911520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用于焊接船体结构和船舶设备</a:t>
            </a:r>
            <a:endParaRPr lang="en-US" sz="1600" b="0" strike="noStrike" spc="-1">
              <a:solidFill>
                <a:srgbClr val="000000"/>
              </a:solidFill>
              <a:latin typeface="Arial"/>
            </a:endParaRPr>
          </a:p>
        </p:txBody>
      </p:sp>
      <p:sp>
        <p:nvSpPr>
          <p:cNvPr id="210" name="content.2.title"/>
          <p:cNvSpPr/>
          <p:nvPr/>
        </p:nvSpPr>
        <p:spPr>
          <a:xfrm>
            <a:off x="9114480" y="22078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船舶制造</a:t>
            </a:r>
            <a:endParaRPr lang="en-US" sz="2000" b="0" strike="noStrike" spc="-1">
              <a:solidFill>
                <a:srgbClr val="000000"/>
              </a:solidFill>
              <a:latin typeface="Arial"/>
            </a:endParaRPr>
          </a:p>
        </p:txBody>
      </p:sp>
      <p:sp>
        <p:nvSpPr>
          <p:cNvPr id="211" name="content.3.subtitle"/>
          <p:cNvSpPr/>
          <p:nvPr/>
        </p:nvSpPr>
        <p:spPr>
          <a:xfrm>
            <a:off x="3896280" y="3222360"/>
            <a:ext cx="1463760" cy="17697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用于连接桥梁构件</a:t>
            </a:r>
            <a:endParaRPr lang="en-US" sz="1600" b="0" strike="noStrike" spc="-1">
              <a:solidFill>
                <a:srgbClr val="000000"/>
              </a:solidFill>
              <a:latin typeface="Arial"/>
            </a:endParaRPr>
          </a:p>
        </p:txBody>
      </p:sp>
      <p:sp>
        <p:nvSpPr>
          <p:cNvPr id="212" name="content.3.title"/>
          <p:cNvSpPr/>
          <p:nvPr/>
        </p:nvSpPr>
        <p:spPr>
          <a:xfrm>
            <a:off x="389736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桥梁建设</a:t>
            </a:r>
            <a:endParaRPr lang="en-US" sz="2000" b="0" strike="noStrike" spc="-1">
              <a:solidFill>
                <a:srgbClr val="000000"/>
              </a:solidFill>
              <a:latin typeface="Arial"/>
            </a:endParaRPr>
          </a:p>
        </p:txBody>
      </p:sp>
      <p:sp>
        <p:nvSpPr>
          <p:cNvPr id="213" name="content.4.subtitle"/>
          <p:cNvSpPr/>
          <p:nvPr/>
        </p:nvSpPr>
        <p:spPr>
          <a:xfrm>
            <a:off x="6505920" y="3222360"/>
            <a:ext cx="1463760" cy="1769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用于车身焊接和修复</a:t>
            </a:r>
            <a:endParaRPr lang="en-US" sz="1600" b="0" strike="noStrike" spc="-1">
              <a:solidFill>
                <a:srgbClr val="000000"/>
              </a:solidFill>
              <a:latin typeface="Arial"/>
            </a:endParaRPr>
          </a:p>
        </p:txBody>
      </p:sp>
      <p:sp>
        <p:nvSpPr>
          <p:cNvPr id="214" name="content.4.title"/>
          <p:cNvSpPr/>
          <p:nvPr/>
        </p:nvSpPr>
        <p:spPr>
          <a:xfrm>
            <a:off x="6506280" y="2209680"/>
            <a:ext cx="1463400" cy="3855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汽车制造</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05"/>
                                        </p:tgtEl>
                                        <p:attrNameLst>
                                          <p:attrName>style.visibility</p:attrName>
                                        </p:attrNameLst>
                                      </p:cBhvr>
                                      <p:to>
                                        <p:strVal val="visible"/>
                                      </p:to>
                                    </p:set>
                                    <p:anim calcmode="lin" valueType="num">
                                      <p:cBhvr additive="repl">
                                        <p:cTn id="7" dur="750" fill="hold"/>
                                        <p:tgtEl>
                                          <p:spTgt spid="205"/>
                                        </p:tgtEl>
                                        <p:attrNameLst>
                                          <p:attrName>ppt_w</p:attrName>
                                        </p:attrNameLst>
                                      </p:cBhvr>
                                      <p:tavLst>
                                        <p:tav tm="0">
                                          <p:val>
                                            <p:fltVal val="0"/>
                                          </p:val>
                                        </p:tav>
                                        <p:tav tm="100000">
                                          <p:val>
                                            <p:strVal val="#ppt_w"/>
                                          </p:val>
                                        </p:tav>
                                      </p:tavLst>
                                    </p:anim>
                                    <p:anim calcmode="lin" valueType="num">
                                      <p:cBhvr additive="repl">
                                        <p:cTn id="8" dur="750" fill="hold"/>
                                        <p:tgtEl>
                                          <p:spTgt spid="205"/>
                                        </p:tgtEl>
                                        <p:attrNameLst>
                                          <p:attrName>ppt_h</p:attrName>
                                        </p:attrNameLst>
                                      </p:cBhvr>
                                      <p:tavLst>
                                        <p:tav tm="0">
                                          <p:val>
                                            <p:fltVal val="0"/>
                                          </p:val>
                                        </p:tav>
                                        <p:tav tm="100000">
                                          <p:val>
                                            <p:strVal val="#ppt_h"/>
                                          </p:val>
                                        </p:tav>
                                      </p:tavLst>
                                    </p:anim>
                                    <p:animEffect transition="in" filter="fade">
                                      <p:cBhvr additive="repl">
                                        <p:cTn id="9" dur="750"/>
                                        <p:tgtEl>
                                          <p:spTgt spid="20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电弧焊的安全操作</a:t>
            </a:r>
            <a:endParaRPr lang="en-US" sz="3600" b="0" strike="noStrike" spc="-1">
              <a:solidFill>
                <a:schemeClr val="dk1"/>
              </a:solidFill>
              <a:latin typeface="Arial"/>
            </a:endParaRPr>
          </a:p>
        </p:txBody>
      </p:sp>
      <p:sp>
        <p:nvSpPr>
          <p:cNvPr id="21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戴上防护眼镜或面罩</a:t>
            </a:r>
            <a:endParaRPr lang="en-US" sz="1600" b="0" strike="noStrike" spc="-1">
              <a:solidFill>
                <a:srgbClr val="000000"/>
              </a:solidFill>
              <a:latin typeface="Arial"/>
            </a:endParaRPr>
          </a:p>
        </p:txBody>
      </p:sp>
      <p:sp>
        <p:nvSpPr>
          <p:cNvPr id="21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保护眼睛</a:t>
            </a:r>
            <a:endParaRPr lang="en-US" sz="2000" b="0" strike="noStrike" spc="-1">
              <a:solidFill>
                <a:srgbClr val="000000"/>
              </a:solidFill>
              <a:latin typeface="Arial"/>
            </a:endParaRPr>
          </a:p>
        </p:txBody>
      </p:sp>
      <p:sp>
        <p:nvSpPr>
          <p:cNvPr id="21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1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2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保持通风良好，防止有毒气体吸入</a:t>
            </a:r>
            <a:endParaRPr lang="en-US" sz="1600" b="0" strike="noStrike" spc="-1">
              <a:solidFill>
                <a:srgbClr val="000000"/>
              </a:solidFill>
              <a:latin typeface="Arial"/>
            </a:endParaRPr>
          </a:p>
        </p:txBody>
      </p:sp>
      <p:sp>
        <p:nvSpPr>
          <p:cNvPr id="22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通风设施</a:t>
            </a:r>
            <a:endParaRPr lang="en-US" sz="2000" b="0" strike="noStrike" spc="-1">
              <a:solidFill>
                <a:srgbClr val="000000"/>
              </a:solidFill>
              <a:latin typeface="Arial"/>
            </a:endParaRPr>
          </a:p>
        </p:txBody>
      </p:sp>
      <p:sp>
        <p:nvSpPr>
          <p:cNvPr id="2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2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穿戴防护服和手套</a:t>
            </a:r>
            <a:endParaRPr lang="en-US" sz="1600" b="0" strike="noStrike" spc="-1">
              <a:solidFill>
                <a:srgbClr val="000000"/>
              </a:solidFill>
              <a:latin typeface="Arial"/>
            </a:endParaRPr>
          </a:p>
        </p:txBody>
      </p:sp>
      <p:sp>
        <p:nvSpPr>
          <p:cNvPr id="22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保护皮肤</a:t>
            </a:r>
            <a:endParaRPr lang="en-US" sz="20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5"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电弧焊技术总结</a:t>
            </a:r>
            <a:endParaRPr lang="en-US" sz="3600" b="0" strike="noStrike" spc="-1">
              <a:solidFill>
                <a:schemeClr val="dk1"/>
              </a:solidFill>
              <a:latin typeface="Arial"/>
            </a:endParaRPr>
          </a:p>
        </p:txBody>
      </p:sp>
      <p:sp>
        <p:nvSpPr>
          <p:cNvPr id="227"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电弧焊作为一种常见的焊接方法，具有广泛的应用范围和重要意义。掌握电弧焊的原理、设备、应用和安全操作是每位焊接工作者必备的技能。通过不断学习和实践，提升焊接技术水平，确保工作安全和质量。</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25"/>
                                        </p:tgtEl>
                                        <p:attrNameLst>
                                          <p:attrName>style.visibility</p:attrName>
                                        </p:attrNameLst>
                                      </p:cBhvr>
                                      <p:to>
                                        <p:strVal val="visible"/>
                                      </p:to>
                                    </p:set>
                                    <p:anim calcmode="lin" valueType="num">
                                      <p:cBhvr additive="repl">
                                        <p:cTn id="7" dur="750" fill="hold"/>
                                        <p:tgtEl>
                                          <p:spTgt spid="225"/>
                                        </p:tgtEl>
                                        <p:attrNameLst>
                                          <p:attrName>ppt_w</p:attrName>
                                        </p:attrNameLst>
                                      </p:cBhvr>
                                      <p:tavLst>
                                        <p:tav tm="0">
                                          <p:val>
                                            <p:fltVal val="0"/>
                                          </p:val>
                                        </p:tav>
                                        <p:tav tm="100000">
                                          <p:val>
                                            <p:strVal val="#ppt_w"/>
                                          </p:val>
                                        </p:tav>
                                      </p:tavLst>
                                    </p:anim>
                                    <p:anim calcmode="lin" valueType="num">
                                      <p:cBhvr additive="repl">
                                        <p:cTn id="8" dur="750" fill="hold"/>
                                        <p:tgtEl>
                                          <p:spTgt spid="225"/>
                                        </p:tgtEl>
                                        <p:attrNameLst>
                                          <p:attrName>ppt_h</p:attrName>
                                        </p:attrNameLst>
                                      </p:cBhvr>
                                      <p:tavLst>
                                        <p:tav tm="0">
                                          <p:val>
                                            <p:fltVal val="0"/>
                                          </p:val>
                                        </p:tav>
                                        <p:tav tm="100000">
                                          <p:val>
                                            <p:strVal val="#ppt_h"/>
                                          </p:val>
                                        </p:tav>
                                      </p:tavLst>
                                    </p:anim>
                                    <p:animEffect transition="in" filter="fade">
                                      <p:cBhvr additive="repl">
                                        <p:cTn id="9" dur="750"/>
                                        <p:tgtEl>
                                          <p:spTgt spid="2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8" name="矩形: 圆角 13"/>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cxnSp>
        <p:nvCxnSpPr>
          <p:cNvPr id="229" name="直接连接符 7"/>
          <p:cNvCxnSpPr/>
          <p:nvPr/>
        </p:nvCxnSpPr>
        <p:spPr>
          <a:xfrm>
            <a:off x="5039640" y="1541520"/>
            <a:ext cx="360" cy="3902040"/>
          </a:xfrm>
          <a:prstGeom prst="straightConnector1">
            <a:avLst/>
          </a:prstGeom>
          <a:ln w="38100">
            <a:solidFill>
              <a:srgbClr val="86CAC4"/>
            </a:solidFill>
          </a:ln>
        </p:spPr>
      </p:cxnSp>
      <p:sp>
        <p:nvSpPr>
          <p:cNvPr id="23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31" name="PlaceHolder 2"/>
          <p:cNvSpPr>
            <a:spLocks noGrp="1"/>
          </p:cNvSpPr>
          <p:nvPr>
            <p:ph type="title" idx="4294967295"/>
          </p:nvPr>
        </p:nvSpPr>
        <p:spPr>
          <a:xfrm>
            <a:off x="5091480" y="1768320"/>
            <a:ext cx="621108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4</a:t>
            </a:r>
            <a:r>
              <a:rPr lang="zh-CN" sz="3600" b="1" strike="noStrike" spc="299">
                <a:solidFill>
                  <a:schemeClr val="dk1"/>
                </a:solidFill>
                <a:latin typeface="Arial"/>
                <a:ea typeface="微软雅黑"/>
              </a:rPr>
              <a:t>章 气体保护焊技术</a:t>
            </a:r>
            <a:endParaRPr lang="en-US" sz="3600" b="0" strike="noStrike" spc="-1">
              <a:solidFill>
                <a:schemeClr val="dk1"/>
              </a:solidFill>
              <a:latin typeface="Arial"/>
            </a:endParaRPr>
          </a:p>
        </p:txBody>
      </p:sp>
      <p:sp>
        <p:nvSpPr>
          <p:cNvPr id="23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28"/>
                                        </p:tgtEl>
                                        <p:attrNameLst>
                                          <p:attrName>style.visibility</p:attrName>
                                        </p:attrNameLst>
                                      </p:cBhvr>
                                      <p:to>
                                        <p:strVal val="visible"/>
                                      </p:to>
                                    </p:set>
                                    <p:anim calcmode="lin" valueType="num">
                                      <p:cBhvr additive="repl">
                                        <p:cTn id="7" dur="750" fill="hold"/>
                                        <p:tgtEl>
                                          <p:spTgt spid="228"/>
                                        </p:tgtEl>
                                        <p:attrNameLst>
                                          <p:attrName>ppt_w</p:attrName>
                                        </p:attrNameLst>
                                      </p:cBhvr>
                                      <p:tavLst>
                                        <p:tav tm="0">
                                          <p:val>
                                            <p:fltVal val="0"/>
                                          </p:val>
                                        </p:tav>
                                        <p:tav tm="100000">
                                          <p:val>
                                            <p:strVal val="#ppt_w"/>
                                          </p:val>
                                        </p:tav>
                                      </p:tavLst>
                                    </p:anim>
                                    <p:anim calcmode="lin" valueType="num">
                                      <p:cBhvr additive="repl">
                                        <p:cTn id="8" dur="750" fill="hold"/>
                                        <p:tgtEl>
                                          <p:spTgt spid="228"/>
                                        </p:tgtEl>
                                        <p:attrNameLst>
                                          <p:attrName>ppt_h</p:attrName>
                                        </p:attrNameLst>
                                      </p:cBhvr>
                                      <p:tavLst>
                                        <p:tav tm="0">
                                          <p:val>
                                            <p:fltVal val="0"/>
                                          </p:val>
                                        </p:tav>
                                        <p:tav tm="100000">
                                          <p:val>
                                            <p:strVal val="#ppt_h"/>
                                          </p:val>
                                        </p:tav>
                                      </p:tavLst>
                                    </p:anim>
                                    <p:animEffect transition="in" filter="fade">
                                      <p:cBhvr additive="repl">
                                        <p:cTn id="9" dur="750"/>
                                        <p:tgtEl>
                                          <p:spTgt spid="228"/>
                                        </p:tgtEl>
                                      </p:cBhvr>
                                    </p:animEffect>
                                  </p:childTnLst>
                                </p:cTn>
                              </p:par>
                            </p:childTnLst>
                          </p:cTn>
                        </p:par>
                        <p:par>
                          <p:cTn id="10" fill="hold" nodeType="afterGroup">
                            <p:stCondLst>
                              <p:cond delay="750"/>
                            </p:stCondLst>
                            <p:childTnLst>
                              <p:par>
                                <p:cTn id="11" presetID="22" presetClass="entr" presetSubtype="4" dur="750" fill="hold" nodeType="afterEffect">
                                  <p:stCondLst>
                                    <p:cond delay="0"/>
                                  </p:stCondLst>
                                  <p:childTnLst>
                                    <p:set>
                                      <p:cBhvr>
                                        <p:cTn id="12" dur="1" fill="hold">
                                          <p:stCondLst>
                                            <p:cond delay="0"/>
                                          </p:stCondLst>
                                        </p:cTn>
                                        <p:tgtEl>
                                          <p:spTgt spid="229"/>
                                        </p:tgtEl>
                                        <p:attrNameLst>
                                          <p:attrName>style.visibility</p:attrName>
                                        </p:attrNameLst>
                                      </p:cBhvr>
                                      <p:to>
                                        <p:strVal val="visible"/>
                                      </p:to>
                                    </p:set>
                                    <p:animEffect transition="in" filter="wipe(down)">
                                      <p:cBhvr additive="repl">
                                        <p:cTn id="13" dur="750"/>
                                        <p:tgtEl>
                                          <p:spTgt spid="2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33" name="矩形: 圆角 42"/>
          <p:cNvSpPr/>
          <p:nvPr/>
        </p:nvSpPr>
        <p:spPr>
          <a:xfrm>
            <a:off x="888480" y="877320"/>
            <a:ext cx="10414440" cy="5103360"/>
          </a:xfrm>
          <a:prstGeom prst="roundRect">
            <a:avLst>
              <a:gd name="adj" fmla="val 4836"/>
            </a:avLst>
          </a:prstGeom>
          <a:blipFill rotWithShape="0">
            <a:blip r:embed="rId3"/>
            <a:stretch>
              <a:fillRect/>
            </a:stretch>
          </a:blipFill>
          <a:ln>
            <a:noFill/>
          </a:ln>
          <a:effectLst>
            <a:outerShdw blurRad="254160" sx="101000" sy="101000" algn="ctr" rotWithShape="0">
              <a:srgbClr val="000000">
                <a:alpha val="23000"/>
              </a:srgb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气体保护焊的原理</a:t>
            </a:r>
            <a:endParaRPr lang="en-US" sz="3600" b="0" strike="noStrike" spc="-1">
              <a:solidFill>
                <a:schemeClr val="dk1"/>
              </a:solidFill>
              <a:latin typeface="Arial"/>
            </a:endParaRPr>
          </a:p>
        </p:txBody>
      </p:sp>
      <p:sp>
        <p:nvSpPr>
          <p:cNvPr id="235" name="content"/>
          <p:cNvSpPr/>
          <p:nvPr/>
        </p:nvSpPr>
        <p:spPr>
          <a:xfrm>
            <a:off x="1739880" y="221436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气体保护焊是一种利用保护气体对焊缝和焊接电弧进行保护的焊接方法。保护气体可以防止焊缝氧化和氮化的现象发生，从而保证焊接质量。</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53" presetClass="entr" presetSubtype="16" dur="750" fill="hold" nodeType="afterEffect">
                                  <p:stCondLst>
                                    <p:cond delay="0"/>
                                  </p:stCondLst>
                                  <p:childTnLst>
                                    <p:set>
                                      <p:cBhvr>
                                        <p:cTn id="6" dur="1" fill="hold">
                                          <p:stCondLst>
                                            <p:cond delay="0"/>
                                          </p:stCondLst>
                                        </p:cTn>
                                        <p:tgtEl>
                                          <p:spTgt spid="233"/>
                                        </p:tgtEl>
                                        <p:attrNameLst>
                                          <p:attrName>style.visibility</p:attrName>
                                        </p:attrNameLst>
                                      </p:cBhvr>
                                      <p:to>
                                        <p:strVal val="visible"/>
                                      </p:to>
                                    </p:set>
                                    <p:anim calcmode="lin" valueType="num">
                                      <p:cBhvr additive="repl">
                                        <p:cTn id="7" dur="750" fill="hold"/>
                                        <p:tgtEl>
                                          <p:spTgt spid="233"/>
                                        </p:tgtEl>
                                        <p:attrNameLst>
                                          <p:attrName>ppt_w</p:attrName>
                                        </p:attrNameLst>
                                      </p:cBhvr>
                                      <p:tavLst>
                                        <p:tav tm="0">
                                          <p:val>
                                            <p:fltVal val="0"/>
                                          </p:val>
                                        </p:tav>
                                        <p:tav tm="100000">
                                          <p:val>
                                            <p:strVal val="#ppt_w"/>
                                          </p:val>
                                        </p:tav>
                                      </p:tavLst>
                                    </p:anim>
                                    <p:anim calcmode="lin" valueType="num">
                                      <p:cBhvr additive="repl">
                                        <p:cTn id="8" dur="750" fill="hold"/>
                                        <p:tgtEl>
                                          <p:spTgt spid="233"/>
                                        </p:tgtEl>
                                        <p:attrNameLst>
                                          <p:attrName>ppt_h</p:attrName>
                                        </p:attrNameLst>
                                      </p:cBhvr>
                                      <p:tavLst>
                                        <p:tav tm="0">
                                          <p:val>
                                            <p:fltVal val="0"/>
                                          </p:val>
                                        </p:tav>
                                        <p:tav tm="100000">
                                          <p:val>
                                            <p:strVal val="#ppt_h"/>
                                          </p:val>
                                        </p:tav>
                                      </p:tavLst>
                                    </p:anim>
                                    <p:animEffect transition="in" filter="fade">
                                      <p:cBhvr additive="repl">
                                        <p:cTn id="9" dur="750"/>
                                        <p:tgtEl>
                                          <p:spTgt spid="2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https://d.book118.com/946031110013010104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24</Slides>
  <Notes>9</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焊接技术学府</vt:lpstr>
      <vt:lpstr>目录</vt:lpstr>
      <vt:lpstr>第1章 焊接技术的发展历程</vt:lpstr>
      <vt:lpstr>焊接技术的概念</vt:lpstr>
      <vt:lpstr>焊接技术的历史</vt:lpstr>
      <vt:lpstr>焊接技术的分类</vt:lpstr>
      <vt:lpstr>焊接技术的应用领域</vt:lpstr>
      <vt:lpstr>焊接技术的发展历程</vt:lpstr>
      <vt:lpstr>第2章 焊接技术的基础知识</vt:lpstr>
      <vt:lpstr> </vt:lpstr>
      <vt:lpstr>焊接材料的选择</vt:lpstr>
      <vt:lpstr>焊接工艺参数</vt:lpstr>
      <vt:lpstr>焊接缺陷与质量控制</vt:lpstr>
      <vt:lpstr>金属的熔点和固化点</vt:lpstr>
      <vt:lpstr>焊接质量控制</vt:lpstr>
      <vt:lpstr>第3章 电弧焊技术</vt:lpstr>
      <vt:lpstr> </vt:lpstr>
      <vt:lpstr>电弧焊的设备</vt:lpstr>
      <vt:lpstr>电弧焊的应用</vt:lpstr>
      <vt:lpstr>电弧焊的安全操作</vt:lpstr>
      <vt:lpstr>电弧焊技术总结</vt:lpstr>
      <vt:lpstr>第4章 气体保护焊技术</vt:lpstr>
      <vt:lpstr>气体保护焊的原理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2024-09-29T14:57:10.108</cp:lastPrinted>
  <dcterms:created xsi:type="dcterms:W3CDTF">2024-09-29T06:57:10Z</dcterms:created>
  <dcterms:modified xsi:type="dcterms:W3CDTF">2024-09-29T06:57:12Z</dcterms:modified>
</cp:coreProperties>
</file>