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xlsx" ContentType="application/vnd.openxmlformats-officedocument.spreadsheetml.sheet"/>
  <Default Extension="bin" ContentType="application/vnd.openxmlformats-officedocument.oleObject"/>
  <Default Extension="emf" ContentType="image/x-emf"/>
  <Default Extension="png" ContentType="image/png"/>
  <Default Extension="wdp" ContentType="image/vnd.ms-photo"/>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charts/chart2.xml" ContentType="application/vnd.openxmlformats-officedocument.drawingml.chart+xml"/>
  <Override PartName="/ppt/diagrams/colors1.xml" ContentType="application/vnd.openxmlformats-officedocument.drawingml.diagramColors+xml"/>
  <Override PartName="/ppt/diagrams/data1.xml" ContentType="application/vnd.openxmlformats-officedocument.drawingml.diagramData+xml"/>
  <Override PartName="/ppt/diagrams/drawing1.xml" ContentType="application/vnd.ms-office.drawingml.diagramDrawing+xml"/>
  <Override PartName="/ppt/diagrams/layout1.xml" ContentType="application/vnd.openxmlformats-officedocument.drawingml.diagramLayout+xml"/>
  <Override PartName="/ppt/diagrams/quickStyle1.xml" ContentType="application/vnd.openxmlformats-officedocument.drawingml.diagramStyle+xml"/>
  <Override PartName="/ppt/drawings/drawing1.xml" ContentType="application/vnd.openxmlformats-officedocument.drawingml.chartshap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04"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8" r:id="rId37"/>
    <p:sldId id="361" r:id="rId38"/>
    <p:sldId id="364" r:id="rId39"/>
    <p:sldId id="366" r:id="rId40"/>
  </p:sldIdLst>
  <p:sldSz cx="9144000" cy="6858000"/>
  <p:notesSz cx="6858000" cy="9144000"/>
  <p:custDataLst>
    <p:tags r:id="rId4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fill>
          <a:solidFill>
            <a:schemeClr val="accent3">
              <a:alpha val="20000"/>
            </a:schemeClr>
          </a:solidFill>
        </a:fill>
      </a:tcStyle>
    </a:band1H>
    <a:band1V>
      <a:tcStyle>
        <a:fill>
          <a:solidFill>
            <a:schemeClr val="accent3">
              <a:alpha val="20000"/>
            </a:schemeClr>
          </a:solidFill>
        </a:fill>
      </a:tcStyle>
    </a:band1V>
    <a:lastCol>
      <a:tcTxStyle b="on"/>
    </a:lastCol>
    <a:firstCol>
      <a:tcTxStyle b="on"/>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slide" Target="slides/slide37.xml" /><Relationship Id="rId41" Type="http://schemas.openxmlformats.org/officeDocument/2006/relationships/tags" Target="tags/tag36.xml" /><Relationship Id="rId42" Type="http://schemas.openxmlformats.org/officeDocument/2006/relationships/presProps" Target="presProps.xml" /><Relationship Id="rId43" Type="http://schemas.openxmlformats.org/officeDocument/2006/relationships/viewProps" Target="viewProps.xml" /><Relationship Id="rId44" Type="http://schemas.openxmlformats.org/officeDocument/2006/relationships/theme" Target="theme/theme1.xml" /><Relationship Id="rId45" Type="http://schemas.openxmlformats.org/officeDocument/2006/relationships/tableStyles" Target="tableStyles.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charts/_rels/chart1.xml.rels>&#65279;<?xml version="1.0" encoding="utf-8" standalone="yes"?><Relationships xmlns="http://schemas.openxmlformats.org/package/2006/relationships"><Relationship Id="rId1" Type="http://schemas.openxmlformats.org/officeDocument/2006/relationships/package" Target="../embeddings/Microsoft_Excel_Worksheet2.xlsx" /></Relationships>
</file>

<file path=ppt/charts/_rels/chart2.xml.rels>&#65279;<?xml version="1.0" encoding="utf-8" standalone="yes"?><Relationships xmlns="http://schemas.openxmlformats.org/package/2006/relationships"><Relationship Id="rId1" Type="http://schemas.openxmlformats.org/officeDocument/2006/relationships/package" Target="../embeddings/Microsoft_Excel_Worksheet3.xlsx" /><Relationship Id="rId2" Type="http://schemas.openxmlformats.org/officeDocument/2006/relationships/chartUserShapes" Target="../drawings/drawing1.xml"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37"/>
    </mc:Choice>
    <mc:Fallback>
      <c:style val="37"/>
    </mc:Fallback>
  </mc:AlternateContent>
  <c:chart>
    <c:autoTitleDeleted val="1"/>
    <c:plotArea>
      <c:barChart>
        <c:barDir val="col"/>
        <c:grouping val="clustered"/>
        <c:varyColors val="0"/>
        <c:ser>
          <c:idx val="0"/>
          <c:order val="0"/>
          <c:tx>
            <c:strRef>
              <c:f>Sheet1!$B$1</c:f>
              <c:strCache>
                <c:ptCount val="1"/>
                <c:pt idx="0">
                  <c:v>年份</c:v>
                </c:pt>
              </c:strCache>
            </c:strRef>
          </c:tx>
          <c:invertIfNegative val="0"/>
          <c:dLbls>
            <c:txPr>
              <a:bodyPr/>
              <a:p>
                <a:pPr>
                  <a:defRPr lang="en-US" sz="900" smtId="4294967295"/>
                </a:pPr>
                <a:endParaRPr lang="en-US" sz="900" smtId="4294967295"/>
              </a:p>
            </c:txPr>
            <c:showLegendKey val="0"/>
            <c:showVal val="1"/>
            <c:showCatName val="0"/>
            <c:showSerName val="0"/>
            <c:showPercent val="0"/>
            <c:showBubbleSize val="0"/>
            <c:showLeaderLines val="0"/>
            <c:extLst/>
          </c:dLbls>
          <c:cat>
            <c:strRef>
              <c:f>Sheet1!$A$2:$A$7</c:f>
              <c:strCache>
                <c:ptCount val="6"/>
                <c:pt idx="0">
                  <c:v>2008</c:v>
                </c:pt>
                <c:pt idx="1">
                  <c:v>2009</c:v>
                </c:pt>
                <c:pt idx="2">
                  <c:v>2010</c:v>
                </c:pt>
                <c:pt idx="3">
                  <c:v>2011</c:v>
                </c:pt>
                <c:pt idx="4">
                  <c:v>2012e</c:v>
                </c:pt>
                <c:pt idx="5">
                  <c:v>2013e</c:v>
                </c:pt>
              </c:strCache>
            </c:strRef>
          </c:cat>
          <c:val>
            <c:numRef>
              <c:f>Sheet1!$B$2:$B$7</c:f>
              <c:numCache>
                <c:formatCode>General</c:formatCode>
                <c:ptCount val="6"/>
                <c:pt idx="0">
                  <c:v>2.8</c:v>
                </c:pt>
                <c:pt idx="1">
                  <c:v>3.28</c:v>
                </c:pt>
                <c:pt idx="2">
                  <c:v>3.8</c:v>
                </c:pt>
                <c:pt idx="3">
                  <c:v>4.9</c:v>
                </c:pt>
                <c:pt idx="4">
                  <c:v>6</c:v>
                </c:pt>
                <c:pt idx="5">
                  <c:v>6.8</c:v>
                </c:pt>
              </c:numCache>
            </c:numRef>
          </c:val>
        </c:ser>
        <c:dLbls>
          <c:showLegendKey val="0"/>
          <c:showVal val="0"/>
          <c:showCatName val="0"/>
          <c:showSerName val="0"/>
          <c:showPercent val="0"/>
          <c:showBubbleSize val="0"/>
          <c:showLeaderLines val="0"/>
        </c:dLbls>
        <c:gapWidth val="75"/>
        <c:overlap/>
        <c:axId val="133298432"/>
        <c:axId val="136336128"/>
      </c:barChart>
      <c:catAx>
        <c:axId val="133298432"/>
        <c:scaling>
          <c:orientation/>
        </c:scaling>
        <c:delete val="0"/>
        <c:axPos val="b"/>
        <c:numFmt formatCode="General" sourceLinked="1"/>
        <c:majorTickMark val="none"/>
        <c:minorTickMark val="none"/>
        <c:txPr>
          <a:bodyPr/>
          <a:p>
            <a:pPr>
              <a:defRPr lang="en-US" sz="900" smtId="4294967295"/>
            </a:pPr>
            <a:endParaRPr lang="en-US" sz="900" smtId="4294967295"/>
          </a:p>
        </c:txPr>
        <c:crossAx val="136336128"/>
        <c:crosses val="autoZero"/>
        <c:auto val="0"/>
        <c:lblAlgn val="ctr"/>
        <c:lblOffset/>
        <c:noMultiLvlLbl val="0"/>
      </c:catAx>
      <c:valAx>
        <c:axId val="136336128"/>
        <c:scaling>
          <c:orientation/>
          <c:max val="7"/>
        </c:scaling>
        <c:delete val="0"/>
        <c:axPos val="l"/>
        <c:numFmt formatCode="General" sourceLinked="1"/>
        <c:majorTickMark val="none"/>
        <c:minorTickMark val="none"/>
        <c:txPr>
          <a:bodyPr/>
          <a:p>
            <a:pPr>
              <a:defRPr lang="en-US" sz="900" smtId="4294967295"/>
            </a:pPr>
            <a:endParaRPr lang="en-US" sz="900" smtId="4294967295"/>
          </a:p>
        </c:txPr>
        <c:crossAx val="133298432"/>
        <c:crosses val="autoZero"/>
        <c:crossBetween val="between"/>
      </c:valAx>
      <c:spPr>
        <a:noFill/>
        <a:ln w="25400">
          <a:noFill/>
        </a:ln>
      </c:spPr>
    </c:plotArea>
    <c:plotVisOnly val="1"/>
    <c:dispBlanksAs val="gap"/>
    <c:showDLblsOverMax val="0"/>
  </c:chart>
  <c:spPr>
    <a:ln>
      <a:noFill/>
    </a:ln>
  </c:spPr>
  <c:txPr>
    <a:bodyPr/>
    <a:p>
      <a:pPr>
        <a:defRPr sz="1800" smtId="4294967295"/>
      </a:pPr>
      <a:endParaRPr sz="1800" smtId="4294967295"/>
    </a:p>
  </c:txPr>
  <c:externalData r:id="rId1">
    <c:autoUpdate val="0"/>
  </c:externalData>
</c:chartSpace>
</file>

<file path=ppt/charts/chart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barChart>
        <c:barDir val="col"/>
        <c:grouping val="clustered"/>
        <c:varyColors val="0"/>
        <c:ser>
          <c:idx val="0"/>
          <c:order val="0"/>
          <c:tx>
            <c:strRef>
              <c:f>Sheet1!$B$1</c:f>
              <c:strCache>
                <c:ptCount val="1"/>
                <c:pt idx="0">
                  <c:v>系列 1</c:v>
                </c:pt>
              </c:strCache>
            </c:strRef>
          </c:tx>
          <c:spPr>
            <a:solidFill>
              <a:schemeClr val="accent3"/>
            </a:solidFill>
          </c:spPr>
          <c:invertIfNegative val="0"/>
          <c:dLbls>
            <c:txPr>
              <a:bodyPr/>
              <a:p>
                <a:pPr>
                  <a:defRPr lang="en-US" sz="1000" smtId="4294967295"/>
                </a:pPr>
                <a:endParaRPr lang="en-US" sz="1000" smtId="4294967295"/>
              </a:p>
            </c:txPr>
            <c:showLegendKey val="0"/>
            <c:showVal val="1"/>
            <c:showCatName val="0"/>
            <c:showSerName val="0"/>
            <c:showPercent val="0"/>
            <c:showBubbleSize val="0"/>
            <c:showLeaderLines val="0"/>
            <c:extLst/>
          </c:dLbls>
          <c:cat>
            <c:strRef>
              <c:f>Sheet1!$A$2:$A$5</c:f>
              <c:strCache>
                <c:ptCount val="4"/>
                <c:pt idx="0">
                  <c:v>搭建电子商务平台</c:v>
                </c:pt>
                <c:pt idx="1">
                  <c:v>鼓励全产业链协同服务</c:v>
                </c:pt>
                <c:pt idx="2">
                  <c:v>行业集中度的提高</c:v>
                </c:pt>
                <c:pt idx="3">
                  <c:v>其它</c:v>
                </c:pt>
              </c:strCache>
            </c:strRef>
          </c:cat>
          <c:val>
            <c:numRef>
              <c:f>Sheet1!$B$2:$B$5</c:f>
              <c:numCache>
                <c:formatCode>0%</c:formatCode>
                <c:ptCount val="4"/>
                <c:pt idx="0">
                  <c:v>0.78</c:v>
                </c:pt>
                <c:pt idx="1">
                  <c:v>0.37</c:v>
                </c:pt>
                <c:pt idx="2">
                  <c:v>0.640000000000003</c:v>
                </c:pt>
                <c:pt idx="3">
                  <c:v>0.1</c:v>
                </c:pt>
              </c:numCache>
            </c:numRef>
          </c:val>
        </c:ser>
        <c:dLbls>
          <c:showLegendKey val="0"/>
          <c:showVal val="0"/>
          <c:showCatName val="0"/>
          <c:showSerName val="0"/>
          <c:showPercent val="0"/>
          <c:showBubbleSize val="0"/>
          <c:showLeaderLines val="0"/>
        </c:dLbls>
        <c:gapWidth val="137"/>
        <c:overlap val="-25"/>
        <c:axId val="136245632"/>
        <c:axId val="136248320"/>
      </c:barChart>
      <c:catAx>
        <c:axId val="136245632"/>
        <c:scaling>
          <c:orientation/>
        </c:scaling>
        <c:delete val="1"/>
        <c:axPos val="b"/>
        <c:majorTickMark val="none"/>
        <c:minorTickMark val="none"/>
        <c:tickLblPos val="none"/>
        <c:crossAx val="136248320"/>
        <c:auto val="0"/>
        <c:lblAlgn val="ctr"/>
        <c:lblOffset/>
        <c:noMultiLvlLbl val="0"/>
      </c:catAx>
      <c:valAx>
        <c:axId val="136248320"/>
        <c:scaling>
          <c:orientation/>
        </c:scaling>
        <c:delete val="0"/>
        <c:axPos val="l"/>
        <c:numFmt formatCode="0%" sourceLinked="1"/>
        <c:majorTickMark val="none"/>
        <c:minorTickMark val="none"/>
        <c:txPr>
          <a:bodyPr/>
          <a:p>
            <a:pPr>
              <a:defRPr lang="en-US" sz="900" smtId="4294967295"/>
            </a:pPr>
            <a:endParaRPr lang="en-US" sz="900" smtId="4294967295"/>
          </a:p>
        </c:txPr>
        <c:crossAx val="136245632"/>
        <c:crosses val="autoZero"/>
        <c:crossBetween val="between"/>
      </c:valAx>
    </c:plotArea>
    <c:plotVisOnly val="1"/>
    <c:dispBlanksAs val="gap"/>
    <c:showDLblsOverMax val="0"/>
  </c:chart>
  <c:txPr>
    <a:bodyPr/>
    <a:p>
      <a:pPr>
        <a:defRPr sz="1800" smtId="4294967295"/>
      </a:pPr>
      <a:endParaRPr sz="1800" smtId="4294967295"/>
    </a:p>
  </c:txPr>
  <c:externalData r:id="rId1">
    <c:autoUpdate val="0"/>
  </c:externalData>
  <c:userShapes r:id="rId2"/>
</c:chartSpace>
</file>

<file path=ppt/diagrams/colors1.xml><?xml version="1.0" encoding="utf-8"?>
<dgm:colorsDef xmlns:a="http://schemas.openxmlformats.org/drawingml/2006/main" xmlns:dgm="http://schemas.openxmlformats.org/drawingml/2006/diagram"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288A80A2-C2E1-4F08-9888-D4C570FCEC18}" type="doc">
      <dgm:prSet loTypeId="urn:microsoft.com/office/officeart/2005/8/layout/hChevron3" loCatId="process" qsTypeId="urn:microsoft.com/office/officeart/2005/8/quickstyle/simple1" qsCatId="simple" csTypeId="urn:microsoft.com/office/officeart/2005/8/colors/accent2_2" csCatId="accent2" phldr="1"/>
      <dgm:spPr/>
      <dgm:t>
        <a:bodyPr/>
        <a:lstStyle/>
        <a:p/>
      </dgm:t>
    </dgm:pt>
    <dgm:pt modelId="{886E0B91-DE60-4C42-A3C7-3A6EDF4919FC}" type="parTrans" cxnId="{1D4959E1-FA54-4667-9765-90360994C16C}">
      <dgm:prSet/>
      <dgm:spPr/>
      <dgm:t>
        <a:bodyPr/>
        <a:lstStyle/>
        <a:p>
          <a:endParaRPr lang="en-US" b="1"/>
        </a:p>
      </dgm:t>
    </dgm:pt>
    <dgm:pt modelId="{A6BFDE68-44DD-4A57-AD78-8FCE24255954}">
      <dgm:prSet phldrT="[Text]">
        <dgm:style>
          <a:lnRef idx="3">
            <a:schemeClr val="lt1"/>
          </a:lnRef>
          <a:fillRef idx="1">
            <a:schemeClr val="accent1"/>
          </a:fillRef>
          <a:effectRef idx="1">
            <a:schemeClr val="accent1"/>
          </a:effectRef>
          <a:fontRef idx="minor">
            <a:schemeClr val="lt1"/>
          </a:fontRef>
        </dgm:style>
      </dgm:prSet>
      <dgm:spPr>
        <a:solidFill>
          <a:schemeClr val="accent1"/>
        </a:solidFill>
        <a:ln w="44450" cap="flat" cmpd="sng" algn="ctr">
          <a:solidFill>
            <a:schemeClr val="lt1"/>
          </a:solidFill>
          <a:prstDash val="solid"/>
        </a:ln>
      </dgm:spPr>
      <dgm:t>
        <a:bodyPr/>
        <a:lstStyle/>
        <a:p>
          <a:r>
            <a:rPr lang="zh-CN" altLang="en-US" b="1" smtClean="0"/>
            <a:t>采购</a:t>
          </a:r>
          <a:endParaRPr lang="en-US" b="1"/>
        </a:p>
      </dgm:t>
    </dgm:pt>
    <dgm:pt modelId="{92C2ED6F-EA87-46B7-B583-66B0083E3836}" type="sibTrans" cxnId="{1D4959E1-FA54-4667-9765-90360994C16C}">
      <dgm:prSet/>
      <dgm:spPr/>
      <dgm:t>
        <a:bodyPr/>
        <a:lstStyle/>
        <a:p>
          <a:endParaRPr lang="en-US" b="1"/>
        </a:p>
      </dgm:t>
    </dgm:pt>
    <dgm:pt modelId="{8E1E9751-5ADF-438B-8EB5-08FB15216687}" type="parTrans" cxnId="{42E5AA79-A6B6-41E6-9E4D-98CF04775DC6}">
      <dgm:prSet/>
      <dgm:spPr/>
      <dgm:t>
        <a:bodyPr/>
        <a:lstStyle/>
        <a:p>
          <a:endParaRPr lang="en-US" b="1"/>
        </a:p>
      </dgm:t>
    </dgm:pt>
    <dgm:pt modelId="{27E7944F-AEE4-4C91-BCBC-27B5FCEB9F9A}">
      <dgm:prSet phldrT="[Text]">
        <dgm:style>
          <a:lnRef idx="3">
            <a:schemeClr val="lt1"/>
          </a:lnRef>
          <a:fillRef idx="1">
            <a:schemeClr val="accent1"/>
          </a:fillRef>
          <a:effectRef idx="1">
            <a:schemeClr val="accent1"/>
          </a:effectRef>
          <a:fontRef idx="minor">
            <a:schemeClr val="lt1"/>
          </a:fontRef>
        </dgm:style>
      </dgm:prSet>
      <dgm:spPr>
        <a:solidFill>
          <a:schemeClr val="accent1"/>
        </a:solidFill>
        <a:ln w="44450" cap="flat" cmpd="sng" algn="ctr">
          <a:solidFill>
            <a:schemeClr val="lt1"/>
          </a:solidFill>
          <a:prstDash val="solid"/>
        </a:ln>
      </dgm:spPr>
      <dgm:t>
        <a:bodyPr/>
        <a:lstStyle/>
        <a:p>
          <a:r>
            <a:rPr lang="zh-CN" altLang="en-US" b="1" smtClean="0"/>
            <a:t>售前</a:t>
          </a:r>
          <a:endParaRPr lang="en-US" b="1"/>
        </a:p>
      </dgm:t>
    </dgm:pt>
    <dgm:pt modelId="{EB1A08D8-2B4C-4FF2-9809-A870A885FB87}" type="sibTrans" cxnId="{42E5AA79-A6B6-41E6-9E4D-98CF04775DC6}">
      <dgm:prSet/>
      <dgm:spPr/>
      <dgm:t>
        <a:bodyPr/>
        <a:lstStyle/>
        <a:p>
          <a:endParaRPr lang="en-US" b="1"/>
        </a:p>
      </dgm:t>
    </dgm:pt>
    <dgm:pt modelId="{9EC1B886-6FBF-4491-9166-7B05CF4BC98B}" type="parTrans" cxnId="{149F29EB-0870-48E6-8A8B-EDF5B0107324}">
      <dgm:prSet/>
      <dgm:spPr/>
      <dgm:t>
        <a:bodyPr/>
        <a:lstStyle/>
        <a:p>
          <a:endParaRPr lang="en-US"/>
        </a:p>
      </dgm:t>
    </dgm:pt>
    <dgm:pt modelId="{7ADA7AF7-0783-4A7E-A64E-4A7DF96D2E2F}">
      <dgm:prSet phldrT="[Text]">
        <dgm:style>
          <a:lnRef idx="3">
            <a:schemeClr val="lt1"/>
          </a:lnRef>
          <a:fillRef idx="1">
            <a:schemeClr val="accent1"/>
          </a:fillRef>
          <a:effectRef idx="1">
            <a:schemeClr val="accent1"/>
          </a:effectRef>
          <a:fontRef idx="minor">
            <a:schemeClr val="lt1"/>
          </a:fontRef>
        </dgm:style>
      </dgm:prSet>
      <dgm:spPr>
        <a:solidFill>
          <a:schemeClr val="accent1"/>
        </a:solidFill>
        <a:ln w="44450" cap="flat" cmpd="sng" algn="ctr">
          <a:solidFill>
            <a:schemeClr val="lt1"/>
          </a:solidFill>
          <a:prstDash val="solid"/>
        </a:ln>
      </dgm:spPr>
      <dgm:t>
        <a:bodyPr/>
        <a:lstStyle/>
        <a:p>
          <a:r>
            <a:rPr lang="zh-CN" altLang="en-US" b="1" smtClean="0"/>
            <a:t>售中</a:t>
          </a:r>
          <a:endParaRPr lang="en-US" b="1"/>
        </a:p>
      </dgm:t>
    </dgm:pt>
    <dgm:pt modelId="{91DD5414-7A51-492F-AD31-9C0636960D53}" type="sibTrans" cxnId="{149F29EB-0870-48E6-8A8B-EDF5B0107324}">
      <dgm:prSet/>
      <dgm:spPr/>
      <dgm:t>
        <a:bodyPr/>
        <a:lstStyle/>
        <a:p>
          <a:endParaRPr lang="en-US"/>
        </a:p>
      </dgm:t>
    </dgm:pt>
    <dgm:pt modelId="{FCC209C2-6817-4F72-9340-AACC9D2ECFE0}" type="parTrans" cxnId="{0AEC4154-7C6F-407F-91F8-452A49F2AD4B}">
      <dgm:prSet/>
      <dgm:spPr/>
      <dgm:t>
        <a:bodyPr/>
        <a:lstStyle/>
        <a:p>
          <a:endParaRPr lang="en-US" b="1"/>
        </a:p>
      </dgm:t>
    </dgm:pt>
    <dgm:pt modelId="{FC37F5EA-21FF-4F09-BA72-581A9F33D195}">
      <dgm:prSet phldrT="[Text]">
        <dgm:style>
          <a:lnRef idx="3">
            <a:schemeClr val="lt1"/>
          </a:lnRef>
          <a:fillRef idx="1">
            <a:schemeClr val="accent1"/>
          </a:fillRef>
          <a:effectRef idx="1">
            <a:schemeClr val="accent1"/>
          </a:effectRef>
          <a:fontRef idx="minor">
            <a:schemeClr val="lt1"/>
          </a:fontRef>
        </dgm:style>
      </dgm:prSet>
      <dgm:spPr>
        <a:solidFill>
          <a:schemeClr val="accent1"/>
        </a:solidFill>
        <a:ln w="44450" cap="flat" cmpd="sng" algn="ctr">
          <a:solidFill>
            <a:schemeClr val="lt1"/>
          </a:solidFill>
          <a:prstDash val="solid"/>
        </a:ln>
      </dgm:spPr>
      <dgm:t>
        <a:bodyPr/>
        <a:lstStyle/>
        <a:p>
          <a:r>
            <a:rPr lang="zh-CN" altLang="en-US" b="1" smtClean="0"/>
            <a:t>结算</a:t>
          </a:r>
          <a:endParaRPr lang="en-US" b="1"/>
        </a:p>
      </dgm:t>
    </dgm:pt>
    <dgm:pt modelId="{A385241C-B773-4D43-9037-1A40A7BEC366}" type="sibTrans" cxnId="{0AEC4154-7C6F-407F-91F8-452A49F2AD4B}">
      <dgm:prSet/>
      <dgm:spPr/>
      <dgm:t>
        <a:bodyPr/>
        <a:lstStyle/>
        <a:p>
          <a:endParaRPr lang="en-US" b="1"/>
        </a:p>
      </dgm:t>
    </dgm:pt>
    <dgm:pt modelId="{E48A3170-D046-43C1-B91D-064E1929852C}" type="parTrans" cxnId="{4680C303-7361-438B-B4BE-841B1256019E}">
      <dgm:prSet/>
      <dgm:spPr/>
      <dgm:t>
        <a:bodyPr/>
        <a:lstStyle/>
        <a:p>
          <a:endParaRPr lang="en-US" b="1"/>
        </a:p>
      </dgm:t>
    </dgm:pt>
    <dgm:pt modelId="{53076A24-DDD8-4BD3-859A-C38400A48854}">
      <dgm:prSet phldrT="[Text]">
        <dgm:style>
          <a:lnRef idx="3">
            <a:schemeClr val="lt1"/>
          </a:lnRef>
          <a:fillRef idx="1">
            <a:schemeClr val="accent1"/>
          </a:fillRef>
          <a:effectRef idx="1">
            <a:schemeClr val="accent1"/>
          </a:effectRef>
          <a:fontRef idx="minor">
            <a:schemeClr val="lt1"/>
          </a:fontRef>
        </dgm:style>
      </dgm:prSet>
      <dgm:spPr>
        <a:solidFill>
          <a:schemeClr val="accent1"/>
        </a:solidFill>
        <a:ln w="44450" cap="flat" cmpd="sng" algn="ctr">
          <a:solidFill>
            <a:schemeClr val="lt1"/>
          </a:solidFill>
          <a:prstDash val="solid"/>
        </a:ln>
      </dgm:spPr>
      <dgm:t>
        <a:bodyPr/>
        <a:lstStyle/>
        <a:p>
          <a:r>
            <a:rPr lang="zh-CN" altLang="en-US" b="1" smtClean="0"/>
            <a:t>融资</a:t>
          </a:r>
          <a:endParaRPr lang="en-US" b="1"/>
        </a:p>
      </dgm:t>
    </dgm:pt>
    <dgm:pt modelId="{FEBE0927-CB37-4EDA-915F-5E81C6981FB7}" type="sibTrans" cxnId="{4680C303-7361-438B-B4BE-841B1256019E}">
      <dgm:prSet/>
      <dgm:spPr/>
      <dgm:t>
        <a:bodyPr/>
        <a:lstStyle/>
        <a:p>
          <a:endParaRPr lang="en-US" b="1"/>
        </a:p>
      </dgm:t>
    </dgm:pt>
    <dgm:pt modelId="{30649A5D-BBB7-45F7-A8BD-BFEBDE55B3EE}" type="parTrans" cxnId="{7ECE64CD-19C3-48D1-87AF-657D9BE2FDCE}">
      <dgm:prSet/>
      <dgm:spPr/>
      <dgm:t>
        <a:bodyPr/>
        <a:lstStyle/>
        <a:p>
          <a:endParaRPr lang="en-US" b="1"/>
        </a:p>
      </dgm:t>
    </dgm:pt>
    <dgm:pt modelId="{FFC4B7AE-0BC2-4AA2-9BAC-EFEE77876B0A}">
      <dgm:prSet phldrT="[Text]">
        <dgm:style>
          <a:lnRef idx="3">
            <a:schemeClr val="lt1"/>
          </a:lnRef>
          <a:fillRef idx="1">
            <a:schemeClr val="accent1"/>
          </a:fillRef>
          <a:effectRef idx="1">
            <a:schemeClr val="accent1"/>
          </a:effectRef>
          <a:fontRef idx="minor">
            <a:schemeClr val="lt1"/>
          </a:fontRef>
        </dgm:style>
      </dgm:prSet>
      <dgm:spPr>
        <a:solidFill>
          <a:schemeClr val="accent1"/>
        </a:solidFill>
        <a:ln w="44450" cap="flat" cmpd="sng" algn="ctr">
          <a:solidFill>
            <a:schemeClr val="lt1"/>
          </a:solidFill>
          <a:prstDash val="solid"/>
        </a:ln>
      </dgm:spPr>
      <dgm:t>
        <a:bodyPr/>
        <a:lstStyle/>
        <a:p>
          <a:r>
            <a:rPr lang="zh-CN" altLang="en-US" b="1" smtClean="0"/>
            <a:t>物流仓储</a:t>
          </a:r>
          <a:endParaRPr lang="en-US" b="1"/>
        </a:p>
      </dgm:t>
    </dgm:pt>
    <dgm:pt modelId="{248412AC-AA91-4F64-B075-BA62CFA81881}" type="sibTrans" cxnId="{7ECE64CD-19C3-48D1-87AF-657D9BE2FDCE}">
      <dgm:prSet/>
      <dgm:spPr/>
      <dgm:t>
        <a:bodyPr/>
        <a:lstStyle/>
        <a:p>
          <a:endParaRPr lang="en-US" b="1"/>
        </a:p>
      </dgm:t>
    </dgm:pt>
    <dgm:pt modelId="{84CB7918-174F-4845-A0B5-684A72DF47B6}" type="parTrans" cxnId="{EC134588-8D8F-4273-8AE0-0E12C92E2EA1}">
      <dgm:prSet/>
      <dgm:spPr/>
      <dgm:t>
        <a:bodyPr/>
        <a:lstStyle/>
        <a:p>
          <a:endParaRPr lang="en-US" b="1"/>
        </a:p>
      </dgm:t>
    </dgm:pt>
    <dgm:pt modelId="{4A8A0B53-BBAC-485F-98B7-1A769BB56F0D}">
      <dgm:prSet phldrT="[Text]">
        <dgm:style>
          <a:lnRef idx="3">
            <a:schemeClr val="lt1"/>
          </a:lnRef>
          <a:fillRef idx="1">
            <a:schemeClr val="accent1"/>
          </a:fillRef>
          <a:effectRef idx="1">
            <a:schemeClr val="accent1"/>
          </a:effectRef>
          <a:fontRef idx="minor">
            <a:schemeClr val="lt1"/>
          </a:fontRef>
        </dgm:style>
      </dgm:prSet>
      <dgm:spPr>
        <a:solidFill>
          <a:schemeClr val="accent1"/>
        </a:solidFill>
        <a:ln w="44450" cap="flat" cmpd="sng" algn="ctr">
          <a:solidFill>
            <a:schemeClr val="lt1"/>
          </a:solidFill>
          <a:prstDash val="solid"/>
        </a:ln>
      </dgm:spPr>
      <dgm:t>
        <a:bodyPr/>
        <a:lstStyle/>
        <a:p>
          <a:r>
            <a:rPr lang="zh-CN" altLang="en-US" b="1" smtClean="0"/>
            <a:t>加工</a:t>
          </a:r>
          <a:endParaRPr lang="en-US" b="1"/>
        </a:p>
      </dgm:t>
    </dgm:pt>
    <dgm:pt modelId="{42FFE123-36A1-4E08-A6A0-EBF69D89B505}" type="sibTrans" cxnId="{EC134588-8D8F-4273-8AE0-0E12C92E2EA1}">
      <dgm:prSet/>
      <dgm:spPr/>
      <dgm:t>
        <a:bodyPr/>
        <a:lstStyle/>
        <a:p>
          <a:endParaRPr lang="en-US" b="1"/>
        </a:p>
      </dgm:t>
    </dgm:pt>
    <dgm:pt modelId="{EEC4830E-9FB9-4164-992E-245C90BE9236}" type="parTrans" cxnId="{FC8B3064-B1D7-4428-9AA9-6220533EB88D}">
      <dgm:prSet/>
      <dgm:spPr/>
      <dgm:t>
        <a:bodyPr/>
        <a:lstStyle/>
        <a:p>
          <a:endParaRPr lang="en-US" b="1"/>
        </a:p>
      </dgm:t>
    </dgm:pt>
    <dgm:pt modelId="{5AC1B660-D92D-41FF-A669-21BE22AE3265}">
      <dgm:prSet phldrT="[Text]">
        <dgm:style>
          <a:lnRef idx="3">
            <a:schemeClr val="lt1"/>
          </a:lnRef>
          <a:fillRef idx="1">
            <a:schemeClr val="accent1"/>
          </a:fillRef>
          <a:effectRef idx="1">
            <a:schemeClr val="accent1"/>
          </a:effectRef>
          <a:fontRef idx="minor">
            <a:schemeClr val="lt1"/>
          </a:fontRef>
        </dgm:style>
      </dgm:prSet>
      <dgm:spPr>
        <a:solidFill>
          <a:schemeClr val="accent1"/>
        </a:solidFill>
        <a:ln w="44450" cap="flat" cmpd="sng" algn="ctr">
          <a:solidFill>
            <a:schemeClr val="lt1"/>
          </a:solidFill>
          <a:prstDash val="solid"/>
        </a:ln>
      </dgm:spPr>
      <dgm:t>
        <a:bodyPr/>
        <a:lstStyle/>
        <a:p>
          <a:r>
            <a:rPr lang="zh-CN" altLang="en-US" b="1" smtClean="0"/>
            <a:t>决策辅助</a:t>
          </a:r>
          <a:endParaRPr lang="en-US" b="1"/>
        </a:p>
      </dgm:t>
    </dgm:pt>
    <dgm:pt modelId="{830E689F-DE6D-4913-966C-92D0DE900BED}" type="sibTrans" cxnId="{FC8B3064-B1D7-4428-9AA9-6220533EB88D}">
      <dgm:prSet/>
      <dgm:spPr/>
      <dgm:t>
        <a:bodyPr/>
        <a:lstStyle/>
        <a:p>
          <a:endParaRPr lang="en-US" b="1"/>
        </a:p>
      </dgm:t>
    </dgm:pt>
    <dgm:pt modelId="{7C54C931-55DF-4F09-9B1A-0C19E30153EE}" type="parTrans" cxnId="{8833D5D9-F999-435A-9CC0-B4D7672F6C12}">
      <dgm:prSet/>
      <dgm:spPr/>
      <dgm:t>
        <a:bodyPr/>
        <a:lstStyle/>
        <a:p>
          <a:endParaRPr lang="en-US" b="1"/>
        </a:p>
      </dgm:t>
    </dgm:pt>
    <dgm:pt modelId="{B79E8122-CFAE-4E46-A92F-8444B6944BE1}">
      <dgm:prSet phldrT="[Text]">
        <dgm:style>
          <a:lnRef idx="3">
            <a:schemeClr val="lt1"/>
          </a:lnRef>
          <a:fillRef idx="1">
            <a:schemeClr val="accent1"/>
          </a:fillRef>
          <a:effectRef idx="1">
            <a:schemeClr val="accent1"/>
          </a:effectRef>
          <a:fontRef idx="minor">
            <a:schemeClr val="lt1"/>
          </a:fontRef>
        </dgm:style>
      </dgm:prSet>
      <dgm:spPr>
        <a:solidFill>
          <a:schemeClr val="accent1"/>
        </a:solidFill>
        <a:ln w="44450" cap="flat" cmpd="sng" algn="ctr">
          <a:solidFill>
            <a:schemeClr val="lt1"/>
          </a:solidFill>
          <a:prstDash val="solid"/>
        </a:ln>
      </dgm:spPr>
      <dgm:t>
        <a:bodyPr/>
        <a:lstStyle/>
        <a:p>
          <a:r>
            <a:rPr lang="zh-CN" altLang="en-US" b="1" smtClean="0"/>
            <a:t>营销</a:t>
          </a:r>
          <a:endParaRPr lang="en-US" b="1"/>
        </a:p>
      </dgm:t>
    </dgm:pt>
    <dgm:pt modelId="{9832167A-6341-42E9-AD8B-E0A2099A0BB7}" type="sibTrans" cxnId="{8833D5D9-F999-435A-9CC0-B4D7672F6C12}">
      <dgm:prSet/>
      <dgm:spPr/>
      <dgm:t>
        <a:bodyPr/>
        <a:lstStyle/>
        <a:p>
          <a:endParaRPr lang="en-US" b="1"/>
        </a:p>
      </dgm:t>
    </dgm:pt>
    <dgm:pt modelId="{CAAC472B-F008-48E4-B5E7-940C01C9F683}" type="parTrans" cxnId="{30945BBF-88A1-4F13-B330-B124B8452F44}">
      <dgm:prSet/>
      <dgm:spPr/>
      <dgm:t>
        <a:bodyPr/>
        <a:lstStyle/>
        <a:p>
          <a:endParaRPr lang="en-US" b="1"/>
        </a:p>
      </dgm:t>
    </dgm:pt>
    <dgm:pt modelId="{08C06DD0-3C70-4245-B46B-5D4C08967E03}">
      <dgm:prSet phldrT="[Text]">
        <dgm:style>
          <a:lnRef idx="3">
            <a:schemeClr val="lt1"/>
          </a:lnRef>
          <a:fillRef idx="1">
            <a:schemeClr val="accent1"/>
          </a:fillRef>
          <a:effectRef idx="1">
            <a:schemeClr val="accent1"/>
          </a:effectRef>
          <a:fontRef idx="minor">
            <a:schemeClr val="lt1"/>
          </a:fontRef>
        </dgm:style>
      </dgm:prSet>
      <dgm:spPr>
        <a:solidFill>
          <a:schemeClr val="accent1"/>
        </a:solidFill>
        <a:ln w="44450" cap="flat" cmpd="sng" algn="ctr">
          <a:solidFill>
            <a:schemeClr val="lt1"/>
          </a:solidFill>
          <a:prstDash val="solid"/>
        </a:ln>
      </dgm:spPr>
      <dgm:t>
        <a:bodyPr/>
        <a:lstStyle/>
        <a:p>
          <a:r>
            <a:rPr lang="zh-CN" altLang="en-US" b="1" smtClean="0"/>
            <a:t>业务支撑</a:t>
          </a:r>
          <a:endParaRPr lang="en-US" b="1"/>
        </a:p>
      </dgm:t>
    </dgm:pt>
    <dgm:pt modelId="{3FF8FE22-51B5-4204-996C-F692EA933C31}" type="sibTrans" cxnId="{30945BBF-88A1-4F13-B330-B124B8452F44}">
      <dgm:prSet/>
      <dgm:spPr/>
      <dgm:t>
        <a:bodyPr/>
        <a:lstStyle/>
        <a:p>
          <a:endParaRPr lang="en-US" b="1"/>
        </a:p>
      </dgm:t>
    </dgm:pt>
    <dgm:pt modelId="{99F6DB11-31CF-44A5-B5D3-5C54A0350831}" type="pres">
      <dgm:prSet presAssocID="{288A80A2-C2E1-4F08-9888-D4C570FCEC18}" presName="Name0">
        <dgm:presLayoutVars>
          <dgm:dir/>
          <dgm:resizeHandles val="exact"/>
        </dgm:presLayoutVars>
      </dgm:prSet>
      <dgm:spPr/>
      <dgm:t>
        <a:bodyPr/>
        <a:lstStyle/>
        <a:p/>
      </dgm:t>
    </dgm:pt>
    <dgm:pt modelId="{785F0352-7B6A-43B4-AFA4-54AD1A834245}" type="pres">
      <dgm:prSet presAssocID="{A6BFDE68-44DD-4A57-AD78-8FCE24255954}" presName="parTxOnly" presStyleLbl="node1" presStyleCnt="10">
        <dgm:presLayoutVars>
          <dgm:bulletEnabled val="1"/>
        </dgm:presLayoutVars>
      </dgm:prSet>
      <dgm:spPr/>
      <dgm:t>
        <a:bodyPr/>
        <a:lstStyle/>
        <a:p>
          <a:endParaRPr lang="en-US"/>
        </a:p>
      </dgm:t>
    </dgm:pt>
    <dgm:pt modelId="{5E0F7749-3E0D-4439-9490-1DCC3B41B821}" type="pres">
      <dgm:prSet presAssocID="{92C2ED6F-EA87-46B7-B583-66B0083E3836}" presName="parSpace"/>
      <dgm:spPr/>
      <dgm:t>
        <a:bodyPr/>
        <a:lstStyle/>
        <a:p/>
      </dgm:t>
    </dgm:pt>
    <dgm:pt modelId="{E14ACFE3-F2A0-434D-A8C4-6E887C00B31D}" type="pres">
      <dgm:prSet presAssocID="{27E7944F-AEE4-4C91-BCBC-27B5FCEB9F9A}" presName="parTxOnly" presStyleLbl="node1" presStyleIdx="1" presStyleCnt="10">
        <dgm:presLayoutVars>
          <dgm:bulletEnabled val="1"/>
        </dgm:presLayoutVars>
      </dgm:prSet>
      <dgm:spPr/>
      <dgm:t>
        <a:bodyPr/>
        <a:lstStyle/>
        <a:p>
          <a:endParaRPr lang="en-US"/>
        </a:p>
      </dgm:t>
    </dgm:pt>
    <dgm:pt modelId="{24B35332-6355-428A-956C-CF2FDDEF862E}" type="pres">
      <dgm:prSet presAssocID="{EB1A08D8-2B4C-4FF2-9809-A870A885FB87}" presName="parSpace"/>
      <dgm:spPr/>
      <dgm:t>
        <a:bodyPr/>
        <a:lstStyle/>
        <a:p/>
      </dgm:t>
    </dgm:pt>
    <dgm:pt modelId="{33335DA0-DD6C-4014-9460-19A6BFBCCEDF}" type="pres">
      <dgm:prSet presAssocID="{7ADA7AF7-0783-4A7E-A64E-4A7DF96D2E2F}" presName="parTxOnly" presStyleLbl="node1" presStyleIdx="2" presStyleCnt="10">
        <dgm:presLayoutVars>
          <dgm:bulletEnabled val="1"/>
        </dgm:presLayoutVars>
      </dgm:prSet>
      <dgm:spPr/>
      <dgm:t>
        <a:bodyPr/>
        <a:lstStyle/>
        <a:p>
          <a:endParaRPr lang="en-US"/>
        </a:p>
      </dgm:t>
    </dgm:pt>
    <dgm:pt modelId="{9CE4C67F-8352-4AEA-AC23-4EAAC57D7C5E}" type="pres">
      <dgm:prSet presAssocID="{91DD5414-7A51-492F-AD31-9C0636960D53}" presName="parSpace"/>
      <dgm:spPr/>
      <dgm:t>
        <a:bodyPr/>
        <a:lstStyle/>
        <a:p/>
      </dgm:t>
    </dgm:pt>
    <dgm:pt modelId="{6BC37E22-E359-4195-93A9-3D5D104C9A1A}" type="pres">
      <dgm:prSet presAssocID="{FC37F5EA-21FF-4F09-BA72-581A9F33D195}" presName="parTxOnly" presStyleLbl="node1" presStyleIdx="3" presStyleCnt="10">
        <dgm:presLayoutVars>
          <dgm:bulletEnabled val="1"/>
        </dgm:presLayoutVars>
      </dgm:prSet>
      <dgm:spPr/>
      <dgm:t>
        <a:bodyPr/>
        <a:lstStyle/>
        <a:p>
          <a:endParaRPr lang="en-US"/>
        </a:p>
      </dgm:t>
    </dgm:pt>
    <dgm:pt modelId="{FB9AD91D-60E6-460B-8B14-72626D3CEA89}" type="pres">
      <dgm:prSet presAssocID="{A385241C-B773-4D43-9037-1A40A7BEC366}" presName="parSpace"/>
      <dgm:spPr/>
      <dgm:t>
        <a:bodyPr/>
        <a:lstStyle/>
        <a:p/>
      </dgm:t>
    </dgm:pt>
    <dgm:pt modelId="{94D96B70-096E-4ED9-94D9-3DDB152F87F1}" type="pres">
      <dgm:prSet presAssocID="{53076A24-DDD8-4BD3-859A-C38400A48854}" presName="parTxOnly" presStyleLbl="node1" presStyleIdx="4" presStyleCnt="10">
        <dgm:presLayoutVars>
          <dgm:bulletEnabled val="1"/>
        </dgm:presLayoutVars>
      </dgm:prSet>
      <dgm:spPr/>
      <dgm:t>
        <a:bodyPr/>
        <a:lstStyle/>
        <a:p>
          <a:endParaRPr lang="en-US"/>
        </a:p>
      </dgm:t>
    </dgm:pt>
    <dgm:pt modelId="{CCA40CB9-ADF5-46B2-B5F1-0505B9B17731}" type="pres">
      <dgm:prSet presAssocID="{FEBE0927-CB37-4EDA-915F-5E81C6981FB7}" presName="parSpace"/>
      <dgm:spPr/>
      <dgm:t>
        <a:bodyPr/>
        <a:lstStyle/>
        <a:p/>
      </dgm:t>
    </dgm:pt>
    <dgm:pt modelId="{6FB012C1-B5AA-4306-A666-AF12332D3502}" type="pres">
      <dgm:prSet presAssocID="{FFC4B7AE-0BC2-4AA2-9BAC-EFEE77876B0A}" presName="parTxOnly" presStyleLbl="node1" presStyleIdx="5" presStyleCnt="10">
        <dgm:presLayoutVars>
          <dgm:bulletEnabled val="1"/>
        </dgm:presLayoutVars>
      </dgm:prSet>
      <dgm:spPr/>
      <dgm:t>
        <a:bodyPr/>
        <a:lstStyle/>
        <a:p>
          <a:endParaRPr lang="en-US"/>
        </a:p>
      </dgm:t>
    </dgm:pt>
    <dgm:pt modelId="{8ED47B7A-187F-4EDC-B1B1-0A89C2B22824}" type="pres">
      <dgm:prSet presAssocID="{248412AC-AA91-4F64-B075-BA62CFA81881}" presName="parSpace"/>
      <dgm:spPr/>
      <dgm:t>
        <a:bodyPr/>
        <a:lstStyle/>
        <a:p/>
      </dgm:t>
    </dgm:pt>
    <dgm:pt modelId="{6FA8433F-C34F-4D0A-8A14-CE75321B44F7}" type="pres">
      <dgm:prSet presAssocID="{4A8A0B53-BBAC-485F-98B7-1A769BB56F0D}" presName="parTxOnly" presStyleLbl="node1" presStyleIdx="6" presStyleCnt="10">
        <dgm:presLayoutVars>
          <dgm:bulletEnabled val="1"/>
        </dgm:presLayoutVars>
      </dgm:prSet>
      <dgm:spPr/>
      <dgm:t>
        <a:bodyPr/>
        <a:lstStyle/>
        <a:p>
          <a:endParaRPr lang="en-US"/>
        </a:p>
      </dgm:t>
    </dgm:pt>
    <dgm:pt modelId="{4DC70EF8-39E6-4D43-9907-410E58E45A32}" type="pres">
      <dgm:prSet presAssocID="{42FFE123-36A1-4E08-A6A0-EBF69D89B505}" presName="parSpace"/>
      <dgm:spPr/>
      <dgm:t>
        <a:bodyPr/>
        <a:lstStyle/>
        <a:p/>
      </dgm:t>
    </dgm:pt>
    <dgm:pt modelId="{564F9B4F-2941-45B8-8DA2-34E624797EF2}" type="pres">
      <dgm:prSet presAssocID="{5AC1B660-D92D-41FF-A669-21BE22AE3265}" presName="parTxOnly" presStyleLbl="node1" presStyleIdx="7" presStyleCnt="10">
        <dgm:presLayoutVars>
          <dgm:bulletEnabled val="1"/>
        </dgm:presLayoutVars>
      </dgm:prSet>
      <dgm:spPr/>
      <dgm:t>
        <a:bodyPr/>
        <a:lstStyle/>
        <a:p>
          <a:endParaRPr lang="en-US"/>
        </a:p>
      </dgm:t>
    </dgm:pt>
    <dgm:pt modelId="{67874358-52DA-415E-BE0A-EFC253C942DB}" type="pres">
      <dgm:prSet presAssocID="{830E689F-DE6D-4913-966C-92D0DE900BED}" presName="parSpace"/>
      <dgm:spPr/>
      <dgm:t>
        <a:bodyPr/>
        <a:lstStyle/>
        <a:p/>
      </dgm:t>
    </dgm:pt>
    <dgm:pt modelId="{33E48308-7110-4AED-A583-AE904E49BE1B}" type="pres">
      <dgm:prSet presAssocID="{B79E8122-CFAE-4E46-A92F-8444B6944BE1}" presName="parTxOnly" presStyleLbl="node1" presStyleIdx="8" presStyleCnt="10">
        <dgm:presLayoutVars>
          <dgm:bulletEnabled val="1"/>
        </dgm:presLayoutVars>
      </dgm:prSet>
      <dgm:spPr/>
      <dgm:t>
        <a:bodyPr/>
        <a:lstStyle/>
        <a:p>
          <a:endParaRPr lang="en-US"/>
        </a:p>
      </dgm:t>
    </dgm:pt>
    <dgm:pt modelId="{8244BC3E-85EE-424B-89B1-90E9CF22FFBA}" type="pres">
      <dgm:prSet presAssocID="{9832167A-6341-42E9-AD8B-E0A2099A0BB7}" presName="parSpace"/>
      <dgm:spPr/>
      <dgm:t>
        <a:bodyPr/>
        <a:lstStyle/>
        <a:p/>
      </dgm:t>
    </dgm:pt>
    <dgm:pt modelId="{C7D0FE78-0CD2-4EE9-BB94-192AFB0B5B46}" type="pres">
      <dgm:prSet presAssocID="{08C06DD0-3C70-4245-B46B-5D4C08967E03}" presName="parTxOnly" presStyleLbl="node1" presStyleIdx="9" presStyleCnt="10">
        <dgm:presLayoutVars>
          <dgm:bulletEnabled val="1"/>
        </dgm:presLayoutVars>
      </dgm:prSet>
      <dgm:spPr/>
      <dgm:t>
        <a:bodyPr/>
        <a:lstStyle/>
        <a:p>
          <a:endParaRPr lang="en-US"/>
        </a:p>
      </dgm:t>
    </dgm:pt>
  </dgm:ptLst>
  <dgm:cxnLst>
    <dgm:cxn modelId="{1D4959E1-FA54-4667-9765-90360994C16C}" srcId="{288A80A2-C2E1-4F08-9888-D4C570FCEC18}" destId="{A6BFDE68-44DD-4A57-AD78-8FCE24255954}" srcOrd="0" destOrd="0" parTransId="{886E0B91-DE60-4C42-A3C7-3A6EDF4919FC}" sibTransId="{92C2ED6F-EA87-46B7-B583-66B0083E3836}"/>
    <dgm:cxn modelId="{42E5AA79-A6B6-41E6-9E4D-98CF04775DC6}" srcId="{288A80A2-C2E1-4F08-9888-D4C570FCEC18}" destId="{27E7944F-AEE4-4C91-BCBC-27B5FCEB9F9A}" srcOrd="1" destOrd="0" parTransId="{8E1E9751-5ADF-438B-8EB5-08FB15216687}" sibTransId="{EB1A08D8-2B4C-4FF2-9809-A870A885FB87}"/>
    <dgm:cxn modelId="{149F29EB-0870-48E6-8A8B-EDF5B0107324}" srcId="{288A80A2-C2E1-4F08-9888-D4C570FCEC18}" destId="{7ADA7AF7-0783-4A7E-A64E-4A7DF96D2E2F}" srcOrd="2" destOrd="0" parTransId="{9EC1B886-6FBF-4491-9166-7B05CF4BC98B}" sibTransId="{91DD5414-7A51-492F-AD31-9C0636960D53}"/>
    <dgm:cxn modelId="{0AEC4154-7C6F-407F-91F8-452A49F2AD4B}" srcId="{288A80A2-C2E1-4F08-9888-D4C570FCEC18}" destId="{FC37F5EA-21FF-4F09-BA72-581A9F33D195}" srcOrd="3" destOrd="0" parTransId="{FCC209C2-6817-4F72-9340-AACC9D2ECFE0}" sibTransId="{A385241C-B773-4D43-9037-1A40A7BEC366}"/>
    <dgm:cxn modelId="{4680C303-7361-438B-B4BE-841B1256019E}" srcId="{288A80A2-C2E1-4F08-9888-D4C570FCEC18}" destId="{53076A24-DDD8-4BD3-859A-C38400A48854}" srcOrd="4" destOrd="0" parTransId="{E48A3170-D046-43C1-B91D-064E1929852C}" sibTransId="{FEBE0927-CB37-4EDA-915F-5E81C6981FB7}"/>
    <dgm:cxn modelId="{7ECE64CD-19C3-48D1-87AF-657D9BE2FDCE}" srcId="{288A80A2-C2E1-4F08-9888-D4C570FCEC18}" destId="{FFC4B7AE-0BC2-4AA2-9BAC-EFEE77876B0A}" srcOrd="5" destOrd="0" parTransId="{30649A5D-BBB7-45F7-A8BD-BFEBDE55B3EE}" sibTransId="{248412AC-AA91-4F64-B075-BA62CFA81881}"/>
    <dgm:cxn modelId="{EC134588-8D8F-4273-8AE0-0E12C92E2EA1}" srcId="{288A80A2-C2E1-4F08-9888-D4C570FCEC18}" destId="{4A8A0B53-BBAC-485F-98B7-1A769BB56F0D}" srcOrd="6" destOrd="0" parTransId="{84CB7918-174F-4845-A0B5-684A72DF47B6}" sibTransId="{42FFE123-36A1-4E08-A6A0-EBF69D89B505}"/>
    <dgm:cxn modelId="{FC8B3064-B1D7-4428-9AA9-6220533EB88D}" srcId="{288A80A2-C2E1-4F08-9888-D4C570FCEC18}" destId="{5AC1B660-D92D-41FF-A669-21BE22AE3265}" srcOrd="7" destOrd="0" parTransId="{EEC4830E-9FB9-4164-992E-245C90BE9236}" sibTransId="{830E689F-DE6D-4913-966C-92D0DE900BED}"/>
    <dgm:cxn modelId="{8833D5D9-F999-435A-9CC0-B4D7672F6C12}" srcId="{288A80A2-C2E1-4F08-9888-D4C570FCEC18}" destId="{B79E8122-CFAE-4E46-A92F-8444B6944BE1}" srcOrd="8" destOrd="0" parTransId="{7C54C931-55DF-4F09-9B1A-0C19E30153EE}" sibTransId="{9832167A-6341-42E9-AD8B-E0A2099A0BB7}"/>
    <dgm:cxn modelId="{30945BBF-88A1-4F13-B330-B124B8452F44}" srcId="{288A80A2-C2E1-4F08-9888-D4C570FCEC18}" destId="{08C06DD0-3C70-4245-B46B-5D4C08967E03}" srcOrd="9" destOrd="0" parTransId="{CAAC472B-F008-48E4-B5E7-940C01C9F683}" sibTransId="{3FF8FE22-51B5-4204-996C-F692EA933C31}"/>
    <dgm:cxn modelId="{8F1EA580-65F5-4F50-A942-39AED2C0080E}" type="presOf" srcId="{288A80A2-C2E1-4F08-9888-D4C570FCEC18}" destId="{99F6DB11-31CF-44A5-B5D3-5C54A0350831}" srcOrd="0" destOrd="0" presId="urn:microsoft.com/office/officeart/2005/8/layout/hChevron3"/>
    <dgm:cxn modelId="{8456ABD1-6A85-4B8F-A2F0-DDAEB4093C4F}" type="presParOf" srcId="{99F6DB11-31CF-44A5-B5D3-5C54A0350831}" destId="{785F0352-7B6A-43B4-AFA4-54AD1A834245}" srcOrd="0" destOrd="0" presId="urn:microsoft.com/office/officeart/2005/8/layout/hChevron3"/>
    <dgm:cxn modelId="{2D36BC5E-F623-410C-A75A-9CACD63B982A}" type="presOf" srcId="{A6BFDE68-44DD-4A57-AD78-8FCE24255954}" destId="{785F0352-7B6A-43B4-AFA4-54AD1A834245}" srcOrd="0" destOrd="0" presId="urn:microsoft.com/office/officeart/2005/8/layout/hChevron3"/>
    <dgm:cxn modelId="{65A4AE8B-89C0-4170-9E24-551E04D50400}" type="presParOf" srcId="{99F6DB11-31CF-44A5-B5D3-5C54A0350831}" destId="{5E0F7749-3E0D-4439-9490-1DCC3B41B821}" srcOrd="1" destOrd="0" presId="urn:microsoft.com/office/officeart/2005/8/layout/hChevron3"/>
    <dgm:cxn modelId="{A5C54CCF-8A4C-485F-BCA5-92B8A45F729B}" type="presParOf" srcId="{99F6DB11-31CF-44A5-B5D3-5C54A0350831}" destId="{E14ACFE3-F2A0-434D-A8C4-6E887C00B31D}" srcOrd="2" destOrd="0" presId="urn:microsoft.com/office/officeart/2005/8/layout/hChevron3"/>
    <dgm:cxn modelId="{45C5833A-22B0-4630-BA32-C054B7CF8D17}" type="presOf" srcId="{27E7944F-AEE4-4C91-BCBC-27B5FCEB9F9A}" destId="{E14ACFE3-F2A0-434D-A8C4-6E887C00B31D}" srcOrd="0" destOrd="0" presId="urn:microsoft.com/office/officeart/2005/8/layout/hChevron3"/>
    <dgm:cxn modelId="{1A7317B4-A5F7-4059-A3C5-0ABB7E59640A}" type="presParOf" srcId="{99F6DB11-31CF-44A5-B5D3-5C54A0350831}" destId="{24B35332-6355-428A-956C-CF2FDDEF862E}" srcOrd="3" destOrd="0" presId="urn:microsoft.com/office/officeart/2005/8/layout/hChevron3"/>
    <dgm:cxn modelId="{68F0D7FC-CFD4-4D69-A220-274E684C888B}" type="presParOf" srcId="{99F6DB11-31CF-44A5-B5D3-5C54A0350831}" destId="{33335DA0-DD6C-4014-9460-19A6BFBCCEDF}" srcOrd="4" destOrd="0" presId="urn:microsoft.com/office/officeart/2005/8/layout/hChevron3"/>
    <dgm:cxn modelId="{E6204CB3-5862-4FD2-B1BE-4A6A0424F5EF}" type="presOf" srcId="{7ADA7AF7-0783-4A7E-A64E-4A7DF96D2E2F}" destId="{33335DA0-DD6C-4014-9460-19A6BFBCCEDF}" srcOrd="0" destOrd="0" presId="urn:microsoft.com/office/officeart/2005/8/layout/hChevron3"/>
    <dgm:cxn modelId="{CAD4456B-E57F-4E39-AE1D-0EAB97032E94}" type="presParOf" srcId="{99F6DB11-31CF-44A5-B5D3-5C54A0350831}" destId="{9CE4C67F-8352-4AEA-AC23-4EAAC57D7C5E}" srcOrd="5" destOrd="0" presId="urn:microsoft.com/office/officeart/2005/8/layout/hChevron3"/>
    <dgm:cxn modelId="{3E30BD46-95A0-4BF0-BD1B-C256FD1C11F2}" type="presParOf" srcId="{99F6DB11-31CF-44A5-B5D3-5C54A0350831}" destId="{6BC37E22-E359-4195-93A9-3D5D104C9A1A}" srcOrd="6" destOrd="0" presId="urn:microsoft.com/office/officeart/2005/8/layout/hChevron3"/>
    <dgm:cxn modelId="{0AE5DDFE-CA08-4F3F-B719-B545C7171B93}" type="presOf" srcId="{FC37F5EA-21FF-4F09-BA72-581A9F33D195}" destId="{6BC37E22-E359-4195-93A9-3D5D104C9A1A}" srcOrd="0" destOrd="0" presId="urn:microsoft.com/office/officeart/2005/8/layout/hChevron3"/>
    <dgm:cxn modelId="{21978A9F-A8F1-41E9-8885-E1C82CE80C98}" type="presParOf" srcId="{99F6DB11-31CF-44A5-B5D3-5C54A0350831}" destId="{FB9AD91D-60E6-460B-8B14-72626D3CEA89}" srcOrd="7" destOrd="0" presId="urn:microsoft.com/office/officeart/2005/8/layout/hChevron3"/>
    <dgm:cxn modelId="{9A074440-A01E-4570-9532-EBA82F497C08}" type="presParOf" srcId="{99F6DB11-31CF-44A5-B5D3-5C54A0350831}" destId="{94D96B70-096E-4ED9-94D9-3DDB152F87F1}" srcOrd="8" destOrd="0" presId="urn:microsoft.com/office/officeart/2005/8/layout/hChevron3"/>
    <dgm:cxn modelId="{98568887-606A-4597-8132-DB53CE658F15}" type="presOf" srcId="{53076A24-DDD8-4BD3-859A-C38400A48854}" destId="{94D96B70-096E-4ED9-94D9-3DDB152F87F1}" srcOrd="0" destOrd="0" presId="urn:microsoft.com/office/officeart/2005/8/layout/hChevron3"/>
    <dgm:cxn modelId="{FAEB6AE7-2F3B-4FB1-97B7-0F8FC5BFEAF7}" type="presParOf" srcId="{99F6DB11-31CF-44A5-B5D3-5C54A0350831}" destId="{CCA40CB9-ADF5-46B2-B5F1-0505B9B17731}" srcOrd="9" destOrd="0" presId="urn:microsoft.com/office/officeart/2005/8/layout/hChevron3"/>
    <dgm:cxn modelId="{F1C3278B-9487-4B26-8C62-519303440602}" type="presParOf" srcId="{99F6DB11-31CF-44A5-B5D3-5C54A0350831}" destId="{6FB012C1-B5AA-4306-A666-AF12332D3502}" srcOrd="10" destOrd="0" presId="urn:microsoft.com/office/officeart/2005/8/layout/hChevron3"/>
    <dgm:cxn modelId="{DA77A0D2-68F6-4DA3-8C9F-666C2E51A479}" type="presOf" srcId="{FFC4B7AE-0BC2-4AA2-9BAC-EFEE77876B0A}" destId="{6FB012C1-B5AA-4306-A666-AF12332D3502}" srcOrd="0" destOrd="0" presId="urn:microsoft.com/office/officeart/2005/8/layout/hChevron3"/>
    <dgm:cxn modelId="{DD839F06-3F09-4AE1-B7DA-B3A5DC9334D0}" type="presParOf" srcId="{99F6DB11-31CF-44A5-B5D3-5C54A0350831}" destId="{8ED47B7A-187F-4EDC-B1B1-0A89C2B22824}" srcOrd="11" destOrd="0" presId="urn:microsoft.com/office/officeart/2005/8/layout/hChevron3"/>
    <dgm:cxn modelId="{0C2AA221-DC96-4E56-8A7B-A8FA50F109B3}" type="presParOf" srcId="{99F6DB11-31CF-44A5-B5D3-5C54A0350831}" destId="{6FA8433F-C34F-4D0A-8A14-CE75321B44F7}" srcOrd="12" destOrd="0" presId="urn:microsoft.com/office/officeart/2005/8/layout/hChevron3"/>
    <dgm:cxn modelId="{21B0A8C7-507A-47D8-922D-E80C07BEF06F}" type="presOf" srcId="{4A8A0B53-BBAC-485F-98B7-1A769BB56F0D}" destId="{6FA8433F-C34F-4D0A-8A14-CE75321B44F7}" srcOrd="0" destOrd="0" presId="urn:microsoft.com/office/officeart/2005/8/layout/hChevron3"/>
    <dgm:cxn modelId="{380A9107-1D21-46CD-8768-DF487B76AA16}" type="presParOf" srcId="{99F6DB11-31CF-44A5-B5D3-5C54A0350831}" destId="{4DC70EF8-39E6-4D43-9907-410E58E45A32}" srcOrd="13" destOrd="0" presId="urn:microsoft.com/office/officeart/2005/8/layout/hChevron3"/>
    <dgm:cxn modelId="{3018BE0E-0666-419F-B07C-ED407D99D33F}" type="presParOf" srcId="{99F6DB11-31CF-44A5-B5D3-5C54A0350831}" destId="{564F9B4F-2941-45B8-8DA2-34E624797EF2}" srcOrd="14" destOrd="0" presId="urn:microsoft.com/office/officeart/2005/8/layout/hChevron3"/>
    <dgm:cxn modelId="{23B3199D-25D8-4729-82EC-B921F89906CB}" type="presOf" srcId="{5AC1B660-D92D-41FF-A669-21BE22AE3265}" destId="{564F9B4F-2941-45B8-8DA2-34E624797EF2}" srcOrd="0" destOrd="0" presId="urn:microsoft.com/office/officeart/2005/8/layout/hChevron3"/>
    <dgm:cxn modelId="{822C34B3-F333-4975-ACFD-20420BBF6586}" type="presParOf" srcId="{99F6DB11-31CF-44A5-B5D3-5C54A0350831}" destId="{67874358-52DA-415E-BE0A-EFC253C942DB}" srcOrd="15" destOrd="0" presId="urn:microsoft.com/office/officeart/2005/8/layout/hChevron3"/>
    <dgm:cxn modelId="{3E5CD19F-D9C4-409F-861D-5D6DF45F6933}" type="presParOf" srcId="{99F6DB11-31CF-44A5-B5D3-5C54A0350831}" destId="{33E48308-7110-4AED-A583-AE904E49BE1B}" srcOrd="16" destOrd="0" presId="urn:microsoft.com/office/officeart/2005/8/layout/hChevron3"/>
    <dgm:cxn modelId="{5472407B-5EA8-41FF-9C21-1D10B7E9A427}" type="presOf" srcId="{B79E8122-CFAE-4E46-A92F-8444B6944BE1}" destId="{33E48308-7110-4AED-A583-AE904E49BE1B}" srcOrd="0" destOrd="0" presId="urn:microsoft.com/office/officeart/2005/8/layout/hChevron3"/>
    <dgm:cxn modelId="{99F7A2EF-0918-4C48-9CCF-ABDAC386FC61}" type="presParOf" srcId="{99F6DB11-31CF-44A5-B5D3-5C54A0350831}" destId="{8244BC3E-85EE-424B-89B1-90E9CF22FFBA}" srcOrd="17" destOrd="0" presId="urn:microsoft.com/office/officeart/2005/8/layout/hChevron3"/>
    <dgm:cxn modelId="{0117BFFC-472B-4A93-AEDD-D2E6FA12F4FD}" type="presParOf" srcId="{99F6DB11-31CF-44A5-B5D3-5C54A0350831}" destId="{C7D0FE78-0CD2-4EE9-BB94-192AFB0B5B46}" srcOrd="18" destOrd="0" presId="urn:microsoft.com/office/officeart/2005/8/layout/hChevron3"/>
    <dgm:cxn modelId="{88348ED4-6A72-4407-A7C7-AC629AB2F216}" type="presOf" srcId="{08C06DD0-3C70-4245-B46B-5D4C08967E03}" destId="{C7D0FE78-0CD2-4EE9-BB94-192AFB0B5B46}" srcOrd="0" destOrd="0" presId="urn:microsoft.com/office/officeart/2005/8/layout/hChevron3"/>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151" name=""/>
      <dsp:cNvGrpSpPr/>
    </dsp:nvGrpSpPr>
    <dsp:grpSpPr/>
    <dsp:sp modelId="{785F0352-7B6A-43B4-AFA4-54AD1A834245}">
      <dsp:nvSpPr>
        <dsp:cNvPr id="152" name=""/>
        <dsp:cNvSpPr/>
      </dsp:nvSpPr>
      <dsp:spPr>
        <a:xfrm>
          <a:off x="93" y="92052"/>
          <a:ext cx="936546" cy="374618"/>
        </a:xfrm>
        <a:prstGeom prst="homePlate">
          <a:avLst/>
        </a:prstGeom>
        <a:solidFill>
          <a:schemeClr val="accent1"/>
        </a:solidFill>
        <a:ln w="44450" cap="flat" cmpd="sng" algn="ctr">
          <a:solidFill>
            <a:schemeClr val="lt1"/>
          </a:solidFill>
          <a:prstDash val="solid"/>
        </a:ln>
        <a:effectLst/>
      </dsp:spPr>
      <dsp:style>
        <a:lnRef idx="3">
          <a:schemeClr val="lt1"/>
        </a:lnRef>
        <a:fillRef idx="1">
          <a:schemeClr val="accent1"/>
        </a:fillRef>
        <a:effectRef idx="1">
          <a:schemeClr val="accent1"/>
        </a:effectRef>
        <a:fontRef idx="minor">
          <a:schemeClr val="lt1"/>
        </a:fontRef>
      </dsp:style>
      <dsp:txBody>
        <a:bodyPr spcFirstLastPara="0" vert="horz" wrap="square" lIns="53340" tIns="26670" rIns="13335" bIns="26670" numCol="1" spcCol="1270" anchor="ctr" anchorCtr="0">
          <a:noAutofit/>
        </a:bodyPr>
        <a:lstStyle/>
        <a:p>
          <a:pPr lvl="0" algn="ctr" defTabSz="444500">
            <a:lnSpc>
              <a:spcPct val="90000"/>
            </a:lnSpc>
            <a:spcBef>
              <a:spcPct val="0"/>
            </a:spcBef>
            <a:spcAft>
              <a:spcPct val="35000"/>
            </a:spcAft>
          </a:pPr>
          <a:r>
            <a:rPr lang="zh-CN" altLang="en-US" sz="1040" b="1" kern="1200" smtClean="0"/>
            <a:t>采购</a:t>
          </a:r>
          <a:endParaRPr lang="en-US" sz="1000" b="1" kern="1200"/>
        </a:p>
      </dsp:txBody>
      <dsp:txXfrm>
        <a:off x="93" y="92052"/>
        <a:ext cx="842892" cy="374618"/>
      </dsp:txXfrm>
    </dsp:sp>
    <dsp:sp modelId="{E14ACFE3-F2A0-434D-A8C4-6E887C00B31D}">
      <dsp:nvSpPr>
        <dsp:cNvPr id="153" name=""/>
        <dsp:cNvSpPr/>
      </dsp:nvSpPr>
      <dsp:spPr>
        <a:xfrm>
          <a:off x="749331" y="92052"/>
          <a:ext cx="936546" cy="374618"/>
        </a:xfrm>
        <a:prstGeom prst="chevron">
          <a:avLst/>
        </a:prstGeom>
        <a:solidFill>
          <a:schemeClr val="accent1"/>
        </a:solidFill>
        <a:ln w="44450" cap="flat" cmpd="sng" algn="ctr">
          <a:solidFill>
            <a:schemeClr val="lt1"/>
          </a:solidFill>
          <a:prstDash val="solid"/>
        </a:ln>
        <a:effectLst/>
      </dsp:spPr>
      <dsp:style>
        <a:lnRef idx="3">
          <a:schemeClr val="lt1"/>
        </a:lnRef>
        <a:fillRef idx="1">
          <a:schemeClr val="accent1"/>
        </a:fillRef>
        <a:effectRef idx="1">
          <a:schemeClr val="accent1"/>
        </a:effectRef>
        <a:fontRef idx="minor">
          <a:schemeClr val="lt1"/>
        </a:fontRef>
      </dsp:style>
      <dsp:txBody>
        <a:bodyPr spcFirstLastPara="0" vert="horz" wrap="square" lIns="40005" tIns="26670" rIns="13335" bIns="26670" numCol="1" spcCol="1270" anchor="ctr" anchorCtr="0">
          <a:noAutofit/>
        </a:bodyPr>
        <a:lstStyle/>
        <a:p>
          <a:pPr lvl="0" algn="ctr" defTabSz="444500">
            <a:lnSpc>
              <a:spcPct val="90000"/>
            </a:lnSpc>
            <a:spcBef>
              <a:spcPct val="0"/>
            </a:spcBef>
            <a:spcAft>
              <a:spcPct val="35000"/>
            </a:spcAft>
          </a:pPr>
          <a:r>
            <a:rPr lang="zh-CN" altLang="en-US" sz="1040" b="1" kern="1200" smtClean="0"/>
            <a:t>售前</a:t>
          </a:r>
          <a:endParaRPr lang="en-US" sz="1000" b="1" kern="1200"/>
        </a:p>
      </dsp:txBody>
      <dsp:txXfrm>
        <a:off x="936640" y="92052"/>
        <a:ext cx="561928" cy="374618"/>
      </dsp:txXfrm>
    </dsp:sp>
    <dsp:sp modelId="{33335DA0-DD6C-4014-9460-19A6BFBCCEDF}">
      <dsp:nvSpPr>
        <dsp:cNvPr id="154" name=""/>
        <dsp:cNvSpPr/>
      </dsp:nvSpPr>
      <dsp:spPr>
        <a:xfrm>
          <a:off x="1498568" y="92052"/>
          <a:ext cx="936546" cy="374618"/>
        </a:xfrm>
        <a:prstGeom prst="chevron">
          <a:avLst/>
        </a:prstGeom>
        <a:solidFill>
          <a:schemeClr val="accent1"/>
        </a:solidFill>
        <a:ln w="44450" cap="flat" cmpd="sng" algn="ctr">
          <a:solidFill>
            <a:schemeClr val="lt1"/>
          </a:solidFill>
          <a:prstDash val="solid"/>
        </a:ln>
        <a:effectLst/>
      </dsp:spPr>
      <dsp:style>
        <a:lnRef idx="3">
          <a:schemeClr val="lt1"/>
        </a:lnRef>
        <a:fillRef idx="1">
          <a:schemeClr val="accent1"/>
        </a:fillRef>
        <a:effectRef idx="1">
          <a:schemeClr val="accent1"/>
        </a:effectRef>
        <a:fontRef idx="minor">
          <a:schemeClr val="lt1"/>
        </a:fontRef>
      </dsp:style>
      <dsp:txBody>
        <a:bodyPr spcFirstLastPara="0" vert="horz" wrap="square" lIns="40005" tIns="26670" rIns="13335" bIns="26670" numCol="1" spcCol="1270" anchor="ctr" anchorCtr="0">
          <a:noAutofit/>
        </a:bodyPr>
        <a:lstStyle/>
        <a:p>
          <a:pPr lvl="0" algn="ctr" defTabSz="444500">
            <a:lnSpc>
              <a:spcPct val="90000"/>
            </a:lnSpc>
            <a:spcBef>
              <a:spcPct val="0"/>
            </a:spcBef>
            <a:spcAft>
              <a:spcPct val="35000"/>
            </a:spcAft>
          </a:pPr>
          <a:r>
            <a:rPr lang="zh-CN" altLang="en-US" sz="1040" b="1" kern="1200" smtClean="0"/>
            <a:t>售中</a:t>
          </a:r>
          <a:endParaRPr lang="en-US" sz="1000" b="1" kern="1200"/>
        </a:p>
      </dsp:txBody>
      <dsp:txXfrm>
        <a:off x="1685877" y="92052"/>
        <a:ext cx="561928" cy="374618"/>
      </dsp:txXfrm>
    </dsp:sp>
    <dsp:sp modelId="{6BC37E22-E359-4195-93A9-3D5D104C9A1A}">
      <dsp:nvSpPr>
        <dsp:cNvPr id="155" name=""/>
        <dsp:cNvSpPr/>
      </dsp:nvSpPr>
      <dsp:spPr>
        <a:xfrm>
          <a:off x="2247806" y="92052"/>
          <a:ext cx="936546" cy="374618"/>
        </a:xfrm>
        <a:prstGeom prst="chevron">
          <a:avLst/>
        </a:prstGeom>
        <a:solidFill>
          <a:schemeClr val="accent1"/>
        </a:solidFill>
        <a:ln w="44450" cap="flat" cmpd="sng" algn="ctr">
          <a:solidFill>
            <a:schemeClr val="lt1"/>
          </a:solidFill>
          <a:prstDash val="solid"/>
        </a:ln>
        <a:effectLst/>
      </dsp:spPr>
      <dsp:style>
        <a:lnRef idx="3">
          <a:schemeClr val="lt1"/>
        </a:lnRef>
        <a:fillRef idx="1">
          <a:schemeClr val="accent1"/>
        </a:fillRef>
        <a:effectRef idx="1">
          <a:schemeClr val="accent1"/>
        </a:effectRef>
        <a:fontRef idx="minor">
          <a:schemeClr val="lt1"/>
        </a:fontRef>
      </dsp:style>
      <dsp:txBody>
        <a:bodyPr spcFirstLastPara="0" vert="horz" wrap="square" lIns="40005" tIns="26670" rIns="13335" bIns="26670" numCol="1" spcCol="1270" anchor="ctr" anchorCtr="0">
          <a:noAutofit/>
        </a:bodyPr>
        <a:lstStyle/>
        <a:p>
          <a:pPr lvl="0" algn="ctr" defTabSz="444500">
            <a:lnSpc>
              <a:spcPct val="90000"/>
            </a:lnSpc>
            <a:spcBef>
              <a:spcPct val="0"/>
            </a:spcBef>
            <a:spcAft>
              <a:spcPct val="35000"/>
            </a:spcAft>
          </a:pPr>
          <a:r>
            <a:rPr lang="zh-CN" altLang="en-US" sz="1040" b="1" kern="1200" smtClean="0"/>
            <a:t>结算</a:t>
          </a:r>
          <a:endParaRPr lang="en-US" sz="1000" b="1" kern="1200"/>
        </a:p>
      </dsp:txBody>
      <dsp:txXfrm>
        <a:off x="2435115" y="92052"/>
        <a:ext cx="561928" cy="374618"/>
      </dsp:txXfrm>
    </dsp:sp>
    <dsp:sp modelId="{94D96B70-096E-4ED9-94D9-3DDB152F87F1}">
      <dsp:nvSpPr>
        <dsp:cNvPr id="156" name=""/>
        <dsp:cNvSpPr/>
      </dsp:nvSpPr>
      <dsp:spPr>
        <a:xfrm>
          <a:off x="2997043" y="92052"/>
          <a:ext cx="936546" cy="374618"/>
        </a:xfrm>
        <a:prstGeom prst="chevron">
          <a:avLst/>
        </a:prstGeom>
        <a:solidFill>
          <a:schemeClr val="accent1"/>
        </a:solidFill>
        <a:ln w="44450" cap="flat" cmpd="sng" algn="ctr">
          <a:solidFill>
            <a:schemeClr val="lt1"/>
          </a:solidFill>
          <a:prstDash val="solid"/>
        </a:ln>
        <a:effectLst/>
      </dsp:spPr>
      <dsp:style>
        <a:lnRef idx="3">
          <a:schemeClr val="lt1"/>
        </a:lnRef>
        <a:fillRef idx="1">
          <a:schemeClr val="accent1"/>
        </a:fillRef>
        <a:effectRef idx="1">
          <a:schemeClr val="accent1"/>
        </a:effectRef>
        <a:fontRef idx="minor">
          <a:schemeClr val="lt1"/>
        </a:fontRef>
      </dsp:style>
      <dsp:txBody>
        <a:bodyPr spcFirstLastPara="0" vert="horz" wrap="square" lIns="40005" tIns="26670" rIns="13335" bIns="26670" numCol="1" spcCol="1270" anchor="ctr" anchorCtr="0">
          <a:noAutofit/>
        </a:bodyPr>
        <a:lstStyle/>
        <a:p>
          <a:pPr lvl="0" algn="ctr" defTabSz="444500">
            <a:lnSpc>
              <a:spcPct val="90000"/>
            </a:lnSpc>
            <a:spcBef>
              <a:spcPct val="0"/>
            </a:spcBef>
            <a:spcAft>
              <a:spcPct val="35000"/>
            </a:spcAft>
          </a:pPr>
          <a:r>
            <a:rPr lang="zh-CN" altLang="en-US" sz="1040" b="1" kern="1200" smtClean="0"/>
            <a:t>融资</a:t>
          </a:r>
          <a:endParaRPr lang="en-US" sz="1000" b="1" kern="1200"/>
        </a:p>
      </dsp:txBody>
      <dsp:txXfrm>
        <a:off x="3184352" y="92052"/>
        <a:ext cx="561928" cy="374618"/>
      </dsp:txXfrm>
    </dsp:sp>
    <dsp:sp modelId="{6FB012C1-B5AA-4306-A666-AF12332D3502}">
      <dsp:nvSpPr>
        <dsp:cNvPr id="157" name=""/>
        <dsp:cNvSpPr/>
      </dsp:nvSpPr>
      <dsp:spPr>
        <a:xfrm>
          <a:off x="3746281" y="92052"/>
          <a:ext cx="936546" cy="374618"/>
        </a:xfrm>
        <a:prstGeom prst="chevron">
          <a:avLst/>
        </a:prstGeom>
        <a:solidFill>
          <a:schemeClr val="accent1"/>
        </a:solidFill>
        <a:ln w="44450" cap="flat" cmpd="sng" algn="ctr">
          <a:solidFill>
            <a:schemeClr val="lt1"/>
          </a:solidFill>
          <a:prstDash val="solid"/>
        </a:ln>
        <a:effectLst/>
      </dsp:spPr>
      <dsp:style>
        <a:lnRef idx="3">
          <a:schemeClr val="lt1"/>
        </a:lnRef>
        <a:fillRef idx="1">
          <a:schemeClr val="accent1"/>
        </a:fillRef>
        <a:effectRef idx="1">
          <a:schemeClr val="accent1"/>
        </a:effectRef>
        <a:fontRef idx="minor">
          <a:schemeClr val="lt1"/>
        </a:fontRef>
      </dsp:style>
      <dsp:txBody>
        <a:bodyPr spcFirstLastPara="0" vert="horz" wrap="square" lIns="40005" tIns="26670" rIns="13335" bIns="26670" numCol="1" spcCol="1270" anchor="ctr" anchorCtr="0">
          <a:noAutofit/>
        </a:bodyPr>
        <a:lstStyle/>
        <a:p>
          <a:pPr lvl="0" algn="ctr" defTabSz="444500">
            <a:lnSpc>
              <a:spcPct val="90000"/>
            </a:lnSpc>
            <a:spcBef>
              <a:spcPct val="0"/>
            </a:spcBef>
            <a:spcAft>
              <a:spcPct val="35000"/>
            </a:spcAft>
          </a:pPr>
          <a:r>
            <a:rPr lang="zh-CN" altLang="en-US" sz="1040" b="1" kern="1200" smtClean="0"/>
            <a:t>物流仓储</a:t>
          </a:r>
          <a:endParaRPr lang="en-US" sz="1000" b="1" kern="1200"/>
        </a:p>
      </dsp:txBody>
      <dsp:txXfrm>
        <a:off x="3933590" y="92052"/>
        <a:ext cx="561928" cy="374618"/>
      </dsp:txXfrm>
    </dsp:sp>
    <dsp:sp modelId="{6FA8433F-C34F-4D0A-8A14-CE75321B44F7}">
      <dsp:nvSpPr>
        <dsp:cNvPr id="158" name=""/>
        <dsp:cNvSpPr/>
      </dsp:nvSpPr>
      <dsp:spPr>
        <a:xfrm>
          <a:off x="4495518" y="92052"/>
          <a:ext cx="936546" cy="374618"/>
        </a:xfrm>
        <a:prstGeom prst="chevron">
          <a:avLst/>
        </a:prstGeom>
        <a:solidFill>
          <a:schemeClr val="accent1"/>
        </a:solidFill>
        <a:ln w="44450" cap="flat" cmpd="sng" algn="ctr">
          <a:solidFill>
            <a:schemeClr val="lt1"/>
          </a:solidFill>
          <a:prstDash val="solid"/>
        </a:ln>
        <a:effectLst/>
      </dsp:spPr>
      <dsp:style>
        <a:lnRef idx="3">
          <a:schemeClr val="lt1"/>
        </a:lnRef>
        <a:fillRef idx="1">
          <a:schemeClr val="accent1"/>
        </a:fillRef>
        <a:effectRef idx="1">
          <a:schemeClr val="accent1"/>
        </a:effectRef>
        <a:fontRef idx="minor">
          <a:schemeClr val="lt1"/>
        </a:fontRef>
      </dsp:style>
      <dsp:txBody>
        <a:bodyPr spcFirstLastPara="0" vert="horz" wrap="square" lIns="40005" tIns="26670" rIns="13335" bIns="26670" numCol="1" spcCol="1270" anchor="ctr" anchorCtr="0">
          <a:noAutofit/>
        </a:bodyPr>
        <a:lstStyle/>
        <a:p>
          <a:pPr lvl="0" algn="ctr" defTabSz="444500">
            <a:lnSpc>
              <a:spcPct val="90000"/>
            </a:lnSpc>
            <a:spcBef>
              <a:spcPct val="0"/>
            </a:spcBef>
            <a:spcAft>
              <a:spcPct val="35000"/>
            </a:spcAft>
          </a:pPr>
          <a:r>
            <a:rPr lang="zh-CN" altLang="en-US" sz="1040" b="1" kern="1200" smtClean="0"/>
            <a:t>加工</a:t>
          </a:r>
          <a:endParaRPr lang="en-US" sz="1000" b="1" kern="1200"/>
        </a:p>
      </dsp:txBody>
      <dsp:txXfrm>
        <a:off x="4682827" y="92052"/>
        <a:ext cx="561928" cy="374618"/>
      </dsp:txXfrm>
    </dsp:sp>
    <dsp:sp modelId="{564F9B4F-2941-45B8-8DA2-34E624797EF2}">
      <dsp:nvSpPr>
        <dsp:cNvPr id="159" name=""/>
        <dsp:cNvSpPr/>
      </dsp:nvSpPr>
      <dsp:spPr>
        <a:xfrm>
          <a:off x="5244756" y="92052"/>
          <a:ext cx="936546" cy="374618"/>
        </a:xfrm>
        <a:prstGeom prst="chevron">
          <a:avLst/>
        </a:prstGeom>
        <a:solidFill>
          <a:schemeClr val="accent1"/>
        </a:solidFill>
        <a:ln w="44450" cap="flat" cmpd="sng" algn="ctr">
          <a:solidFill>
            <a:schemeClr val="lt1"/>
          </a:solidFill>
          <a:prstDash val="solid"/>
        </a:ln>
        <a:effectLst/>
      </dsp:spPr>
      <dsp:style>
        <a:lnRef idx="3">
          <a:schemeClr val="lt1"/>
        </a:lnRef>
        <a:fillRef idx="1">
          <a:schemeClr val="accent1"/>
        </a:fillRef>
        <a:effectRef idx="1">
          <a:schemeClr val="accent1"/>
        </a:effectRef>
        <a:fontRef idx="minor">
          <a:schemeClr val="lt1"/>
        </a:fontRef>
      </dsp:style>
      <dsp:txBody>
        <a:bodyPr spcFirstLastPara="0" vert="horz" wrap="square" lIns="40005" tIns="26670" rIns="13335" bIns="26670" numCol="1" spcCol="1270" anchor="ctr" anchorCtr="0">
          <a:noAutofit/>
        </a:bodyPr>
        <a:lstStyle/>
        <a:p>
          <a:pPr lvl="0" algn="ctr" defTabSz="444500">
            <a:lnSpc>
              <a:spcPct val="90000"/>
            </a:lnSpc>
            <a:spcBef>
              <a:spcPct val="0"/>
            </a:spcBef>
            <a:spcAft>
              <a:spcPct val="35000"/>
            </a:spcAft>
          </a:pPr>
          <a:r>
            <a:rPr lang="zh-CN" altLang="en-US" sz="1040" b="1" kern="1200" smtClean="0"/>
            <a:t>决策辅助</a:t>
          </a:r>
          <a:endParaRPr lang="en-US" sz="1000" b="1" kern="1200"/>
        </a:p>
      </dsp:txBody>
      <dsp:txXfrm>
        <a:off x="5432065" y="92052"/>
        <a:ext cx="561928" cy="374618"/>
      </dsp:txXfrm>
    </dsp:sp>
    <dsp:sp modelId="{33E48308-7110-4AED-A583-AE904E49BE1B}">
      <dsp:nvSpPr>
        <dsp:cNvPr id="160" name=""/>
        <dsp:cNvSpPr/>
      </dsp:nvSpPr>
      <dsp:spPr>
        <a:xfrm>
          <a:off x="5993993" y="92052"/>
          <a:ext cx="936546" cy="374618"/>
        </a:xfrm>
        <a:prstGeom prst="chevron">
          <a:avLst/>
        </a:prstGeom>
        <a:solidFill>
          <a:schemeClr val="accent1"/>
        </a:solidFill>
        <a:ln w="44450" cap="flat" cmpd="sng" algn="ctr">
          <a:solidFill>
            <a:schemeClr val="lt1"/>
          </a:solidFill>
          <a:prstDash val="solid"/>
        </a:ln>
        <a:effectLst/>
      </dsp:spPr>
      <dsp:style>
        <a:lnRef idx="3">
          <a:schemeClr val="lt1"/>
        </a:lnRef>
        <a:fillRef idx="1">
          <a:schemeClr val="accent1"/>
        </a:fillRef>
        <a:effectRef idx="1">
          <a:schemeClr val="accent1"/>
        </a:effectRef>
        <a:fontRef idx="minor">
          <a:schemeClr val="lt1"/>
        </a:fontRef>
      </dsp:style>
      <dsp:txBody>
        <a:bodyPr spcFirstLastPara="0" vert="horz" wrap="square" lIns="40005" tIns="26670" rIns="13335" bIns="26670" numCol="1" spcCol="1270" anchor="ctr" anchorCtr="0">
          <a:noAutofit/>
        </a:bodyPr>
        <a:lstStyle/>
        <a:p>
          <a:pPr lvl="0" algn="ctr" defTabSz="444500">
            <a:lnSpc>
              <a:spcPct val="90000"/>
            </a:lnSpc>
            <a:spcBef>
              <a:spcPct val="0"/>
            </a:spcBef>
            <a:spcAft>
              <a:spcPct val="35000"/>
            </a:spcAft>
          </a:pPr>
          <a:r>
            <a:rPr lang="zh-CN" altLang="en-US" sz="1040" b="1" kern="1200" smtClean="0"/>
            <a:t>营销</a:t>
          </a:r>
          <a:endParaRPr lang="en-US" sz="1000" b="1" kern="1200"/>
        </a:p>
      </dsp:txBody>
      <dsp:txXfrm>
        <a:off x="6181302" y="92052"/>
        <a:ext cx="561928" cy="374618"/>
      </dsp:txXfrm>
    </dsp:sp>
    <dsp:sp modelId="{C7D0FE78-0CD2-4EE9-BB94-192AFB0B5B46}">
      <dsp:nvSpPr>
        <dsp:cNvPr id="161" name=""/>
        <dsp:cNvSpPr/>
      </dsp:nvSpPr>
      <dsp:spPr>
        <a:xfrm>
          <a:off x="6743231" y="92052"/>
          <a:ext cx="936546" cy="374618"/>
        </a:xfrm>
        <a:prstGeom prst="chevron">
          <a:avLst/>
        </a:prstGeom>
        <a:solidFill>
          <a:schemeClr val="accent1"/>
        </a:solidFill>
        <a:ln w="44450" cap="flat" cmpd="sng" algn="ctr">
          <a:solidFill>
            <a:schemeClr val="lt1"/>
          </a:solidFill>
          <a:prstDash val="solid"/>
        </a:ln>
        <a:effectLst/>
      </dsp:spPr>
      <dsp:style>
        <a:lnRef idx="3">
          <a:schemeClr val="lt1"/>
        </a:lnRef>
        <a:fillRef idx="1">
          <a:schemeClr val="accent1"/>
        </a:fillRef>
        <a:effectRef idx="1">
          <a:schemeClr val="accent1"/>
        </a:effectRef>
        <a:fontRef idx="minor">
          <a:schemeClr val="lt1"/>
        </a:fontRef>
      </dsp:style>
      <dsp:txBody>
        <a:bodyPr spcFirstLastPara="0" vert="horz" wrap="square" lIns="40005" tIns="26670" rIns="13335" bIns="26670" numCol="1" spcCol="1270" anchor="ctr" anchorCtr="0">
          <a:noAutofit/>
        </a:bodyPr>
        <a:lstStyle/>
        <a:p>
          <a:pPr lvl="0" algn="ctr" defTabSz="444500">
            <a:lnSpc>
              <a:spcPct val="90000"/>
            </a:lnSpc>
            <a:spcBef>
              <a:spcPct val="0"/>
            </a:spcBef>
            <a:spcAft>
              <a:spcPct val="35000"/>
            </a:spcAft>
          </a:pPr>
          <a:r>
            <a:rPr lang="zh-CN" altLang="en-US" sz="1040" b="1" kern="1200" smtClean="0"/>
            <a:t>业务支撑</a:t>
          </a:r>
          <a:endParaRPr lang="en-US" sz="1000" b="1" kern="1200"/>
        </a:p>
      </dsp:txBody>
      <dsp:txXfrm>
        <a:off x="6930540" y="92052"/>
        <a:ext cx="561928" cy="374618"/>
      </dsp:txXfrm>
    </dsp:sp>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dgm:ruleLst>
          </dgm:layoutNode>
          <dgm:forEach name="Name16" axis="followSib" ptType="sibTrans" cnt="1">
            <dgm:layoutNode name="parAndChSpace">
              <dgm:alg type="sp"/>
              <dgm:shape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dgm:ruleLst>
          </dgm:layoutNode>
          <dgm:forEach name="Name28" axis="followSib" ptType="sibTrans" cnt="1">
            <dgm:layoutNode name="parSpace">
              <dgm:alg type="sp"/>
              <dgm:shape r:blip="">
                <dgm:adjLst/>
              </dgm:shape>
              <dgm:presOf/>
              <dgm:constrLst/>
              <dgm:ruleLst/>
            </dgm:layoutNode>
          </dgm:forEach>
        </dgm:forEach>
      </dgm:else>
    </dgm:choose>
  </dgm:layoutNode>
</dgm:layoutDef>
</file>

<file path=ppt/diagrams/quickStyle1.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&#65279;<?xml version="1.0" encoding="utf-8" standalone="yes"?><Relationships xmlns="http://schemas.openxmlformats.org/package/2006/relationships"><Relationship Id="rId1" Type="http://schemas.openxmlformats.org/officeDocument/2006/relationships/image" Target="../media/image1.emf" /></Relationships>
</file>

<file path=ppt/drawings/drawing1.xml><?xml version="1.0" encoding="utf-8"?>
<c:userShapes xmlns:cdr="http://schemas.openxmlformats.org/drawingml/2006/chart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c="http://schemas.openxmlformats.org/drawingml/2006/chart">
  <cdr:relSizeAnchor>
    <cdr:from>
      <cdr:x>0.10246</cdr:x>
      <cdr:y>0.75873</cdr:y>
    </cdr:from>
    <cdr:to>
      <cdr:x>0.72938</cdr:x>
      <cdr:y>0.77857</cdr:y>
    </cdr:to>
    <cdr:sp macro="" textlink="">
      <cdr:nvSpPr>
        <cdr:cNvPr id="2" name="任意多边形 7"/>
        <cdr:cNvSpPr/>
      </cdr:nvSpPr>
      <cdr:spPr bwMode="auto">
        <a:xfrm>
          <a:off x="380619" y="1583309"/>
          <a:ext cx="2328799" cy="41402"/>
        </a:xfrm>
        <a:custGeom>
          <a:gdLst>
            <a:gd name="connsiteX0" fmla="*/ 0 w 2327564"/>
            <a:gd name="connsiteY0" fmla="*/ 0 h 0"/>
            <a:gd name="connsiteX1" fmla="*/ 2327564 w 2327564"/>
            <a:gd name="connsiteY1" fmla="*/ 0 h 0"/>
            <a:gd name="connsiteX2" fmla="*/ 2327564 w 2327564"/>
            <a:gd name="connsiteY2" fmla="*/ 0 h 0"/>
          </a:gdLst>
          <a:cxnLst>
            <a:cxn ang="0">
              <a:pos x="connsiteX0" y="connsiteY0"/>
            </a:cxn>
            <a:cxn ang="0">
              <a:pos x="connsiteX1" y="connsiteY1"/>
            </a:cxn>
            <a:cxn ang="0">
              <a:pos x="connsiteX2" y="connsiteY2"/>
            </a:cxn>
          </a:cxnLst>
          <a:rect l="l" t="t" r="r" b="b"/>
          <a:pathLst>
            <a:path w="2327564">
              <a:moveTo>
                <a:pt x="0" y="0"/>
              </a:moveTo>
              <a:lnTo>
                <a:pt x="2327564" y="0"/>
              </a:lnTo>
              <a:lnTo>
                <a:pt x="2327564" y="0"/>
              </a:lnTo>
            </a:path>
          </a:pathLst>
        </a:custGeom>
        <a:ln>
          <a:headEnd type="none" w="med" len="med"/>
          <a:tailEnd type="none"/>
        </a:ln>
      </cdr:spPr>
      <cdr:style>
        <a:lnRef idx="1">
          <a:schemeClr val="dk1"/>
        </a:lnRef>
        <a:fillRef idx="0">
          <a:schemeClr val="dk1"/>
        </a:fillRef>
        <a:effectRef idx="0">
          <a:schemeClr val="dk1"/>
        </a:effectRef>
        <a:fontRef idx="minor">
          <a:schemeClr val="tx1"/>
        </a:fontRef>
      </cdr:style>
      <cdr:txBody>
        <a:bodyPr rtlCol="0" anchor="ctr"/>
        <a:lstStyle/>
        <a:p>
          <a:endParaRPr lang="zh-CN"/>
        </a:p>
      </cdr:txBody>
    </cdr:sp>
  </cdr:relSizeAnchor>
</c:userShape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27086" cy="493316"/>
          </a:xfrm>
          <a:prstGeom prst="rect">
            <a:avLst/>
          </a:prstGeom>
        </p:spPr>
        <p:txBody>
          <a:bodyPr vert="horz" lIns="91440" tIns="45720" rIns="91440" bIns="45720" rtlCol="0"/>
          <a:lstStyle>
            <a:lvl1pPr algn="l" fontAlgn="auto">
              <a:spcBef>
                <a:spcPct val="0"/>
              </a:spcBef>
              <a:spcAft>
                <a:spcPct val="0"/>
              </a:spcAft>
              <a:defRPr sz="1200">
                <a:latin typeface="+mn-lt"/>
                <a:ea typeface="+mn-ea"/>
              </a:defRPr>
            </a:lvl1pPr>
          </a:lstStyle>
          <a:p>
            <a:pPr>
              <a:defRPr/>
            </a:pPr>
            <a:endParaRPr lang="zh-CN" altLang="en-US"/>
          </a:p>
        </p:txBody>
      </p:sp>
      <p:sp>
        <p:nvSpPr>
          <p:cNvPr id="3" name="日期占位符 2"/>
          <p:cNvSpPr>
            <a:spLocks noGrp="1"/>
          </p:cNvSpPr>
          <p:nvPr>
            <p:ph type="dt" idx="1"/>
          </p:nvPr>
        </p:nvSpPr>
        <p:spPr>
          <a:xfrm>
            <a:off x="3826165" y="0"/>
            <a:ext cx="2927086" cy="493316"/>
          </a:xfrm>
          <a:prstGeom prst="rect">
            <a:avLst/>
          </a:prstGeom>
        </p:spPr>
        <p:txBody>
          <a:bodyPr vert="horz" lIns="91440" tIns="45720" rIns="91440" bIns="45720" rtlCol="0"/>
          <a:lstStyle>
            <a:lvl1pPr algn="r" fontAlgn="auto">
              <a:spcBef>
                <a:spcPct val="0"/>
              </a:spcBef>
              <a:spcAft>
                <a:spcPct val="0"/>
              </a:spcAft>
              <a:defRPr sz="1200" smtClean="0">
                <a:latin typeface="+mn-lt"/>
                <a:ea typeface="+mn-ea"/>
              </a:defRPr>
            </a:lvl1pPr>
          </a:lstStyle>
          <a:p>
            <a:pPr>
              <a:defRPr/>
            </a:pPr>
            <a:fld id="{C87BA8AC-BEC3-4BFE-8AF7-5A29A529D7CF}" type="datetimeFigureOut">
              <a:rPr lang="zh-CN" altLang="en-US"/>
              <a:pPr>
                <a:defRPr/>
              </a:pPr>
              <a:t>2014/11/3</a:t>
            </a:fld>
            <a:endParaRPr lang="zh-CN" altLang="en-US"/>
          </a:p>
        </p:txBody>
      </p:sp>
      <p:sp>
        <p:nvSpPr>
          <p:cNvPr id="4" name="幻灯片图像占位符 3"/>
          <p:cNvSpPr>
            <a:spLocks noGrp="1" noRot="1" noChangeAspect="1"/>
          </p:cNvSpPr>
          <p:nvPr>
            <p:ph type="sldImg" idx="2"/>
          </p:nvPr>
        </p:nvSpPr>
        <p:spPr>
          <a:xfrm>
            <a:off x="909638" y="739775"/>
            <a:ext cx="4935537" cy="3700463"/>
          </a:xfrm>
          <a:prstGeom prst="rect">
            <a:avLst/>
          </a:prstGeom>
          <a:noFill/>
          <a:ln w="12700">
            <a:solidFill>
              <a:prstClr val="black"/>
            </a:solidFill>
          </a:ln>
        </p:spPr>
      </p:sp>
      <p:sp>
        <p:nvSpPr>
          <p:cNvPr id="5" name="备注占位符 4"/>
          <p:cNvSpPr>
            <a:spLocks noGrp="1"/>
          </p:cNvSpPr>
          <p:nvPr>
            <p:ph type="body" sz="quarter" idx="3"/>
          </p:nvPr>
        </p:nvSpPr>
        <p:spPr>
          <a:xfrm>
            <a:off x="675482" y="4686499"/>
            <a:ext cx="5403850" cy="4439841"/>
          </a:xfrm>
          <a:prstGeom prst="rect">
            <a:avLst/>
          </a:prstGeom>
        </p:spPr>
        <p:txBody>
          <a:bodyPr vert="horz" lIns="91440" tIns="45720" rIns="91440" bIns="45720" rtlCol="0"/>
          <a:lstStyle/>
          <a:p>
            <a:pPr lvl="0"/>
            <a:r>
              <a:rPr lang="zh-CN" altLang="en-US" noProof="0" smtClean="0"/>
              <a:t>单击此处编辑母版文本样式</a:t>
            </a:r>
          </a:p>
          <a:p>
            <a:pPr lvl="1"/>
            <a:r>
              <a:rPr lang="zh-CN" altLang="en-US" noProof="0" smtClean="0"/>
              <a:t>第二级</a:t>
            </a:r>
          </a:p>
          <a:p>
            <a:pPr lvl="2"/>
            <a:r>
              <a:rPr lang="zh-CN" altLang="en-US" noProof="0" smtClean="0"/>
              <a:t>第三级</a:t>
            </a:r>
          </a:p>
          <a:p>
            <a:pPr lvl="3"/>
            <a:r>
              <a:rPr lang="zh-CN" altLang="en-US" noProof="0" smtClean="0"/>
              <a:t>第四级</a:t>
            </a:r>
          </a:p>
          <a:p>
            <a:pPr lvl="4"/>
            <a:r>
              <a:rPr lang="zh-CN" altLang="en-US" noProof="0" smtClean="0"/>
              <a:t>第五级</a:t>
            </a:r>
            <a:endParaRPr lang="zh-CN" altLang="en-US" noProof="0"/>
          </a:p>
        </p:txBody>
      </p:sp>
      <p:sp>
        <p:nvSpPr>
          <p:cNvPr id="6" name="页脚占位符 5"/>
          <p:cNvSpPr>
            <a:spLocks noGrp="1"/>
          </p:cNvSpPr>
          <p:nvPr>
            <p:ph type="ftr" sz="quarter" idx="4"/>
          </p:nvPr>
        </p:nvSpPr>
        <p:spPr>
          <a:xfrm>
            <a:off x="0" y="9371285"/>
            <a:ext cx="2927086" cy="493316"/>
          </a:xfrm>
          <a:prstGeom prst="rect">
            <a:avLst/>
          </a:prstGeom>
        </p:spPr>
        <p:txBody>
          <a:bodyPr vert="horz" lIns="91440" tIns="45720" rIns="91440" bIns="45720" rtlCol="0" anchor="b"/>
          <a:lstStyle>
            <a:lvl1pPr algn="l" fontAlgn="auto">
              <a:spcBef>
                <a:spcPct val="0"/>
              </a:spcBef>
              <a:spcAft>
                <a:spcPct val="0"/>
              </a:spcAft>
              <a:defRPr sz="1200">
                <a:latin typeface="+mn-lt"/>
                <a:ea typeface="+mn-ea"/>
              </a:defRPr>
            </a:lvl1pPr>
          </a:lstStyle>
          <a:p>
            <a:pPr>
              <a:defRPr/>
            </a:pPr>
            <a:endParaRPr lang="zh-CN" altLang="en-US"/>
          </a:p>
        </p:txBody>
      </p:sp>
      <p:sp>
        <p:nvSpPr>
          <p:cNvPr id="7" name="灯片编号占位符 6"/>
          <p:cNvSpPr>
            <a:spLocks noGrp="1"/>
          </p:cNvSpPr>
          <p:nvPr>
            <p:ph type="sldNum" sz="quarter" idx="5"/>
          </p:nvPr>
        </p:nvSpPr>
        <p:spPr>
          <a:xfrm>
            <a:off x="3826165" y="9371285"/>
            <a:ext cx="2927086" cy="493316"/>
          </a:xfrm>
          <a:prstGeom prst="rect">
            <a:avLst/>
          </a:prstGeom>
        </p:spPr>
        <p:txBody>
          <a:bodyPr vert="horz" lIns="91440" tIns="45720" rIns="91440" bIns="45720" rtlCol="0" anchor="b"/>
          <a:lstStyle>
            <a:lvl1pPr algn="r" fontAlgn="auto">
              <a:spcBef>
                <a:spcPct val="0"/>
              </a:spcBef>
              <a:spcAft>
                <a:spcPct val="0"/>
              </a:spcAft>
              <a:defRPr sz="1200" smtClean="0">
                <a:latin typeface="+mn-lt"/>
                <a:ea typeface="+mn-ea"/>
              </a:defRPr>
            </a:lvl1pPr>
          </a:lstStyle>
          <a:p>
            <a:pPr>
              <a:defRPr/>
            </a:pPr>
            <a:fld id="{619E727C-8375-4CBC-B9E5-C2F17DD8FCCE}" type="slidenum">
              <a:rPr lang="zh-CN" altLang="en-US"/>
              <a:pPr>
                <a:defRPr/>
              </a:pPr>
              <a:t>‹#›</a:t>
            </a:fld>
            <a:endParaRPr lang="zh-CN" altLang="en-US"/>
          </a:p>
        </p:txBody>
      </p:sp>
    </p:spTree>
    <p:extLst>
      <p:ext uri="{BB962C8B-B14F-4D97-AF65-F5344CB8AC3E}">
        <p14:creationId xmlns:p14="http://schemas.microsoft.com/office/powerpoint/2010/main" val="3391700978"/>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DE450500-1D67-4E6D-BFF1-0277ADAB11BA}" type="slidenum">
              <a:rPr lang="zh-CN" altLang="en-US" smtClean="0"/>
              <a:pPr>
                <a:defRPr/>
              </a:pPr>
              <a:t>5</a:t>
            </a:fld>
            <a:endParaRPr lang="en-US" altLang="zh-CN"/>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9634" name="Rectangle 2"/>
          <p:cNvSpPr>
            <a:spLocks noGrp="1" noRot="1" noChangeAspect="1" noChangeArrowheads="1" noTextEdit="1"/>
          </p:cNvSpPr>
          <p:nvPr>
            <p:ph type="sldImg"/>
          </p:nvPr>
        </p:nvSpPr>
        <p:spPr/>
      </p:sp>
      <p:sp>
        <p:nvSpPr>
          <p:cNvPr id="69635" name="Rectangle 3"/>
          <p:cNvSpPr>
            <a:spLocks noGrp="1" noChangeArrowheads="1"/>
          </p:cNvSpPr>
          <p:nvPr>
            <p:ph type="body" idx="1"/>
          </p:nvPr>
        </p:nvSpPr>
        <p:spPr>
          <a:noFill/>
        </p:spPr>
        <p:txBody>
          <a:bodyPr/>
          <a:lstStyle/>
          <a:p>
            <a:endParaRPr lang="zh-CN" altLang="en-US" smtClean="0">
              <a:latin typeface="Arial"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latinLnBrk="1">
              <a:buAutoNum type="arabicPeriod"/>
            </a:pPr>
            <a:r>
              <a:rPr kumimoji="1" lang="zh-CN" altLang="en-US" sz="1200" smtClean="0">
                <a:latin typeface="微软雅黑" pitchFamily="34" charset="-122"/>
                <a:ea typeface="微软雅黑" pitchFamily="34" charset="-122"/>
              </a:rPr>
              <a:t>平台管理者组织聚集各方资源，提供开放、分享、协作的生态环境</a:t>
            </a:r>
            <a:endParaRPr kumimoji="1" lang="en-US" altLang="zh-CN" sz="1200" smtClean="0">
              <a:latin typeface="微软雅黑" pitchFamily="34" charset="-122"/>
              <a:ea typeface="微软雅黑" pitchFamily="34" charset="-122"/>
            </a:endParaRPr>
          </a:p>
          <a:p>
            <a:pPr marL="228600" indent="-228600" latinLnBrk="1">
              <a:buFontTx/>
              <a:buAutoNum type="arabicPeriod"/>
            </a:pPr>
            <a:r>
              <a:rPr kumimoji="1" lang="zh-CN" altLang="en-US" sz="1200" smtClean="0">
                <a:latin typeface="微软雅黑" pitchFamily="34" charset="-122"/>
                <a:ea typeface="微软雅黑" pitchFamily="34" charset="-122"/>
              </a:rPr>
              <a:t>平台参与者遵从自组织原则，模糊企业管理边界，通过共同协助和参与交易，满足自由灵活的需求</a:t>
            </a:r>
            <a:endParaRPr kumimoji="1" lang="en-US" altLang="ko-KR" sz="1200" smtClean="0">
              <a:latin typeface="微软雅黑" pitchFamily="34" charset="-122"/>
              <a:ea typeface="微软雅黑" pitchFamily="34" charset="-122"/>
            </a:endParaRPr>
          </a:p>
          <a:p>
            <a:pPr marL="228600" indent="-228600" latinLnBrk="1">
              <a:buAutoNum type="arabicPeriod"/>
            </a:pPr>
            <a:r>
              <a:rPr kumimoji="1" lang="zh-CN" altLang="en-US" sz="1200" smtClean="0">
                <a:latin typeface="微软雅黑" pitchFamily="34" charset="-122"/>
                <a:ea typeface="微软雅黑" pitchFamily="34" charset="-122"/>
              </a:rPr>
              <a:t>平台培育内外部基于信任的协作关系，基于此产生共同的商业价值，达到成长，创新和提高效率的目的</a:t>
            </a:r>
            <a:endParaRPr kumimoji="1" lang="en-US" altLang="zh-CN" sz="1200" smtClean="0">
              <a:latin typeface="微软雅黑" pitchFamily="34" charset="-122"/>
              <a:ea typeface="微软雅黑" pitchFamily="34" charset="-122"/>
            </a:endParaRPr>
          </a:p>
        </p:txBody>
      </p:sp>
      <p:sp>
        <p:nvSpPr>
          <p:cNvPr id="4" name="Slide Number Placeholder 3"/>
          <p:cNvSpPr>
            <a:spLocks noGrp="1"/>
          </p:cNvSpPr>
          <p:nvPr>
            <p:ph type="sldNum" sz="quarter" idx="10"/>
          </p:nvPr>
        </p:nvSpPr>
        <p:spPr/>
        <p:txBody>
          <a:bodyPr/>
          <a:lstStyle/>
          <a:p>
            <a:pPr>
              <a:defRPr/>
            </a:pPr>
            <a:fld id="{619E727C-8375-4CBC-B9E5-C2F17DD8FCCE}" type="slidenum">
              <a:rPr lang="zh-CN" altLang="en-US" smtClean="0"/>
              <a:pPr>
                <a:defRPr/>
              </a:pPr>
              <a:t>19</a:t>
            </a:fld>
            <a:endParaRPr lang="zh-CN" altLang="en-US"/>
          </a:p>
        </p:txBody>
      </p:sp>
    </p:spTree>
    <p:extLst>
      <p:ext uri="{BB962C8B-B14F-4D97-AF65-F5344CB8AC3E}">
        <p14:creationId xmlns:p14="http://schemas.microsoft.com/office/powerpoint/2010/main" val="2830663694"/>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619E727C-8375-4CBC-B9E5-C2F17DD8FCCE}" type="slidenum">
              <a:rPr lang="zh-CN" altLang="en-US" smtClean="0"/>
              <a:pPr>
                <a:defRPr/>
              </a:pPr>
              <a:t>21</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zh-CN" altLang="en-US" smtClean="0"/>
              <a:t>分销商的功能：操盘（库存</a:t>
            </a:r>
            <a:r>
              <a:rPr lang="en-US" altLang="zh-CN" smtClean="0"/>
              <a:t>/</a:t>
            </a:r>
            <a:r>
              <a:rPr lang="zh-CN" altLang="en-US" smtClean="0"/>
              <a:t>存储，需要资金）、资金支持、运输配送、渠道管理（不适用于钢贸行业）；</a:t>
            </a:r>
            <a:endParaRPr lang="en-US" altLang="zh-CN" smtClean="0"/>
          </a:p>
          <a:p>
            <a:r>
              <a:rPr lang="zh-CN" altLang="en-US" smtClean="0"/>
              <a:t>中型贸易商：向上走（发展成大型钢贸商）；向下沉（直接提供增值服务）；向外走（向三、四线城市发展）；逃走（离开这个行业）；</a:t>
            </a:r>
            <a:endParaRPr lang="en-US" altLang="zh-CN" smtClean="0"/>
          </a:p>
          <a:p>
            <a:r>
              <a:rPr lang="en-US" altLang="zh-CN" smtClean="0"/>
              <a:t>A</a:t>
            </a:r>
            <a:r>
              <a:rPr lang="zh-CN" altLang="en-US" smtClean="0"/>
              <a:t>能否为众多的终端钢贸商提供标准化的自助服务？类似于中关村的大</a:t>
            </a:r>
            <a:r>
              <a:rPr lang="en-US" altLang="zh-CN" smtClean="0"/>
              <a:t>PC</a:t>
            </a:r>
            <a:r>
              <a:rPr lang="zh-CN" altLang="en-US" smtClean="0"/>
              <a:t>分销商对于代理商、零售商的角色，进行囤货以及配送</a:t>
            </a:r>
            <a:r>
              <a:rPr lang="en-US" altLang="zh-CN" smtClean="0"/>
              <a:t>——</a:t>
            </a:r>
            <a:r>
              <a:rPr lang="zh-CN" altLang="en-US" smtClean="0"/>
              <a:t>需解决仓储问题、配送问题，融资</a:t>
            </a:r>
            <a:r>
              <a:rPr lang="en-US" altLang="zh-CN" smtClean="0"/>
              <a:t>/</a:t>
            </a:r>
            <a:r>
              <a:rPr lang="zh-CN" altLang="en-US" smtClean="0"/>
              <a:t>资金支持如何通过平台实现？授权、分级的钢贸商会员可以在线看到</a:t>
            </a:r>
            <a:r>
              <a:rPr lang="en-US" altLang="zh-CN" smtClean="0"/>
              <a:t>A</a:t>
            </a:r>
            <a:r>
              <a:rPr lang="zh-CN" altLang="en-US" smtClean="0"/>
              <a:t>的库存并进行在线的下单、付钱、提货（</a:t>
            </a:r>
            <a:r>
              <a:rPr lang="en-US" altLang="zh-CN" smtClean="0"/>
              <a:t>A</a:t>
            </a:r>
            <a:r>
              <a:rPr lang="zh-CN" altLang="en-US" smtClean="0"/>
              <a:t>此时更像是个大仓库），整个过程像网上买火车票。这种模式减轻了钢贸商的库存压力，仅有其为客户赊销的资金压力。</a:t>
            </a:r>
            <a:endParaRPr lang="en-US" smtClean="0"/>
          </a:p>
        </p:txBody>
      </p:sp>
      <p:sp>
        <p:nvSpPr>
          <p:cNvPr id="4" name="Slide Number Placeholder 3"/>
          <p:cNvSpPr>
            <a:spLocks noGrp="1"/>
          </p:cNvSpPr>
          <p:nvPr>
            <p:ph type="sldNum" sz="quarter" idx="10"/>
          </p:nvPr>
        </p:nvSpPr>
        <p:spPr/>
        <p:txBody>
          <a:bodyPr/>
          <a:lstStyle/>
          <a:p>
            <a:pPr>
              <a:defRPr/>
            </a:pPr>
            <a:fld id="{619E727C-8375-4CBC-B9E5-C2F17DD8FCCE}" type="slidenum">
              <a:rPr lang="zh-CN" altLang="en-US" smtClean="0"/>
              <a:pPr>
                <a:defRPr/>
              </a:pPr>
              <a:t>23</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fontAlgn="ctr">
              <a:buFont typeface="Arial" pitchFamily="34" charset="0"/>
              <a:buChar char="•"/>
            </a:pPr>
            <a:endParaRPr lang="en-US" sz="1200" kern="120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a:defRPr/>
            </a:pPr>
            <a:fld id="{619E727C-8375-4CBC-B9E5-C2F17DD8FCCE}" type="slidenum">
              <a:rPr lang="zh-CN" altLang="en-US" smtClean="0"/>
              <a:pPr>
                <a:defRPr/>
              </a:pPr>
              <a:t>27</a:t>
            </a:fld>
            <a:endParaRPr lang="zh-CN" altLang="en-US"/>
          </a:p>
        </p:txBody>
      </p:sp>
    </p:spTree>
    <p:extLst>
      <p:ext uri="{BB962C8B-B14F-4D97-AF65-F5344CB8AC3E}">
        <p14:creationId xmlns:p14="http://schemas.microsoft.com/office/powerpoint/2010/main" val="1646930780"/>
      </p:ext>
    </p:extLst>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en-US" altLang="zh-CN" smtClean="0"/>
          </a:p>
          <a:p>
            <a:endParaRPr lang="zh-CN" altLang="en-US"/>
          </a:p>
        </p:txBody>
      </p:sp>
      <p:sp>
        <p:nvSpPr>
          <p:cNvPr id="4" name="灯片编号占位符 3"/>
          <p:cNvSpPr>
            <a:spLocks noGrp="1"/>
          </p:cNvSpPr>
          <p:nvPr>
            <p:ph type="sldNum" sz="quarter" idx="10"/>
          </p:nvPr>
        </p:nvSpPr>
        <p:spPr/>
        <p:txBody>
          <a:bodyPr/>
          <a:lstStyle/>
          <a:p>
            <a:pPr>
              <a:defRPr/>
            </a:pPr>
            <a:fld id="{619E727C-8375-4CBC-B9E5-C2F17DD8FCCE}" type="slidenum">
              <a:rPr lang="zh-CN" altLang="en-US" smtClean="0"/>
              <a:pPr>
                <a:defRPr/>
              </a:pPr>
              <a:t>29</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oleObject" Target="../embeddings/oleObject1.bin" TargetMode="Internal" /><Relationship Id="rId3" Type="http://schemas.openxmlformats.org/officeDocument/2006/relationships/image" Target="../media/image1.emf" /><Relationship Id="rId4" Type="http://schemas.openxmlformats.org/officeDocument/2006/relationships/image" Target="../media/image2.png" /><Relationship Id="rId5" Type="http://schemas.openxmlformats.org/officeDocument/2006/relationships/vmlDrawing" Target="../drawings/vmlDrawing1.vml" /><Relationship Id="rId6"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750DE53-4389-4097-A33A-425FF35656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02D294-D5A1-4A62-B16F-1BEDF0B990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417DC9-7531-4F77-B84E-172CB320A5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5F17446-F508-4D40-8E84-6974B824CE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E0CB78-911B-4ACE-BA44-7D99833E68B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B4056CA-8999-432A-8A01-43C36AFB02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3AD1258-C373-4692-BD9C-9BD6D045AB7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613C64-81B1-41B6-A44E-75836347B9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EF0202-9BB4-4D03-B956-AEE24B01F3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9C0CBC-8FCC-4829-B36C-567F416A91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DCDE1B-838A-464C-8938-68A84CB8F4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Title Slide">
    <p:spTree>
      <p:nvGrpSpPr>
        <p:cNvPr id="1" name=""/>
        <p:cNvGrpSpPr/>
        <p:nvPr/>
      </p:nvGrpSpPr>
      <p:grpSpPr>
        <a:xfrm>
          <a:off x="0" y="0"/>
          <a:ext cx="0" cy="0"/>
        </a:xfrm>
      </p:grpSpPr>
      <p:graphicFrame>
        <p:nvGraphicFramePr>
          <p:cNvPr id="4" name="Object 13" hidden="1"/>
          <p:cNvGraphicFramePr>
            <a:graphicFrameLocks noChangeAspect="1"/>
          </p:cNvGraphicFramePr>
          <p:nvPr>
            <p:custDataLst>
              <p:tags r:id="rId1"/>
            </p:custDataLst>
          </p:nvPr>
        </p:nvGraphicFramePr>
        <p:xfrm>
          <a:off x="0" y="0"/>
          <a:ext cx="158750" cy="158750"/>
        </p:xfrm>
        <a:graphic>
          <a:graphicData uri="http://schemas.openxmlformats.org/presentationml/2006/ole">
            <mc:AlternateContent>
              <mc:Choice xmlns:v="urn:schemas-microsoft-com:vml" Requires="v">
                <p:oleObj spid="_x0000_s1038" name="think-cell Slide" r:id="rId2" imgW="158750" imgH="158750" progId="">
                  <p:embed/>
                </p:oleObj>
              </mc:Choice>
              <mc:Fallback>
                <p:oleObj name="think-cell Slide" r:id="rId2" imgW="158750" imgH="158750" progId="">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0" y="0"/>
                        <a:ext cx="158750" cy="158750"/>
                      </a:xfrm>
                      <a:prstGeom prst="rect">
                        <a:avLst/>
                      </a:prstGeom>
                      <a:noFill/>
                    </p:spPr>
                  </p:pic>
                </p:oleObj>
              </mc:Fallback>
            </mc:AlternateContent>
          </a:graphicData>
        </a:graphic>
      </p:graphicFrame>
      <p:sp>
        <p:nvSpPr>
          <p:cNvPr id="949251" name="Rectangle 3"/>
          <p:cNvSpPr>
            <a:spLocks noGrp="1" noChangeArrowheads="1"/>
          </p:cNvSpPr>
          <p:nvPr>
            <p:ph type="subTitle" idx="1"/>
          </p:nvPr>
        </p:nvSpPr>
        <p:spPr>
          <a:xfrm>
            <a:off x="192995" y="5477365"/>
            <a:ext cx="4259735" cy="669925"/>
          </a:xfrm>
          <a:ln w="12700"/>
        </p:spPr>
        <p:txBody>
          <a:bodyPr lIns="90488" tIns="44450" rIns="90488" bIns="44450"/>
          <a:lstStyle>
            <a:lvl1pPr marL="0" indent="0" algn="l">
              <a:buFontTx/>
              <a:buNone/>
              <a:defRPr sz="2000">
                <a:solidFill>
                  <a:schemeClr val="tx1"/>
                </a:solidFill>
              </a:defRPr>
            </a:lvl1pPr>
          </a:lstStyle>
          <a:p>
            <a:r>
              <a:rPr lang="en-US"/>
              <a:t>Click to edit Master subtitle style</a:t>
            </a:r>
          </a:p>
        </p:txBody>
      </p:sp>
      <p:sp>
        <p:nvSpPr>
          <p:cNvPr id="949252" name="Rectangle 4"/>
          <p:cNvSpPr>
            <a:spLocks noGrp="1" noChangeArrowheads="1"/>
          </p:cNvSpPr>
          <p:nvPr>
            <p:ph type="ctrTitle"/>
          </p:nvPr>
        </p:nvSpPr>
        <p:spPr>
          <a:xfrm>
            <a:off x="192995" y="4401040"/>
            <a:ext cx="4259735" cy="1023937"/>
          </a:xfrm>
        </p:spPr>
        <p:txBody>
          <a:bodyPr lIns="90488" tIns="44450" rIns="90488" bIns="44450" anchor="t"/>
          <a:lstStyle>
            <a:lvl1pPr algn="l">
              <a:defRPr sz="2800">
                <a:solidFill>
                  <a:schemeClr val="tx1"/>
                </a:solidFill>
              </a:defRPr>
            </a:lvl1pPr>
          </a:lstStyle>
          <a:p>
            <a:r>
              <a:rPr lang="en-US"/>
              <a:t>Click to edit Master title style</a:t>
            </a:r>
          </a:p>
        </p:txBody>
      </p:sp>
      <p:pic>
        <p:nvPicPr>
          <p:cNvPr id="15" name="图片 9" descr="StrategyLine白.png"/>
          <p:cNvPicPr>
            <a:picLocks noChangeAspect="1"/>
          </p:cNvPicPr>
          <p:nvPr userDrawn="1"/>
        </p:nvPicPr>
        <p:blipFill>
          <a:blip r:embed="rId4"/>
          <a:stretch>
            <a:fillRect/>
          </a:stretch>
        </p:blipFill>
        <p:spPr>
          <a:xfrm>
            <a:off x="5092700" y="3756818"/>
            <a:ext cx="3987800" cy="270483"/>
          </a:xfrm>
          <a:prstGeom prst="rect">
            <a:avLst/>
          </a:prstGeom>
        </p:spPr>
      </p:pic>
      <p:cxnSp>
        <p:nvCxnSpPr>
          <p:cNvPr id="18" name="Straight Connector 17"/>
          <p:cNvCxnSpPr/>
          <p:nvPr userDrawn="1"/>
        </p:nvCxnSpPr>
        <p:spPr bwMode="auto">
          <a:xfrm rot="10800000" flipH="1">
            <a:off x="0" y="3530600"/>
            <a:ext cx="9144000" cy="0"/>
          </a:xfrm>
          <a:prstGeom prst="line">
            <a:avLst/>
          </a:prstGeom>
          <a:solidFill>
            <a:schemeClr val="bg1"/>
          </a:solidFill>
          <a:ln w="9525" cap="flat" cmpd="sng" algn="ctr">
            <a:solidFill>
              <a:srgbClr val="FF0000"/>
            </a:solidFill>
            <a:prstDash val="solid"/>
            <a:round/>
            <a:headEnd type="none" w="med" len="med"/>
            <a:tailEnd type="none" w="med" len="med"/>
          </a:ln>
          <a:effectLst/>
        </p:spPr>
      </p:cxn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Custom Layou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4" name="Slide Number Placeholder 3"/>
          <p:cNvSpPr>
            <a:spLocks noGrp="1"/>
          </p:cNvSpPr>
          <p:nvPr>
            <p:ph type="sldNum" sz="quarter" idx="11"/>
          </p:nvPr>
        </p:nvSpPr>
        <p:spPr/>
        <p:txBody>
          <a:bodyPr/>
          <a:lstStyle/>
          <a:p>
            <a:fld id="{916D2383-AA66-4E37-A027-B5DEB07741A2}" type="slidenum">
              <a:rPr lang="en-US" altLang="zh-CN" smtClean="0"/>
              <a:t>‹#›</a:t>
            </a:fld>
            <a:br>
              <a:rPr lang="en-US" altLang="zh-CN" smtClean="0"/>
            </a:br>
            <a:endParaRPr lang="en-US" altLang="zh-CN"/>
          </a:p>
        </p:txBody>
      </p:sp>
    </p:spTree>
    <p:extLst>
      <p:ext uri="{BB962C8B-B14F-4D97-AF65-F5344CB8AC3E}">
        <p14:creationId xmlns:p14="http://schemas.microsoft.com/office/powerpoint/2010/main" val="1502175505"/>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ustom Layout">
    <p:spTree>
      <p:nvGrpSpPr>
        <p:cNvPr id="1" name=""/>
        <p:cNvGrpSpPr/>
        <p:nvPr/>
      </p:nvGrpSpPr>
      <p:grpSpPr>
        <a:xfrm>
          <a:off x="0" y="0"/>
          <a:ext cx="0" cy="0"/>
        </a:xfrm>
      </p:grpSpPr>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Custom Layout">
    <p:spTree>
      <p:nvGrpSpPr>
        <p:cNvPr id="1" name=""/>
        <p:cNvGrpSpPr/>
        <p:nvPr/>
      </p:nvGrpSpPr>
      <p:grpSpPr>
        <a:xfrm>
          <a:off x="0" y="0"/>
          <a:ext cx="0" cy="0"/>
        </a:xfrm>
      </p:grpSpPr>
      <p:sp>
        <p:nvSpPr>
          <p:cNvPr id="2" name="Title 1"/>
          <p:cNvSpPr>
            <a:spLocks noGrp="1"/>
          </p:cNvSpPr>
          <p:nvPr>
            <p:ph type="title"/>
          </p:nvPr>
        </p:nvSpPr>
        <p:spPr>
          <a:xfrm>
            <a:off x="212037" y="76201"/>
            <a:ext cx="7871789" cy="965200"/>
          </a:xfrm>
        </p:spPr>
        <p:txBody>
          <a:bodyPr/>
          <a:lstStyle/>
          <a:p>
            <a:r>
              <a:rPr lang="en-US" smtClean="0"/>
              <a:t>Click to edit Master title style</a:t>
            </a:r>
            <a:endParaRPr lang="en-US"/>
          </a:p>
        </p:txBody>
      </p:sp>
      <p:sp>
        <p:nvSpPr>
          <p:cNvPr id="4" name="Slide Number Placeholder 3"/>
          <p:cNvSpPr>
            <a:spLocks noGrp="1"/>
          </p:cNvSpPr>
          <p:nvPr>
            <p:ph type="sldNum" sz="quarter" idx="11"/>
          </p:nvPr>
        </p:nvSpPr>
        <p:spPr/>
        <p:txBody>
          <a:bodyPr/>
          <a:lstStyle/>
          <a:p>
            <a:fld id="{916D2383-AA66-4E37-A027-B5DEB07741A2}" type="slidenum">
              <a:rPr lang="en-US" altLang="zh-CN" smtClean="0"/>
              <a:t>‹#›</a:t>
            </a:fld>
            <a:br>
              <a:rPr lang="en-US" altLang="zh-CN" smtClean="0"/>
            </a:br>
            <a:endParaRPr lang="en-US" altLang="zh-CN"/>
          </a:p>
        </p:txBody>
      </p:sp>
      <p:sp>
        <p:nvSpPr>
          <p:cNvPr id="5" name="Content Placeholder 9"/>
          <p:cNvSpPr>
            <a:spLocks noGrp="1"/>
          </p:cNvSpPr>
          <p:nvPr>
            <p:ph sz="quarter" idx="12"/>
          </p:nvPr>
        </p:nvSpPr>
        <p:spPr>
          <a:xfrm>
            <a:off x="212037" y="1155700"/>
            <a:ext cx="8445500" cy="382772"/>
          </a:xfrm>
        </p:spPr>
        <p:txBody>
          <a:bodyPr/>
          <a:lstStyle>
            <a:lvl1pPr>
              <a:buNone/>
              <a:defRPr b="1">
                <a:latin typeface="微软雅黑" pitchFamily="34" charset="-122"/>
                <a:ea typeface="微软雅黑" pitchFamily="34" charset="-122"/>
              </a:defRPr>
            </a:lvl1pPr>
            <a:lvl2pPr>
              <a:defRPr b="1">
                <a:latin typeface="微软雅黑" pitchFamily="34" charset="-122"/>
                <a:ea typeface="微软雅黑" pitchFamily="34" charset="-122"/>
              </a:defRPr>
            </a:lvl2pPr>
            <a:lvl3pPr>
              <a:defRPr b="1">
                <a:latin typeface="微软雅黑" pitchFamily="34" charset="-122"/>
                <a:ea typeface="微软雅黑" pitchFamily="34" charset="-122"/>
              </a:defRPr>
            </a:lvl3pPr>
          </a:lstStyle>
          <a:p>
            <a:pPr lvl="0"/>
            <a:r>
              <a:rPr lang="en-US" smtClean="0"/>
              <a:t>Click to edit Master text styles</a:t>
            </a:r>
          </a:p>
          <a:p>
            <a:pPr lvl="1"/>
            <a:r>
              <a:rPr lang="en-US" smtClean="0"/>
              <a:t>Second level</a:t>
            </a:r>
          </a:p>
          <a:p>
            <a:pPr lvl="2"/>
            <a:r>
              <a:rPr lang="en-US" smtClean="0"/>
              <a:t>Third level</a:t>
            </a:r>
          </a:p>
        </p:txBody>
      </p:sp>
    </p:spTree>
    <p:extLst>
      <p:ext uri="{BB962C8B-B14F-4D97-AF65-F5344CB8AC3E}">
        <p14:creationId xmlns:p14="http://schemas.microsoft.com/office/powerpoint/2010/main" val="3355786661"/>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Tree>
    <p:extLst>
      <p:ext uri="{BB962C8B-B14F-4D97-AF65-F5344CB8AC3E}">
        <p14:creationId xmlns:p14="http://schemas.microsoft.com/office/powerpoint/2010/main" val="2078487596"/>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051" name="AC Banner"/>
          <p:cNvSpPr>
            <a:spLocks noChangeArrowheads="1"/>
          </p:cNvSpPr>
          <p:nvPr userDrawn="1"/>
        </p:nvSpPr>
        <p:spPr bwMode="gray">
          <a:xfrm>
            <a:off x="0" y="0"/>
            <a:ext cx="9144000" cy="1130300"/>
          </a:xfrm>
          <a:prstGeom prst="rect">
            <a:avLst/>
          </a:prstGeom>
          <a:solidFill>
            <a:srgbClr val="996633"/>
          </a:solidFill>
          <a:ln w="6350">
            <a:noFill/>
            <a:miter lim="800000"/>
          </a:ln>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eaLnBrk="0" hangingPunct="0"/>
            <a:endParaRPr lang="en-GB" altLang="zh-CN" sz="1400" baseline="0">
              <a:solidFill>
                <a:srgbClr val="000000"/>
              </a:solidFill>
              <a:latin typeface="Arial" pitchFamily="34" charset="0"/>
              <a:ea typeface="华文楷体" pitchFamily="2" charset="-122"/>
            </a:endParaRPr>
          </a:p>
        </p:txBody>
      </p:sp>
      <p:sp>
        <p:nvSpPr>
          <p:cNvPr id="2052" name="AC Banner Title"/>
          <p:cNvSpPr>
            <a:spLocks noGrp="1" noChangeArrowheads="1"/>
          </p:cNvSpPr>
          <p:nvPr>
            <p:ph type="title"/>
          </p:nvPr>
        </p:nvSpPr>
        <p:spPr bwMode="gray">
          <a:xfrm>
            <a:off x="212037" y="76201"/>
            <a:ext cx="7871789" cy="965200"/>
          </a:xfrm>
          <a:prstGeom prst="rect">
            <a:avLst/>
          </a:prstGeom>
          <a:noFill/>
          <a:ln w="12700">
            <a:noFill/>
            <a:miter lim="800000"/>
          </a:ln>
        </p:spPr>
        <p:txBody>
          <a:bodyPr vert="horz" wrap="square" lIns="0" tIns="0" rIns="0" bIns="0" numCol="1" anchor="ctr" anchorCtr="0" compatLnSpc="1">
            <a:prstTxWarp prst="textNoShape">
              <a:avLst/>
            </a:prstTxWarp>
          </a:bodyPr>
          <a:lstStyle/>
          <a:p>
            <a:pPr lvl="0"/>
            <a:r>
              <a:rPr lang="en-US" altLang="zh-CN" smtClean="0"/>
              <a:t>Click to edit Master title style</a:t>
            </a:r>
          </a:p>
        </p:txBody>
      </p:sp>
      <p:sp>
        <p:nvSpPr>
          <p:cNvPr id="2054" name="Rectangle 8"/>
          <p:cNvSpPr>
            <a:spLocks noGrp="1" noChangeArrowheads="1"/>
          </p:cNvSpPr>
          <p:nvPr>
            <p:ph type="body" idx="1"/>
          </p:nvPr>
        </p:nvSpPr>
        <p:spPr bwMode="gray">
          <a:xfrm>
            <a:off x="319088" y="1835064"/>
            <a:ext cx="8416925" cy="1943100"/>
          </a:xfrm>
          <a:prstGeom prst="rect">
            <a:avLst/>
          </a:prstGeom>
          <a:noFill/>
          <a:ln w="3175">
            <a:noFill/>
            <a:miter lim="800000"/>
          </a:ln>
        </p:spPr>
        <p:txBody>
          <a:bodyPr vert="horz" wrap="square" lIns="0" tIns="45720" rIns="0" bIns="45720" numCol="1" anchor="t" anchorCtr="0" compatLnSpc="1">
            <a:prstTxWarp prst="textNoShape">
              <a:avLst/>
            </a:prstTxWarp>
          </a:bodyPr>
          <a:lstStyle/>
          <a:p>
            <a:pPr lvl="0"/>
            <a:r>
              <a:rPr lang="en-US" altLang="zh-CN" smtClean="0"/>
              <a:t>Click to edit Master text styles</a:t>
            </a:r>
          </a:p>
          <a:p>
            <a:pPr lvl="1"/>
            <a:r>
              <a:rPr lang="en-US" altLang="zh-CN" smtClean="0"/>
              <a:t>Second level</a:t>
            </a:r>
          </a:p>
          <a:p>
            <a:pPr lvl="2"/>
            <a:r>
              <a:rPr lang="en-US" altLang="zh-CN" smtClean="0"/>
              <a:t>Third level</a:t>
            </a:r>
          </a:p>
        </p:txBody>
      </p:sp>
      <p:sp>
        <p:nvSpPr>
          <p:cNvPr id="948231" name="Rectangle 7"/>
          <p:cNvSpPr>
            <a:spLocks noGrp="1" noChangeArrowheads="1"/>
          </p:cNvSpPr>
          <p:nvPr>
            <p:ph type="sldNum" sz="quarter" idx="4"/>
          </p:nvPr>
        </p:nvSpPr>
        <p:spPr bwMode="gray">
          <a:xfrm>
            <a:off x="8243888" y="6553200"/>
            <a:ext cx="666750" cy="228600"/>
          </a:xfrm>
          <a:prstGeom prst="rect">
            <a:avLst/>
          </a:prstGeom>
          <a:noFill/>
          <a:ln w="12700">
            <a:noFill/>
            <a:miter lim="800000"/>
          </a:ln>
          <a:effectLst/>
        </p:spPr>
        <p:txBody>
          <a:bodyPr vert="horz" wrap="square" lIns="91440" tIns="45720" rIns="91440" bIns="0" numCol="1" anchor="b" anchorCtr="0" compatLnSpc="1">
            <a:prstTxWarp prst="textNoShape">
              <a:avLst/>
            </a:prstTxWarp>
          </a:bodyPr>
          <a:lstStyle>
            <a:defPPr>
              <a:defRPr lang="zh-CN"/>
            </a:defPPr>
            <a:lvl1pPr algn="r" rtl="0" eaLnBrk="0" fontAlgn="base" hangingPunct="0">
              <a:lnSpc>
                <a:spcPct val="70000"/>
              </a:lnSpc>
              <a:spcBef>
                <a:spcPct val="0"/>
              </a:spcBef>
              <a:spcAft>
                <a:spcPct val="0"/>
              </a:spcAft>
              <a:tabLst>
                <a:tab pos="2473325"/>
              </a:tabLst>
              <a:defRPr sz="900" kern="1200" baseline="0">
                <a:solidFill>
                  <a:srgbClr val="000000"/>
                </a:solidFill>
                <a:latin typeface="Arial" pitchFamily="34" charset="0"/>
                <a:ea typeface="华文楷体" pitchFamily="2"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fld id="{916D2383-AA66-4E37-A027-B5DEB07741A2}" type="slidenum">
              <a:rPr lang="en-US" altLang="zh-CN" smtClean="0"/>
              <a:t>‹#›</a:t>
            </a:fld>
            <a:br>
              <a:rPr lang="en-US" altLang="zh-CN" smtClean="0"/>
            </a:br>
            <a:endParaRPr lang="en-US" altLang="zh-CN"/>
          </a:p>
        </p:txBody>
      </p:sp>
    </p:spTree>
  </p:cSld>
  <p:clrMap bg1="lt1" tx1="dk1" bg2="lt2" tx2="dk2" accent1="accent1" accent2="accent2" accent3="accent3" accent4="accent4" accent5="accent5" accent6="accent6" hlink="hlink" folHlink="folHlink"/>
  <p:sldLayoutIdLst>
    <p:sldLayoutId id="2147483660" r:id="rId1"/>
    <p:sldLayoutId id="2147483690" r:id="rId2"/>
    <p:sldLayoutId id="2147483697" r:id="rId3"/>
    <p:sldLayoutId id="2147483698" r:id="rId4"/>
    <p:sldLayoutId id="2147483703" r:id="rId5"/>
  </p:sldLayoutIdLst>
  <p:transition/>
  <p:timing/>
  <p:hf hdr="0" dt="0"/>
  <p:txStyles>
    <p:titleStyle>
      <a:lvl1pPr algn="l" rtl="0" eaLnBrk="0" fontAlgn="base" hangingPunct="0">
        <a:lnSpc>
          <a:spcPct val="100000"/>
        </a:lnSpc>
        <a:spcBef>
          <a:spcPct val="0"/>
        </a:spcBef>
        <a:spcAft>
          <a:spcPct val="0"/>
        </a:spcAft>
        <a:defRPr sz="1800" b="1" baseline="0">
          <a:solidFill>
            <a:srgbClr val="FFFFFF"/>
          </a:solidFill>
          <a:latin typeface="微软雅黑" pitchFamily="34" charset="-122"/>
          <a:ea typeface="微软雅黑" pitchFamily="34" charset="-122"/>
          <a:cs typeface="+mj-cs"/>
        </a:defRPr>
      </a:lvl1pPr>
      <a:lvl2pPr algn="l" rtl="0" eaLnBrk="0" fontAlgn="base" hangingPunct="0">
        <a:spcBef>
          <a:spcPct val="0"/>
        </a:spcBef>
        <a:spcAft>
          <a:spcPct val="0"/>
        </a:spcAft>
        <a:defRPr sz="2200" b="1">
          <a:solidFill>
            <a:srgbClr val="FFFFFF"/>
          </a:solidFill>
          <a:latin typeface="Arial"/>
        </a:defRPr>
      </a:lvl2pPr>
      <a:lvl3pPr algn="l" rtl="0" eaLnBrk="0" fontAlgn="base" hangingPunct="0">
        <a:spcBef>
          <a:spcPct val="0"/>
        </a:spcBef>
        <a:spcAft>
          <a:spcPct val="0"/>
        </a:spcAft>
        <a:defRPr sz="2200" b="1">
          <a:solidFill>
            <a:srgbClr val="FFFFFF"/>
          </a:solidFill>
          <a:latin typeface="Arial"/>
        </a:defRPr>
      </a:lvl3pPr>
      <a:lvl4pPr algn="l" rtl="0" eaLnBrk="0" fontAlgn="base" hangingPunct="0">
        <a:spcBef>
          <a:spcPct val="0"/>
        </a:spcBef>
        <a:spcAft>
          <a:spcPct val="0"/>
        </a:spcAft>
        <a:defRPr sz="2200" b="1">
          <a:solidFill>
            <a:srgbClr val="FFFFFF"/>
          </a:solidFill>
          <a:latin typeface="Arial"/>
        </a:defRPr>
      </a:lvl4pPr>
      <a:lvl5pPr algn="l" rtl="0" eaLnBrk="0" fontAlgn="base" hangingPunct="0">
        <a:spcBef>
          <a:spcPct val="0"/>
        </a:spcBef>
        <a:spcAft>
          <a:spcPct val="0"/>
        </a:spcAft>
        <a:defRPr sz="2200" b="1">
          <a:solidFill>
            <a:srgbClr val="FFFFFF"/>
          </a:solidFill>
          <a:latin typeface="Arial"/>
        </a:defRPr>
      </a:lvl5pPr>
      <a:lvl6pPr marL="457200" algn="l" rtl="0" fontAlgn="base">
        <a:spcBef>
          <a:spcPct val="0"/>
        </a:spcBef>
        <a:spcAft>
          <a:spcPct val="0"/>
        </a:spcAft>
        <a:defRPr sz="2600" b="1">
          <a:solidFill>
            <a:srgbClr val="FFFFFF"/>
          </a:solidFill>
          <a:latin typeface="Arial"/>
        </a:defRPr>
      </a:lvl6pPr>
      <a:lvl7pPr marL="914400" algn="l" rtl="0" fontAlgn="base">
        <a:spcBef>
          <a:spcPct val="0"/>
        </a:spcBef>
        <a:spcAft>
          <a:spcPct val="0"/>
        </a:spcAft>
        <a:defRPr sz="2600" b="1">
          <a:solidFill>
            <a:srgbClr val="FFFFFF"/>
          </a:solidFill>
          <a:latin typeface="Arial"/>
        </a:defRPr>
      </a:lvl7pPr>
      <a:lvl8pPr marL="1371600" algn="l" rtl="0" fontAlgn="base">
        <a:spcBef>
          <a:spcPct val="0"/>
        </a:spcBef>
        <a:spcAft>
          <a:spcPct val="0"/>
        </a:spcAft>
        <a:defRPr sz="2600" b="1">
          <a:solidFill>
            <a:srgbClr val="FFFFFF"/>
          </a:solidFill>
          <a:latin typeface="Arial"/>
        </a:defRPr>
      </a:lvl8pPr>
      <a:lvl9pPr marL="1828800" algn="l" rtl="0" fontAlgn="base">
        <a:spcBef>
          <a:spcPct val="0"/>
        </a:spcBef>
        <a:spcAft>
          <a:spcPct val="0"/>
        </a:spcAft>
        <a:defRPr sz="2600" b="1">
          <a:solidFill>
            <a:srgbClr val="FFFFFF"/>
          </a:solidFill>
          <a:latin typeface="Arial"/>
        </a:defRPr>
      </a:lvl9pPr>
    </p:titleStyle>
    <p:bodyStyle>
      <a:lvl1pPr marL="112713" indent="-112713" algn="l" rtl="0" eaLnBrk="0" fontAlgn="base" hangingPunct="0">
        <a:lnSpc>
          <a:spcPct val="120000"/>
        </a:lnSpc>
        <a:spcBef>
          <a:spcPct val="50000"/>
        </a:spcBef>
        <a:spcAft>
          <a:spcPct val="0"/>
        </a:spcAft>
        <a:buClr>
          <a:schemeClr val="tx1"/>
        </a:buClr>
        <a:buFont typeface="Wingdings" pitchFamily="2" charset="2"/>
        <a:buChar char="§"/>
        <a:defRPr sz="1400" baseline="0">
          <a:solidFill>
            <a:schemeClr val="tx1"/>
          </a:solidFill>
          <a:latin typeface="Arial" pitchFamily="34" charset="0"/>
          <a:ea typeface="华文楷体" pitchFamily="2" charset="-122"/>
          <a:cs typeface="+mn-cs"/>
        </a:defRPr>
      </a:lvl1pPr>
      <a:lvl2pPr marL="338138" indent="-112713" algn="l" rtl="0" eaLnBrk="0" fontAlgn="base" hangingPunct="0">
        <a:lnSpc>
          <a:spcPct val="120000"/>
        </a:lnSpc>
        <a:spcBef>
          <a:spcPct val="50000"/>
        </a:spcBef>
        <a:spcAft>
          <a:spcPct val="0"/>
        </a:spcAft>
        <a:buClr>
          <a:schemeClr val="tx1"/>
        </a:buClr>
        <a:buFont typeface="Arial" pitchFamily="34" charset="0"/>
        <a:buChar char="•"/>
        <a:defRPr sz="1400" baseline="0">
          <a:solidFill>
            <a:schemeClr val="tx1"/>
          </a:solidFill>
          <a:latin typeface="Arial" pitchFamily="34" charset="0"/>
          <a:ea typeface="华文楷体" pitchFamily="2" charset="-122"/>
        </a:defRPr>
      </a:lvl2pPr>
      <a:lvl3pPr marL="463550" indent="-109538" algn="l" rtl="0" eaLnBrk="0" fontAlgn="base" hangingPunct="0">
        <a:lnSpc>
          <a:spcPct val="120000"/>
        </a:lnSpc>
        <a:spcBef>
          <a:spcPct val="50000"/>
        </a:spcBef>
        <a:spcAft>
          <a:spcPct val="0"/>
        </a:spcAft>
        <a:buClr>
          <a:schemeClr val="tx1"/>
        </a:buClr>
        <a:buFont typeface="Verdana" pitchFamily="34" charset="0"/>
        <a:buChar char="–"/>
        <a:defRPr sz="1400" baseline="0">
          <a:solidFill>
            <a:schemeClr val="tx1"/>
          </a:solidFill>
          <a:latin typeface="Arial" pitchFamily="34" charset="0"/>
          <a:ea typeface="华文楷体" pitchFamily="2" charset="-122"/>
        </a:defRPr>
      </a:lvl3pPr>
      <a:lvl4pPr marL="4270375" indent="-228600" algn="l" rtl="0" eaLnBrk="0" fontAlgn="base" hangingPunct="0">
        <a:spcBef>
          <a:spcPct val="20000"/>
        </a:spcBef>
        <a:spcAft>
          <a:spcPct val="0"/>
        </a:spcAft>
        <a:buClr>
          <a:schemeClr val="tx1"/>
        </a:buClr>
        <a:buChar char="•"/>
        <a:defRPr sz="2000">
          <a:solidFill>
            <a:schemeClr val="tx1"/>
          </a:solidFill>
          <a:latin typeface="+mn-lt"/>
        </a:defRPr>
      </a:lvl4pPr>
      <a:lvl5pPr marL="4500563" indent="-228600" algn="l" rtl="0" eaLnBrk="0" fontAlgn="base" hangingPunct="0">
        <a:spcBef>
          <a:spcPct val="20000"/>
        </a:spcBef>
        <a:spcAft>
          <a:spcPct val="0"/>
        </a:spcAft>
        <a:buClr>
          <a:schemeClr val="tx1"/>
        </a:buClr>
        <a:buChar char="•"/>
        <a:defRPr sz="2000">
          <a:solidFill>
            <a:schemeClr val="tx1"/>
          </a:solidFill>
          <a:latin typeface="+mn-lt"/>
        </a:defRPr>
      </a:lvl5pPr>
      <a:lvl6pPr marL="4957763" indent="-228600" algn="l" rtl="0" fontAlgn="base">
        <a:spcBef>
          <a:spcPct val="20000"/>
        </a:spcBef>
        <a:spcAft>
          <a:spcPct val="0"/>
        </a:spcAft>
        <a:buClr>
          <a:schemeClr val="tx1"/>
        </a:buClr>
        <a:buChar char="•"/>
        <a:defRPr sz="2000">
          <a:solidFill>
            <a:schemeClr val="tx1"/>
          </a:solidFill>
          <a:latin typeface="+mn-lt"/>
        </a:defRPr>
      </a:lvl6pPr>
      <a:lvl7pPr marL="5414963" indent="-228600" algn="l" rtl="0" fontAlgn="base">
        <a:spcBef>
          <a:spcPct val="20000"/>
        </a:spcBef>
        <a:spcAft>
          <a:spcPct val="0"/>
        </a:spcAft>
        <a:buClr>
          <a:schemeClr val="tx1"/>
        </a:buClr>
        <a:buChar char="•"/>
        <a:defRPr sz="2000">
          <a:solidFill>
            <a:schemeClr val="tx1"/>
          </a:solidFill>
          <a:latin typeface="+mn-lt"/>
        </a:defRPr>
      </a:lvl7pPr>
      <a:lvl8pPr marL="5872163" indent="-228600" algn="l" rtl="0" fontAlgn="base">
        <a:spcBef>
          <a:spcPct val="20000"/>
        </a:spcBef>
        <a:spcAft>
          <a:spcPct val="0"/>
        </a:spcAft>
        <a:buClr>
          <a:schemeClr val="tx1"/>
        </a:buClr>
        <a:buChar char="•"/>
        <a:defRPr sz="2000">
          <a:solidFill>
            <a:schemeClr val="tx1"/>
          </a:solidFill>
          <a:latin typeface="+mn-lt"/>
        </a:defRPr>
      </a:lvl8pPr>
      <a:lvl9pPr marL="6329363" indent="-228600" algn="l" rtl="0" fontAlgn="base">
        <a:spcBef>
          <a:spcPct val="20000"/>
        </a:spcBef>
        <a:spcAft>
          <a:spcPct val="0"/>
        </a:spcAft>
        <a:buClr>
          <a:schemeClr val="tx1"/>
        </a:buClr>
        <a:buChar char="•"/>
        <a:defRPr sz="2000">
          <a:solidFill>
            <a:schemeClr val="tx1"/>
          </a:solidFill>
          <a:latin typeface="+mn-lt"/>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xml" /><Relationship Id="rId3" Type="http://schemas.openxmlformats.org/officeDocument/2006/relationships/image" Target="../media/image3.png" /><Relationship Id="rId4" Type="http://schemas.openxmlformats.org/officeDocument/2006/relationships/tags" Target="../tags/tag2.xml"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jpeg" /><Relationship Id="rId8" Type="http://schemas.openxmlformats.org/officeDocument/2006/relationships/image" Target="../media/image7.png" /><Relationship Id="rId9" Type="http://schemas.openxmlformats.org/officeDocument/2006/relationships/image" Target="../media/image8.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2.xml" /><Relationship Id="rId3" Type="http://schemas.openxmlformats.org/officeDocument/2006/relationships/tags" Target="../tags/tag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2.xml" /><Relationship Id="rId11" Type="http://schemas.openxmlformats.org/officeDocument/2006/relationships/tags" Target="../tags/tag13.xml" /><Relationship Id="rId12" Type="http://schemas.openxmlformats.org/officeDocument/2006/relationships/tags" Target="../tags/tag14.xml" /><Relationship Id="rId13" Type="http://schemas.openxmlformats.org/officeDocument/2006/relationships/tags" Target="../tags/tag15.xml" /><Relationship Id="rId14" Type="http://schemas.openxmlformats.org/officeDocument/2006/relationships/tags" Target="../tags/tag16.xml" /><Relationship Id="rId15" Type="http://schemas.openxmlformats.org/officeDocument/2006/relationships/tags" Target="../tags/tag17.xml" /><Relationship Id="rId16" Type="http://schemas.openxmlformats.org/officeDocument/2006/relationships/tags" Target="../tags/tag18.xml" /><Relationship Id="rId17" Type="http://schemas.openxmlformats.org/officeDocument/2006/relationships/tags" Target="../tags/tag19.xml" /><Relationship Id="rId18" Type="http://schemas.openxmlformats.org/officeDocument/2006/relationships/tags" Target="../tags/tag20.xml" /><Relationship Id="rId19" Type="http://schemas.openxmlformats.org/officeDocument/2006/relationships/tags" Target="../tags/tag21.xml" /><Relationship Id="rId2" Type="http://schemas.openxmlformats.org/officeDocument/2006/relationships/tags" Target="../tags/tag4.xml" /><Relationship Id="rId20" Type="http://schemas.openxmlformats.org/officeDocument/2006/relationships/tags" Target="../tags/tag22.xml" /><Relationship Id="rId21" Type="http://schemas.openxmlformats.org/officeDocument/2006/relationships/tags" Target="../tags/tag23.xml" /><Relationship Id="rId22" Type="http://schemas.openxmlformats.org/officeDocument/2006/relationships/tags" Target="../tags/tag24.xml" /><Relationship Id="rId23" Type="http://schemas.openxmlformats.org/officeDocument/2006/relationships/tags" Target="../tags/tag25.xml" /><Relationship Id="rId24" Type="http://schemas.openxmlformats.org/officeDocument/2006/relationships/tags" Target="../tags/tag26.xml" /><Relationship Id="rId25" Type="http://schemas.openxmlformats.org/officeDocument/2006/relationships/tags" Target="../tags/tag27.xml" /><Relationship Id="rId26" Type="http://schemas.openxmlformats.org/officeDocument/2006/relationships/tags" Target="../tags/tag28.xml" /><Relationship Id="rId27" Type="http://schemas.openxmlformats.org/officeDocument/2006/relationships/tags" Target="../tags/tag29.xml" /><Relationship Id="rId28" Type="http://schemas.openxmlformats.org/officeDocument/2006/relationships/tags" Target="../tags/tag30.xml" /><Relationship Id="rId29" Type="http://schemas.openxmlformats.org/officeDocument/2006/relationships/tags" Target="../tags/tag31.xml" /><Relationship Id="rId3" Type="http://schemas.openxmlformats.org/officeDocument/2006/relationships/tags" Target="../tags/tag5.xml" /><Relationship Id="rId30" Type="http://schemas.openxmlformats.org/officeDocument/2006/relationships/tags" Target="../tags/tag32.xml" /><Relationship Id="rId4" Type="http://schemas.openxmlformats.org/officeDocument/2006/relationships/tags" Target="../tags/tag6.xml" /><Relationship Id="rId5" Type="http://schemas.openxmlformats.org/officeDocument/2006/relationships/tags" Target="../tags/tag7.xml" /><Relationship Id="rId6" Type="http://schemas.openxmlformats.org/officeDocument/2006/relationships/tags" Target="../tags/tag8.xml" /><Relationship Id="rId7" Type="http://schemas.openxmlformats.org/officeDocument/2006/relationships/tags" Target="../tags/tag9.xml" /><Relationship Id="rId8" Type="http://schemas.openxmlformats.org/officeDocument/2006/relationships/tags" Target="../tags/tag10.xml" /><Relationship Id="rId9" Type="http://schemas.openxmlformats.org/officeDocument/2006/relationships/tags" Target="../tags/tag1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png" /><Relationship Id="rId3" Type="http://schemas.openxmlformats.org/officeDocument/2006/relationships/image" Target="../media/image10.png" /><Relationship Id="rId4" Type="http://schemas.openxmlformats.org/officeDocument/2006/relationships/image" Target="../media/image11.png" /><Relationship Id="rId5" Type="http://schemas.microsoft.com/office/2007/relationships/hdphoto" Target="../media/image12.wdp"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chart" Target="../charts/chart1.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chart" Target="../charts/chart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5.xml" /><Relationship Id="rId3" Type="http://schemas.openxmlformats.org/officeDocument/2006/relationships/image" Target="../media/image13.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6.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7.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4.jpeg"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microsoft.com/office/2007/relationships/diagramDrawing" Target="../diagrams/drawing1.xml" /><Relationship Id="rId3" Type="http://schemas.openxmlformats.org/officeDocument/2006/relationships/diagramData" Target="../diagrams/data1.xml" /><Relationship Id="rId4" Type="http://schemas.openxmlformats.org/officeDocument/2006/relationships/diagramLayout" Target="../diagrams/layout1.xml" /><Relationship Id="rId5" Type="http://schemas.openxmlformats.org/officeDocument/2006/relationships/diagramQuickStyle" Target="../diagrams/quickStyle1.xml" /><Relationship Id="rId6" Type="http://schemas.openxmlformats.org/officeDocument/2006/relationships/diagramColors" Target="../diagrams/colors1.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6031120031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Subtitle 5"/>
          <p:cNvSpPr>
            <a:spLocks noGrp="1"/>
          </p:cNvSpPr>
          <p:nvPr>
            <p:ph type="subTitle" idx="1"/>
          </p:nvPr>
        </p:nvSpPr>
        <p:spPr/>
        <p:txBody>
          <a:bodyPr/>
          <a:lstStyle/>
          <a:p>
            <a:pPr algn="ctr"/>
            <a:r>
              <a:rPr lang="en-US" smtClean="0">
                <a:latin typeface="+mn-ea"/>
                <a:ea typeface="+mn-ea"/>
              </a:rPr>
              <a:t>2012</a:t>
            </a:r>
            <a:r>
              <a:rPr lang="zh-CN" altLang="en-US" smtClean="0">
                <a:latin typeface="+mn-ea"/>
                <a:ea typeface="+mn-ea"/>
              </a:rPr>
              <a:t>年</a:t>
            </a:r>
            <a:r>
              <a:rPr lang="en-US" altLang="zh-CN" smtClean="0">
                <a:latin typeface="+mn-ea"/>
                <a:ea typeface="+mn-ea"/>
              </a:rPr>
              <a:t>11</a:t>
            </a:r>
            <a:r>
              <a:rPr lang="zh-CN" altLang="en-US" smtClean="0">
                <a:latin typeface="+mn-ea"/>
                <a:ea typeface="+mn-ea"/>
              </a:rPr>
              <a:t>月，北京</a:t>
            </a:r>
            <a:endParaRPr lang="en-US">
              <a:latin typeface="+mn-ea"/>
              <a:ea typeface="+mn-ea"/>
            </a:endParaRPr>
          </a:p>
        </p:txBody>
      </p:sp>
      <p:sp>
        <p:nvSpPr>
          <p:cNvPr id="5" name="Title 4"/>
          <p:cNvSpPr>
            <a:spLocks noGrp="1"/>
          </p:cNvSpPr>
          <p:nvPr>
            <p:ph type="ctrTitle"/>
          </p:nvPr>
        </p:nvSpPr>
        <p:spPr/>
        <p:txBody>
          <a:bodyPr/>
          <a:lstStyle/>
          <a:p>
            <a:pPr algn="ctr"/>
            <a:r>
              <a:rPr lang="en-US" altLang="zh-CN" sz="2400" smtClean="0"/>
              <a:t>AT</a:t>
            </a:r>
            <a:r>
              <a:rPr lang="zh-CN" altLang="en-US" sz="2400" smtClean="0"/>
              <a:t>中心</a:t>
            </a:r>
            <a:r>
              <a:rPr lang="zh-CN" altLang="en-US" sz="2400"/>
              <a:t>整合营销项</a:t>
            </a:r>
            <a:r>
              <a:rPr lang="zh-CN" altLang="en-US" sz="2400" smtClean="0"/>
              <a:t>目</a:t>
            </a:r>
            <a:br>
              <a:rPr lang="en-US" altLang="zh-CN" sz="2400" smtClean="0"/>
            </a:br>
            <a:r>
              <a:rPr lang="zh-CN" altLang="en-US" sz="2400"/>
              <a:t>业</a:t>
            </a:r>
            <a:r>
              <a:rPr lang="zh-CN" altLang="en-US" sz="2400" smtClean="0"/>
              <a:t>务模式设计报告</a:t>
            </a:r>
            <a:br>
              <a:rPr lang="en-US" altLang="zh-CN" sz="2400" smtClean="0"/>
            </a:br>
            <a:r>
              <a:rPr lang="zh-CN" altLang="en-US" sz="2000" b="0" smtClean="0"/>
              <a:t>（讨论稿）</a:t>
            </a:r>
            <a:endParaRPr lang="en-US" sz="2400" b="0"/>
          </a:p>
        </p:txBody>
      </p:sp>
      <p:sp>
        <p:nvSpPr>
          <p:cNvPr id="4" name="Slide Number Placeholder 3"/>
          <p:cNvSpPr>
            <a:spLocks noGrp="1"/>
          </p:cNvSpPr>
          <p:nvPr>
            <p:ph type="sldNum" sz="quarter" idx="4294967295"/>
          </p:nvPr>
        </p:nvSpPr>
        <p:spPr>
          <a:xfrm>
            <a:off x="8477250" y="6553200"/>
            <a:ext cx="666750" cy="228600"/>
          </a:xfrm>
        </p:spPr>
        <p:txBody>
          <a:bodyPr/>
          <a:lstStyle/>
          <a:p>
            <a:fld id="{916D2383-AA66-4E37-A027-B5DEB07741A2}" type="slidenum">
              <a:rPr lang="en-US" altLang="zh-CN" smtClean="0"/>
              <a:t>1</a:t>
            </a:fld>
            <a:br>
              <a:rPr lang="en-US" altLang="zh-CN" smtClean="0"/>
            </a:br>
            <a:endParaRPr lang="en-US" altLang="zh-CN"/>
          </a:p>
        </p:txBody>
      </p:sp>
    </p:spTree>
    <p:extLst>
      <p:ext uri="{BB962C8B-B14F-4D97-AF65-F5344CB8AC3E}">
        <p14:creationId xmlns:p14="http://schemas.microsoft.com/office/powerpoint/2010/main" val="3120457652"/>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业务模式设计报告摘要</a:t>
            </a:r>
            <a:endParaRPr lang="en-US"/>
          </a:p>
        </p:txBody>
      </p:sp>
      <p:sp>
        <p:nvSpPr>
          <p:cNvPr id="3" name="Footer Placeholder 2"/>
          <p:cNvSpPr>
            <a:spLocks noGrp="1"/>
          </p:cNvSpPr>
          <p:nvPr>
            <p:ph type="ftr" sz="quarter" idx="4294967295"/>
          </p:nvPr>
        </p:nvSpPr>
        <p:spPr>
          <a:xfrm>
            <a:off x="304800" y="6553200"/>
            <a:ext cx="5522913" cy="228600"/>
          </a:xfrm>
          <a:prstGeom prst="rect">
            <a:avLst/>
          </a:prstGeom>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p>
        </p:txBody>
      </p:sp>
      <p:sp>
        <p:nvSpPr>
          <p:cNvPr id="4" name="Slide Number Placeholder 3"/>
          <p:cNvSpPr>
            <a:spLocks noGrp="1"/>
          </p:cNvSpPr>
          <p:nvPr>
            <p:ph type="sldNum" sz="quarter" idx="11"/>
          </p:nvPr>
        </p:nvSpPr>
        <p:spPr>
          <a:ln>
            <a:noFill/>
          </a:ln>
        </p:spPr>
        <p:txBody>
          <a:bodyPr/>
          <a:lstStyle/>
          <a:p>
            <a:fld id="{916D2383-AA66-4E37-A027-B5DEB07741A2}" type="slidenum">
              <a:rPr lang="en-US" altLang="zh-CN" smtClean="0"/>
              <a:t>2</a:t>
            </a:fld>
            <a:br>
              <a:rPr lang="en-US" altLang="zh-CN" smtClean="0"/>
            </a:br>
            <a:endParaRPr lang="en-US" altLang="zh-CN"/>
          </a:p>
        </p:txBody>
      </p:sp>
      <p:sp>
        <p:nvSpPr>
          <p:cNvPr id="8" name="Rectangle 7"/>
          <p:cNvSpPr/>
          <p:nvPr/>
        </p:nvSpPr>
        <p:spPr bwMode="auto">
          <a:xfrm>
            <a:off x="179387" y="1691640"/>
            <a:ext cx="8785225" cy="2040720"/>
          </a:xfrm>
          <a:prstGeom prst="rect">
            <a:avLst/>
          </a:prstGeom>
          <a:ln>
            <a:headEnd type="none" w="med" len="med"/>
            <a:tailEnd type="none"/>
          </a:ln>
        </p:spPr>
        <p:style>
          <a:lnRef idx="2">
            <a:schemeClr val="accent6"/>
          </a:lnRef>
          <a:fillRef idx="1">
            <a:schemeClr val="lt1"/>
          </a:fillRef>
          <a:effectRef idx="0">
            <a:schemeClr val="accent6"/>
          </a:effectRef>
          <a:fontRef idx="minor">
            <a:schemeClr val="dk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285750" indent="-285750">
              <a:spcAft>
                <a:spcPts val="1200"/>
              </a:spcAft>
              <a:buFont typeface="Arial" pitchFamily="34" charset="0"/>
              <a:buChar char="•"/>
            </a:pPr>
            <a:r>
              <a:rPr lang="en-US" altLang="zh-CN" sz="1400" smtClean="0"/>
              <a:t>AT</a:t>
            </a:r>
            <a:r>
              <a:rPr lang="zh-CN" altLang="en-US" sz="1400" smtClean="0"/>
              <a:t>中心</a:t>
            </a:r>
            <a:r>
              <a:rPr lang="zh-CN" altLang="en-US" sz="1400"/>
              <a:t>以“成为全球最大的综合性钢铁流通服务商”为战略愿景，其中打造电子商务平台是重要的战略举措</a:t>
            </a:r>
          </a:p>
          <a:p>
            <a:pPr marL="285750" indent="-285750">
              <a:spcAft>
                <a:spcPts val="1200"/>
              </a:spcAft>
              <a:buFont typeface="Arial" pitchFamily="34" charset="0"/>
              <a:buChar char="•"/>
            </a:pPr>
            <a:r>
              <a:rPr lang="zh-CN" altLang="en-US" sz="1400"/>
              <a:t>中国钢铁行业正处于转型阶段，目前中小型钢厂融资压力加大，钢贸商分销渠道日趋扁平化、贸易形式多样化，终端用户议价能力增强，业界期待出现可有效控制风险的钢贸融资模式</a:t>
            </a:r>
            <a:r>
              <a:rPr lang="en-US" altLang="zh-CN" sz="1400"/>
              <a:t>——</a:t>
            </a:r>
            <a:r>
              <a:rPr lang="zh-CN" altLang="en-US" sz="1400" smtClean="0"/>
              <a:t>对</a:t>
            </a:r>
            <a:r>
              <a:rPr lang="en-US" altLang="zh-CN" sz="1400" smtClean="0"/>
              <a:t>A</a:t>
            </a:r>
            <a:r>
              <a:rPr lang="zh-CN" altLang="en-US" sz="1400" smtClean="0"/>
              <a:t>而言</a:t>
            </a:r>
            <a:r>
              <a:rPr lang="zh-CN" altLang="en-US" sz="1400"/>
              <a:t>机遇与挑战并存</a:t>
            </a:r>
          </a:p>
          <a:p>
            <a:pPr marL="285750" indent="-285750">
              <a:spcAft>
                <a:spcPts val="1200"/>
              </a:spcAft>
              <a:buFont typeface="Arial" pitchFamily="34" charset="0"/>
              <a:buChar char="•"/>
            </a:pPr>
            <a:r>
              <a:rPr lang="zh-CN" altLang="en-US" sz="1400"/>
              <a:t>通过借鉴国际经验，可以预见的是，中国钢铁贸易行业将向规模化和专业化方向发展，从而形成“哑铃型”市场格局</a:t>
            </a:r>
            <a:r>
              <a:rPr lang="zh-CN" altLang="en-US" sz="1400" smtClean="0"/>
              <a:t>；</a:t>
            </a:r>
            <a:r>
              <a:rPr lang="en-US" altLang="zh-CN" sz="1400" smtClean="0"/>
              <a:t>A</a:t>
            </a:r>
            <a:r>
              <a:rPr lang="zh-CN" altLang="en-US" sz="1400" smtClean="0"/>
              <a:t>宜</a:t>
            </a:r>
            <a:r>
              <a:rPr lang="zh-CN" altLang="en-US" sz="1400"/>
              <a:t>顺应潮流，引领变革，通过资源整合实现销售模式创新和服务转型</a:t>
            </a:r>
          </a:p>
        </p:txBody>
      </p:sp>
      <p:sp>
        <p:nvSpPr>
          <p:cNvPr id="9" name="Rectangle 131"/>
          <p:cNvSpPr/>
          <p:nvPr/>
        </p:nvSpPr>
        <p:spPr bwMode="gray">
          <a:xfrm>
            <a:off x="395536" y="1446784"/>
            <a:ext cx="2520406" cy="256032"/>
          </a:xfrm>
          <a:prstGeom prst="rect">
            <a:avLst/>
          </a:prstGeom>
          <a:solidFill>
            <a:schemeClr val="accent3">
              <a:lumMod val="75000"/>
            </a:schemeClr>
          </a:solidFill>
          <a:ln>
            <a:noFill/>
          </a:ln>
          <a:effectLst>
            <a:outerShdw blurRad="50800" dist="38100" dir="2700000" algn="tl"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en-US" altLang="zh-CN" sz="1400" b="1" smtClean="0">
                <a:solidFill>
                  <a:schemeClr val="bg2"/>
                </a:solidFill>
                <a:latin typeface="微软雅黑" pitchFamily="34" charset="-122"/>
                <a:ea typeface="微软雅黑" pitchFamily="34" charset="-122"/>
                <a:cs typeface="Arial"/>
              </a:rPr>
              <a:t>A</a:t>
            </a:r>
            <a:r>
              <a:rPr lang="zh-CN" altLang="en-US" sz="1400" b="1" smtClean="0">
                <a:solidFill>
                  <a:schemeClr val="bg2"/>
                </a:solidFill>
                <a:latin typeface="微软雅黑" pitchFamily="34" charset="-122"/>
                <a:ea typeface="微软雅黑" pitchFamily="34" charset="-122"/>
                <a:cs typeface="Arial"/>
              </a:rPr>
              <a:t>战略</a:t>
            </a:r>
            <a:r>
              <a:rPr lang="zh-CN" altLang="en-US" sz="1400" b="1">
                <a:solidFill>
                  <a:schemeClr val="bg2"/>
                </a:solidFill>
                <a:latin typeface="微软雅黑" pitchFamily="34" charset="-122"/>
                <a:ea typeface="微软雅黑" pitchFamily="34" charset="-122"/>
                <a:cs typeface="Arial"/>
              </a:rPr>
              <a:t>与外部行业趋势分</a:t>
            </a:r>
            <a:r>
              <a:rPr lang="zh-CN" altLang="en-US" sz="1400" b="1" smtClean="0">
                <a:solidFill>
                  <a:schemeClr val="bg2"/>
                </a:solidFill>
                <a:latin typeface="微软雅黑" pitchFamily="34" charset="-122"/>
                <a:ea typeface="微软雅黑" pitchFamily="34" charset="-122"/>
                <a:cs typeface="Arial"/>
              </a:rPr>
              <a:t>析</a:t>
            </a:r>
            <a:endParaRPr lang="zh-CN" altLang="en-US" sz="1400" b="1">
              <a:solidFill>
                <a:schemeClr val="bg2"/>
              </a:solidFill>
              <a:latin typeface="微软雅黑" pitchFamily="34" charset="-122"/>
              <a:ea typeface="微软雅黑" pitchFamily="34" charset="-122"/>
              <a:cs typeface="Arial"/>
            </a:endParaRPr>
          </a:p>
        </p:txBody>
      </p:sp>
      <p:sp>
        <p:nvSpPr>
          <p:cNvPr id="10" name="Rectangle 9"/>
          <p:cNvSpPr/>
          <p:nvPr/>
        </p:nvSpPr>
        <p:spPr bwMode="auto">
          <a:xfrm>
            <a:off x="179388" y="4346104"/>
            <a:ext cx="8785225" cy="1747192"/>
          </a:xfrm>
          <a:prstGeom prst="rect">
            <a:avLst/>
          </a:prstGeom>
          <a:ln>
            <a:headEnd type="none" w="med" len="med"/>
            <a:tailEnd type="none"/>
          </a:ln>
        </p:spPr>
        <p:style>
          <a:lnRef idx="2">
            <a:schemeClr val="accent6"/>
          </a:lnRef>
          <a:fillRef idx="1">
            <a:schemeClr val="lt1"/>
          </a:fillRef>
          <a:effectRef idx="0">
            <a:schemeClr val="accent6"/>
          </a:effectRef>
          <a:fontRef idx="minor">
            <a:schemeClr val="dk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285750" indent="-285750">
              <a:spcAft>
                <a:spcPts val="600"/>
              </a:spcAft>
              <a:buFont typeface="Arial" pitchFamily="34" charset="0"/>
              <a:buChar char="•"/>
            </a:pPr>
            <a:r>
              <a:rPr lang="zh-CN" altLang="en-US" sz="1400"/>
              <a:t>国内电子商务市场日趋</a:t>
            </a:r>
            <a:r>
              <a:rPr lang="zh-CN" altLang="en-US" sz="1400" smtClean="0"/>
              <a:t>成熟和多元化</a:t>
            </a:r>
            <a:r>
              <a:rPr lang="zh-CN" altLang="en-US" sz="1400"/>
              <a:t>，为大宗商品交易进驻此领域提供了外部机</a:t>
            </a:r>
            <a:r>
              <a:rPr lang="zh-CN" altLang="en-US" sz="1400" smtClean="0"/>
              <a:t>遇</a:t>
            </a:r>
            <a:endParaRPr lang="en-US" altLang="zh-CN" sz="1400" smtClean="0"/>
          </a:p>
          <a:p>
            <a:pPr marL="285750" indent="-285750">
              <a:spcAft>
                <a:spcPts val="600"/>
              </a:spcAft>
              <a:buFont typeface="Arial" pitchFamily="34" charset="0"/>
              <a:buChar char="•"/>
            </a:pPr>
            <a:r>
              <a:rPr lang="zh-CN" altLang="en-US" sz="1400" smtClean="0"/>
              <a:t>钢</a:t>
            </a:r>
            <a:r>
              <a:rPr lang="zh-CN" altLang="en-US" sz="1400"/>
              <a:t>材贸易产业链上下游各相关方在决策与内部运营等方面能力日趋成熟，</a:t>
            </a:r>
            <a:r>
              <a:rPr lang="zh-CN" altLang="en-US" sz="1400" smtClean="0"/>
              <a:t>为</a:t>
            </a:r>
            <a:r>
              <a:rPr lang="zh-CN" altLang="en-US" sz="1400"/>
              <a:t>参与</a:t>
            </a:r>
            <a:r>
              <a:rPr lang="zh-CN" altLang="en-US" sz="1400" smtClean="0"/>
              <a:t>电</a:t>
            </a:r>
            <a:r>
              <a:rPr lang="zh-CN" altLang="en-US" sz="1400"/>
              <a:t>子商</a:t>
            </a:r>
            <a:r>
              <a:rPr lang="zh-CN" altLang="en-US" sz="1400" smtClean="0"/>
              <a:t>务奠</a:t>
            </a:r>
            <a:r>
              <a:rPr lang="zh-CN" altLang="en-US" sz="1400"/>
              <a:t>定了内部基础</a:t>
            </a:r>
          </a:p>
          <a:p>
            <a:pPr marL="285750" indent="-285750">
              <a:spcAft>
                <a:spcPts val="600"/>
              </a:spcAft>
              <a:buFont typeface="Arial" pitchFamily="34" charset="0"/>
              <a:buChar char="•"/>
            </a:pPr>
            <a:r>
              <a:rPr lang="zh-CN" altLang="en-US" sz="1400" smtClean="0"/>
              <a:t>然而，目</a:t>
            </a:r>
            <a:r>
              <a:rPr lang="zh-CN" altLang="en-US" sz="1400"/>
              <a:t>前尚未出现全国范围内能力完备的钢贸电子商务平台</a:t>
            </a:r>
            <a:r>
              <a:rPr lang="zh-CN" altLang="en-US" sz="1400" smtClean="0"/>
              <a:t>，</a:t>
            </a:r>
            <a:r>
              <a:rPr lang="en-US" altLang="zh-CN" sz="1400" smtClean="0">
                <a:solidFill>
                  <a:schemeClr val="tx1"/>
                </a:solidFill>
                <a:latin typeface="微软雅黑" pitchFamily="34" charset="-122"/>
                <a:ea typeface="微软雅黑" pitchFamily="34" charset="-122"/>
                <a:cs typeface="Arial"/>
              </a:rPr>
              <a:t>A</a:t>
            </a:r>
            <a:r>
              <a:rPr lang="zh-CN" altLang="en-US" sz="1400" smtClean="0">
                <a:solidFill>
                  <a:schemeClr val="tx1"/>
                </a:solidFill>
                <a:latin typeface="微软雅黑" pitchFamily="34" charset="-122"/>
                <a:ea typeface="微软雅黑" pitchFamily="34" charset="-122"/>
                <a:cs typeface="Arial"/>
              </a:rPr>
              <a:t>宜迅速抢占先机，依靠自身优势资源，建设业务完备的钢贸电子商务平台</a:t>
            </a:r>
            <a:endParaRPr lang="zh-CN" altLang="en-US" sz="1400"/>
          </a:p>
          <a:p>
            <a:pPr marL="285750" indent="-285750">
              <a:spcAft>
                <a:spcPts val="600"/>
              </a:spcAft>
              <a:buFont typeface="Arial" pitchFamily="34" charset="0"/>
              <a:buChar char="•"/>
            </a:pPr>
            <a:r>
              <a:rPr lang="zh-CN" altLang="en-US" sz="1400" smtClean="0"/>
              <a:t>正确地开展电子商务需从平台参与度、创新能力、高效运作机制等方面考虑，在高速、开放的信息化能力框架内构建融合资金流、商流、物流为一体的电子商务生态圈</a:t>
            </a:r>
          </a:p>
        </p:txBody>
      </p:sp>
      <p:sp>
        <p:nvSpPr>
          <p:cNvPr id="11" name="Rectangle 131"/>
          <p:cNvSpPr/>
          <p:nvPr/>
        </p:nvSpPr>
        <p:spPr bwMode="gray">
          <a:xfrm>
            <a:off x="395537" y="4116576"/>
            <a:ext cx="2520406" cy="256032"/>
          </a:xfrm>
          <a:prstGeom prst="rect">
            <a:avLst/>
          </a:prstGeom>
          <a:solidFill>
            <a:schemeClr val="accent3">
              <a:lumMod val="75000"/>
            </a:schemeClr>
          </a:solidFill>
          <a:ln>
            <a:noFill/>
          </a:ln>
          <a:effectLst>
            <a:outerShdw blurRad="50800" dist="38100" dir="2700000" algn="tl"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400" b="1">
                <a:solidFill>
                  <a:schemeClr val="bg2"/>
                </a:solidFill>
                <a:latin typeface="微软雅黑" pitchFamily="34" charset="-122"/>
                <a:ea typeface="微软雅黑" pitchFamily="34" charset="-122"/>
                <a:cs typeface="Arial"/>
              </a:rPr>
              <a:t>电子商务行业洞察</a:t>
            </a:r>
          </a:p>
        </p:txBody>
      </p:sp>
    </p:spTree>
    <p:extLst>
      <p:ext uri="{BB962C8B-B14F-4D97-AF65-F5344CB8AC3E}">
        <p14:creationId xmlns:p14="http://schemas.microsoft.com/office/powerpoint/2010/main" val="1273203991"/>
      </p:ext>
    </p:ext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业务模式设计报告摘要</a:t>
            </a:r>
            <a:endParaRPr lang="en-US"/>
          </a:p>
        </p:txBody>
      </p:sp>
      <p:sp>
        <p:nvSpPr>
          <p:cNvPr id="3" name="Footer Placeholder 2"/>
          <p:cNvSpPr>
            <a:spLocks noGrp="1"/>
          </p:cNvSpPr>
          <p:nvPr>
            <p:ph type="ftr" sz="quarter" idx="4294967295"/>
          </p:nvPr>
        </p:nvSpPr>
        <p:spPr>
          <a:xfrm>
            <a:off x="304800" y="6553200"/>
            <a:ext cx="5522913" cy="228600"/>
          </a:xfrm>
          <a:prstGeom prst="rect">
            <a:avLst/>
          </a:prstGeom>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p>
        </p:txBody>
      </p:sp>
      <p:sp>
        <p:nvSpPr>
          <p:cNvPr id="4" name="Slide Number Placeholder 3"/>
          <p:cNvSpPr>
            <a:spLocks noGrp="1"/>
          </p:cNvSpPr>
          <p:nvPr>
            <p:ph type="sldNum" sz="quarter" idx="11"/>
          </p:nvPr>
        </p:nvSpPr>
        <p:spPr/>
        <p:txBody>
          <a:bodyPr/>
          <a:lstStyle/>
          <a:p>
            <a:fld id="{916D2383-AA66-4E37-A027-B5DEB07741A2}" type="slidenum">
              <a:rPr lang="en-US" altLang="zh-CN" smtClean="0"/>
              <a:t>3</a:t>
            </a:fld>
            <a:br>
              <a:rPr lang="en-US" altLang="zh-CN" smtClean="0"/>
            </a:br>
            <a:endParaRPr lang="en-US" altLang="zh-CN"/>
          </a:p>
        </p:txBody>
      </p:sp>
      <p:sp>
        <p:nvSpPr>
          <p:cNvPr id="8" name="Rectangle 7"/>
          <p:cNvSpPr/>
          <p:nvPr/>
        </p:nvSpPr>
        <p:spPr bwMode="auto">
          <a:xfrm>
            <a:off x="179387" y="1688161"/>
            <a:ext cx="8785225" cy="4738040"/>
          </a:xfrm>
          <a:prstGeom prst="rect">
            <a:avLst/>
          </a:prstGeom>
          <a:ln>
            <a:headEnd type="none" w="med" len="med"/>
            <a:tailEnd type="none"/>
          </a:ln>
        </p:spPr>
        <p:style>
          <a:lnRef idx="2">
            <a:schemeClr val="accent6"/>
          </a:lnRef>
          <a:fillRef idx="1">
            <a:schemeClr val="lt1"/>
          </a:fillRef>
          <a:effectRef idx="0">
            <a:schemeClr val="accent6"/>
          </a:effectRef>
          <a:fontRef idx="minor">
            <a:schemeClr val="dk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292100" indent="-292100">
              <a:spcAft>
                <a:spcPts val="1200"/>
              </a:spcAft>
              <a:buFont typeface="Arial" pitchFamily="34" charset="0"/>
              <a:buChar char="•"/>
            </a:pPr>
            <a:r>
              <a:rPr lang="zh-CN" altLang="en-US" sz="1400" b="1" u="sng" smtClean="0"/>
              <a:t>交易模式：</a:t>
            </a:r>
            <a:r>
              <a:rPr lang="en-US" altLang="zh-CN" sz="1400" smtClean="0"/>
              <a:t>A</a:t>
            </a:r>
            <a:r>
              <a:rPr lang="zh-CN" altLang="en-US" sz="1400" smtClean="0"/>
              <a:t>电子商务</a:t>
            </a:r>
            <a:r>
              <a:rPr lang="zh-CN" altLang="en-US" sz="1400"/>
              <a:t>平台应实</a:t>
            </a:r>
            <a:r>
              <a:rPr lang="zh-CN" altLang="en-US" sz="1400" smtClean="0"/>
              <a:t>现两个场景的</a:t>
            </a:r>
            <a:r>
              <a:rPr lang="zh-CN" altLang="en-US" sz="1400"/>
              <a:t>交易关</a:t>
            </a:r>
            <a:r>
              <a:rPr lang="zh-CN" altLang="en-US" sz="1400" smtClean="0"/>
              <a:t>系</a:t>
            </a:r>
            <a:r>
              <a:rPr lang="en-US" altLang="zh-CN" sz="1400" smtClean="0"/>
              <a:t>——</a:t>
            </a:r>
            <a:r>
              <a:rPr lang="zh-CN" altLang="en-US" sz="1400" smtClean="0"/>
              <a:t>既是</a:t>
            </a:r>
            <a:r>
              <a:rPr lang="en-US" altLang="zh-CN" sz="1400" smtClean="0"/>
              <a:t>A</a:t>
            </a:r>
            <a:r>
              <a:rPr lang="zh-CN" altLang="en-US" sz="1400" smtClean="0"/>
              <a:t>与</a:t>
            </a:r>
            <a:r>
              <a:rPr lang="zh-CN" altLang="en-US" sz="1400"/>
              <a:t>大型终端用</a:t>
            </a:r>
            <a:r>
              <a:rPr lang="zh-CN" altLang="en-US" sz="1400" smtClean="0"/>
              <a:t>户、中小型钢贸商之间的</a:t>
            </a:r>
            <a:r>
              <a:rPr lang="zh-CN" altLang="en-US" sz="1400"/>
              <a:t>电子营销与服务渠</a:t>
            </a:r>
            <a:r>
              <a:rPr lang="zh-CN" altLang="en-US" sz="1400" smtClean="0"/>
              <a:t>道；也</a:t>
            </a:r>
            <a:r>
              <a:rPr lang="zh-CN" altLang="en-US" sz="1400"/>
              <a:t>为其</a:t>
            </a:r>
            <a:r>
              <a:rPr lang="zh-CN" altLang="en-US" sz="1400" smtClean="0"/>
              <a:t>他钢厂、钢</a:t>
            </a:r>
            <a:r>
              <a:rPr lang="zh-CN" altLang="en-US" sz="1400"/>
              <a:t>贸</a:t>
            </a:r>
            <a:r>
              <a:rPr lang="zh-CN" altLang="en-US" sz="1400" smtClean="0"/>
              <a:t>商、终端</a:t>
            </a:r>
            <a:r>
              <a:rPr lang="zh-CN" altLang="en-US" sz="1400"/>
              <a:t>用户提供</a:t>
            </a:r>
            <a:r>
              <a:rPr lang="zh-CN" altLang="en-US" sz="1400" smtClean="0"/>
              <a:t>在线交易</a:t>
            </a:r>
            <a:r>
              <a:rPr lang="zh-CN" altLang="en-US" sz="1400"/>
              <a:t>场所</a:t>
            </a:r>
          </a:p>
          <a:p>
            <a:pPr marL="285750" indent="-285750">
              <a:spcAft>
                <a:spcPts val="1200"/>
              </a:spcAft>
              <a:buFont typeface="Arial" pitchFamily="34" charset="0"/>
              <a:buChar char="•"/>
            </a:pPr>
            <a:r>
              <a:rPr lang="zh-CN" altLang="en-US" sz="1400" b="1" u="sng" smtClean="0"/>
              <a:t>价</a:t>
            </a:r>
            <a:r>
              <a:rPr lang="zh-CN" altLang="en-US" sz="1400" b="1" u="sng"/>
              <a:t>值诉求</a:t>
            </a:r>
            <a:r>
              <a:rPr lang="zh-CN" altLang="en-US" sz="1400" b="1" u="sng" smtClean="0"/>
              <a:t>：</a:t>
            </a:r>
            <a:r>
              <a:rPr lang="en-US" altLang="zh-CN" sz="1400" smtClean="0"/>
              <a:t>A</a:t>
            </a:r>
            <a:r>
              <a:rPr lang="zh-CN" altLang="en-US" sz="1400" smtClean="0"/>
              <a:t>电子商务</a:t>
            </a:r>
            <a:r>
              <a:rPr lang="zh-CN" altLang="en-US" sz="1400"/>
              <a:t>平台</a:t>
            </a:r>
            <a:r>
              <a:rPr lang="zh-CN" altLang="en-US" sz="1400" smtClean="0"/>
              <a:t>是钢</a:t>
            </a:r>
            <a:r>
              <a:rPr lang="zh-CN" altLang="en-US" sz="1400"/>
              <a:t>贸商</a:t>
            </a:r>
            <a:r>
              <a:rPr lang="zh-CN" altLang="en-US" sz="1400" smtClean="0"/>
              <a:t>的交易融通与服务支撑者、融</a:t>
            </a:r>
            <a:r>
              <a:rPr lang="zh-CN" altLang="en-US" sz="1400"/>
              <a:t>资</a:t>
            </a:r>
            <a:r>
              <a:rPr lang="zh-CN" altLang="en-US" sz="1400" smtClean="0"/>
              <a:t>支持者；是</a:t>
            </a:r>
            <a:r>
              <a:rPr lang="zh-CN" altLang="en-US" sz="1400"/>
              <a:t>终端用户的商情顾问与一站</a:t>
            </a:r>
            <a:r>
              <a:rPr lang="zh-CN" altLang="en-US" sz="1400" smtClean="0"/>
              <a:t>式个性化服</a:t>
            </a:r>
            <a:r>
              <a:rPr lang="zh-CN" altLang="en-US" sz="1400"/>
              <a:t>务提供</a:t>
            </a:r>
            <a:r>
              <a:rPr lang="zh-CN" altLang="en-US" sz="1400" smtClean="0"/>
              <a:t>方；是对钢</a:t>
            </a:r>
            <a:r>
              <a:rPr lang="zh-CN" altLang="en-US" sz="1400"/>
              <a:t>厂销售渠道的补</a:t>
            </a:r>
            <a:r>
              <a:rPr lang="zh-CN" altLang="en-US" sz="1400" smtClean="0"/>
              <a:t>充与增强；是</a:t>
            </a:r>
            <a:r>
              <a:rPr lang="zh-CN" altLang="en-US" sz="1400"/>
              <a:t>银</a:t>
            </a:r>
            <a:r>
              <a:rPr lang="zh-CN" altLang="en-US" sz="1400" smtClean="0"/>
              <a:t>行等金</a:t>
            </a:r>
            <a:r>
              <a:rPr lang="zh-CN" altLang="en-US" sz="1400"/>
              <a:t>融机</a:t>
            </a:r>
            <a:r>
              <a:rPr lang="zh-CN" altLang="en-US" sz="1400" smtClean="0"/>
              <a:t>构可信的监</a:t>
            </a:r>
            <a:r>
              <a:rPr lang="zh-CN" altLang="en-US" sz="1400"/>
              <a:t>管合作伙</a:t>
            </a:r>
            <a:r>
              <a:rPr lang="zh-CN" altLang="en-US" sz="1400" smtClean="0"/>
              <a:t>伴；是剪切加工、物流仓储、保险等周边业务的促进者</a:t>
            </a:r>
            <a:r>
              <a:rPr lang="en-US" altLang="zh-CN" sz="1400" smtClean="0"/>
              <a:t>——</a:t>
            </a:r>
            <a:r>
              <a:rPr lang="zh-CN" altLang="en-US" sz="1400" smtClean="0"/>
              <a:t>电子商务平台不</a:t>
            </a:r>
            <a:r>
              <a:rPr lang="zh-CN" altLang="en-US" sz="1400"/>
              <a:t>仅可</a:t>
            </a:r>
            <a:r>
              <a:rPr lang="zh-CN" altLang="en-US" sz="1400" smtClean="0"/>
              <a:t>以</a:t>
            </a:r>
            <a:r>
              <a:rPr lang="zh-CN" altLang="en-US" sz="1400"/>
              <a:t>补足</a:t>
            </a:r>
            <a:r>
              <a:rPr lang="zh-CN" altLang="en-US" sz="1400" smtClean="0"/>
              <a:t>原</a:t>
            </a:r>
            <a:r>
              <a:rPr lang="zh-CN" altLang="en-US" sz="1400"/>
              <a:t>有业务</a:t>
            </a:r>
            <a:r>
              <a:rPr lang="zh-CN" altLang="en-US" sz="1400" smtClean="0"/>
              <a:t>，还可</a:t>
            </a:r>
            <a:r>
              <a:rPr lang="zh-CN" altLang="en-US" sz="1400"/>
              <a:t>带来增量价</a:t>
            </a:r>
            <a:r>
              <a:rPr lang="zh-CN" altLang="en-US" sz="1400" smtClean="0"/>
              <a:t>值、扩</a:t>
            </a:r>
            <a:r>
              <a:rPr lang="zh-CN" altLang="en-US" sz="1400"/>
              <a:t>大规模、促进盈利、实现转</a:t>
            </a:r>
            <a:r>
              <a:rPr lang="zh-CN" altLang="en-US" sz="1400" smtClean="0"/>
              <a:t>型</a:t>
            </a:r>
            <a:endParaRPr lang="zh-CN" altLang="en-US" sz="1400"/>
          </a:p>
          <a:p>
            <a:pPr marL="285750" indent="-285750">
              <a:spcAft>
                <a:spcPts val="1200"/>
              </a:spcAft>
              <a:buFont typeface="Arial" pitchFamily="34" charset="0"/>
              <a:buChar char="•"/>
            </a:pPr>
            <a:r>
              <a:rPr lang="zh-CN" altLang="en-US" sz="1400" b="1" u="sng"/>
              <a:t>关键成功要</a:t>
            </a:r>
            <a:r>
              <a:rPr lang="zh-CN" altLang="en-US" sz="1400" b="1" u="sng" smtClean="0"/>
              <a:t>素： </a:t>
            </a:r>
            <a:r>
              <a:rPr lang="zh-CN" altLang="en-US" sz="1400"/>
              <a:t>在战略上应定位清晰，有所为，有所不为，</a:t>
            </a:r>
            <a:r>
              <a:rPr lang="zh-CN" altLang="en-US" sz="1400" smtClean="0"/>
              <a:t>并扎实投入必须</a:t>
            </a:r>
            <a:r>
              <a:rPr lang="zh-CN" altLang="en-US" sz="1400"/>
              <a:t>的资源；在运营层面，发展电子商务必须</a:t>
            </a:r>
            <a:r>
              <a:rPr lang="zh-CN" altLang="en-US" sz="1400" smtClean="0"/>
              <a:t>依托</a:t>
            </a:r>
            <a:r>
              <a:rPr lang="en-US" altLang="zh-CN" sz="1400" smtClean="0"/>
              <a:t>A</a:t>
            </a:r>
            <a:r>
              <a:rPr lang="zh-CN" altLang="en-US" sz="1400" smtClean="0"/>
              <a:t>现有</a:t>
            </a:r>
            <a:r>
              <a:rPr lang="zh-CN" altLang="en-US" sz="1400"/>
              <a:t>业务，找到贸易根基，并充分借助可靠的外部资源，此外还需要电子商务与传统贸易的复合型运营管理能力；在支撑方面</a:t>
            </a:r>
            <a:r>
              <a:rPr lang="zh-CN" altLang="en-US" sz="1400" smtClean="0"/>
              <a:t>，信息化能力是电子商务实现的</a:t>
            </a:r>
            <a:r>
              <a:rPr lang="zh-CN" altLang="en-US" sz="1400"/>
              <a:t>重要保障</a:t>
            </a:r>
            <a:r>
              <a:rPr lang="zh-CN" altLang="en-US" sz="1400" smtClean="0"/>
              <a:t>，数码仓库网络构建是安全控货和交易的基石</a:t>
            </a:r>
            <a:endParaRPr lang="zh-CN" altLang="en-US" sz="1400"/>
          </a:p>
          <a:p>
            <a:pPr marL="285750" indent="-285750">
              <a:spcAft>
                <a:spcPts val="1200"/>
              </a:spcAft>
              <a:buFont typeface="Arial" pitchFamily="34" charset="0"/>
              <a:buChar char="•"/>
            </a:pPr>
            <a:r>
              <a:rPr lang="zh-CN" altLang="en-US" sz="1400" b="1" u="sng" smtClean="0"/>
              <a:t>竞争优势与协</a:t>
            </a:r>
            <a:r>
              <a:rPr lang="zh-CN" altLang="en-US" sz="1400" b="1" u="sng"/>
              <a:t>同关系： </a:t>
            </a:r>
            <a:r>
              <a:rPr lang="zh-CN" altLang="en-US" sz="1400" smtClean="0"/>
              <a:t>对照</a:t>
            </a:r>
            <a:r>
              <a:rPr lang="en-US" altLang="zh-CN" sz="1400" smtClean="0"/>
              <a:t>A</a:t>
            </a:r>
            <a:r>
              <a:rPr lang="zh-CN" altLang="en-US" sz="1400" smtClean="0"/>
              <a:t>现状，在现有资源网络基础与行业地位优势的基础之上，接</a:t>
            </a:r>
            <a:r>
              <a:rPr lang="zh-CN" altLang="en-US" sz="1400"/>
              <a:t>下来应进一步明确业务内涵与落地方式、厘清与现有业务关</a:t>
            </a:r>
            <a:r>
              <a:rPr lang="zh-CN" altLang="en-US" sz="1400" smtClean="0"/>
              <a:t>系，</a:t>
            </a:r>
            <a:r>
              <a:rPr lang="zh-CN" altLang="en-US" sz="1400"/>
              <a:t>电子商务与现有业务</a:t>
            </a:r>
            <a:r>
              <a:rPr lang="zh-CN" altLang="en-US" sz="1400">
                <a:latin typeface="微软雅黑" pitchFamily="34" charset="-122"/>
                <a:ea typeface="微软雅黑" pitchFamily="34" charset="-122"/>
                <a:cs typeface="Arial"/>
              </a:rPr>
              <a:t>不应相互割裂、相互竞争，而应优势互补、相互促进、相互借力、实现双赢</a:t>
            </a:r>
            <a:r>
              <a:rPr lang="zh-CN" altLang="en-US" sz="1400" smtClean="0"/>
              <a:t>；</a:t>
            </a:r>
            <a:r>
              <a:rPr lang="zh-CN" altLang="en-US" sz="1400"/>
              <a:t>尽快补足电子商务运营</a:t>
            </a:r>
            <a:r>
              <a:rPr lang="zh-CN" altLang="en-US" sz="1400" smtClean="0"/>
              <a:t>经验缺乏带来</a:t>
            </a:r>
            <a:r>
              <a:rPr lang="zh-CN" altLang="en-US" sz="1400"/>
              <a:t>的制</a:t>
            </a:r>
            <a:r>
              <a:rPr lang="zh-CN" altLang="en-US" sz="1400" smtClean="0"/>
              <a:t>约</a:t>
            </a:r>
            <a:r>
              <a:rPr lang="zh-CN" altLang="en-US" sz="1400"/>
              <a:t>；</a:t>
            </a:r>
            <a:r>
              <a:rPr lang="zh-CN" altLang="en-US" sz="1400" smtClean="0"/>
              <a:t>完</a:t>
            </a:r>
            <a:r>
              <a:rPr lang="zh-CN" altLang="en-US" sz="1400"/>
              <a:t>善电子商务平台所需的关键技术能力与资源；夯实数码仓基础，完善网络布局</a:t>
            </a:r>
            <a:r>
              <a:rPr lang="zh-CN" altLang="en-US" sz="1400" smtClean="0"/>
              <a:t>；并充</a:t>
            </a:r>
            <a:r>
              <a:rPr lang="zh-CN" altLang="en-US" sz="1400"/>
              <a:t>分考虑文化差异与传统贸易习惯带来的整合推进阻</a:t>
            </a:r>
            <a:r>
              <a:rPr lang="zh-CN" altLang="en-US" sz="1400" smtClean="0"/>
              <a:t>力</a:t>
            </a:r>
            <a:endParaRPr lang="zh-CN" altLang="en-US" sz="1400"/>
          </a:p>
          <a:p>
            <a:pPr marL="285750" indent="-285750">
              <a:spcAft>
                <a:spcPts val="1200"/>
              </a:spcAft>
              <a:buFont typeface="Arial" pitchFamily="34" charset="0"/>
              <a:buChar char="•"/>
            </a:pPr>
            <a:r>
              <a:rPr lang="zh-CN" altLang="en-US" sz="1400" b="1" u="sng"/>
              <a:t>具体业务设计：</a:t>
            </a:r>
            <a:r>
              <a:rPr lang="zh-CN" altLang="en-US" sz="1400" smtClean="0"/>
              <a:t>项</a:t>
            </a:r>
            <a:r>
              <a:rPr lang="zh-CN" altLang="en-US" sz="1400"/>
              <a:t>目组通过梳理分析，为电子商务平台定义了</a:t>
            </a:r>
            <a:r>
              <a:rPr lang="en-US" altLang="zh-CN" sz="1400"/>
              <a:t>5</a:t>
            </a:r>
            <a:r>
              <a:rPr lang="zh-CN" altLang="en-US" sz="1400"/>
              <a:t>大类</a:t>
            </a:r>
            <a:r>
              <a:rPr lang="en-US" altLang="zh-CN" sz="1400"/>
              <a:t>30</a:t>
            </a:r>
            <a:r>
              <a:rPr lang="zh-CN" altLang="en-US" sz="1400"/>
              <a:t>项业务，并从价值与可行性两个维度进行</a:t>
            </a:r>
            <a:r>
              <a:rPr lang="zh-CN" altLang="en-US" sz="1400" smtClean="0"/>
              <a:t>评估；综合</a:t>
            </a:r>
            <a:r>
              <a:rPr lang="en-US" altLang="zh-CN" sz="1400" smtClean="0"/>
              <a:t>A</a:t>
            </a:r>
            <a:r>
              <a:rPr lang="zh-CN" altLang="en-US" sz="1400" smtClean="0"/>
              <a:t>相关业务专家和项目组评议确定的重点</a:t>
            </a:r>
            <a:r>
              <a:rPr lang="zh-CN" altLang="en-US" sz="1400"/>
              <a:t>优先业务包括：仓单融资、订单融资</a:t>
            </a:r>
            <a:r>
              <a:rPr lang="zh-CN" altLang="en-US" sz="1400" smtClean="0"/>
              <a:t>、真实</a:t>
            </a:r>
            <a:r>
              <a:rPr lang="zh-CN" altLang="en-US" sz="1400"/>
              <a:t>库存挂牌销售</a:t>
            </a:r>
            <a:r>
              <a:rPr lang="zh-CN" altLang="en-US" sz="1400" smtClean="0"/>
              <a:t>、大</a:t>
            </a:r>
            <a:r>
              <a:rPr lang="zh-CN" altLang="en-US" sz="1400"/>
              <a:t>客户协</a:t>
            </a:r>
            <a:r>
              <a:rPr lang="zh-CN" altLang="en-US" sz="1400" smtClean="0"/>
              <a:t>同；考</a:t>
            </a:r>
            <a:r>
              <a:rPr lang="zh-CN" altLang="en-US" sz="1400"/>
              <a:t>虑到业务之间的相互依存关系，在具体实施中有先后之</a:t>
            </a:r>
            <a:r>
              <a:rPr lang="zh-CN" altLang="en-US" sz="1400" smtClean="0"/>
              <a:t>分，将</a:t>
            </a:r>
            <a:r>
              <a:rPr lang="zh-CN" altLang="en-US" sz="1400"/>
              <a:t>在下一步运营模式设计中详细考</a:t>
            </a:r>
            <a:r>
              <a:rPr lang="zh-CN" altLang="en-US" sz="1400" smtClean="0"/>
              <a:t>虑</a:t>
            </a:r>
            <a:endParaRPr lang="zh-CN" altLang="en-US" sz="1400"/>
          </a:p>
        </p:txBody>
      </p:sp>
      <p:sp>
        <p:nvSpPr>
          <p:cNvPr id="10" name="Rectangle 131"/>
          <p:cNvSpPr/>
          <p:nvPr/>
        </p:nvSpPr>
        <p:spPr bwMode="gray">
          <a:xfrm>
            <a:off x="395536" y="1444752"/>
            <a:ext cx="2520406" cy="256032"/>
          </a:xfrm>
          <a:prstGeom prst="rect">
            <a:avLst/>
          </a:prstGeom>
          <a:solidFill>
            <a:schemeClr val="accent3">
              <a:lumMod val="75000"/>
            </a:schemeClr>
          </a:solidFill>
          <a:ln>
            <a:noFill/>
          </a:ln>
          <a:effectLst>
            <a:outerShdw blurRad="50800" dist="38100" dir="2700000" algn="tl"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400" b="1" smtClean="0">
                <a:solidFill>
                  <a:schemeClr val="bg2"/>
                </a:solidFill>
                <a:latin typeface="微软雅黑" pitchFamily="34" charset="-122"/>
                <a:ea typeface="微软雅黑" pitchFamily="34" charset="-122"/>
                <a:cs typeface="Arial"/>
              </a:rPr>
              <a:t>业务模式设计重点</a:t>
            </a:r>
            <a:endParaRPr lang="zh-CN" altLang="en-US" sz="1400" b="1">
              <a:solidFill>
                <a:schemeClr val="bg2"/>
              </a:solidFill>
              <a:latin typeface="微软雅黑" pitchFamily="34" charset="-122"/>
              <a:ea typeface="微软雅黑" pitchFamily="34" charset="-122"/>
              <a:cs typeface="Arial"/>
            </a:endParaRPr>
          </a:p>
        </p:txBody>
      </p:sp>
    </p:spTree>
    <p:extLst>
      <p:ext uri="{BB962C8B-B14F-4D97-AF65-F5344CB8AC3E}">
        <p14:creationId xmlns:p14="http://schemas.microsoft.com/office/powerpoint/2010/main" val="1787143514"/>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目录</a:t>
            </a:r>
            <a:endParaRPr lang="en-US"/>
          </a:p>
        </p:txBody>
      </p:sp>
      <p:sp>
        <p:nvSpPr>
          <p:cNvPr id="3" name="Footer Placeholder 2"/>
          <p:cNvSpPr>
            <a:spLocks noGrp="1"/>
          </p:cNvSpPr>
          <p:nvPr>
            <p:ph type="ftr" sz="quarter" idx="4294967295"/>
          </p:nvPr>
        </p:nvSpPr>
        <p:spPr>
          <a:xfrm>
            <a:off x="304800" y="6553200"/>
            <a:ext cx="5522913" cy="228600"/>
          </a:xfrm>
          <a:prstGeom prst="rect">
            <a:avLst/>
          </a:prstGeom>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p>
        </p:txBody>
      </p:sp>
      <p:sp>
        <p:nvSpPr>
          <p:cNvPr id="4" name="Slide Number Placeholder 3"/>
          <p:cNvSpPr>
            <a:spLocks noGrp="1"/>
          </p:cNvSpPr>
          <p:nvPr>
            <p:ph type="sldNum" sz="quarter" idx="11"/>
          </p:nvPr>
        </p:nvSpPr>
        <p:spPr/>
        <p:txBody>
          <a:bodyPr/>
          <a:lstStyle/>
          <a:p>
            <a:fld id="{916D2383-AA66-4E37-A027-B5DEB07741A2}" type="slidenum">
              <a:rPr lang="en-US" altLang="zh-CN" smtClean="0"/>
              <a:t>4</a:t>
            </a:fld>
            <a:br>
              <a:rPr lang="en-US" altLang="zh-CN" smtClean="0"/>
            </a:br>
            <a:endParaRPr lang="en-US" altLang="zh-CN"/>
          </a:p>
        </p:txBody>
      </p:sp>
      <p:sp>
        <p:nvSpPr>
          <p:cNvPr id="5" name="Rounded Rectangle 4"/>
          <p:cNvSpPr/>
          <p:nvPr/>
        </p:nvSpPr>
        <p:spPr bwMode="gray">
          <a:xfrm>
            <a:off x="2061920" y="2895377"/>
            <a:ext cx="4968000" cy="540000"/>
          </a:xfrm>
          <a:prstGeom prst="roundRect">
            <a:avLst>
              <a:gd name="adj" fmla="val 0"/>
            </a:avLst>
          </a:prstGeom>
        </p:spPr>
        <p:style>
          <a:lnRef idx="2">
            <a:schemeClr val="accent6">
              <a:shade val="50000"/>
            </a:schemeClr>
          </a:lnRef>
          <a:fillRef idx="1">
            <a:schemeClr val="accent6"/>
          </a:fillRef>
          <a:effectRef idx="0">
            <a:schemeClr val="accent6"/>
          </a:effectRef>
          <a:fontRef idx="minor">
            <a:schemeClr val="lt1"/>
          </a:fontRef>
        </p:style>
        <p:txBody>
          <a:bodyPr wrap="square" lIns="182880" tIns="36000" rIns="36000" bIns="36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spcAft>
                <a:spcPts val="300"/>
              </a:spcAft>
            </a:pPr>
            <a:r>
              <a:rPr lang="en-US" altLang="zh-CN" sz="2000" b="1" smtClean="0">
                <a:latin typeface="微软雅黑" pitchFamily="34" charset="-122"/>
                <a:ea typeface="微软雅黑" pitchFamily="34" charset="-122"/>
                <a:cs typeface="Arial"/>
              </a:rPr>
              <a:t>I. </a:t>
            </a:r>
            <a:r>
              <a:rPr lang="zh-CN" altLang="en-US" sz="2000" b="1" smtClean="0">
                <a:latin typeface="微软雅黑" pitchFamily="34" charset="-122"/>
                <a:ea typeface="微软雅黑" pitchFamily="34" charset="-122"/>
                <a:cs typeface="Arial"/>
              </a:rPr>
              <a:t>总体业务模式</a:t>
            </a:r>
            <a:endParaRPr lang="en-US" sz="2000" b="1">
              <a:latin typeface="微软雅黑" pitchFamily="34" charset="-122"/>
              <a:ea typeface="微软雅黑" pitchFamily="34" charset="-122"/>
              <a:cs typeface="Arial"/>
            </a:endParaRPr>
          </a:p>
        </p:txBody>
      </p:sp>
      <p:sp>
        <p:nvSpPr>
          <p:cNvPr id="6" name="Rounded Rectangle 5"/>
          <p:cNvSpPr/>
          <p:nvPr/>
        </p:nvSpPr>
        <p:spPr bwMode="gray">
          <a:xfrm>
            <a:off x="2061920" y="2204864"/>
            <a:ext cx="4968000" cy="540000"/>
          </a:xfrm>
          <a:prstGeom prst="roundRect">
            <a:avLst>
              <a:gd name="adj" fmla="val 0"/>
            </a:avLst>
          </a:prstGeom>
        </p:spPr>
        <p:style>
          <a:lnRef idx="2">
            <a:schemeClr val="accent5">
              <a:shade val="50000"/>
            </a:schemeClr>
          </a:lnRef>
          <a:fillRef idx="1">
            <a:schemeClr val="accent5"/>
          </a:fillRef>
          <a:effectRef idx="0">
            <a:schemeClr val="accent5"/>
          </a:effectRef>
          <a:fontRef idx="minor">
            <a:schemeClr val="lt1"/>
          </a:fontRef>
        </p:style>
        <p:txBody>
          <a:bodyPr wrap="square" lIns="182880" tIns="36000" rIns="36000" bIns="36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spcAft>
                <a:spcPts val="300"/>
              </a:spcAft>
            </a:pPr>
            <a:r>
              <a:rPr lang="zh-CN" altLang="en-US" sz="2000" b="1">
                <a:latin typeface="微软雅黑" pitchFamily="34" charset="-122"/>
                <a:ea typeface="微软雅黑" pitchFamily="34" charset="-122"/>
                <a:cs typeface="Arial"/>
              </a:rPr>
              <a:t>项</a:t>
            </a:r>
            <a:r>
              <a:rPr lang="zh-CN" altLang="en-US" sz="2000" b="1" smtClean="0">
                <a:latin typeface="微软雅黑" pitchFamily="34" charset="-122"/>
                <a:ea typeface="微软雅黑" pitchFamily="34" charset="-122"/>
                <a:cs typeface="Arial"/>
              </a:rPr>
              <a:t>目背景与方法</a:t>
            </a:r>
            <a:endParaRPr lang="en-US" sz="2000" b="1">
              <a:latin typeface="微软雅黑" pitchFamily="34" charset="-122"/>
              <a:ea typeface="微软雅黑" pitchFamily="34" charset="-122"/>
              <a:cs typeface="Arial"/>
            </a:endParaRPr>
          </a:p>
        </p:txBody>
      </p:sp>
      <p:sp>
        <p:nvSpPr>
          <p:cNvPr id="8" name="Rounded Rectangle 7"/>
          <p:cNvSpPr/>
          <p:nvPr/>
        </p:nvSpPr>
        <p:spPr bwMode="gray">
          <a:xfrm>
            <a:off x="2061920" y="3585890"/>
            <a:ext cx="4968000" cy="540000"/>
          </a:xfrm>
          <a:prstGeom prst="roundRect">
            <a:avLst>
              <a:gd name="adj" fmla="val 0"/>
            </a:avLst>
          </a:prstGeom>
        </p:spPr>
        <p:style>
          <a:lnRef idx="2">
            <a:schemeClr val="accent6">
              <a:shade val="50000"/>
            </a:schemeClr>
          </a:lnRef>
          <a:fillRef idx="1">
            <a:schemeClr val="accent6"/>
          </a:fillRef>
          <a:effectRef idx="0">
            <a:schemeClr val="accent6"/>
          </a:effectRef>
          <a:fontRef idx="minor">
            <a:schemeClr val="lt1"/>
          </a:fontRef>
        </p:style>
        <p:txBody>
          <a:bodyPr lIns="182880" tIns="36000" rIns="36000" bIns="36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spcAft>
                <a:spcPts val="300"/>
              </a:spcAft>
            </a:pPr>
            <a:r>
              <a:rPr lang="en-US" altLang="zh-CN" sz="2000" b="1" smtClean="0">
                <a:latin typeface="微软雅黑" pitchFamily="34" charset="-122"/>
                <a:ea typeface="微软雅黑" pitchFamily="34" charset="-122"/>
                <a:cs typeface="Arial"/>
              </a:rPr>
              <a:t>II. </a:t>
            </a:r>
            <a:r>
              <a:rPr lang="zh-CN" altLang="en-US" sz="2000" b="1" smtClean="0">
                <a:latin typeface="微软雅黑" pitchFamily="34" charset="-122"/>
                <a:ea typeface="微软雅黑" pitchFamily="34" charset="-122"/>
                <a:cs typeface="Arial"/>
              </a:rPr>
              <a:t>具体业务内涵</a:t>
            </a:r>
            <a:endParaRPr lang="zh-CN" altLang="en-US" sz="2000" b="1">
              <a:latin typeface="微软雅黑" pitchFamily="34" charset="-122"/>
              <a:ea typeface="微软雅黑" pitchFamily="34" charset="-122"/>
              <a:cs typeface="Arial"/>
            </a:endParaRPr>
          </a:p>
        </p:txBody>
      </p:sp>
      <p:sp>
        <p:nvSpPr>
          <p:cNvPr id="9" name="Rounded Rectangle 8"/>
          <p:cNvSpPr/>
          <p:nvPr/>
        </p:nvSpPr>
        <p:spPr bwMode="gray">
          <a:xfrm>
            <a:off x="2045896" y="4293096"/>
            <a:ext cx="4968000" cy="540000"/>
          </a:xfrm>
          <a:prstGeom prst="roundRect">
            <a:avLst>
              <a:gd name="adj" fmla="val 0"/>
            </a:avLst>
          </a:prstGeom>
        </p:spPr>
        <p:style>
          <a:lnRef idx="2">
            <a:schemeClr val="accent6">
              <a:shade val="50000"/>
            </a:schemeClr>
          </a:lnRef>
          <a:fillRef idx="1">
            <a:schemeClr val="accent6"/>
          </a:fillRef>
          <a:effectRef idx="0">
            <a:schemeClr val="accent6"/>
          </a:effectRef>
          <a:fontRef idx="minor">
            <a:schemeClr val="lt1"/>
          </a:fontRef>
        </p:style>
        <p:txBody>
          <a:bodyPr lIns="182880" tIns="36000" rIns="36000" bIns="36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spcAft>
                <a:spcPts val="300"/>
              </a:spcAft>
            </a:pPr>
            <a:r>
              <a:rPr lang="zh-CN" altLang="en-US" sz="2000" b="1" smtClean="0">
                <a:latin typeface="微软雅黑" pitchFamily="34" charset="-122"/>
                <a:ea typeface="微软雅黑" pitchFamily="34" charset="-122"/>
                <a:cs typeface="Arial"/>
              </a:rPr>
              <a:t>附录</a:t>
            </a:r>
            <a:endParaRPr lang="en-US" sz="2000" b="1">
              <a:latin typeface="微软雅黑" pitchFamily="34" charset="-122"/>
              <a:ea typeface="微软雅黑" pitchFamily="34" charset="-122"/>
              <a:cs typeface="Arial"/>
            </a:endParaRPr>
          </a:p>
        </p:txBody>
      </p:sp>
    </p:spTree>
    <p:extLst>
      <p:ext uri="{BB962C8B-B14F-4D97-AF65-F5344CB8AC3E}">
        <p14:creationId xmlns:p14="http://schemas.microsoft.com/office/powerpoint/2010/main" val="1108961898"/>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2" name="Rectangle 2"/>
          <p:cNvSpPr>
            <a:spLocks noGrp="1" noChangeArrowheads="1"/>
          </p:cNvSpPr>
          <p:nvPr>
            <p:ph type="title" idx="4294967295"/>
          </p:nvPr>
        </p:nvSpPr>
        <p:spPr>
          <a:xfrm>
            <a:off x="212037" y="76201"/>
            <a:ext cx="7871789" cy="965200"/>
          </a:xfrm>
        </p:spPr>
        <p:txBody>
          <a:bodyPr lIns="0" rIns="0"/>
          <a:lstStyle/>
          <a:p>
            <a:r>
              <a:rPr lang="zh-CN" altLang="en-US" smtClean="0">
                <a:latin typeface="+mj-ea"/>
                <a:ea typeface="+mj-ea"/>
              </a:rPr>
              <a:t>感谢</a:t>
            </a:r>
            <a:r>
              <a:rPr lang="en-US" altLang="zh-CN" smtClean="0">
                <a:latin typeface="+mj-ea"/>
                <a:ea typeface="+mj-ea"/>
              </a:rPr>
              <a:t>A</a:t>
            </a:r>
            <a:r>
              <a:rPr lang="zh-CN" altLang="en-US" smtClean="0">
                <a:latin typeface="+mj-ea"/>
                <a:ea typeface="+mj-ea"/>
              </a:rPr>
              <a:t>集团和</a:t>
            </a:r>
            <a:r>
              <a:rPr lang="en-US" altLang="zh-CN" smtClean="0">
                <a:latin typeface="+mj-ea"/>
                <a:ea typeface="+mj-ea"/>
              </a:rPr>
              <a:t>T</a:t>
            </a:r>
            <a:r>
              <a:rPr lang="zh-CN" altLang="en-US" smtClean="0">
                <a:latin typeface="+mj-ea"/>
                <a:ea typeface="+mj-ea"/>
              </a:rPr>
              <a:t>中心各位领导在本次整合营销项目进行过程中给予的大力支持</a:t>
            </a:r>
          </a:p>
        </p:txBody>
      </p:sp>
      <p:pic>
        <p:nvPicPr>
          <p:cNvPr id="10243" name="Picture 5" descr="Shaking hands"/>
          <p:cNvPicPr>
            <a:picLocks noChangeAspect="1" noChangeArrowheads="1"/>
          </p:cNvPicPr>
          <p:nvPr/>
        </p:nvPicPr>
        <p:blipFill>
          <a:blip r:embed="rId3"/>
          <a:stretch>
            <a:fillRect/>
          </a:stretch>
        </p:blipFill>
        <p:spPr bwMode="auto">
          <a:xfrm>
            <a:off x="971600" y="2348880"/>
            <a:ext cx="2333625" cy="1495425"/>
          </a:xfrm>
          <a:prstGeom prst="rect">
            <a:avLst/>
          </a:prstGeom>
          <a:noFill/>
          <a:ln w="9525">
            <a:noFill/>
            <a:miter lim="800000"/>
          </a:ln>
        </p:spPr>
      </p:pic>
      <p:sp>
        <p:nvSpPr>
          <p:cNvPr id="10244" name="AcnSubjectTitle_ID_1004555"/>
          <p:cNvSpPr txBox="1">
            <a:spLocks noChangeArrowheads="1"/>
          </p:cNvSpPr>
          <p:nvPr>
            <p:custDataLst>
              <p:tags r:id="rId4"/>
            </p:custDataLst>
          </p:nvPr>
        </p:nvSpPr>
        <p:spPr bwMode="gray">
          <a:xfrm>
            <a:off x="389384" y="1261367"/>
            <a:ext cx="8647112" cy="532606"/>
          </a:xfrm>
          <a:prstGeom prst="rect">
            <a:avLst/>
          </a:prstGeom>
          <a:noFill/>
          <a:ln w="9525" algn="ctr">
            <a:noFill/>
            <a:miter lim="800000"/>
          </a:ln>
        </p:spPr>
        <p:txBody>
          <a:bodyPr lIns="0" tIns="0" rIns="0" bIns="0"/>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nSpc>
                <a:spcPct val="120000"/>
              </a:lnSpc>
              <a:buClr>
                <a:schemeClr val="accent1"/>
              </a:buClr>
              <a:buFont typeface="Wingdings" pitchFamily="2" charset="2"/>
              <a:buNone/>
            </a:pPr>
            <a:r>
              <a:rPr lang="zh-CN" altLang="en-US" sz="1400" b="1">
                <a:latin typeface="+mj-ea"/>
                <a:ea typeface="+mj-ea"/>
              </a:rPr>
              <a:t>项目组</a:t>
            </a:r>
            <a:r>
              <a:rPr lang="zh-CN" altLang="en-US" sz="1400" b="1" smtClean="0">
                <a:latin typeface="+mj-ea"/>
                <a:ea typeface="+mj-ea"/>
              </a:rPr>
              <a:t>工</a:t>
            </a:r>
            <a:r>
              <a:rPr lang="zh-CN" altLang="en-US" sz="1400" b="1">
                <a:latin typeface="+mj-ea"/>
                <a:ea typeface="+mj-ea"/>
              </a:rPr>
              <a:t>作的顺利进行，</a:t>
            </a:r>
            <a:r>
              <a:rPr lang="zh-CN" altLang="en-US" sz="1400" b="1" smtClean="0">
                <a:latin typeface="+mj-ea"/>
                <a:ea typeface="+mj-ea"/>
              </a:rPr>
              <a:t>离不开</a:t>
            </a:r>
            <a:r>
              <a:rPr lang="en-US" altLang="zh-CN" sz="1400" b="1" smtClean="0">
                <a:latin typeface="+mj-ea"/>
                <a:ea typeface="+mj-ea"/>
              </a:rPr>
              <a:t>A</a:t>
            </a:r>
            <a:r>
              <a:rPr lang="zh-CN" altLang="en-US" sz="1400" b="1" smtClean="0">
                <a:latin typeface="+mj-ea"/>
                <a:ea typeface="+mj-ea"/>
              </a:rPr>
              <a:t>集团与</a:t>
            </a:r>
            <a:r>
              <a:rPr lang="en-US" altLang="zh-CN" sz="1400" b="1" smtClean="0">
                <a:latin typeface="+mj-ea"/>
                <a:ea typeface="+mj-ea"/>
              </a:rPr>
              <a:t>T</a:t>
            </a:r>
            <a:r>
              <a:rPr lang="zh-CN" altLang="en-US" sz="1400" b="1" smtClean="0">
                <a:latin typeface="+mj-ea"/>
                <a:ea typeface="+mj-ea"/>
              </a:rPr>
              <a:t>中心的</a:t>
            </a:r>
            <a:r>
              <a:rPr lang="zh-CN" altLang="en-US" sz="1400" b="1">
                <a:latin typeface="+mj-ea"/>
                <a:ea typeface="+mj-ea"/>
              </a:rPr>
              <a:t>大力支持和各部门</a:t>
            </a:r>
            <a:r>
              <a:rPr lang="zh-CN" altLang="en-US" sz="1400" b="1" smtClean="0">
                <a:latin typeface="+mj-ea"/>
                <a:ea typeface="+mj-ea"/>
              </a:rPr>
              <a:t>的积极参</a:t>
            </a:r>
            <a:r>
              <a:rPr lang="zh-CN" altLang="en-US" sz="1400" b="1">
                <a:latin typeface="+mj-ea"/>
                <a:ea typeface="+mj-ea"/>
              </a:rPr>
              <a:t>与，</a:t>
            </a:r>
            <a:r>
              <a:rPr lang="zh-CN" altLang="en-US" sz="1400" b="1" smtClean="0">
                <a:latin typeface="+mj-ea"/>
                <a:ea typeface="+mj-ea"/>
              </a:rPr>
              <a:t>特别是项目领导小组成员的紧密配合</a:t>
            </a:r>
            <a:r>
              <a:rPr lang="zh-CN" altLang="en-US" sz="1400" b="1">
                <a:latin typeface="+mj-ea"/>
                <a:ea typeface="+mj-ea"/>
              </a:rPr>
              <a:t>。在此向所有为此次工作做出贡献、提供过宝贵意见</a:t>
            </a:r>
            <a:r>
              <a:rPr lang="zh-CN" altLang="en-US" sz="1400" b="1" smtClean="0">
                <a:latin typeface="+mj-ea"/>
                <a:ea typeface="+mj-ea"/>
              </a:rPr>
              <a:t>的领导和同事表</a:t>
            </a:r>
            <a:r>
              <a:rPr lang="zh-CN" altLang="en-US" sz="1400" b="1">
                <a:latin typeface="+mj-ea"/>
                <a:ea typeface="+mj-ea"/>
              </a:rPr>
              <a:t>示真挚的感谢！</a:t>
            </a:r>
          </a:p>
        </p:txBody>
      </p:sp>
      <p:sp>
        <p:nvSpPr>
          <p:cNvPr id="10251" name="TextBox 11"/>
          <p:cNvSpPr txBox="1">
            <a:spLocks noChangeArrowheads="1"/>
          </p:cNvSpPr>
          <p:nvPr/>
        </p:nvSpPr>
        <p:spPr bwMode="auto">
          <a:xfrm>
            <a:off x="5220072" y="2834982"/>
            <a:ext cx="3276078" cy="523220"/>
          </a:xfrm>
          <a:prstGeom prst="rect">
            <a:avLst/>
          </a:prstGeom>
          <a:noFill/>
          <a:ln w="9525">
            <a:noFill/>
            <a:miter lim="800000"/>
          </a:ln>
        </p:spPr>
        <p:txBody>
          <a:bodyPr wrap="square">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400">
                <a:latin typeface="+mj-ea"/>
                <a:ea typeface="+mj-ea"/>
              </a:rPr>
              <a:t>在各位领导的积极配合下</a:t>
            </a:r>
            <a:r>
              <a:rPr lang="zh-CN" altLang="en-US" sz="1400" smtClean="0">
                <a:latin typeface="+mj-ea"/>
                <a:ea typeface="+mj-ea"/>
              </a:rPr>
              <a:t>，</a:t>
            </a:r>
            <a:r>
              <a:rPr lang="zh-CN" altLang="en-US" sz="1400">
                <a:latin typeface="+mj-ea"/>
                <a:ea typeface="+mj-ea"/>
              </a:rPr>
              <a:t>项目</a:t>
            </a:r>
            <a:r>
              <a:rPr lang="zh-CN" altLang="en-US" sz="1400" smtClean="0">
                <a:latin typeface="+mj-ea"/>
                <a:ea typeface="+mj-ea"/>
              </a:rPr>
              <a:t>组顺利完成了业务模式设计阶段的工作！</a:t>
            </a:r>
            <a:endParaRPr lang="en-US" sz="1400">
              <a:latin typeface="+mj-ea"/>
              <a:ea typeface="+mj-ea"/>
            </a:endParaRPr>
          </a:p>
        </p:txBody>
      </p:sp>
      <p:pic>
        <p:nvPicPr>
          <p:cNvPr id="78855" name="Picture 7"/>
          <p:cNvPicPr>
            <a:picLocks noChangeAspect="1" noChangeArrowheads="1"/>
          </p:cNvPicPr>
          <p:nvPr/>
        </p:nvPicPr>
        <p:blipFill>
          <a:blip r:embed="rId5">
            <a:extLst>
              <a:ext uri="{28A0092B-C50C-407E-A947-70E740481C1C}">
                <a14:useLocalDpi xmlns:a14="http://schemas.microsoft.com/office/drawing/2010/main"/>
              </a:ext>
            </a:extLst>
          </a:blip>
          <a:stretch>
            <a:fillRect/>
          </a:stretch>
        </p:blipFill>
        <p:spPr bwMode="auto">
          <a:xfrm>
            <a:off x="6732240" y="5034336"/>
            <a:ext cx="1835918" cy="1297785"/>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8859" name="Picture 11"/>
          <p:cNvPicPr>
            <a:picLocks noChangeAspect="1" noChangeArrowheads="1"/>
          </p:cNvPicPr>
          <p:nvPr/>
        </p:nvPicPr>
        <p:blipFill>
          <a:blip r:embed="rId6">
            <a:extLst>
              <a:ext uri="{28A0092B-C50C-407E-A947-70E740481C1C}">
                <a14:useLocalDpi xmlns:a14="http://schemas.microsoft.com/office/drawing/2010/main"/>
              </a:ext>
            </a:extLst>
          </a:blip>
          <a:stretch>
            <a:fillRect/>
          </a:stretch>
        </p:blipFill>
        <p:spPr bwMode="auto">
          <a:xfrm>
            <a:off x="4894910" y="5047194"/>
            <a:ext cx="1693668" cy="1272068"/>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8861" name="Picture 13"/>
          <p:cNvPicPr>
            <a:picLocks noChangeAspect="1" noChangeArrowheads="1"/>
          </p:cNvPicPr>
          <p:nvPr/>
        </p:nvPicPr>
        <p:blipFill>
          <a:blip r:embed="rId7">
            <a:extLst>
              <a:ext uri="{28A0092B-C50C-407E-A947-70E740481C1C}">
                <a14:useLocalDpi xmlns:a14="http://schemas.microsoft.com/office/drawing/2010/main"/>
              </a:ext>
            </a:extLst>
          </a:blip>
          <a:stretch>
            <a:fillRect/>
          </a:stretch>
        </p:blipFill>
        <p:spPr bwMode="auto">
          <a:xfrm>
            <a:off x="827584" y="5047720"/>
            <a:ext cx="1697850" cy="1271016"/>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8862" name="Picture 14"/>
          <p:cNvPicPr>
            <a:picLocks noChangeAspect="1" noChangeArrowheads="1"/>
          </p:cNvPicPr>
          <p:nvPr/>
        </p:nvPicPr>
        <p:blipFill>
          <a:blip r:embed="rId8">
            <a:extLst>
              <a:ext uri="{28A0092B-C50C-407E-A947-70E740481C1C}">
                <a14:useLocalDpi xmlns:a14="http://schemas.microsoft.com/office/drawing/2010/main"/>
              </a:ext>
            </a:extLst>
          </a:blip>
          <a:stretch>
            <a:fillRect/>
          </a:stretch>
        </p:blipFill>
        <p:spPr bwMode="auto">
          <a:xfrm>
            <a:off x="3780386" y="5034336"/>
            <a:ext cx="970862" cy="1297785"/>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8863" name="Picture 15"/>
          <p:cNvPicPr>
            <a:picLocks noChangeAspect="1" noChangeArrowheads="1"/>
          </p:cNvPicPr>
          <p:nvPr/>
        </p:nvPicPr>
        <p:blipFill>
          <a:blip r:embed="rId9">
            <a:extLst>
              <a:ext uri="{28A0092B-C50C-407E-A947-70E740481C1C}">
                <a14:useLocalDpi xmlns:a14="http://schemas.microsoft.com/office/drawing/2010/main"/>
              </a:ext>
            </a:extLst>
          </a:blip>
          <a:stretch>
            <a:fillRect/>
          </a:stretch>
        </p:blipFill>
        <p:spPr bwMode="auto">
          <a:xfrm>
            <a:off x="2669096" y="5038143"/>
            <a:ext cx="967628" cy="1290170"/>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4" name="Slide Number Placeholder 3"/>
          <p:cNvSpPr txBox="1"/>
          <p:nvPr/>
        </p:nvSpPr>
        <p:spPr>
          <a:xfrm>
            <a:off x="8243888" y="6553200"/>
            <a:ext cx="666750" cy="228600"/>
          </a:xfrm>
          <a:prstGeom prst="rect">
            <a:avLst/>
          </a:prstGeom>
          <a:noFill/>
          <a:ln w="12700">
            <a:noFill/>
            <a:miter lim="800000"/>
          </a:ln>
          <a:effectLst/>
        </p:spPr>
        <p:txBody>
          <a:bodyPr vert="horz" wrap="square" lIns="91440" tIns="45720" rIns="91440" bIns="0" numCol="1" anchor="b"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marL="0" marR="0" lvl="0" indent="0" algn="r" defTabSz="914400" eaLnBrk="0" latinLnBrk="0" hangingPunct="0">
              <a:lnSpc>
                <a:spcPct val="70000"/>
              </a:lnSpc>
              <a:buClrTx/>
              <a:buSzTx/>
              <a:buFontTx/>
              <a:buNone/>
              <a:tabLst>
                <a:tab pos="2473325"/>
              </a:tabLst>
              <a:defRPr/>
            </a:pPr>
            <a:fld id="{916D2383-AA66-4E37-A027-B5DEB07741A2}" type="slidenum">
              <a:rPr lang="en-US" altLang="zh-CN" sz="900" smtClean="0">
                <a:solidFill>
                  <a:srgbClr val="000000"/>
                </a:solidFill>
                <a:latin typeface="Arial" pitchFamily="34" charset="0"/>
                <a:ea typeface="华文楷体" pitchFamily="2" charset="-122"/>
              </a:rPr>
              <a:pPr marL="0" marR="0" lvl="0" indent="0" algn="r" defTabSz="914400" eaLnBrk="0" latinLnBrk="0" hangingPunct="0">
                <a:lnSpc>
                  <a:spcPct val="70000"/>
                </a:lnSpc>
                <a:buClrTx/>
                <a:buSzTx/>
                <a:buFontTx/>
                <a:buNone/>
                <a:tabLst>
                  <a:tab pos="2473325"/>
                </a:tabLst>
                <a:defRPr/>
              </a:pPr>
              <a:t>5</a:t>
            </a:fld>
            <a:br>
              <a:rPr lang="en-US" altLang="zh-CN" sz="900" smtClean="0">
                <a:solidFill>
                  <a:srgbClr val="000000"/>
                </a:solidFill>
                <a:latin typeface="Arial" pitchFamily="34" charset="0"/>
                <a:ea typeface="华文楷体" pitchFamily="2" charset="-122"/>
              </a:rPr>
            </a:br>
            <a:endParaRPr lang="en-US" altLang="zh-CN" sz="900">
              <a:solidFill>
                <a:srgbClr val="000000"/>
              </a:solidFill>
              <a:latin typeface="Arial" pitchFamily="34" charset="0"/>
              <a:ea typeface="华文楷体" pitchFamily="2" charset="-122"/>
            </a:endParaRPr>
          </a:p>
        </p:txBody>
      </p:sp>
      <p:sp>
        <p:nvSpPr>
          <p:cNvPr id="17" name="Footer Placeholder 2"/>
          <p:cNvSpPr txBox="1"/>
          <p:nvPr/>
        </p:nvSpPr>
        <p:spPr>
          <a:xfrm>
            <a:off x="304800" y="6553200"/>
            <a:ext cx="5522913" cy="228600"/>
          </a:xfrm>
          <a:prstGeom prst="rect">
            <a:avLst/>
          </a:prstGeom>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sz="900" b="0" i="0" u="none" strike="noStrike" kern="1200" cap="none" spc="0" normalizeH="0" baseline="0" noProof="0">
              <a:ln>
                <a:noFill/>
              </a:ln>
              <a:solidFill>
                <a:schemeClr val="tx1"/>
              </a:solidFill>
              <a:effectLst/>
              <a:uLnTx/>
              <a:uFillTx/>
              <a:latin typeface="Arial"/>
              <a:ea typeface="宋体" charset="-122"/>
              <a:cs typeface="+mn-cs"/>
            </a:endParaRPr>
          </a:p>
        </p:txBody>
      </p:sp>
    </p:spTree>
    <p:extLst>
      <p:ext uri="{BB962C8B-B14F-4D97-AF65-F5344CB8AC3E}">
        <p14:creationId xmlns:p14="http://schemas.microsoft.com/office/powerpoint/2010/main" val="115807110"/>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2" name="Chevron 61"/>
          <p:cNvSpPr/>
          <p:nvPr/>
        </p:nvSpPr>
        <p:spPr bwMode="auto">
          <a:xfrm>
            <a:off x="592886" y="2335250"/>
            <a:ext cx="7982712" cy="307938"/>
          </a:xfrm>
          <a:prstGeom prst="chevron">
            <a:avLst>
              <a:gd name="adj" fmla="val 36903"/>
            </a:avLst>
          </a:prstGeom>
          <a:solidFill>
            <a:schemeClr val="accent3">
              <a:lumMod val="75000"/>
            </a:schemeClr>
          </a:solidFill>
          <a:ln w="6350" cap="flat" cmpd="sng" algn="ctr">
            <a:noFill/>
            <a:prstDash val="solid"/>
            <a:round/>
            <a:headEnd type="none" w="med" len="med"/>
            <a:tailEnd type="none" w="med" len="med"/>
          </a:ln>
          <a:effectLst>
            <a:outerShdw blurRad="50800" dist="38100" dir="2700000" algn="tl" rotWithShape="0">
              <a:prstClr val="black">
                <a:alpha val="40000"/>
              </a:prstClr>
            </a:outerShdw>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eaLnBrk="0" hangingPunct="0">
              <a:spcBef>
                <a:spcPct val="50000"/>
              </a:spcBef>
              <a:buClr>
                <a:schemeClr val="accent1"/>
              </a:buClr>
              <a:buSzPct val="75000"/>
              <a:defRPr/>
            </a:pPr>
            <a:endParaRPr lang="en-US" sz="1400" b="1">
              <a:solidFill>
                <a:schemeClr val="bg1"/>
              </a:solidFill>
              <a:latin typeface="+mj-ea"/>
              <a:ea typeface="+mj-ea"/>
              <a:cs typeface="+mn-cs"/>
            </a:endParaRPr>
          </a:p>
        </p:txBody>
      </p:sp>
      <p:cxnSp>
        <p:nvCxnSpPr>
          <p:cNvPr id="90" name="Straight Connector 89"/>
          <p:cNvCxnSpPr/>
          <p:nvPr/>
        </p:nvCxnSpPr>
        <p:spPr bwMode="auto">
          <a:xfrm>
            <a:off x="6481786" y="1540168"/>
            <a:ext cx="1588" cy="2206040"/>
          </a:xfrm>
          <a:prstGeom prst="line">
            <a:avLst/>
          </a:prstGeom>
          <a:solidFill>
            <a:schemeClr val="bg1"/>
          </a:solidFill>
          <a:ln w="3175" cap="flat" cmpd="sng" algn="ctr">
            <a:solidFill>
              <a:schemeClr val="bg1">
                <a:lumMod val="65000"/>
              </a:schemeClr>
            </a:solidFill>
            <a:prstDash val="sysDash"/>
            <a:round/>
            <a:headEnd type="none" w="med" len="med"/>
            <a:tailEnd type="none" w="med" len="med"/>
          </a:ln>
          <a:effectLst/>
        </p:spPr>
      </p:cxnSp>
      <p:cxnSp>
        <p:nvCxnSpPr>
          <p:cNvPr id="9" name="Straight Connector 8"/>
          <p:cNvCxnSpPr/>
          <p:nvPr/>
        </p:nvCxnSpPr>
        <p:spPr bwMode="auto">
          <a:xfrm>
            <a:off x="4525044" y="1540168"/>
            <a:ext cx="1588" cy="2206040"/>
          </a:xfrm>
          <a:prstGeom prst="line">
            <a:avLst/>
          </a:prstGeom>
          <a:solidFill>
            <a:schemeClr val="bg1"/>
          </a:solidFill>
          <a:ln w="3175" cap="flat" cmpd="sng" algn="ctr">
            <a:solidFill>
              <a:schemeClr val="bg1">
                <a:lumMod val="65000"/>
              </a:schemeClr>
            </a:solidFill>
            <a:prstDash val="sysDash"/>
            <a:round/>
            <a:headEnd type="none" w="med" len="med"/>
            <a:tailEnd type="none" w="med" len="med"/>
          </a:ln>
          <a:effectLst/>
        </p:spPr>
      </p:cxnSp>
      <p:sp>
        <p:nvSpPr>
          <p:cNvPr id="11267" name="Rectangle 2"/>
          <p:cNvSpPr>
            <a:spLocks noGrp="1" noChangeArrowheads="1"/>
          </p:cNvSpPr>
          <p:nvPr>
            <p:ph type="title" idx="4294967295"/>
          </p:nvPr>
        </p:nvSpPr>
        <p:spPr>
          <a:xfrm>
            <a:off x="212037" y="76201"/>
            <a:ext cx="7871789" cy="965200"/>
          </a:xfrm>
        </p:spPr>
        <p:txBody>
          <a:bodyPr/>
          <a:lstStyle/>
          <a:p>
            <a:pPr>
              <a:lnSpc>
                <a:spcPct val="120000"/>
              </a:lnSpc>
            </a:pPr>
            <a:r>
              <a:rPr lang="zh-CN" altLang="en-US" smtClean="0">
                <a:latin typeface="+mj-ea"/>
                <a:ea typeface="+mj-ea"/>
              </a:rPr>
              <a:t>目前，</a:t>
            </a:r>
            <a:r>
              <a:rPr lang="en-US" altLang="zh-CN" smtClean="0">
                <a:latin typeface="+mj-ea"/>
                <a:ea typeface="+mj-ea"/>
              </a:rPr>
              <a:t>B</a:t>
            </a:r>
            <a:r>
              <a:rPr lang="zh-CN" altLang="en-US" smtClean="0">
                <a:latin typeface="+mj-ea"/>
                <a:ea typeface="+mj-ea"/>
              </a:rPr>
              <a:t>项目组按计划顺利完成了战略解读、业务模式设计和数码仓现状调研和标准梳理工作</a:t>
            </a:r>
            <a:endParaRPr lang="zh-CN" altLang="en-US">
              <a:latin typeface="+mj-ea"/>
              <a:ea typeface="+mj-ea"/>
            </a:endParaRPr>
          </a:p>
        </p:txBody>
      </p:sp>
      <p:sp>
        <p:nvSpPr>
          <p:cNvPr id="11268" name="AcnSubjectTitle_ID_103435" hidden="1"/>
          <p:cNvSpPr txBox="1">
            <a:spLocks noChangeArrowheads="1"/>
          </p:cNvSpPr>
          <p:nvPr>
            <p:custDataLst>
              <p:tags r:id="rId3"/>
            </p:custDataLst>
          </p:nvPr>
        </p:nvSpPr>
        <p:spPr bwMode="gray">
          <a:xfrm>
            <a:off x="401638" y="1363663"/>
            <a:ext cx="8647112" cy="244475"/>
          </a:xfrm>
          <a:prstGeom prst="rect">
            <a:avLst/>
          </a:prstGeom>
          <a:noFill/>
          <a:ln w="9525" algn="ctr">
            <a:noFill/>
            <a:miter lim="800000"/>
          </a:ln>
        </p:spPr>
        <p:txBody>
          <a:bodyPr lIns="0" tIns="0" rIns="0" bIns="0"/>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buClr>
                <a:schemeClr val="accent1"/>
              </a:buClr>
              <a:buFont typeface="Wingdings" pitchFamily="2" charset="2"/>
              <a:buNone/>
            </a:pPr>
            <a:r>
              <a:rPr lang="en-US"/>
              <a:t>Subject Title</a:t>
            </a:r>
          </a:p>
        </p:txBody>
      </p:sp>
      <p:sp>
        <p:nvSpPr>
          <p:cNvPr id="27653" name="Rectangle 20"/>
          <p:cNvSpPr>
            <a:spLocks noChangeArrowheads="1"/>
          </p:cNvSpPr>
          <p:nvPr/>
        </p:nvSpPr>
        <p:spPr bwMode="auto">
          <a:xfrm>
            <a:off x="606099" y="4103644"/>
            <a:ext cx="3913033" cy="1987550"/>
          </a:xfrm>
          <a:prstGeom prst="rect">
            <a:avLst/>
          </a:prstGeom>
          <a:noFill/>
          <a:ln w="12700">
            <a:solidFill>
              <a:schemeClr val="accent1">
                <a:lumMod val="60000"/>
                <a:lumOff val="40000"/>
              </a:schemeClr>
            </a:solidFill>
            <a:miter lim="800000"/>
          </a:ln>
        </p:spPr>
        <p:txBody>
          <a:bodyPr lIns="90488" tIns="44450" rIns="90488" bIns="44450"/>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eaLnBrk="0" fontAlgn="auto" hangingPunct="0">
              <a:spcBef>
                <a:spcPct val="0"/>
              </a:spcBef>
              <a:spcAft>
                <a:spcPct val="0"/>
              </a:spcAft>
              <a:buSzTx/>
              <a:defRPr/>
            </a:pPr>
            <a:r>
              <a:rPr lang="en-US" altLang="zh-CN" sz="1200" b="0" kern="0">
                <a:solidFill>
                  <a:prstClr val="black"/>
                </a:solidFill>
                <a:latin typeface="+mj-ea"/>
                <a:ea typeface="+mj-ea"/>
              </a:rPr>
              <a:t>1.1 </a:t>
            </a:r>
            <a:r>
              <a:rPr lang="zh-CN" altLang="en-US" sz="1200" kern="0" smtClean="0">
                <a:solidFill>
                  <a:prstClr val="black"/>
                </a:solidFill>
                <a:latin typeface="+mj-ea"/>
                <a:ea typeface="+mj-ea"/>
              </a:rPr>
              <a:t>资料和数据收集</a:t>
            </a:r>
            <a:endParaRPr lang="en-US" altLang="zh-CN" sz="1200" b="0" kern="0">
              <a:solidFill>
                <a:prstClr val="black"/>
              </a:solidFill>
              <a:latin typeface="+mj-ea"/>
              <a:ea typeface="+mj-ea"/>
            </a:endParaRPr>
          </a:p>
          <a:p>
            <a:pPr eaLnBrk="0" fontAlgn="auto" hangingPunct="0">
              <a:spcBef>
                <a:spcPct val="0"/>
              </a:spcBef>
              <a:spcAft>
                <a:spcPct val="0"/>
              </a:spcAft>
              <a:buSzTx/>
              <a:defRPr/>
            </a:pPr>
            <a:r>
              <a:rPr lang="en-US" altLang="zh-CN" sz="1200" b="0" kern="0">
                <a:solidFill>
                  <a:prstClr val="black"/>
                </a:solidFill>
                <a:latin typeface="+mj-ea"/>
                <a:ea typeface="+mj-ea"/>
              </a:rPr>
              <a:t>1.2 </a:t>
            </a:r>
            <a:r>
              <a:rPr lang="zh-CN" altLang="en-US" sz="1200" b="0" kern="0">
                <a:solidFill>
                  <a:prstClr val="black"/>
                </a:solidFill>
                <a:latin typeface="+mj-ea"/>
                <a:ea typeface="+mj-ea"/>
              </a:rPr>
              <a:t>相关</a:t>
            </a:r>
            <a:r>
              <a:rPr lang="zh-CN" altLang="en-US" sz="1200" b="0" kern="0" smtClean="0">
                <a:solidFill>
                  <a:prstClr val="black"/>
                </a:solidFill>
                <a:latin typeface="+mj-ea"/>
                <a:ea typeface="+mj-ea"/>
              </a:rPr>
              <a:t>人员调研访谈</a:t>
            </a:r>
            <a:endParaRPr lang="zh-CN" altLang="en-US" sz="1200" b="0" kern="0">
              <a:solidFill>
                <a:prstClr val="black"/>
              </a:solidFill>
              <a:latin typeface="+mj-ea"/>
              <a:ea typeface="+mj-ea"/>
            </a:endParaRPr>
          </a:p>
          <a:p>
            <a:pPr eaLnBrk="0" fontAlgn="auto" hangingPunct="0">
              <a:spcBef>
                <a:spcPct val="0"/>
              </a:spcBef>
              <a:spcAft>
                <a:spcPct val="0"/>
              </a:spcAft>
              <a:buSzTx/>
              <a:defRPr/>
            </a:pPr>
            <a:r>
              <a:rPr lang="en-US" altLang="zh-CN" sz="1200" b="0" kern="0" smtClean="0">
                <a:solidFill>
                  <a:prstClr val="black"/>
                </a:solidFill>
                <a:latin typeface="+mj-ea"/>
                <a:ea typeface="+mj-ea"/>
              </a:rPr>
              <a:t>1.3 </a:t>
            </a:r>
            <a:r>
              <a:rPr lang="zh-CN" altLang="en-US" sz="1200" kern="0" smtClean="0">
                <a:solidFill>
                  <a:prstClr val="black"/>
                </a:solidFill>
                <a:latin typeface="+mj-ea"/>
                <a:ea typeface="+mj-ea"/>
              </a:rPr>
              <a:t>解读黑色流通中心发展战略</a:t>
            </a:r>
            <a:endParaRPr lang="en-US" altLang="zh-CN" sz="1200" kern="0" smtClean="0">
              <a:solidFill>
                <a:prstClr val="black"/>
              </a:solidFill>
              <a:latin typeface="+mj-ea"/>
              <a:ea typeface="+mj-ea"/>
            </a:endParaRPr>
          </a:p>
          <a:p>
            <a:pPr eaLnBrk="0" fontAlgn="auto" hangingPunct="0">
              <a:spcBef>
                <a:spcPct val="0"/>
              </a:spcBef>
              <a:spcAft>
                <a:spcPct val="0"/>
              </a:spcAft>
              <a:buSzTx/>
              <a:defRPr/>
            </a:pPr>
            <a:r>
              <a:rPr lang="en-US" altLang="zh-CN" sz="1200" b="0" kern="0" smtClean="0">
                <a:solidFill>
                  <a:prstClr val="black"/>
                </a:solidFill>
                <a:latin typeface="+mj-ea"/>
                <a:ea typeface="+mj-ea"/>
              </a:rPr>
              <a:t>1.4 </a:t>
            </a:r>
            <a:r>
              <a:rPr lang="zh-CN" altLang="en-US" sz="1200" b="0" kern="0" smtClean="0">
                <a:solidFill>
                  <a:prstClr val="black"/>
                </a:solidFill>
                <a:latin typeface="+mj-ea"/>
                <a:ea typeface="+mj-ea"/>
              </a:rPr>
              <a:t>分析黑色流通</a:t>
            </a:r>
            <a:r>
              <a:rPr lang="zh-CN" altLang="en-US" sz="1200" kern="0" smtClean="0">
                <a:solidFill>
                  <a:prstClr val="black"/>
                </a:solidFill>
                <a:latin typeface="+mj-ea"/>
                <a:ea typeface="+mj-ea"/>
              </a:rPr>
              <a:t>业务发展现状与挑战</a:t>
            </a:r>
            <a:endParaRPr lang="en-US" altLang="zh-CN" sz="1200" b="0" kern="0">
              <a:solidFill>
                <a:prstClr val="black"/>
              </a:solidFill>
              <a:latin typeface="+mj-ea"/>
              <a:ea typeface="+mj-ea"/>
            </a:endParaRPr>
          </a:p>
          <a:p>
            <a:pPr eaLnBrk="0" fontAlgn="auto" hangingPunct="0">
              <a:spcBef>
                <a:spcPct val="0"/>
              </a:spcBef>
              <a:spcAft>
                <a:spcPct val="0"/>
              </a:spcAft>
              <a:buSzTx/>
              <a:defRPr/>
            </a:pPr>
            <a:r>
              <a:rPr lang="en-US" altLang="zh-CN" sz="1200" kern="0" smtClean="0">
                <a:solidFill>
                  <a:prstClr val="black"/>
                </a:solidFill>
                <a:latin typeface="+mj-ea"/>
                <a:ea typeface="+mj-ea"/>
              </a:rPr>
              <a:t>1.5 </a:t>
            </a:r>
            <a:r>
              <a:rPr lang="zh-CN" altLang="en-US" sz="1200" kern="0" smtClean="0">
                <a:solidFill>
                  <a:prstClr val="black"/>
                </a:solidFill>
                <a:latin typeface="+mj-ea"/>
                <a:ea typeface="+mj-ea"/>
              </a:rPr>
              <a:t>数码仓现状调研和标准梳理</a:t>
            </a:r>
            <a:endParaRPr lang="en-US" altLang="zh-CN" sz="1200" kern="0" smtClean="0">
              <a:solidFill>
                <a:prstClr val="black"/>
              </a:solidFill>
              <a:latin typeface="+mj-ea"/>
              <a:ea typeface="+mj-ea"/>
            </a:endParaRPr>
          </a:p>
          <a:p>
            <a:pPr eaLnBrk="0" fontAlgn="auto" hangingPunct="0">
              <a:spcBef>
                <a:spcPct val="0"/>
              </a:spcBef>
              <a:spcAft>
                <a:spcPct val="0"/>
              </a:spcAft>
              <a:buSzTx/>
              <a:defRPr/>
            </a:pPr>
            <a:r>
              <a:rPr lang="en-US" altLang="zh-CN" sz="1200" kern="0" smtClean="0">
                <a:solidFill>
                  <a:prstClr val="black"/>
                </a:solidFill>
                <a:latin typeface="+mj-ea"/>
                <a:ea typeface="+mj-ea"/>
              </a:rPr>
              <a:t>1.6 </a:t>
            </a:r>
            <a:r>
              <a:rPr lang="zh-CN" altLang="en-US" sz="1200" kern="0" smtClean="0">
                <a:solidFill>
                  <a:prstClr val="black"/>
                </a:solidFill>
                <a:latin typeface="+mj-ea"/>
                <a:ea typeface="+mj-ea"/>
              </a:rPr>
              <a:t>案例分析</a:t>
            </a:r>
            <a:endParaRPr lang="en-US" altLang="zh-CN" sz="1200" kern="0" smtClean="0">
              <a:solidFill>
                <a:prstClr val="black"/>
              </a:solidFill>
              <a:latin typeface="+mj-ea"/>
              <a:ea typeface="+mj-ea"/>
            </a:endParaRPr>
          </a:p>
          <a:p>
            <a:pPr eaLnBrk="0" fontAlgn="auto" hangingPunct="0">
              <a:spcBef>
                <a:spcPct val="0"/>
              </a:spcBef>
              <a:spcAft>
                <a:spcPct val="0"/>
              </a:spcAft>
              <a:buSzTx/>
              <a:defRPr/>
            </a:pPr>
            <a:r>
              <a:rPr lang="en-US" altLang="zh-CN" sz="1200" b="0" kern="0" smtClean="0">
                <a:solidFill>
                  <a:prstClr val="black"/>
                </a:solidFill>
                <a:latin typeface="+mj-ea"/>
                <a:ea typeface="+mj-ea"/>
              </a:rPr>
              <a:t>1.7 </a:t>
            </a:r>
            <a:r>
              <a:rPr lang="zh-CN" altLang="en-US" sz="1200" b="0" kern="0" smtClean="0">
                <a:solidFill>
                  <a:prstClr val="black"/>
                </a:solidFill>
                <a:latin typeface="+mj-ea"/>
                <a:ea typeface="+mj-ea"/>
              </a:rPr>
              <a:t>现状调研阶段初步发现</a:t>
            </a:r>
            <a:endParaRPr lang="en-US" altLang="zh-CN" sz="1200" b="0" kern="0" smtClean="0">
              <a:solidFill>
                <a:prstClr val="black"/>
              </a:solidFill>
              <a:latin typeface="+mj-ea"/>
              <a:ea typeface="+mj-ea"/>
            </a:endParaRPr>
          </a:p>
          <a:p>
            <a:pPr eaLnBrk="0" fontAlgn="auto" hangingPunct="0">
              <a:spcBef>
                <a:spcPct val="0"/>
              </a:spcBef>
              <a:spcAft>
                <a:spcPct val="0"/>
              </a:spcAft>
              <a:buSzTx/>
              <a:defRPr/>
            </a:pPr>
            <a:r>
              <a:rPr lang="en-US" altLang="zh-CN" sz="1200" kern="0" smtClean="0">
                <a:solidFill>
                  <a:prstClr val="black"/>
                </a:solidFill>
                <a:latin typeface="+mj-ea"/>
                <a:ea typeface="+mj-ea"/>
              </a:rPr>
              <a:t>1.8 </a:t>
            </a:r>
            <a:r>
              <a:rPr lang="zh-CN" altLang="en-US" sz="1200" kern="0" smtClean="0">
                <a:solidFill>
                  <a:prstClr val="black"/>
                </a:solidFill>
                <a:latin typeface="+mj-ea"/>
                <a:ea typeface="+mj-ea"/>
              </a:rPr>
              <a:t>可选业务模式定义与筛选</a:t>
            </a:r>
            <a:endParaRPr lang="en-US" altLang="zh-CN" sz="1200" kern="0" smtClean="0">
              <a:solidFill>
                <a:prstClr val="black"/>
              </a:solidFill>
              <a:latin typeface="+mj-ea"/>
              <a:ea typeface="+mj-ea"/>
            </a:endParaRPr>
          </a:p>
          <a:p>
            <a:pPr eaLnBrk="0" fontAlgn="auto" hangingPunct="0">
              <a:spcBef>
                <a:spcPct val="0"/>
              </a:spcBef>
              <a:spcAft>
                <a:spcPct val="0"/>
              </a:spcAft>
              <a:buSzTx/>
              <a:defRPr/>
            </a:pPr>
            <a:r>
              <a:rPr lang="en-US" altLang="zh-CN" sz="1200" b="0" kern="0" smtClean="0">
                <a:solidFill>
                  <a:prstClr val="black"/>
                </a:solidFill>
                <a:latin typeface="+mj-ea"/>
                <a:ea typeface="+mj-ea"/>
              </a:rPr>
              <a:t>1.9 </a:t>
            </a:r>
            <a:r>
              <a:rPr lang="zh-CN" altLang="en-US" sz="1200" b="0" kern="0" smtClean="0">
                <a:solidFill>
                  <a:prstClr val="black"/>
                </a:solidFill>
                <a:latin typeface="+mj-ea"/>
                <a:ea typeface="+mj-ea"/>
              </a:rPr>
              <a:t>业务模式初步设计报告框架</a:t>
            </a:r>
            <a:endParaRPr lang="en-US" altLang="zh-CN" sz="1200" b="0" kern="0" smtClean="0">
              <a:solidFill>
                <a:prstClr val="black"/>
              </a:solidFill>
              <a:latin typeface="+mj-ea"/>
              <a:ea typeface="+mj-ea"/>
            </a:endParaRPr>
          </a:p>
          <a:p>
            <a:pPr eaLnBrk="0" fontAlgn="auto" hangingPunct="0">
              <a:spcBef>
                <a:spcPct val="0"/>
              </a:spcBef>
              <a:spcAft>
                <a:spcPct val="0"/>
              </a:spcAft>
              <a:buSzTx/>
              <a:defRPr/>
            </a:pPr>
            <a:r>
              <a:rPr lang="en-US" altLang="zh-CN" sz="1200" kern="0" smtClean="0">
                <a:solidFill>
                  <a:prstClr val="black"/>
                </a:solidFill>
                <a:latin typeface="+mj-ea"/>
              </a:rPr>
              <a:t>2.0 </a:t>
            </a:r>
            <a:r>
              <a:rPr lang="zh-CN" altLang="en-US" sz="1200" kern="0" smtClean="0">
                <a:solidFill>
                  <a:prstClr val="black"/>
                </a:solidFill>
                <a:latin typeface="+mj-ea"/>
                <a:ea typeface="+mj-ea"/>
              </a:rPr>
              <a:t>阶段成果汇报和确认</a:t>
            </a:r>
            <a:endParaRPr lang="en-US" altLang="zh-CN" sz="1200" kern="0" smtClean="0">
              <a:solidFill>
                <a:prstClr val="black"/>
              </a:solidFill>
              <a:latin typeface="+mj-ea"/>
              <a:ea typeface="+mj-ea"/>
            </a:endParaRPr>
          </a:p>
          <a:p>
            <a:pPr eaLnBrk="0" fontAlgn="auto" hangingPunct="0">
              <a:spcBef>
                <a:spcPct val="0"/>
              </a:spcBef>
              <a:spcAft>
                <a:spcPct val="0"/>
              </a:spcAft>
              <a:buSzTx/>
              <a:defRPr/>
            </a:pPr>
            <a:endParaRPr lang="en-US" altLang="zh-CN" sz="1200" b="0" kern="0">
              <a:solidFill>
                <a:prstClr val="black"/>
              </a:solidFill>
              <a:latin typeface="+mj-ea"/>
              <a:ea typeface="+mj-ea"/>
            </a:endParaRPr>
          </a:p>
        </p:txBody>
      </p:sp>
      <p:sp>
        <p:nvSpPr>
          <p:cNvPr id="63" name="Chevron 62"/>
          <p:cNvSpPr/>
          <p:nvPr/>
        </p:nvSpPr>
        <p:spPr bwMode="auto">
          <a:xfrm>
            <a:off x="4524724" y="1838598"/>
            <a:ext cx="2090041" cy="426524"/>
          </a:xfrm>
          <a:prstGeom prst="chevron">
            <a:avLst>
              <a:gd name="adj" fmla="val 47076"/>
            </a:avLst>
          </a:prstGeom>
          <a:solidFill>
            <a:schemeClr val="bg1">
              <a:lumMod val="95000"/>
            </a:schemeClr>
          </a:solidFill>
          <a:ln w="6350" cap="flat" cmpd="sng" algn="ctr">
            <a:noFill/>
            <a:prstDash val="solid"/>
            <a:round/>
            <a:headEnd type="none" w="med" len="med"/>
            <a:tailEnd type="none" w="med" len="med"/>
          </a:ln>
          <a:effectLst>
            <a:outerShdw blurRad="50800" dist="38100" dir="2700000" algn="tl" rotWithShape="0">
              <a:prstClr val="black">
                <a:alpha val="40000"/>
              </a:prstClr>
            </a:outerShdw>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eaLnBrk="0" hangingPunct="0">
              <a:spcBef>
                <a:spcPct val="50000"/>
              </a:spcBef>
              <a:buClr>
                <a:schemeClr val="accent1"/>
              </a:buClr>
              <a:buSzPct val="75000"/>
              <a:defRPr/>
            </a:pPr>
            <a:r>
              <a:rPr lang="zh-CN" altLang="en-US" sz="1400" b="1" smtClean="0">
                <a:solidFill>
                  <a:schemeClr val="bg1">
                    <a:lumMod val="50000"/>
                  </a:schemeClr>
                </a:solidFill>
                <a:latin typeface="+mj-ea"/>
                <a:ea typeface="+mj-ea"/>
                <a:cs typeface="+mn-cs"/>
              </a:rPr>
              <a:t>运营模式设计</a:t>
            </a:r>
            <a:endParaRPr lang="en-US" sz="1400" b="1">
              <a:solidFill>
                <a:schemeClr val="bg1">
                  <a:lumMod val="50000"/>
                </a:schemeClr>
              </a:solidFill>
              <a:latin typeface="+mj-ea"/>
              <a:ea typeface="+mj-ea"/>
              <a:cs typeface="+mn-cs"/>
            </a:endParaRPr>
          </a:p>
        </p:txBody>
      </p:sp>
      <p:sp>
        <p:nvSpPr>
          <p:cNvPr id="64" name="Chevron 63"/>
          <p:cNvSpPr/>
          <p:nvPr/>
        </p:nvSpPr>
        <p:spPr bwMode="auto">
          <a:xfrm>
            <a:off x="2568252" y="1838598"/>
            <a:ext cx="2088233" cy="426524"/>
          </a:xfrm>
          <a:prstGeom prst="chevron">
            <a:avLst>
              <a:gd name="adj" fmla="val 44147"/>
            </a:avLst>
          </a:prstGeom>
          <a:solidFill>
            <a:schemeClr val="accent3">
              <a:lumMod val="75000"/>
            </a:schemeClr>
          </a:solidFill>
          <a:ln w="6350" cap="flat" cmpd="sng" algn="ctr">
            <a:noFill/>
            <a:prstDash val="solid"/>
            <a:round/>
            <a:headEnd type="none" w="med" len="med"/>
            <a:tailEnd type="none" w="med" len="med"/>
          </a:ln>
          <a:effectLst>
            <a:outerShdw blurRad="50800" dist="38100" dir="2700000" algn="tl" rotWithShape="0">
              <a:prstClr val="black">
                <a:alpha val="40000"/>
              </a:prstClr>
            </a:outerShdw>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eaLnBrk="0" hangingPunct="0">
              <a:spcBef>
                <a:spcPct val="50000"/>
              </a:spcBef>
              <a:buClr>
                <a:schemeClr val="accent1"/>
              </a:buClr>
              <a:buSzPct val="75000"/>
              <a:defRPr/>
            </a:pPr>
            <a:r>
              <a:rPr lang="zh-CN" altLang="en-US" sz="1400" b="1" smtClean="0">
                <a:solidFill>
                  <a:schemeClr val="bg1"/>
                </a:solidFill>
                <a:latin typeface="+mj-ea"/>
                <a:ea typeface="+mj-ea"/>
                <a:cs typeface="+mn-cs"/>
              </a:rPr>
              <a:t>业务模式设计</a:t>
            </a:r>
            <a:endParaRPr lang="en-US" sz="1400" b="1">
              <a:solidFill>
                <a:schemeClr val="bg1"/>
              </a:solidFill>
              <a:latin typeface="+mj-ea"/>
              <a:ea typeface="+mj-ea"/>
              <a:cs typeface="+mn-cs"/>
            </a:endParaRPr>
          </a:p>
        </p:txBody>
      </p:sp>
      <p:sp>
        <p:nvSpPr>
          <p:cNvPr id="65" name="Chevron 64"/>
          <p:cNvSpPr/>
          <p:nvPr/>
        </p:nvSpPr>
        <p:spPr bwMode="auto">
          <a:xfrm>
            <a:off x="6483226" y="1838598"/>
            <a:ext cx="2088232" cy="426524"/>
          </a:xfrm>
          <a:prstGeom prst="chevron">
            <a:avLst>
              <a:gd name="adj" fmla="val 41208"/>
            </a:avLst>
          </a:prstGeom>
          <a:solidFill>
            <a:schemeClr val="bg1">
              <a:lumMod val="95000"/>
            </a:schemeClr>
          </a:solidFill>
          <a:ln w="6350" cap="flat" cmpd="sng" algn="ctr">
            <a:noFill/>
            <a:prstDash val="solid"/>
            <a:round/>
            <a:headEnd type="none" w="med" len="med"/>
            <a:tailEnd type="none" w="med" len="med"/>
          </a:ln>
          <a:effectLst>
            <a:outerShdw blurRad="50800" dist="38100" dir="2700000" algn="tl" rotWithShape="0">
              <a:prstClr val="black">
                <a:alpha val="40000"/>
              </a:prstClr>
            </a:outerShdw>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eaLnBrk="0" hangingPunct="0">
              <a:spcBef>
                <a:spcPct val="50000"/>
              </a:spcBef>
              <a:buClr>
                <a:schemeClr val="accent1"/>
              </a:buClr>
              <a:buSzPct val="75000"/>
              <a:defRPr/>
            </a:pPr>
            <a:r>
              <a:rPr lang="zh-CN" altLang="en-US" sz="1400" b="1" smtClean="0">
                <a:solidFill>
                  <a:schemeClr val="bg1">
                    <a:lumMod val="50000"/>
                  </a:schemeClr>
                </a:solidFill>
                <a:latin typeface="+mj-ea"/>
                <a:ea typeface="+mj-ea"/>
                <a:cs typeface="+mn-cs"/>
              </a:rPr>
              <a:t>试点计划</a:t>
            </a:r>
            <a:endParaRPr lang="en-US" sz="1400" b="1">
              <a:solidFill>
                <a:schemeClr val="bg1">
                  <a:lumMod val="50000"/>
                </a:schemeClr>
              </a:solidFill>
              <a:latin typeface="+mj-ea"/>
              <a:ea typeface="+mj-ea"/>
              <a:cs typeface="+mn-cs"/>
            </a:endParaRPr>
          </a:p>
        </p:txBody>
      </p:sp>
      <p:sp>
        <p:nvSpPr>
          <p:cNvPr id="66" name="Chevron 65"/>
          <p:cNvSpPr/>
          <p:nvPr/>
        </p:nvSpPr>
        <p:spPr bwMode="auto">
          <a:xfrm>
            <a:off x="611560" y="1838598"/>
            <a:ext cx="2088232" cy="426524"/>
          </a:xfrm>
          <a:prstGeom prst="chevron">
            <a:avLst>
              <a:gd name="adj" fmla="val 38274"/>
            </a:avLst>
          </a:prstGeom>
          <a:solidFill>
            <a:schemeClr val="accent3">
              <a:lumMod val="75000"/>
            </a:schemeClr>
          </a:solidFill>
          <a:ln w="6350" cap="flat" cmpd="sng" algn="ctr">
            <a:noFill/>
            <a:prstDash val="solid"/>
            <a:round/>
            <a:headEnd type="none" w="med" len="med"/>
            <a:tailEnd type="none" w="med" len="med"/>
          </a:ln>
          <a:effectLst>
            <a:outerShdw blurRad="50800" dist="38100" dir="2700000" algn="tl" rotWithShape="0">
              <a:prstClr val="black">
                <a:alpha val="40000"/>
              </a:prstClr>
            </a:outerShdw>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eaLnBrk="0" hangingPunct="0">
              <a:spcBef>
                <a:spcPct val="50000"/>
              </a:spcBef>
              <a:buClr>
                <a:schemeClr val="accent1"/>
              </a:buClr>
              <a:buSzPct val="75000"/>
              <a:defRPr/>
            </a:pPr>
            <a:r>
              <a:rPr lang="zh-CN" altLang="en-US" sz="1400" b="1">
                <a:solidFill>
                  <a:schemeClr val="bg1"/>
                </a:solidFill>
                <a:latin typeface="+mj-ea"/>
                <a:ea typeface="+mj-ea"/>
              </a:rPr>
              <a:t>战</a:t>
            </a:r>
            <a:r>
              <a:rPr lang="zh-CN" altLang="en-US" sz="1400" b="1" smtClean="0">
                <a:solidFill>
                  <a:schemeClr val="bg1"/>
                </a:solidFill>
                <a:latin typeface="+mj-ea"/>
                <a:ea typeface="+mj-ea"/>
              </a:rPr>
              <a:t>略解读</a:t>
            </a:r>
            <a:endParaRPr lang="en-US" sz="1400" b="1">
              <a:solidFill>
                <a:schemeClr val="bg1"/>
              </a:solidFill>
              <a:latin typeface="+mj-ea"/>
              <a:ea typeface="+mj-ea"/>
            </a:endParaRPr>
          </a:p>
        </p:txBody>
      </p:sp>
      <p:cxnSp>
        <p:nvCxnSpPr>
          <p:cNvPr id="67" name="Straight Connector 26"/>
          <p:cNvCxnSpPr>
            <a:cxnSpLocks noChangeShapeType="1"/>
          </p:cNvCxnSpPr>
          <p:nvPr/>
        </p:nvCxnSpPr>
        <p:spPr bwMode="auto">
          <a:xfrm flipH="1">
            <a:off x="467171" y="2708920"/>
            <a:ext cx="8569325" cy="0"/>
          </a:xfrm>
          <a:prstGeom prst="line">
            <a:avLst/>
          </a:prstGeom>
          <a:noFill/>
          <a:ln w="9525" algn="ctr">
            <a:solidFill>
              <a:schemeClr val="tx1"/>
            </a:solidFill>
            <a:round/>
          </a:ln>
        </p:spPr>
      </p:cxnSp>
      <p:sp>
        <p:nvSpPr>
          <p:cNvPr id="68" name="Oval 173"/>
          <p:cNvSpPr/>
          <p:nvPr/>
        </p:nvSpPr>
        <p:spPr bwMode="auto">
          <a:xfrm>
            <a:off x="827088" y="1733267"/>
            <a:ext cx="215900" cy="196850"/>
          </a:xfrm>
          <a:prstGeom prst="ellipse">
            <a:avLst/>
          </a:prstGeom>
          <a:solidFill>
            <a:schemeClr val="accent5">
              <a:lumMod val="75000"/>
            </a:schemeClr>
          </a:solidFill>
          <a:ln>
            <a:noFill/>
            <a:headEnd type="none" w="med" len="med"/>
            <a:tailEnd type="none" w="med" len="med"/>
          </a:ln>
        </p:spPr>
        <p:style>
          <a:lnRef idx="3">
            <a:schemeClr val="lt1"/>
          </a:lnRef>
          <a:fillRef idx="1">
            <a:schemeClr val="accent1"/>
          </a:fillRef>
          <a:effectRef idx="1">
            <a:schemeClr val="accent1"/>
          </a:effectRef>
          <a:fontRef idx="minor">
            <a:schemeClr val="lt1"/>
          </a:fontRef>
        </p:style>
        <p:txBody>
          <a:bodyPr wrap="none"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auto">
              <a:spcBef>
                <a:spcPct val="0"/>
              </a:spcBef>
              <a:spcAft>
                <a:spcPct val="0"/>
              </a:spcAft>
              <a:defRPr/>
            </a:pPr>
            <a:r>
              <a:rPr lang="en-US" altLang="zh-CN" sz="1800" b="0">
                <a:solidFill>
                  <a:schemeClr val="bg1"/>
                </a:solidFill>
                <a:latin typeface="华文楷体" pitchFamily="2" charset="-122"/>
              </a:rPr>
              <a:t>1</a:t>
            </a:r>
            <a:endParaRPr lang="en-US" sz="1800" b="0">
              <a:solidFill>
                <a:schemeClr val="bg1"/>
              </a:solidFill>
              <a:latin typeface="华文楷体" pitchFamily="2" charset="-122"/>
            </a:endParaRPr>
          </a:p>
        </p:txBody>
      </p:sp>
      <p:sp>
        <p:nvSpPr>
          <p:cNvPr id="69" name="Oval 173"/>
          <p:cNvSpPr/>
          <p:nvPr/>
        </p:nvSpPr>
        <p:spPr bwMode="auto">
          <a:xfrm>
            <a:off x="2768934" y="1733267"/>
            <a:ext cx="215900" cy="196850"/>
          </a:xfrm>
          <a:prstGeom prst="ellipse">
            <a:avLst/>
          </a:prstGeom>
          <a:solidFill>
            <a:schemeClr val="accent5">
              <a:lumMod val="75000"/>
            </a:schemeClr>
          </a:solidFill>
          <a:ln>
            <a:noFill/>
            <a:headEnd type="none" w="med" len="med"/>
            <a:tailEnd type="none" w="med" len="med"/>
          </a:ln>
        </p:spPr>
        <p:style>
          <a:lnRef idx="3">
            <a:schemeClr val="lt1"/>
          </a:lnRef>
          <a:fillRef idx="1">
            <a:schemeClr val="accent1"/>
          </a:fillRef>
          <a:effectRef idx="1">
            <a:schemeClr val="accent1"/>
          </a:effectRef>
          <a:fontRef idx="minor">
            <a:schemeClr val="lt1"/>
          </a:fontRef>
        </p:style>
        <p:txBody>
          <a:bodyPr wrap="none"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auto">
              <a:spcBef>
                <a:spcPct val="0"/>
              </a:spcBef>
              <a:spcAft>
                <a:spcPct val="0"/>
              </a:spcAft>
              <a:defRPr/>
            </a:pPr>
            <a:r>
              <a:rPr lang="en-US" altLang="zh-CN" sz="1800" b="0">
                <a:solidFill>
                  <a:schemeClr val="bg1"/>
                </a:solidFill>
                <a:latin typeface="华文楷体" pitchFamily="2" charset="-122"/>
              </a:rPr>
              <a:t>2</a:t>
            </a:r>
            <a:endParaRPr lang="en-US" sz="1800" b="0">
              <a:solidFill>
                <a:schemeClr val="bg1"/>
              </a:solidFill>
              <a:latin typeface="华文楷体" pitchFamily="2" charset="-122"/>
            </a:endParaRPr>
          </a:p>
        </p:txBody>
      </p:sp>
      <p:sp>
        <p:nvSpPr>
          <p:cNvPr id="70" name="Oval 173"/>
          <p:cNvSpPr/>
          <p:nvPr/>
        </p:nvSpPr>
        <p:spPr bwMode="auto">
          <a:xfrm>
            <a:off x="4710780" y="1733267"/>
            <a:ext cx="215900" cy="196850"/>
          </a:xfrm>
          <a:prstGeom prst="ellipse">
            <a:avLst/>
          </a:prstGeom>
          <a:solidFill>
            <a:schemeClr val="accent5">
              <a:lumMod val="75000"/>
            </a:schemeClr>
          </a:solidFill>
          <a:ln>
            <a:noFill/>
            <a:headEnd type="none" w="med" len="med"/>
            <a:tailEnd type="none" w="med" len="med"/>
          </a:ln>
        </p:spPr>
        <p:style>
          <a:lnRef idx="3">
            <a:schemeClr val="lt1"/>
          </a:lnRef>
          <a:fillRef idx="1">
            <a:schemeClr val="accent1"/>
          </a:fillRef>
          <a:effectRef idx="1">
            <a:schemeClr val="accent1"/>
          </a:effectRef>
          <a:fontRef idx="minor">
            <a:schemeClr val="lt1"/>
          </a:fontRef>
        </p:style>
        <p:txBody>
          <a:bodyPr wrap="none"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auto">
              <a:spcBef>
                <a:spcPct val="0"/>
              </a:spcBef>
              <a:spcAft>
                <a:spcPct val="0"/>
              </a:spcAft>
              <a:defRPr/>
            </a:pPr>
            <a:r>
              <a:rPr lang="en-US" altLang="zh-CN" sz="1800" b="0">
                <a:solidFill>
                  <a:schemeClr val="bg1"/>
                </a:solidFill>
                <a:latin typeface="华文楷体" pitchFamily="2" charset="-122"/>
              </a:rPr>
              <a:t>3</a:t>
            </a:r>
            <a:endParaRPr lang="en-US" sz="1800" b="0">
              <a:solidFill>
                <a:schemeClr val="bg1"/>
              </a:solidFill>
              <a:latin typeface="华文楷体" pitchFamily="2" charset="-122"/>
            </a:endParaRPr>
          </a:p>
        </p:txBody>
      </p:sp>
      <p:sp>
        <p:nvSpPr>
          <p:cNvPr id="71" name="Oval 173"/>
          <p:cNvSpPr/>
          <p:nvPr/>
        </p:nvSpPr>
        <p:spPr bwMode="auto">
          <a:xfrm>
            <a:off x="6652626" y="1733267"/>
            <a:ext cx="215900" cy="196850"/>
          </a:xfrm>
          <a:prstGeom prst="ellipse">
            <a:avLst/>
          </a:prstGeom>
          <a:solidFill>
            <a:schemeClr val="accent5">
              <a:lumMod val="75000"/>
            </a:schemeClr>
          </a:solidFill>
          <a:ln>
            <a:noFill/>
            <a:headEnd type="none" w="med" len="med"/>
            <a:tailEnd type="none" w="med" len="med"/>
          </a:ln>
        </p:spPr>
        <p:style>
          <a:lnRef idx="3">
            <a:schemeClr val="lt1"/>
          </a:lnRef>
          <a:fillRef idx="1">
            <a:schemeClr val="accent1"/>
          </a:fillRef>
          <a:effectRef idx="1">
            <a:schemeClr val="accent1"/>
          </a:effectRef>
          <a:fontRef idx="minor">
            <a:schemeClr val="lt1"/>
          </a:fontRef>
        </p:style>
        <p:txBody>
          <a:bodyPr wrap="none"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auto">
              <a:spcBef>
                <a:spcPct val="0"/>
              </a:spcBef>
              <a:spcAft>
                <a:spcPct val="0"/>
              </a:spcAft>
              <a:defRPr/>
            </a:pPr>
            <a:r>
              <a:rPr lang="en-US" altLang="zh-CN" sz="1800" b="0">
                <a:solidFill>
                  <a:schemeClr val="bg1"/>
                </a:solidFill>
                <a:latin typeface="华文楷体" pitchFamily="2" charset="-122"/>
              </a:rPr>
              <a:t>4</a:t>
            </a:r>
            <a:endParaRPr lang="en-US" sz="1800" b="0">
              <a:solidFill>
                <a:schemeClr val="bg1"/>
              </a:solidFill>
              <a:latin typeface="华文楷体" pitchFamily="2" charset="-122"/>
            </a:endParaRPr>
          </a:p>
        </p:txBody>
      </p:sp>
      <p:sp>
        <p:nvSpPr>
          <p:cNvPr id="72" name="Oval 173"/>
          <p:cNvSpPr/>
          <p:nvPr/>
        </p:nvSpPr>
        <p:spPr bwMode="auto">
          <a:xfrm>
            <a:off x="3611390" y="2296046"/>
            <a:ext cx="215900" cy="196850"/>
          </a:xfrm>
          <a:prstGeom prst="ellipse">
            <a:avLst/>
          </a:prstGeom>
          <a:solidFill>
            <a:schemeClr val="accent5">
              <a:lumMod val="75000"/>
            </a:schemeClr>
          </a:solidFill>
          <a:ln>
            <a:noFill/>
            <a:headEnd type="none" w="med" len="med"/>
            <a:tailEnd type="none" w="med" len="med"/>
          </a:ln>
        </p:spPr>
        <p:style>
          <a:lnRef idx="3">
            <a:schemeClr val="lt1"/>
          </a:lnRef>
          <a:fillRef idx="1">
            <a:schemeClr val="accent1"/>
          </a:fillRef>
          <a:effectRef idx="1">
            <a:schemeClr val="accent1"/>
          </a:effectRef>
          <a:fontRef idx="minor">
            <a:schemeClr val="lt1"/>
          </a:fontRef>
        </p:style>
        <p:txBody>
          <a:bodyPr wrap="none"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auto">
              <a:spcBef>
                <a:spcPct val="0"/>
              </a:spcBef>
              <a:spcAft>
                <a:spcPct val="0"/>
              </a:spcAft>
              <a:defRPr/>
            </a:pPr>
            <a:r>
              <a:rPr lang="en-US" altLang="zh-CN" sz="1800" b="0">
                <a:solidFill>
                  <a:schemeClr val="bg1"/>
                </a:solidFill>
                <a:latin typeface="华文楷体" pitchFamily="2" charset="-122"/>
              </a:rPr>
              <a:t>5</a:t>
            </a:r>
            <a:endParaRPr lang="en-US" sz="1800" b="0">
              <a:solidFill>
                <a:schemeClr val="bg1"/>
              </a:solidFill>
              <a:latin typeface="华文楷体" pitchFamily="2" charset="-122"/>
            </a:endParaRPr>
          </a:p>
        </p:txBody>
      </p:sp>
      <p:sp>
        <p:nvSpPr>
          <p:cNvPr id="76" name="Text Box 12"/>
          <p:cNvSpPr txBox="1">
            <a:spLocks noChangeArrowheads="1"/>
          </p:cNvSpPr>
          <p:nvPr/>
        </p:nvSpPr>
        <p:spPr bwMode="auto">
          <a:xfrm>
            <a:off x="2077046" y="2866827"/>
            <a:ext cx="766762" cy="336550"/>
          </a:xfrm>
          <a:prstGeom prst="rect">
            <a:avLst/>
          </a:prstGeom>
          <a:noFill/>
          <a:ln w="9525" algn="ctr">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marL="114300" indent="-114300" algn="ctr" eaLnBrk="0" hangingPunct="0">
              <a:spcBef>
                <a:spcPct val="10000"/>
              </a:spcBef>
            </a:pPr>
            <a:r>
              <a:rPr lang="en-US" altLang="zh-CN" sz="1400" b="1" smtClean="0">
                <a:latin typeface="+mj-ea"/>
                <a:ea typeface="+mj-ea"/>
              </a:rPr>
              <a:t>5</a:t>
            </a:r>
            <a:r>
              <a:rPr lang="zh-CN" altLang="en-US" sz="1400" b="1" smtClean="0">
                <a:latin typeface="+mj-ea"/>
                <a:ea typeface="+mj-ea"/>
              </a:rPr>
              <a:t>周</a:t>
            </a:r>
            <a:endParaRPr lang="zh-CN" altLang="en-US" sz="1400" b="1">
              <a:latin typeface="+mj-ea"/>
              <a:ea typeface="+mj-ea"/>
            </a:endParaRPr>
          </a:p>
        </p:txBody>
      </p:sp>
      <p:sp>
        <p:nvSpPr>
          <p:cNvPr id="77" name="Line 13"/>
          <p:cNvSpPr>
            <a:spLocks noChangeShapeType="1"/>
          </p:cNvSpPr>
          <p:nvPr/>
        </p:nvSpPr>
        <p:spPr bwMode="gray">
          <a:xfrm>
            <a:off x="611560" y="3187328"/>
            <a:ext cx="3910335" cy="0"/>
          </a:xfrm>
          <a:prstGeom prst="line">
            <a:avLst/>
          </a:prstGeom>
          <a:noFill/>
          <a:ln w="9525">
            <a:solidFill>
              <a:schemeClr val="tx1"/>
            </a:solidFill>
            <a:round/>
            <a:headEnd type="triangle" w="med" len="med"/>
            <a:tailEnd type="triangle" w="med" len="med"/>
          </a:ln>
        </p:spPr>
        <p:txBody>
          <a:bodyPr wrap="none" lIns="72000" tIns="72000" rIns="72000" bIns="7200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en-US" sz="1200" b="1">
              <a:latin typeface="+mj-ea"/>
              <a:ea typeface="+mj-ea"/>
            </a:endParaRPr>
          </a:p>
        </p:txBody>
      </p:sp>
      <p:sp>
        <p:nvSpPr>
          <p:cNvPr id="78" name="Text Box 15"/>
          <p:cNvSpPr txBox="1">
            <a:spLocks noChangeArrowheads="1"/>
          </p:cNvSpPr>
          <p:nvPr/>
        </p:nvSpPr>
        <p:spPr bwMode="auto">
          <a:xfrm>
            <a:off x="6901582" y="2866827"/>
            <a:ext cx="766762" cy="336550"/>
          </a:xfrm>
          <a:prstGeom prst="rect">
            <a:avLst/>
          </a:prstGeom>
          <a:noFill/>
          <a:ln w="9525" algn="ctr">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marL="114300" indent="-114300" algn="ctr" eaLnBrk="0" hangingPunct="0">
              <a:spcBef>
                <a:spcPct val="10000"/>
              </a:spcBef>
            </a:pPr>
            <a:r>
              <a:rPr lang="en-US" altLang="zh-CN" sz="1400" b="1" smtClean="0">
                <a:solidFill>
                  <a:schemeClr val="bg1">
                    <a:lumMod val="50000"/>
                  </a:schemeClr>
                </a:solidFill>
                <a:latin typeface="+mj-ea"/>
                <a:ea typeface="+mj-ea"/>
              </a:rPr>
              <a:t>1</a:t>
            </a:r>
            <a:r>
              <a:rPr lang="zh-CN" altLang="en-US" sz="1400" b="1" smtClean="0">
                <a:solidFill>
                  <a:schemeClr val="bg1">
                    <a:lumMod val="50000"/>
                  </a:schemeClr>
                </a:solidFill>
                <a:latin typeface="+mj-ea"/>
                <a:ea typeface="+mj-ea"/>
              </a:rPr>
              <a:t>周</a:t>
            </a:r>
            <a:endParaRPr lang="zh-CN" altLang="en-US" sz="1400" b="1">
              <a:solidFill>
                <a:schemeClr val="bg1">
                  <a:lumMod val="50000"/>
                </a:schemeClr>
              </a:solidFill>
              <a:latin typeface="+mj-ea"/>
              <a:ea typeface="+mj-ea"/>
            </a:endParaRPr>
          </a:p>
        </p:txBody>
      </p:sp>
      <p:sp>
        <p:nvSpPr>
          <p:cNvPr id="79" name="Line 16"/>
          <p:cNvSpPr>
            <a:spLocks noChangeShapeType="1"/>
          </p:cNvSpPr>
          <p:nvPr/>
        </p:nvSpPr>
        <p:spPr bwMode="gray">
          <a:xfrm>
            <a:off x="6483225" y="3187328"/>
            <a:ext cx="2049587" cy="0"/>
          </a:xfrm>
          <a:prstGeom prst="line">
            <a:avLst/>
          </a:prstGeom>
          <a:noFill/>
          <a:ln w="9525">
            <a:solidFill>
              <a:schemeClr val="tx1"/>
            </a:solidFill>
            <a:round/>
            <a:headEnd type="triangle" w="med" len="med"/>
            <a:tailEnd type="triangle" w="med" len="med"/>
          </a:ln>
        </p:spPr>
        <p:txBody>
          <a:bodyPr wrap="none" lIns="72000" tIns="72000" rIns="72000" bIns="7200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en-US" sz="1200" b="1">
              <a:solidFill>
                <a:schemeClr val="bg1">
                  <a:lumMod val="50000"/>
                </a:schemeClr>
              </a:solidFill>
              <a:latin typeface="+mj-ea"/>
              <a:ea typeface="+mj-ea"/>
            </a:endParaRPr>
          </a:p>
        </p:txBody>
      </p:sp>
      <p:sp>
        <p:nvSpPr>
          <p:cNvPr id="81" name="Text Box 24"/>
          <p:cNvSpPr txBox="1">
            <a:spLocks noChangeArrowheads="1"/>
          </p:cNvSpPr>
          <p:nvPr/>
        </p:nvSpPr>
        <p:spPr bwMode="auto">
          <a:xfrm>
            <a:off x="217612" y="2799717"/>
            <a:ext cx="776175" cy="276999"/>
          </a:xfrm>
          <a:prstGeom prst="rect">
            <a:avLst/>
          </a:prstGeom>
          <a:noFill/>
          <a:ln w="9525" algn="ctr">
            <a:noFill/>
            <a:miter lim="800000"/>
          </a:ln>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en-US" sz="1200" b="1" smtClean="0">
                <a:latin typeface="+mj-ea"/>
                <a:ea typeface="+mj-ea"/>
              </a:rPr>
              <a:t>10</a:t>
            </a:r>
            <a:r>
              <a:rPr lang="zh-CN" altLang="en-US" sz="1200" b="1" smtClean="0">
                <a:latin typeface="+mj-ea"/>
                <a:ea typeface="+mj-ea"/>
              </a:rPr>
              <a:t>月</a:t>
            </a:r>
            <a:r>
              <a:rPr lang="en-US" sz="1200" b="1" smtClean="0">
                <a:latin typeface="+mj-ea"/>
                <a:ea typeface="+mj-ea"/>
              </a:rPr>
              <a:t>8</a:t>
            </a:r>
            <a:r>
              <a:rPr lang="zh-CN" altLang="en-US" sz="1200" b="1" smtClean="0">
                <a:latin typeface="+mj-ea"/>
                <a:ea typeface="+mj-ea"/>
              </a:rPr>
              <a:t>日</a:t>
            </a:r>
            <a:endParaRPr lang="en-US" sz="1200" b="1">
              <a:latin typeface="+mj-ea"/>
              <a:ea typeface="+mj-ea"/>
            </a:endParaRPr>
          </a:p>
        </p:txBody>
      </p:sp>
      <p:sp>
        <p:nvSpPr>
          <p:cNvPr id="82" name="Text Box 25"/>
          <p:cNvSpPr txBox="1">
            <a:spLocks noChangeArrowheads="1"/>
          </p:cNvSpPr>
          <p:nvPr/>
        </p:nvSpPr>
        <p:spPr bwMode="auto">
          <a:xfrm>
            <a:off x="4111751" y="2799717"/>
            <a:ext cx="965074" cy="276999"/>
          </a:xfrm>
          <a:prstGeom prst="rect">
            <a:avLst/>
          </a:prstGeom>
          <a:noFill/>
          <a:ln w="9525" algn="ctr">
            <a:noFill/>
            <a:miter lim="800000"/>
          </a:ln>
        </p:spPr>
        <p:txBody>
          <a:bodyPr wrap="square">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en-US" altLang="zh-CN" sz="1200" b="1" smtClean="0">
                <a:solidFill>
                  <a:srgbClr val="FF0000"/>
                </a:solidFill>
                <a:latin typeface="+mj-ea"/>
                <a:ea typeface="+mj-ea"/>
              </a:rPr>
              <a:t>11</a:t>
            </a:r>
            <a:r>
              <a:rPr lang="zh-CN" altLang="en-US" sz="1200" b="1" smtClean="0">
                <a:solidFill>
                  <a:srgbClr val="FF0000"/>
                </a:solidFill>
                <a:latin typeface="+mj-ea"/>
                <a:ea typeface="+mj-ea"/>
              </a:rPr>
              <a:t>月</a:t>
            </a:r>
            <a:r>
              <a:rPr lang="en-US" altLang="zh-CN" sz="1200" b="1" smtClean="0">
                <a:solidFill>
                  <a:srgbClr val="FF0000"/>
                </a:solidFill>
                <a:latin typeface="+mj-ea"/>
                <a:ea typeface="+mj-ea"/>
              </a:rPr>
              <a:t>9</a:t>
            </a:r>
            <a:r>
              <a:rPr lang="zh-CN" altLang="en-US" sz="1200" b="1" smtClean="0">
                <a:solidFill>
                  <a:srgbClr val="FF0000"/>
                </a:solidFill>
                <a:latin typeface="+mj-ea"/>
                <a:ea typeface="+mj-ea"/>
              </a:rPr>
              <a:t>日</a:t>
            </a:r>
            <a:endParaRPr lang="en-US" sz="1200" b="1">
              <a:solidFill>
                <a:srgbClr val="FF0000"/>
              </a:solidFill>
              <a:latin typeface="+mj-ea"/>
              <a:ea typeface="+mj-ea"/>
            </a:endParaRPr>
          </a:p>
        </p:txBody>
      </p:sp>
      <p:sp>
        <p:nvSpPr>
          <p:cNvPr id="83" name="Line 13"/>
          <p:cNvSpPr>
            <a:spLocks noChangeShapeType="1"/>
          </p:cNvSpPr>
          <p:nvPr/>
        </p:nvSpPr>
        <p:spPr bwMode="gray">
          <a:xfrm>
            <a:off x="4524723" y="3187328"/>
            <a:ext cx="1944339" cy="0"/>
          </a:xfrm>
          <a:prstGeom prst="line">
            <a:avLst/>
          </a:prstGeom>
          <a:noFill/>
          <a:ln w="9525">
            <a:solidFill>
              <a:schemeClr val="tx1"/>
            </a:solidFill>
            <a:round/>
            <a:headEnd type="triangle" w="med" len="med"/>
            <a:tailEnd type="triangle" w="med" len="med"/>
          </a:ln>
        </p:spPr>
        <p:txBody>
          <a:bodyPr wrap="none" lIns="72000" tIns="72000" rIns="72000" bIns="7200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en-US" sz="1200" b="1">
              <a:latin typeface="+mj-ea"/>
              <a:ea typeface="+mj-ea"/>
            </a:endParaRPr>
          </a:p>
        </p:txBody>
      </p:sp>
      <p:sp>
        <p:nvSpPr>
          <p:cNvPr id="85" name="Text Box 12"/>
          <p:cNvSpPr txBox="1">
            <a:spLocks noChangeArrowheads="1"/>
          </p:cNvSpPr>
          <p:nvPr/>
        </p:nvSpPr>
        <p:spPr bwMode="auto">
          <a:xfrm>
            <a:off x="5126434" y="2866827"/>
            <a:ext cx="766762" cy="336550"/>
          </a:xfrm>
          <a:prstGeom prst="rect">
            <a:avLst/>
          </a:prstGeom>
          <a:noFill/>
          <a:ln w="9525" algn="ctr">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marL="114300" indent="-114300" algn="ctr" eaLnBrk="0" hangingPunct="0">
              <a:spcBef>
                <a:spcPct val="10000"/>
              </a:spcBef>
            </a:pPr>
            <a:r>
              <a:rPr lang="en-US" altLang="zh-CN" sz="1400" b="1" smtClean="0">
                <a:solidFill>
                  <a:schemeClr val="bg1">
                    <a:lumMod val="50000"/>
                  </a:schemeClr>
                </a:solidFill>
                <a:latin typeface="+mj-ea"/>
                <a:ea typeface="+mj-ea"/>
              </a:rPr>
              <a:t>6</a:t>
            </a:r>
            <a:r>
              <a:rPr lang="zh-CN" altLang="en-US" sz="1400" b="1" smtClean="0">
                <a:solidFill>
                  <a:schemeClr val="bg1">
                    <a:lumMod val="50000"/>
                  </a:schemeClr>
                </a:solidFill>
                <a:latin typeface="+mj-ea"/>
                <a:ea typeface="+mj-ea"/>
              </a:rPr>
              <a:t>周</a:t>
            </a:r>
            <a:endParaRPr lang="zh-CN" altLang="en-US" sz="1400" b="1">
              <a:solidFill>
                <a:schemeClr val="bg1">
                  <a:lumMod val="50000"/>
                </a:schemeClr>
              </a:solidFill>
              <a:latin typeface="+mj-ea"/>
              <a:ea typeface="+mj-ea"/>
            </a:endParaRPr>
          </a:p>
        </p:txBody>
      </p:sp>
      <p:sp>
        <p:nvSpPr>
          <p:cNvPr id="86" name="Text Box 25"/>
          <p:cNvSpPr txBox="1">
            <a:spLocks noChangeArrowheads="1"/>
          </p:cNvSpPr>
          <p:nvPr/>
        </p:nvSpPr>
        <p:spPr bwMode="auto">
          <a:xfrm>
            <a:off x="6066447" y="2799717"/>
            <a:ext cx="870751" cy="276999"/>
          </a:xfrm>
          <a:prstGeom prst="rect">
            <a:avLst/>
          </a:prstGeom>
          <a:noFill/>
          <a:ln w="9525" algn="ctr">
            <a:noFill/>
            <a:miter lim="800000"/>
          </a:ln>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en-US" sz="1200" b="1" smtClean="0">
                <a:solidFill>
                  <a:schemeClr val="bg1">
                    <a:lumMod val="50000"/>
                  </a:schemeClr>
                </a:solidFill>
                <a:latin typeface="+mj-ea"/>
                <a:ea typeface="+mj-ea"/>
              </a:rPr>
              <a:t>12</a:t>
            </a:r>
            <a:r>
              <a:rPr lang="zh-CN" altLang="en-US" sz="1200" b="1" smtClean="0">
                <a:solidFill>
                  <a:schemeClr val="bg1">
                    <a:lumMod val="50000"/>
                  </a:schemeClr>
                </a:solidFill>
                <a:latin typeface="+mj-ea"/>
                <a:ea typeface="+mj-ea"/>
              </a:rPr>
              <a:t>月</a:t>
            </a:r>
            <a:r>
              <a:rPr lang="en-US" altLang="zh-CN" sz="1200" b="1" smtClean="0">
                <a:solidFill>
                  <a:schemeClr val="bg1">
                    <a:lumMod val="50000"/>
                  </a:schemeClr>
                </a:solidFill>
                <a:latin typeface="+mj-ea"/>
                <a:ea typeface="+mj-ea"/>
              </a:rPr>
              <a:t>21</a:t>
            </a:r>
            <a:r>
              <a:rPr lang="zh-CN" altLang="en-US" sz="1200" b="1" smtClean="0">
                <a:solidFill>
                  <a:schemeClr val="bg1">
                    <a:lumMod val="50000"/>
                  </a:schemeClr>
                </a:solidFill>
                <a:latin typeface="+mj-ea"/>
                <a:ea typeface="+mj-ea"/>
              </a:rPr>
              <a:t>日</a:t>
            </a:r>
            <a:endParaRPr lang="en-US" sz="1200" b="1">
              <a:solidFill>
                <a:schemeClr val="bg1">
                  <a:lumMod val="50000"/>
                </a:schemeClr>
              </a:solidFill>
              <a:latin typeface="+mj-ea"/>
              <a:ea typeface="+mj-ea"/>
            </a:endParaRPr>
          </a:p>
        </p:txBody>
      </p:sp>
      <p:sp>
        <p:nvSpPr>
          <p:cNvPr id="87" name="Text Box 25"/>
          <p:cNvSpPr txBox="1">
            <a:spLocks noChangeArrowheads="1"/>
          </p:cNvSpPr>
          <p:nvPr/>
        </p:nvSpPr>
        <p:spPr bwMode="auto">
          <a:xfrm>
            <a:off x="7787308" y="2799717"/>
            <a:ext cx="870751" cy="276999"/>
          </a:xfrm>
          <a:prstGeom prst="rect">
            <a:avLst/>
          </a:prstGeom>
          <a:noFill/>
          <a:ln w="9525" algn="ctr">
            <a:noFill/>
            <a:miter lim="800000"/>
          </a:ln>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en-US" altLang="zh-CN" sz="1200" b="1" smtClean="0">
                <a:solidFill>
                  <a:schemeClr val="bg1">
                    <a:lumMod val="50000"/>
                  </a:schemeClr>
                </a:solidFill>
                <a:latin typeface="+mj-ea"/>
                <a:ea typeface="+mj-ea"/>
              </a:rPr>
              <a:t>12</a:t>
            </a:r>
            <a:r>
              <a:rPr lang="zh-CN" altLang="en-US" sz="1200" b="1" smtClean="0">
                <a:solidFill>
                  <a:schemeClr val="bg1">
                    <a:lumMod val="50000"/>
                  </a:schemeClr>
                </a:solidFill>
                <a:latin typeface="+mj-ea"/>
                <a:ea typeface="+mj-ea"/>
              </a:rPr>
              <a:t>月</a:t>
            </a:r>
            <a:r>
              <a:rPr lang="en-US" altLang="zh-CN" sz="1200" b="1" smtClean="0">
                <a:solidFill>
                  <a:schemeClr val="bg1">
                    <a:lumMod val="50000"/>
                  </a:schemeClr>
                </a:solidFill>
                <a:latin typeface="+mj-ea"/>
                <a:ea typeface="+mj-ea"/>
              </a:rPr>
              <a:t>28</a:t>
            </a:r>
            <a:r>
              <a:rPr lang="zh-CN" altLang="en-US" sz="1200" b="1" smtClean="0">
                <a:solidFill>
                  <a:schemeClr val="bg1">
                    <a:lumMod val="50000"/>
                  </a:schemeClr>
                </a:solidFill>
                <a:latin typeface="+mj-ea"/>
                <a:ea typeface="+mj-ea"/>
              </a:rPr>
              <a:t>日</a:t>
            </a:r>
            <a:endParaRPr lang="en-US" sz="1200" b="1">
              <a:solidFill>
                <a:schemeClr val="bg1">
                  <a:lumMod val="50000"/>
                </a:schemeClr>
              </a:solidFill>
              <a:latin typeface="+mj-ea"/>
              <a:ea typeface="+mj-ea"/>
            </a:endParaRPr>
          </a:p>
        </p:txBody>
      </p:sp>
      <p:cxnSp>
        <p:nvCxnSpPr>
          <p:cNvPr id="92" name="Straight Connector 91"/>
          <p:cNvCxnSpPr/>
          <p:nvPr/>
        </p:nvCxnSpPr>
        <p:spPr bwMode="auto">
          <a:xfrm>
            <a:off x="8568802" y="1540168"/>
            <a:ext cx="1588" cy="2206040"/>
          </a:xfrm>
          <a:prstGeom prst="line">
            <a:avLst/>
          </a:prstGeom>
          <a:solidFill>
            <a:schemeClr val="bg1"/>
          </a:solidFill>
          <a:ln w="3175" cap="flat" cmpd="sng" algn="ctr">
            <a:solidFill>
              <a:schemeClr val="bg1">
                <a:lumMod val="65000"/>
              </a:schemeClr>
            </a:solidFill>
            <a:prstDash val="sysDash"/>
            <a:round/>
            <a:headEnd type="none" w="med" len="med"/>
            <a:tailEnd type="none" w="med" len="med"/>
          </a:ln>
          <a:effectLst/>
        </p:spPr>
      </p:cxnSp>
      <p:cxnSp>
        <p:nvCxnSpPr>
          <p:cNvPr id="93" name="Straight Connector 92"/>
          <p:cNvCxnSpPr/>
          <p:nvPr/>
        </p:nvCxnSpPr>
        <p:spPr bwMode="auto">
          <a:xfrm>
            <a:off x="616253" y="1540168"/>
            <a:ext cx="1588" cy="2206040"/>
          </a:xfrm>
          <a:prstGeom prst="line">
            <a:avLst/>
          </a:prstGeom>
          <a:solidFill>
            <a:schemeClr val="bg1"/>
          </a:solidFill>
          <a:ln w="3175" cap="flat" cmpd="sng" algn="ctr">
            <a:solidFill>
              <a:schemeClr val="bg1">
                <a:lumMod val="65000"/>
              </a:schemeClr>
            </a:solidFill>
            <a:prstDash val="sysDash"/>
            <a:round/>
            <a:headEnd type="none" w="med" len="med"/>
            <a:tailEnd type="none" w="med" len="med"/>
          </a:ln>
          <a:effectLst/>
        </p:spPr>
      </p:cxnSp>
      <p:sp>
        <p:nvSpPr>
          <p:cNvPr id="94" name="AutoShape 2"/>
          <p:cNvSpPr>
            <a:spLocks noChangeArrowheads="1"/>
          </p:cNvSpPr>
          <p:nvPr/>
        </p:nvSpPr>
        <p:spPr bwMode="auto">
          <a:xfrm rot="10800000">
            <a:off x="605312" y="3429000"/>
            <a:ext cx="3901291" cy="568140"/>
          </a:xfrm>
          <a:custGeom>
            <a:gdLst>
              <a:gd name="T0" fmla="*/ 2147483647 w 21600"/>
              <a:gd name="T1" fmla="*/ 2147483647 h 21600"/>
              <a:gd name="T2" fmla="*/ 2147483647 w 21600"/>
              <a:gd name="T3" fmla="*/ 2147483647 h 21600"/>
              <a:gd name="T4" fmla="*/ 2147483647 w 21600"/>
              <a:gd name="T5" fmla="*/ 2147483647 h 21600"/>
              <a:gd name="T6" fmla="*/ 2147483647 w 21600"/>
              <a:gd name="T7" fmla="*/ 0 h 21600"/>
              <a:gd name="T8" fmla="*/ 0 60000 65536"/>
              <a:gd name="T9" fmla="*/ 0 60000 65536"/>
              <a:gd name="T10" fmla="*/ 0 60000 65536"/>
              <a:gd name="T11" fmla="*/ 0 60000 65536"/>
              <a:gd name="T12" fmla="*/ 4210 w 21600"/>
              <a:gd name="T13" fmla="*/ 4210 h 21600"/>
              <a:gd name="T14" fmla="*/ 17390 w 21600"/>
              <a:gd name="T15" fmla="*/ 17390 h 21600"/>
              <a:gd name="connsiteX0" fmla="*/ 0 w 21600"/>
              <a:gd name="connsiteY0" fmla="*/ 0 h 21600"/>
              <a:gd name="connsiteX1" fmla="*/ 2539 w 21600"/>
              <a:gd name="connsiteY1" fmla="*/ 21600 h 21600"/>
              <a:gd name="connsiteX2" fmla="*/ 19063 w 21600"/>
              <a:gd name="connsiteY2" fmla="*/ 21600 h 21600"/>
              <a:gd name="connsiteX3" fmla="*/ 21600 w 21600"/>
              <a:gd name="connsiteY3" fmla="*/ 0 h 21600"/>
              <a:gd name="connsiteX4" fmla="*/ 0 w 21600"/>
              <a:gd name="connsiteY4" fmla="*/ 0 h 216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600" h="21600">
                <a:moveTo>
                  <a:pt x="0" y="0"/>
                </a:moveTo>
                <a:lnTo>
                  <a:pt x="2539" y="21600"/>
                </a:lnTo>
                <a:lnTo>
                  <a:pt x="19063" y="21600"/>
                </a:lnTo>
                <a:lnTo>
                  <a:pt x="21600" y="0"/>
                </a:lnTo>
                <a:lnTo>
                  <a:pt x="0" y="0"/>
                </a:lnTo>
                <a:close/>
              </a:path>
            </a:pathLst>
          </a:custGeom>
          <a:gradFill flip="none" rotWithShape="1">
            <a:gsLst>
              <a:gs pos="0">
                <a:schemeClr val="accent1"/>
              </a:gs>
              <a:gs pos="50000">
                <a:schemeClr val="accent1">
                  <a:tint val="44500"/>
                  <a:satMod val="160000"/>
                </a:schemeClr>
              </a:gs>
              <a:gs pos="100000">
                <a:schemeClr val="accent1">
                  <a:tint val="23500"/>
                  <a:satMod val="160000"/>
                </a:schemeClr>
              </a:gs>
            </a:gsLst>
            <a:lin ang="16200000" scaled="1"/>
          </a:gradFill>
          <a:ln w="9525">
            <a:noFill/>
            <a:round/>
          </a:ln>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zh-CN" altLang="en-US"/>
          </a:p>
        </p:txBody>
      </p:sp>
      <p:sp>
        <p:nvSpPr>
          <p:cNvPr id="95" name="等腰三角形 7"/>
          <p:cNvSpPr/>
          <p:nvPr/>
        </p:nvSpPr>
        <p:spPr bwMode="gray">
          <a:xfrm rot="16200000" flipV="1">
            <a:off x="3927473" y="4872228"/>
            <a:ext cx="1987550" cy="450383"/>
          </a:xfrm>
          <a:prstGeom prst="triangle">
            <a:avLst>
              <a:gd name="adj" fmla="val 50143"/>
            </a:avLst>
          </a:prstGeom>
          <a:gradFill flip="none" rotWithShape="1">
            <a:gsLst>
              <a:gs pos="0">
                <a:schemeClr val="accent1">
                  <a:lumMod val="60000"/>
                  <a:lumOff val="40000"/>
                </a:schemeClr>
              </a:gs>
              <a:gs pos="100000">
                <a:schemeClr val="bg1"/>
              </a:gs>
            </a:gsLst>
            <a:lin ang="5400000" scaled="1"/>
          </a:gradFill>
          <a:ln>
            <a:noFill/>
            <a:headEnd type="none" w="med" len="med"/>
            <a:tailEnd type="none"/>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zh-CN" altLang="en-US">
              <a:solidFill>
                <a:schemeClr val="lt1"/>
              </a:solidFill>
            </a:endParaRPr>
          </a:p>
        </p:txBody>
      </p:sp>
      <p:sp>
        <p:nvSpPr>
          <p:cNvPr id="10" name="5-Point Star 9"/>
          <p:cNvSpPr/>
          <p:nvPr/>
        </p:nvSpPr>
        <p:spPr bwMode="auto">
          <a:xfrm>
            <a:off x="4003739" y="2819095"/>
            <a:ext cx="216024" cy="216024"/>
          </a:xfrm>
          <a:prstGeom prst="star5">
            <a:avLst/>
          </a:prstGeom>
          <a:solidFill>
            <a:srgbClr val="FFFF00"/>
          </a:solidFill>
          <a:ln w="12700">
            <a:solidFill>
              <a:schemeClr val="accent5"/>
            </a:solidFill>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en-US" b="1" smtClean="0">
              <a:solidFill>
                <a:srgbClr val="FF0000"/>
              </a:solidFill>
            </a:endParaRPr>
          </a:p>
        </p:txBody>
      </p:sp>
      <p:sp>
        <p:nvSpPr>
          <p:cNvPr id="97" name="AutoShape 38"/>
          <p:cNvSpPr>
            <a:spLocks noChangeArrowheads="1"/>
          </p:cNvSpPr>
          <p:nvPr/>
        </p:nvSpPr>
        <p:spPr bwMode="auto">
          <a:xfrm>
            <a:off x="5783610" y="4411397"/>
            <a:ext cx="2803874" cy="648735"/>
          </a:xfrm>
          <a:prstGeom prst="foldedCorner">
            <a:avLst>
              <a:gd name="adj" fmla="val 36388"/>
            </a:avLst>
          </a:prstGeom>
          <a:solidFill>
            <a:schemeClr val="accent6">
              <a:lumMod val="40000"/>
              <a:lumOff val="60000"/>
            </a:schemeClr>
          </a:solidFill>
          <a:ln w="12700">
            <a:solidFill>
              <a:schemeClr val="tx2"/>
            </a:solidFill>
            <a:round/>
          </a:ln>
        </p:spPr>
        <p:txBody>
          <a:bodyPr wrap="none" anchor="b"/>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defRPr/>
            </a:pPr>
            <a:r>
              <a:rPr lang="en-US" altLang="zh-CN" sz="1400" b="1">
                <a:latin typeface="+mj-ea"/>
                <a:ea typeface="+mj-ea"/>
              </a:rPr>
              <a:t>《</a:t>
            </a:r>
            <a:r>
              <a:rPr lang="zh-CN" altLang="en-US" sz="1400" b="1">
                <a:latin typeface="+mj-ea"/>
                <a:ea typeface="+mj-ea"/>
              </a:rPr>
              <a:t>数码仓库规范</a:t>
            </a:r>
            <a:r>
              <a:rPr lang="en-US" altLang="zh-CN" sz="1400" b="1">
                <a:latin typeface="+mj-ea"/>
                <a:ea typeface="+mj-ea"/>
              </a:rPr>
              <a:t>-</a:t>
            </a:r>
            <a:r>
              <a:rPr lang="zh-CN" altLang="en-US" sz="1400" b="1">
                <a:latin typeface="+mj-ea"/>
                <a:ea typeface="+mj-ea"/>
              </a:rPr>
              <a:t>征求意见稿</a:t>
            </a:r>
            <a:r>
              <a:rPr lang="en-US" altLang="zh-CN" sz="1400" b="1">
                <a:latin typeface="+mj-ea"/>
                <a:ea typeface="+mj-ea"/>
              </a:rPr>
              <a:t>》</a:t>
            </a:r>
          </a:p>
        </p:txBody>
      </p:sp>
      <p:sp>
        <p:nvSpPr>
          <p:cNvPr id="27685" name="AutoShape 38"/>
          <p:cNvSpPr>
            <a:spLocks noChangeArrowheads="1"/>
          </p:cNvSpPr>
          <p:nvPr/>
        </p:nvSpPr>
        <p:spPr bwMode="auto">
          <a:xfrm>
            <a:off x="5361859" y="4883803"/>
            <a:ext cx="2803874" cy="741443"/>
          </a:xfrm>
          <a:prstGeom prst="foldedCorner">
            <a:avLst>
              <a:gd name="adj" fmla="val 36388"/>
            </a:avLst>
          </a:prstGeom>
          <a:solidFill>
            <a:schemeClr val="accent4">
              <a:lumMod val="40000"/>
              <a:lumOff val="60000"/>
            </a:schemeClr>
          </a:solidFill>
          <a:ln w="12700">
            <a:solidFill>
              <a:schemeClr val="tx2"/>
            </a:solidFill>
            <a:round/>
          </a:ln>
        </p:spPr>
        <p:txBody>
          <a:bodyPr wrap="none" anchor="t"/>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r>
              <a:rPr lang="en-US" altLang="zh-CN" sz="1400" b="1" smtClean="0">
                <a:latin typeface="+mj-ea"/>
                <a:ea typeface="+mj-ea"/>
              </a:rPr>
              <a:t>《AT</a:t>
            </a:r>
            <a:r>
              <a:rPr lang="zh-CN" altLang="en-US" sz="1400" b="1" smtClean="0">
                <a:latin typeface="+mj-ea"/>
                <a:ea typeface="+mj-ea"/>
              </a:rPr>
              <a:t>中心</a:t>
            </a:r>
            <a:r>
              <a:rPr lang="zh-CN" altLang="en-US" sz="1400" b="1">
                <a:latin typeface="+mj-ea"/>
                <a:ea typeface="+mj-ea"/>
              </a:rPr>
              <a:t>整合营销项目</a:t>
            </a:r>
            <a:br>
              <a:rPr lang="en-US" altLang="zh-CN" sz="1400" b="1">
                <a:latin typeface="+mj-ea"/>
                <a:ea typeface="+mj-ea"/>
              </a:rPr>
            </a:br>
            <a:r>
              <a:rPr lang="zh-CN" altLang="en-US" sz="1400" b="1">
                <a:latin typeface="+mj-ea"/>
                <a:ea typeface="+mj-ea"/>
              </a:rPr>
              <a:t>业务模式设计报告</a:t>
            </a:r>
            <a:r>
              <a:rPr lang="en-US" altLang="zh-CN" sz="1400" b="1">
                <a:latin typeface="+mj-ea"/>
                <a:ea typeface="+mj-ea"/>
              </a:rPr>
              <a:t>》</a:t>
            </a:r>
          </a:p>
        </p:txBody>
      </p:sp>
      <p:sp>
        <p:nvSpPr>
          <p:cNvPr id="36" name="Chevron 35"/>
          <p:cNvSpPr/>
          <p:nvPr/>
        </p:nvSpPr>
        <p:spPr bwMode="auto">
          <a:xfrm>
            <a:off x="4460798" y="2335250"/>
            <a:ext cx="4114800" cy="307938"/>
          </a:xfrm>
          <a:prstGeom prst="chevron">
            <a:avLst>
              <a:gd name="adj" fmla="val 36903"/>
            </a:avLst>
          </a:prstGeom>
          <a:solidFill>
            <a:schemeClr val="bg1">
              <a:lumMod val="95000"/>
              <a:alpha val="50000"/>
            </a:schemeClr>
          </a:solidFill>
          <a:ln w="6350" cap="flat" cmpd="sng" algn="ctr">
            <a:noFill/>
            <a:prstDash val="solid"/>
            <a:round/>
            <a:headEnd type="none" w="med" len="med"/>
            <a:tailEnd type="none" w="med" len="med"/>
          </a:ln>
          <a:effectLst>
            <a:outerShdw blurRad="50800" dist="38100" dir="2700000" algn="tl" rotWithShape="0">
              <a:prstClr val="black">
                <a:alpha val="40000"/>
              </a:prstClr>
            </a:outerShdw>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eaLnBrk="0" hangingPunct="0">
              <a:spcBef>
                <a:spcPct val="50000"/>
              </a:spcBef>
              <a:buClr>
                <a:schemeClr val="accent1"/>
              </a:buClr>
              <a:buSzPct val="75000"/>
              <a:defRPr/>
            </a:pPr>
            <a:endParaRPr lang="en-US" sz="1400" b="1">
              <a:solidFill>
                <a:schemeClr val="bg1"/>
              </a:solidFill>
              <a:latin typeface="+mj-ea"/>
              <a:ea typeface="+mj-ea"/>
              <a:cs typeface="+mn-cs"/>
            </a:endParaRPr>
          </a:p>
        </p:txBody>
      </p:sp>
      <p:sp>
        <p:nvSpPr>
          <p:cNvPr id="37" name="TextBox 36"/>
          <p:cNvSpPr txBox="1"/>
          <p:nvPr/>
        </p:nvSpPr>
        <p:spPr>
          <a:xfrm>
            <a:off x="3773764" y="2339007"/>
            <a:ext cx="1620957" cy="307777"/>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400" b="1" smtClean="0">
                <a:solidFill>
                  <a:schemeClr val="bg1"/>
                </a:solidFill>
                <a:latin typeface="微软雅黑" pitchFamily="34" charset="-122"/>
                <a:ea typeface="微软雅黑" pitchFamily="34" charset="-122"/>
              </a:rPr>
              <a:t>数码仓标准化提升</a:t>
            </a:r>
            <a:endParaRPr lang="en-US" sz="1400" b="1" smtClean="0">
              <a:solidFill>
                <a:schemeClr val="bg1"/>
              </a:solidFill>
              <a:latin typeface="微软雅黑" pitchFamily="34" charset="-122"/>
              <a:ea typeface="微软雅黑" pitchFamily="34" charset="-122"/>
            </a:endParaRPr>
          </a:p>
        </p:txBody>
      </p:sp>
      <p:sp>
        <p:nvSpPr>
          <p:cNvPr id="38" name="Chevron 37"/>
          <p:cNvSpPr/>
          <p:nvPr/>
        </p:nvSpPr>
        <p:spPr bwMode="auto">
          <a:xfrm>
            <a:off x="6611809" y="6204669"/>
            <a:ext cx="548640" cy="182880"/>
          </a:xfrm>
          <a:prstGeom prst="chevron">
            <a:avLst>
              <a:gd name="adj" fmla="val 38274"/>
            </a:avLst>
          </a:prstGeom>
          <a:solidFill>
            <a:schemeClr val="accent3">
              <a:lumMod val="75000"/>
            </a:schemeClr>
          </a:solidFill>
          <a:ln w="6350" cap="flat" cmpd="sng" algn="ctr">
            <a:noFill/>
            <a:prstDash val="solid"/>
            <a:round/>
            <a:headEnd type="none" w="med" len="med"/>
            <a:tailEnd type="none" w="med" len="med"/>
          </a:ln>
          <a:effectLst>
            <a:outerShdw blurRad="50800" dist="38100" dir="2700000" algn="tl" rotWithShape="0">
              <a:prstClr val="black">
                <a:alpha val="40000"/>
              </a:prstClr>
            </a:outerShdw>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eaLnBrk="0" hangingPunct="0">
              <a:spcBef>
                <a:spcPct val="50000"/>
              </a:spcBef>
              <a:buClr>
                <a:schemeClr val="accent1"/>
              </a:buClr>
              <a:buSzPct val="75000"/>
              <a:defRPr/>
            </a:pPr>
            <a:endParaRPr lang="en-US" sz="1400" b="1">
              <a:solidFill>
                <a:schemeClr val="bg1"/>
              </a:solidFill>
              <a:latin typeface="+mj-ea"/>
              <a:ea typeface="+mj-ea"/>
            </a:endParaRPr>
          </a:p>
        </p:txBody>
      </p:sp>
      <p:sp>
        <p:nvSpPr>
          <p:cNvPr id="39" name="Chevron 38"/>
          <p:cNvSpPr/>
          <p:nvPr/>
        </p:nvSpPr>
        <p:spPr bwMode="auto">
          <a:xfrm>
            <a:off x="6611809" y="6447356"/>
            <a:ext cx="548640" cy="182880"/>
          </a:xfrm>
          <a:prstGeom prst="chevron">
            <a:avLst>
              <a:gd name="adj" fmla="val 38274"/>
            </a:avLst>
          </a:prstGeom>
          <a:solidFill>
            <a:schemeClr val="bg1">
              <a:lumMod val="95000"/>
            </a:schemeClr>
          </a:solidFill>
          <a:ln w="6350" cap="flat" cmpd="sng" algn="ctr">
            <a:noFill/>
            <a:prstDash val="solid"/>
            <a:round/>
            <a:headEnd type="none" w="med" len="med"/>
            <a:tailEnd type="none" w="med" len="med"/>
          </a:ln>
          <a:effectLst>
            <a:outerShdw blurRad="50800" dist="38100" dir="2700000" algn="tl" rotWithShape="0">
              <a:prstClr val="black">
                <a:alpha val="40000"/>
              </a:prstClr>
            </a:outerShdw>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eaLnBrk="0" hangingPunct="0">
              <a:spcBef>
                <a:spcPct val="50000"/>
              </a:spcBef>
              <a:buClr>
                <a:schemeClr val="accent1"/>
              </a:buClr>
              <a:buSzPct val="75000"/>
              <a:defRPr/>
            </a:pPr>
            <a:endParaRPr lang="en-US" sz="1400" b="1">
              <a:solidFill>
                <a:schemeClr val="bg1"/>
              </a:solidFill>
              <a:latin typeface="+mj-ea"/>
              <a:ea typeface="+mj-ea"/>
            </a:endParaRPr>
          </a:p>
        </p:txBody>
      </p:sp>
      <p:sp>
        <p:nvSpPr>
          <p:cNvPr id="40" name="TextBox 39"/>
          <p:cNvSpPr txBox="1"/>
          <p:nvPr/>
        </p:nvSpPr>
        <p:spPr>
          <a:xfrm>
            <a:off x="7110677" y="6165304"/>
            <a:ext cx="989715" cy="26161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100" smtClean="0">
                <a:latin typeface="微软雅黑" pitchFamily="34" charset="-122"/>
                <a:ea typeface="微软雅黑" pitchFamily="34" charset="-122"/>
              </a:rPr>
              <a:t>已完成</a:t>
            </a:r>
            <a:endParaRPr lang="en-US" sz="1100" smtClean="0">
              <a:latin typeface="微软雅黑" pitchFamily="34" charset="-122"/>
              <a:ea typeface="微软雅黑" pitchFamily="34" charset="-122"/>
            </a:endParaRPr>
          </a:p>
        </p:txBody>
      </p:sp>
      <p:sp>
        <p:nvSpPr>
          <p:cNvPr id="41" name="TextBox 40"/>
          <p:cNvSpPr txBox="1"/>
          <p:nvPr/>
        </p:nvSpPr>
        <p:spPr>
          <a:xfrm>
            <a:off x="7110305" y="6407991"/>
            <a:ext cx="989715" cy="26161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100" smtClean="0">
                <a:latin typeface="微软雅黑" pitchFamily="34" charset="-122"/>
                <a:ea typeface="微软雅黑" pitchFamily="34" charset="-122"/>
              </a:rPr>
              <a:t>待完成</a:t>
            </a:r>
            <a:endParaRPr lang="en-US" sz="1100" smtClean="0">
              <a:latin typeface="微软雅黑" pitchFamily="34" charset="-122"/>
              <a:ea typeface="微软雅黑" pitchFamily="34" charset="-122"/>
            </a:endParaRPr>
          </a:p>
        </p:txBody>
      </p:sp>
      <p:sp>
        <p:nvSpPr>
          <p:cNvPr id="42" name="TextBox 41"/>
          <p:cNvSpPr txBox="1"/>
          <p:nvPr/>
        </p:nvSpPr>
        <p:spPr>
          <a:xfrm>
            <a:off x="6084168" y="6165304"/>
            <a:ext cx="607859" cy="261610"/>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100" smtClean="0">
                <a:latin typeface="微软雅黑" pitchFamily="34" charset="-122"/>
                <a:ea typeface="微软雅黑" pitchFamily="34" charset="-122"/>
              </a:rPr>
              <a:t>图例：</a:t>
            </a:r>
            <a:endParaRPr lang="en-US" sz="1100" smtClean="0">
              <a:latin typeface="微软雅黑" pitchFamily="34" charset="-122"/>
              <a:ea typeface="微软雅黑" pitchFamily="34" charset="-122"/>
            </a:endParaRPr>
          </a:p>
        </p:txBody>
      </p:sp>
      <p:grpSp>
        <p:nvGrpSpPr>
          <p:cNvPr id="45" name="Group 44"/>
          <p:cNvGrpSpPr/>
          <p:nvPr/>
        </p:nvGrpSpPr>
        <p:grpSpPr>
          <a:xfrm>
            <a:off x="7750341" y="6204669"/>
            <a:ext cx="548640" cy="182880"/>
            <a:chOff x="745286" y="3625118"/>
            <a:chExt cx="7982712" cy="307938"/>
          </a:xfrm>
        </p:grpSpPr>
        <p:sp>
          <p:nvSpPr>
            <p:cNvPr id="43" name="Chevron 42"/>
            <p:cNvSpPr/>
            <p:nvPr/>
          </p:nvSpPr>
          <p:spPr bwMode="auto">
            <a:xfrm>
              <a:off x="745286" y="3625118"/>
              <a:ext cx="7982712" cy="307938"/>
            </a:xfrm>
            <a:prstGeom prst="chevron">
              <a:avLst>
                <a:gd name="adj" fmla="val 36903"/>
              </a:avLst>
            </a:prstGeom>
            <a:solidFill>
              <a:schemeClr val="accent3">
                <a:lumMod val="75000"/>
              </a:schemeClr>
            </a:solidFill>
            <a:ln w="6350" cap="flat" cmpd="sng" algn="ctr">
              <a:noFill/>
              <a:prstDash val="solid"/>
              <a:round/>
              <a:headEnd type="none" w="med" len="med"/>
              <a:tailEnd type="none" w="med" len="med"/>
            </a:ln>
            <a:effectLst>
              <a:outerShdw blurRad="50800" dist="38100" dir="2700000" algn="tl" rotWithShape="0">
                <a:prstClr val="black">
                  <a:alpha val="40000"/>
                </a:prstClr>
              </a:outerShdw>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eaLnBrk="0" hangingPunct="0">
                <a:spcBef>
                  <a:spcPct val="50000"/>
                </a:spcBef>
                <a:buClr>
                  <a:schemeClr val="accent1"/>
                </a:buClr>
                <a:buSzPct val="75000"/>
                <a:defRPr/>
              </a:pPr>
              <a:endParaRPr lang="en-US" sz="1400" b="1">
                <a:solidFill>
                  <a:schemeClr val="bg1"/>
                </a:solidFill>
                <a:latin typeface="+mj-ea"/>
                <a:ea typeface="+mj-ea"/>
                <a:cs typeface="+mn-cs"/>
              </a:endParaRPr>
            </a:p>
          </p:txBody>
        </p:sp>
        <p:sp>
          <p:nvSpPr>
            <p:cNvPr id="44" name="Chevron 43"/>
            <p:cNvSpPr/>
            <p:nvPr/>
          </p:nvSpPr>
          <p:spPr bwMode="auto">
            <a:xfrm>
              <a:off x="4613198" y="3625118"/>
              <a:ext cx="4114800" cy="307938"/>
            </a:xfrm>
            <a:prstGeom prst="chevron">
              <a:avLst>
                <a:gd name="adj" fmla="val 36903"/>
              </a:avLst>
            </a:prstGeom>
            <a:solidFill>
              <a:schemeClr val="bg1">
                <a:lumMod val="95000"/>
                <a:alpha val="50000"/>
              </a:schemeClr>
            </a:solidFill>
            <a:ln w="6350" cap="flat" cmpd="sng" algn="ctr">
              <a:noFill/>
              <a:prstDash val="solid"/>
              <a:round/>
              <a:headEnd type="none" w="med" len="med"/>
              <a:tailEnd type="none" w="med" len="med"/>
            </a:ln>
            <a:effectLst>
              <a:outerShdw blurRad="50800" dist="38100" dir="2700000" algn="tl" rotWithShape="0">
                <a:prstClr val="black">
                  <a:alpha val="40000"/>
                </a:prstClr>
              </a:outerShdw>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eaLnBrk="0" hangingPunct="0">
                <a:spcBef>
                  <a:spcPct val="50000"/>
                </a:spcBef>
                <a:buClr>
                  <a:schemeClr val="accent1"/>
                </a:buClr>
                <a:buSzPct val="75000"/>
                <a:defRPr/>
              </a:pPr>
              <a:endParaRPr lang="en-US" sz="1400" b="1">
                <a:solidFill>
                  <a:schemeClr val="bg1"/>
                </a:solidFill>
                <a:latin typeface="+mj-ea"/>
                <a:ea typeface="+mj-ea"/>
                <a:cs typeface="+mn-cs"/>
              </a:endParaRPr>
            </a:p>
          </p:txBody>
        </p:sp>
      </p:grpSp>
      <p:sp>
        <p:nvSpPr>
          <p:cNvPr id="46" name="TextBox 45"/>
          <p:cNvSpPr txBox="1"/>
          <p:nvPr/>
        </p:nvSpPr>
        <p:spPr>
          <a:xfrm>
            <a:off x="8262805" y="6165304"/>
            <a:ext cx="822960" cy="26161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100" smtClean="0">
                <a:latin typeface="微软雅黑" pitchFamily="34" charset="-122"/>
                <a:ea typeface="微软雅黑" pitchFamily="34" charset="-122"/>
              </a:rPr>
              <a:t>部分完成</a:t>
            </a:r>
            <a:endParaRPr lang="en-US" sz="1100" smtClean="0">
              <a:latin typeface="微软雅黑" pitchFamily="34" charset="-122"/>
              <a:ea typeface="微软雅黑" pitchFamily="34" charset="-122"/>
            </a:endParaRPr>
          </a:p>
        </p:txBody>
      </p:sp>
      <p:sp>
        <p:nvSpPr>
          <p:cNvPr id="48" name="Slide Number Placeholder 3"/>
          <p:cNvSpPr txBox="1"/>
          <p:nvPr/>
        </p:nvSpPr>
        <p:spPr>
          <a:xfrm>
            <a:off x="8243888" y="6553200"/>
            <a:ext cx="666750" cy="228600"/>
          </a:xfrm>
          <a:prstGeom prst="rect">
            <a:avLst/>
          </a:prstGeom>
          <a:noFill/>
          <a:ln w="12700">
            <a:noFill/>
            <a:miter lim="800000"/>
          </a:ln>
          <a:effectLst/>
        </p:spPr>
        <p:txBody>
          <a:bodyPr vert="horz" wrap="square" lIns="91440" tIns="45720" rIns="91440" bIns="0" numCol="1" anchor="b"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marL="0" marR="0" lvl="0" indent="0" algn="r" defTabSz="914400" eaLnBrk="0" latinLnBrk="0" hangingPunct="0">
              <a:lnSpc>
                <a:spcPct val="70000"/>
              </a:lnSpc>
              <a:buClrTx/>
              <a:buSzTx/>
              <a:buFontTx/>
              <a:buNone/>
              <a:tabLst>
                <a:tab pos="2473325"/>
              </a:tabLst>
              <a:defRPr/>
            </a:pPr>
            <a:fld id="{916D2383-AA66-4E37-A027-B5DEB07741A2}" type="slidenum">
              <a:rPr lang="en-US" altLang="zh-CN" sz="900" smtClean="0">
                <a:solidFill>
                  <a:srgbClr val="000000"/>
                </a:solidFill>
                <a:latin typeface="Arial" pitchFamily="34" charset="0"/>
                <a:ea typeface="华文楷体" pitchFamily="2" charset="-122"/>
              </a:rPr>
              <a:pPr marL="0" marR="0" lvl="0" indent="0" algn="r" defTabSz="914400" eaLnBrk="0" latinLnBrk="0" hangingPunct="0">
                <a:lnSpc>
                  <a:spcPct val="70000"/>
                </a:lnSpc>
                <a:buClrTx/>
                <a:buSzTx/>
                <a:buFontTx/>
                <a:buNone/>
                <a:tabLst>
                  <a:tab pos="2473325"/>
                </a:tabLst>
                <a:defRPr/>
              </a:pPr>
              <a:t>6</a:t>
            </a:fld>
            <a:br>
              <a:rPr lang="en-US" altLang="zh-CN" sz="900" smtClean="0">
                <a:solidFill>
                  <a:srgbClr val="000000"/>
                </a:solidFill>
                <a:latin typeface="Arial" pitchFamily="34" charset="0"/>
                <a:ea typeface="华文楷体" pitchFamily="2" charset="-122"/>
              </a:rPr>
            </a:br>
            <a:endParaRPr lang="en-US" altLang="zh-CN" sz="900">
              <a:solidFill>
                <a:srgbClr val="000000"/>
              </a:solidFill>
              <a:latin typeface="Arial" pitchFamily="34" charset="0"/>
              <a:ea typeface="华文楷体" pitchFamily="2" charset="-122"/>
            </a:endParaRPr>
          </a:p>
        </p:txBody>
      </p:sp>
      <p:sp>
        <p:nvSpPr>
          <p:cNvPr id="49" name="Content Placeholder 5"/>
          <p:cNvSpPr txBox="1"/>
          <p:nvPr/>
        </p:nvSpPr>
        <p:spPr>
          <a:xfrm>
            <a:off x="212037" y="1155700"/>
            <a:ext cx="8445500" cy="382772"/>
          </a:xfrm>
          <a:prstGeom prst="rect">
            <a:avLst/>
          </a:prstGeom>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marL="112713" marR="0" lvl="0" indent="-112713" algn="l" defTabSz="914400" rtl="0" eaLnBrk="0" fontAlgn="base" latinLnBrk="0" hangingPunct="0">
              <a:lnSpc>
                <a:spcPct val="120000"/>
              </a:lnSpc>
              <a:spcBef>
                <a:spcPct val="50000"/>
              </a:spcBef>
              <a:spcAft>
                <a:spcPct val="0"/>
              </a:spcAft>
              <a:buClr>
                <a:schemeClr val="tx1"/>
              </a:buClr>
              <a:buSzTx/>
              <a:defRPr/>
            </a:pPr>
            <a:r>
              <a:rPr lang="zh-CN" altLang="en-US" sz="1400" b="1" kern="0" smtClean="0">
                <a:latin typeface="微软雅黑" pitchFamily="34" charset="-122"/>
                <a:ea typeface="微软雅黑" pitchFamily="34" charset="-122"/>
              </a:rPr>
              <a:t>项目计划回顾</a:t>
            </a:r>
            <a:endParaRPr kumimoji="0" lang="en-US" sz="1400" b="1" i="0" u="none" strike="noStrike" kern="0" cap="none" spc="0" normalizeH="0" baseline="0" noProof="0">
              <a:ln>
                <a:noFill/>
              </a:ln>
              <a:solidFill>
                <a:schemeClr val="tx1"/>
              </a:solidFill>
              <a:effectLst/>
              <a:uLnTx/>
              <a:uFillTx/>
              <a:latin typeface="微软雅黑" pitchFamily="34" charset="-122"/>
              <a:ea typeface="微软雅黑" pitchFamily="34" charset="-122"/>
            </a:endParaRPr>
          </a:p>
        </p:txBody>
      </p:sp>
      <p:sp>
        <p:nvSpPr>
          <p:cNvPr id="50" name="Footer Placeholder 2"/>
          <p:cNvSpPr txBox="1"/>
          <p:nvPr/>
        </p:nvSpPr>
        <p:spPr>
          <a:xfrm>
            <a:off x="304800" y="6553200"/>
            <a:ext cx="5522913" cy="228600"/>
          </a:xfrm>
          <a:prstGeom prst="rect">
            <a:avLst/>
          </a:prstGeom>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sz="900" b="0" i="0" u="none" strike="noStrike" kern="1200" cap="none" spc="0" normalizeH="0" baseline="0" noProof="0">
              <a:ln>
                <a:noFill/>
              </a:ln>
              <a:solidFill>
                <a:schemeClr val="tx1"/>
              </a:solidFill>
              <a:effectLst/>
              <a:uLnTx/>
              <a:uFillTx/>
              <a:latin typeface="Arial"/>
              <a:ea typeface="宋体" charset="-122"/>
              <a:cs typeface="+mn-cs"/>
            </a:endParaRPr>
          </a:p>
        </p:txBody>
      </p:sp>
    </p:spTree>
    <p:extLst>
      <p:ext uri="{BB962C8B-B14F-4D97-AF65-F5344CB8AC3E}">
        <p14:creationId xmlns:p14="http://schemas.microsoft.com/office/powerpoint/2010/main" val="2446793107"/>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 name="Rounded Rectangle 38"/>
          <p:cNvSpPr/>
          <p:nvPr/>
        </p:nvSpPr>
        <p:spPr bwMode="auto">
          <a:xfrm>
            <a:off x="7624482" y="1556792"/>
            <a:ext cx="1286156" cy="4714428"/>
          </a:xfrm>
          <a:prstGeom prst="roundRect">
            <a:avLst>
              <a:gd name="adj" fmla="val 0"/>
            </a:avLst>
          </a:prstGeom>
          <a:solidFill>
            <a:schemeClr val="accent6">
              <a:lumMod val="20000"/>
              <a:lumOff val="80000"/>
            </a:schemeClr>
          </a:solidFill>
          <a:ln w="28575">
            <a:prstDash val="lgDash"/>
            <a:headEnd type="none" w="med" len="med"/>
            <a:tailEnd type="none"/>
          </a:ln>
        </p:spPr>
        <p:style>
          <a:lnRef idx="1">
            <a:schemeClr val="accent6"/>
          </a:lnRef>
          <a:fillRef idx="0">
            <a:schemeClr val="accent6"/>
          </a:fillRef>
          <a:effectRef idx="0">
            <a:schemeClr val="accent6"/>
          </a:effectRef>
          <a:fontRef idx="minor">
            <a:schemeClr val="tx1"/>
          </a:fontRef>
        </p:style>
        <p:txBody>
          <a:bodyPr vert="eaVert"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r>
              <a:rPr lang="zh-CN" altLang="en-US" sz="1600" smtClean="0"/>
              <a:t>运营模式设计（下阶段）</a:t>
            </a:r>
            <a:endParaRPr lang="en-US" sz="1600"/>
          </a:p>
        </p:txBody>
      </p:sp>
      <p:sp>
        <p:nvSpPr>
          <p:cNvPr id="114" name="Rectangle 113"/>
          <p:cNvSpPr/>
          <p:nvPr/>
        </p:nvSpPr>
        <p:spPr bwMode="gray">
          <a:xfrm>
            <a:off x="336680" y="2066380"/>
            <a:ext cx="7306529" cy="4204840"/>
          </a:xfrm>
          <a:prstGeom prst="rect">
            <a:avLst/>
          </a:prstGeom>
        </p:spPr>
        <p:style>
          <a:lnRef idx="2">
            <a:schemeClr val="accent6"/>
          </a:lnRef>
          <a:fillRef idx="1">
            <a:schemeClr val="lt1"/>
          </a:fillRef>
          <a:effectRef idx="0">
            <a:schemeClr val="accent6"/>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171450" indent="-171450" algn="ctr">
              <a:spcAft>
                <a:spcPts val="300"/>
              </a:spcAft>
              <a:buFont typeface="Wingdings" pitchFamily="2" charset="2"/>
              <a:buChar char="§"/>
            </a:pPr>
            <a:endParaRPr lang="en-US" sz="1200" smtClean="0">
              <a:latin typeface="微软雅黑" pitchFamily="34" charset="-122"/>
              <a:ea typeface="微软雅黑" pitchFamily="34" charset="-122"/>
              <a:cs typeface="Arial"/>
            </a:endParaRPr>
          </a:p>
        </p:txBody>
      </p:sp>
      <p:sp>
        <p:nvSpPr>
          <p:cNvPr id="5" name="Title 4"/>
          <p:cNvSpPr>
            <a:spLocks noGrp="1"/>
          </p:cNvSpPr>
          <p:nvPr>
            <p:ph type="title"/>
          </p:nvPr>
        </p:nvSpPr>
        <p:spPr/>
        <p:txBody>
          <a:bodyPr/>
          <a:lstStyle/>
          <a:p>
            <a:r>
              <a:rPr lang="zh-CN" altLang="en-US"/>
              <a:t>电子商务平台</a:t>
            </a:r>
            <a:r>
              <a:rPr lang="zh-CN" altLang="en-US" smtClean="0"/>
              <a:t>业</a:t>
            </a:r>
            <a:r>
              <a:rPr lang="zh-CN" altLang="en-US"/>
              <a:t>务模式设计包</a:t>
            </a:r>
            <a:r>
              <a:rPr lang="zh-CN" altLang="en-US" smtClean="0"/>
              <a:t>括 “总体业务模式”</a:t>
            </a:r>
            <a:r>
              <a:rPr lang="zh-CN" altLang="en-US"/>
              <a:t>与“具体业务内涵”两部分</a:t>
            </a:r>
            <a:endParaRPr lang="en-US"/>
          </a:p>
        </p:txBody>
      </p:sp>
      <p:sp>
        <p:nvSpPr>
          <p:cNvPr id="4" name="Slide Number Placeholder 3"/>
          <p:cNvSpPr>
            <a:spLocks noGrp="1"/>
          </p:cNvSpPr>
          <p:nvPr>
            <p:ph type="sldNum" sz="quarter" idx="11"/>
          </p:nvPr>
        </p:nvSpPr>
        <p:spPr/>
        <p:txBody>
          <a:bodyPr/>
          <a:lstStyle/>
          <a:p>
            <a:fld id="{916D2383-AA66-4E37-A027-B5DEB07741A2}" type="slidenum">
              <a:rPr lang="en-US" altLang="zh-CN" smtClean="0"/>
              <a:t>7</a:t>
            </a:fld>
            <a:br>
              <a:rPr lang="en-US" altLang="zh-CN" smtClean="0"/>
            </a:br>
            <a:endParaRPr lang="en-US" altLang="zh-CN"/>
          </a:p>
        </p:txBody>
      </p:sp>
      <p:sp>
        <p:nvSpPr>
          <p:cNvPr id="6" name="Content Placeholder 5"/>
          <p:cNvSpPr>
            <a:spLocks noGrp="1"/>
          </p:cNvSpPr>
          <p:nvPr>
            <p:ph sz="quarter" idx="12"/>
          </p:nvPr>
        </p:nvSpPr>
        <p:spPr/>
        <p:txBody>
          <a:bodyPr/>
          <a:lstStyle/>
          <a:p>
            <a:r>
              <a:rPr lang="zh-CN" altLang="en-US" smtClean="0"/>
              <a:t>业务模式设计方法论</a:t>
            </a:r>
            <a:endParaRPr lang="en-US"/>
          </a:p>
        </p:txBody>
      </p:sp>
      <p:sp>
        <p:nvSpPr>
          <p:cNvPr id="8" name="AutoShape 3"/>
          <p:cNvSpPr>
            <a:spLocks noChangeArrowheads="1"/>
          </p:cNvSpPr>
          <p:nvPr/>
        </p:nvSpPr>
        <p:spPr bwMode="auto">
          <a:xfrm>
            <a:off x="4597078" y="1556792"/>
            <a:ext cx="3180602" cy="509588"/>
          </a:xfrm>
          <a:prstGeom prst="homePlate">
            <a:avLst>
              <a:gd name="adj" fmla="val 26780"/>
            </a:avLst>
          </a:prstGeom>
        </p:spPr>
        <p:style>
          <a:lnRef idx="1">
            <a:schemeClr val="accent6"/>
          </a:lnRef>
          <a:fillRef idx="2">
            <a:schemeClr val="accent6"/>
          </a:fillRef>
          <a:effectRef idx="1">
            <a:schemeClr val="accent6"/>
          </a:effectRef>
          <a:fontRef idx="minor">
            <a:schemeClr val="dk1"/>
          </a:fontRef>
        </p:style>
        <p:txBody>
          <a:bodyPr wrap="none" lIns="90000" tIns="46800" rIns="90000" bIns="4680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r>
              <a:rPr lang="en-US" altLang="zh-CN" sz="1600" b="1" smtClean="0">
                <a:solidFill>
                  <a:schemeClr val="tx1"/>
                </a:solidFill>
                <a:latin typeface="+mn-ea"/>
              </a:rPr>
              <a:t>II. </a:t>
            </a:r>
            <a:r>
              <a:rPr lang="zh-CN" altLang="en-US" sz="1600" b="1" smtClean="0">
                <a:solidFill>
                  <a:schemeClr val="tx1"/>
                </a:solidFill>
                <a:latin typeface="+mn-ea"/>
              </a:rPr>
              <a:t>具体业务内涵</a:t>
            </a:r>
            <a:endParaRPr lang="en-US" altLang="zh-CN" sz="1600" b="1">
              <a:solidFill>
                <a:schemeClr val="tx1"/>
              </a:solidFill>
              <a:latin typeface="+mn-ea"/>
            </a:endParaRPr>
          </a:p>
        </p:txBody>
      </p:sp>
      <p:sp>
        <p:nvSpPr>
          <p:cNvPr id="9" name="AutoShape 4"/>
          <p:cNvSpPr>
            <a:spLocks noChangeArrowheads="1"/>
          </p:cNvSpPr>
          <p:nvPr/>
        </p:nvSpPr>
        <p:spPr bwMode="auto">
          <a:xfrm>
            <a:off x="323528" y="1556792"/>
            <a:ext cx="4428564" cy="509588"/>
          </a:xfrm>
          <a:prstGeom prst="homePlate">
            <a:avLst>
              <a:gd name="adj" fmla="val 29320"/>
            </a:avLst>
          </a:prstGeom>
        </p:spPr>
        <p:style>
          <a:lnRef idx="1">
            <a:schemeClr val="accent6"/>
          </a:lnRef>
          <a:fillRef idx="2">
            <a:schemeClr val="accent6"/>
          </a:fillRef>
          <a:effectRef idx="1">
            <a:schemeClr val="accent6"/>
          </a:effectRef>
          <a:fontRef idx="minor">
            <a:schemeClr val="dk1"/>
          </a:fontRef>
        </p:style>
        <p:txBody>
          <a:bodyPr lIns="90000" tIns="46800" rIns="90000" bIns="4680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r>
              <a:rPr lang="en-US" altLang="zh-CN" sz="1600" b="1" smtClean="0">
                <a:solidFill>
                  <a:schemeClr val="tx1"/>
                </a:solidFill>
                <a:latin typeface="+mn-ea"/>
              </a:rPr>
              <a:t>I. </a:t>
            </a:r>
            <a:r>
              <a:rPr lang="zh-CN" altLang="en-US" sz="1600" b="1" smtClean="0">
                <a:solidFill>
                  <a:schemeClr val="tx1"/>
                </a:solidFill>
                <a:latin typeface="+mn-ea"/>
              </a:rPr>
              <a:t>总体业务模式</a:t>
            </a:r>
            <a:endParaRPr lang="zh-CN" altLang="en-US" sz="1600" b="1">
              <a:solidFill>
                <a:schemeClr val="tx1"/>
              </a:solidFill>
              <a:latin typeface="+mn-ea"/>
            </a:endParaRPr>
          </a:p>
        </p:txBody>
      </p:sp>
      <p:sp>
        <p:nvSpPr>
          <p:cNvPr id="15" name="Rectangle 13"/>
          <p:cNvSpPr>
            <a:spLocks noChangeArrowheads="1"/>
          </p:cNvSpPr>
          <p:nvPr/>
        </p:nvSpPr>
        <p:spPr bwMode="auto">
          <a:xfrm>
            <a:off x="1127329" y="2420888"/>
            <a:ext cx="720000" cy="1584175"/>
          </a:xfrm>
          <a:prstGeom prst="rect">
            <a:avLst/>
          </a:prstGeom>
          <a:ln>
            <a:noFill/>
          </a:ln>
        </p:spPr>
        <p:style>
          <a:lnRef idx="3">
            <a:schemeClr val="lt1"/>
          </a:lnRef>
          <a:fillRef idx="1">
            <a:schemeClr val="accent4"/>
          </a:fillRef>
          <a:effectRef idx="1">
            <a:schemeClr val="accent4"/>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r>
              <a:rPr lang="zh-CN" altLang="en-US" sz="1400" b="1" smtClean="0">
                <a:latin typeface="+mn-ea"/>
                <a:ea typeface="+mn-ea"/>
              </a:rPr>
              <a:t>外部行业趋势</a:t>
            </a:r>
            <a:endParaRPr lang="en-US" sz="1400" b="1">
              <a:latin typeface="+mn-ea"/>
              <a:ea typeface="+mn-ea"/>
            </a:endParaRPr>
          </a:p>
        </p:txBody>
      </p:sp>
      <p:sp>
        <p:nvSpPr>
          <p:cNvPr id="29" name="Rectangle 27"/>
          <p:cNvSpPr>
            <a:spLocks noChangeArrowheads="1"/>
          </p:cNvSpPr>
          <p:nvPr/>
        </p:nvSpPr>
        <p:spPr bwMode="auto">
          <a:xfrm>
            <a:off x="2249865" y="2420889"/>
            <a:ext cx="2160240" cy="3456383"/>
          </a:xfrm>
          <a:prstGeom prst="rect">
            <a:avLst/>
          </a:prstGeom>
          <a:ln>
            <a:no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smtClean="0">
              <a:latin typeface="+mn-ea"/>
              <a:ea typeface="+mn-ea"/>
            </a:endParaRPr>
          </a:p>
          <a:p>
            <a:pPr algn="ctr"/>
            <a:r>
              <a:rPr lang="zh-CN" altLang="en-US" sz="1400" b="1" smtClean="0">
                <a:latin typeface="+mn-ea"/>
                <a:ea typeface="+mn-ea"/>
              </a:rPr>
              <a:t>业务模式总体设计</a:t>
            </a:r>
            <a:endParaRPr lang="en-US" sz="1400" b="1">
              <a:latin typeface="+mn-ea"/>
              <a:ea typeface="+mn-ea"/>
            </a:endParaRPr>
          </a:p>
        </p:txBody>
      </p:sp>
      <p:sp>
        <p:nvSpPr>
          <p:cNvPr id="31" name="Rectangle 29"/>
          <p:cNvSpPr>
            <a:spLocks noChangeArrowheads="1"/>
          </p:cNvSpPr>
          <p:nvPr/>
        </p:nvSpPr>
        <p:spPr bwMode="auto">
          <a:xfrm>
            <a:off x="2402389" y="3084622"/>
            <a:ext cx="1872000" cy="323057"/>
          </a:xfrm>
          <a:prstGeom prst="rect">
            <a:avLst/>
          </a:prstGeom>
          <a:solidFill>
            <a:schemeClr val="bg1"/>
          </a:solidFill>
          <a:ln w="12700">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eaLnBrk="0" hangingPunct="0">
              <a:lnSpc>
                <a:spcPct val="85000"/>
              </a:lnSpc>
            </a:pPr>
            <a:r>
              <a:rPr lang="zh-CN" altLang="en-US" sz="1400" b="1" smtClean="0">
                <a:latin typeface="+mn-ea"/>
                <a:ea typeface="+mn-ea"/>
              </a:rPr>
              <a:t>平台</a:t>
            </a:r>
            <a:r>
              <a:rPr lang="zh-CN" altLang="en-US" sz="1400" b="1">
                <a:latin typeface="+mn-ea"/>
                <a:ea typeface="+mn-ea"/>
              </a:rPr>
              <a:t>总</a:t>
            </a:r>
            <a:r>
              <a:rPr lang="zh-CN" altLang="en-US" sz="1400" b="1" smtClean="0">
                <a:latin typeface="+mn-ea"/>
                <a:ea typeface="+mn-ea"/>
              </a:rPr>
              <a:t>体定位与目标</a:t>
            </a:r>
            <a:endParaRPr lang="zh-CN" altLang="en-US" sz="1400" b="1">
              <a:latin typeface="+mn-ea"/>
              <a:ea typeface="+mn-ea"/>
            </a:endParaRPr>
          </a:p>
        </p:txBody>
      </p:sp>
      <p:sp>
        <p:nvSpPr>
          <p:cNvPr id="32" name="Rectangle 30"/>
          <p:cNvSpPr>
            <a:spLocks noChangeArrowheads="1"/>
          </p:cNvSpPr>
          <p:nvPr/>
        </p:nvSpPr>
        <p:spPr bwMode="auto">
          <a:xfrm>
            <a:off x="2402389" y="3542956"/>
            <a:ext cx="1872000" cy="323057"/>
          </a:xfrm>
          <a:prstGeom prst="rect">
            <a:avLst/>
          </a:prstGeom>
          <a:solidFill>
            <a:schemeClr val="bg1"/>
          </a:solidFill>
          <a:ln w="12700">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eaLnBrk="0" hangingPunct="0">
              <a:lnSpc>
                <a:spcPct val="85000"/>
              </a:lnSpc>
            </a:pPr>
            <a:r>
              <a:rPr lang="zh-CN" altLang="en-US" sz="1400" b="1">
                <a:latin typeface="+mn-ea"/>
                <a:ea typeface="+mn-ea"/>
              </a:rPr>
              <a:t>平台主要交易模式</a:t>
            </a:r>
          </a:p>
        </p:txBody>
      </p:sp>
      <p:sp>
        <p:nvSpPr>
          <p:cNvPr id="33" name="Rectangle 31"/>
          <p:cNvSpPr>
            <a:spLocks noChangeArrowheads="1"/>
          </p:cNvSpPr>
          <p:nvPr/>
        </p:nvSpPr>
        <p:spPr bwMode="auto">
          <a:xfrm>
            <a:off x="2402389" y="4001290"/>
            <a:ext cx="1872000" cy="323056"/>
          </a:xfrm>
          <a:prstGeom prst="rect">
            <a:avLst/>
          </a:prstGeom>
          <a:solidFill>
            <a:schemeClr val="bg1"/>
          </a:solidFill>
          <a:ln w="12700">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eaLnBrk="0" hangingPunct="0">
              <a:lnSpc>
                <a:spcPct val="85000"/>
              </a:lnSpc>
            </a:pPr>
            <a:r>
              <a:rPr lang="zh-CN" altLang="en-US" sz="1400" b="1">
                <a:latin typeface="+mn-ea"/>
                <a:ea typeface="+mn-ea"/>
              </a:rPr>
              <a:t>利益诉求与价值实现</a:t>
            </a:r>
          </a:p>
        </p:txBody>
      </p:sp>
      <p:sp>
        <p:nvSpPr>
          <p:cNvPr id="34" name="Rectangle 32"/>
          <p:cNvSpPr>
            <a:spLocks noChangeArrowheads="1"/>
          </p:cNvSpPr>
          <p:nvPr/>
        </p:nvSpPr>
        <p:spPr bwMode="auto">
          <a:xfrm>
            <a:off x="2402389" y="4459623"/>
            <a:ext cx="1872000" cy="323057"/>
          </a:xfrm>
          <a:prstGeom prst="rect">
            <a:avLst/>
          </a:prstGeom>
          <a:solidFill>
            <a:schemeClr val="bg1"/>
          </a:solidFill>
          <a:ln w="12700">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0" rIns="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eaLnBrk="0" hangingPunct="0">
              <a:lnSpc>
                <a:spcPct val="85000"/>
              </a:lnSpc>
            </a:pPr>
            <a:r>
              <a:rPr lang="zh-CN" altLang="en-US" sz="1400" b="1">
                <a:latin typeface="+mn-ea"/>
                <a:ea typeface="+mn-ea"/>
              </a:rPr>
              <a:t>带</a:t>
            </a:r>
            <a:r>
              <a:rPr lang="zh-CN" altLang="en-US" sz="1400" b="1" smtClean="0">
                <a:latin typeface="+mn-ea"/>
                <a:ea typeface="+mn-ea"/>
              </a:rPr>
              <a:t>给</a:t>
            </a:r>
            <a:r>
              <a:rPr lang="en-US" altLang="zh-CN" sz="1400" b="1" smtClean="0">
                <a:latin typeface="+mn-ea"/>
                <a:ea typeface="+mn-ea"/>
              </a:rPr>
              <a:t>A</a:t>
            </a:r>
            <a:r>
              <a:rPr lang="zh-CN" altLang="en-US" sz="1400" b="1" smtClean="0">
                <a:latin typeface="+mn-ea"/>
                <a:ea typeface="+mn-ea"/>
              </a:rPr>
              <a:t>的</a:t>
            </a:r>
            <a:r>
              <a:rPr lang="zh-CN" altLang="en-US" sz="1400" b="1">
                <a:latin typeface="+mn-ea"/>
                <a:ea typeface="+mn-ea"/>
              </a:rPr>
              <a:t>增量价值</a:t>
            </a:r>
          </a:p>
        </p:txBody>
      </p:sp>
      <p:sp>
        <p:nvSpPr>
          <p:cNvPr id="35" name="Rectangle 33"/>
          <p:cNvSpPr>
            <a:spLocks noChangeArrowheads="1"/>
          </p:cNvSpPr>
          <p:nvPr/>
        </p:nvSpPr>
        <p:spPr bwMode="auto">
          <a:xfrm>
            <a:off x="2402389" y="4917957"/>
            <a:ext cx="1872000" cy="323057"/>
          </a:xfrm>
          <a:prstGeom prst="rect">
            <a:avLst/>
          </a:prstGeom>
          <a:solidFill>
            <a:schemeClr val="bg1"/>
          </a:solidFill>
          <a:ln w="12700">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eaLnBrk="0" hangingPunct="0">
              <a:lnSpc>
                <a:spcPct val="85000"/>
              </a:lnSpc>
            </a:pPr>
            <a:r>
              <a:rPr lang="zh-CN" altLang="en-US" sz="1400" b="1">
                <a:latin typeface="+mn-ea"/>
                <a:ea typeface="+mn-ea"/>
              </a:rPr>
              <a:t>平台</a:t>
            </a:r>
            <a:r>
              <a:rPr lang="zh-CN" altLang="en-US" sz="1400" b="1" smtClean="0">
                <a:latin typeface="+mn-ea"/>
                <a:ea typeface="+mn-ea"/>
              </a:rPr>
              <a:t>关</a:t>
            </a:r>
            <a:r>
              <a:rPr lang="zh-CN" altLang="en-US" sz="1400" b="1">
                <a:latin typeface="+mn-ea"/>
                <a:ea typeface="+mn-ea"/>
              </a:rPr>
              <a:t>键成功要</a:t>
            </a:r>
            <a:r>
              <a:rPr lang="zh-CN" altLang="en-US" sz="1400" b="1" smtClean="0">
                <a:latin typeface="+mn-ea"/>
                <a:ea typeface="+mn-ea"/>
              </a:rPr>
              <a:t>素</a:t>
            </a:r>
            <a:endParaRPr lang="en-US" altLang="zh-CN" sz="1400" b="1" smtClean="0">
              <a:latin typeface="+mn-ea"/>
              <a:ea typeface="+mn-ea"/>
            </a:endParaRPr>
          </a:p>
        </p:txBody>
      </p:sp>
      <p:sp>
        <p:nvSpPr>
          <p:cNvPr id="41" name="Rectangle 39"/>
          <p:cNvSpPr>
            <a:spLocks noChangeArrowheads="1"/>
          </p:cNvSpPr>
          <p:nvPr/>
        </p:nvSpPr>
        <p:spPr bwMode="auto">
          <a:xfrm>
            <a:off x="2402389" y="5376292"/>
            <a:ext cx="1872000" cy="323056"/>
          </a:xfrm>
          <a:prstGeom prst="rect">
            <a:avLst/>
          </a:prstGeom>
          <a:solidFill>
            <a:schemeClr val="bg1"/>
          </a:solidFill>
          <a:ln w="12700">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eaLnBrk="0" hangingPunct="0">
              <a:lnSpc>
                <a:spcPct val="85000"/>
              </a:lnSpc>
            </a:pPr>
            <a:r>
              <a:rPr lang="en-US" altLang="zh-CN" sz="1400" b="1" smtClean="0">
                <a:latin typeface="+mn-ea"/>
                <a:ea typeface="+mn-ea"/>
              </a:rPr>
              <a:t>A</a:t>
            </a:r>
            <a:r>
              <a:rPr lang="zh-CN" altLang="en-US" sz="1400" b="1" smtClean="0">
                <a:latin typeface="+mn-ea"/>
                <a:ea typeface="+mn-ea"/>
              </a:rPr>
              <a:t>优势</a:t>
            </a:r>
            <a:r>
              <a:rPr lang="zh-CN" altLang="en-US" sz="1400" b="1">
                <a:latin typeface="+mn-ea"/>
                <a:ea typeface="+mn-ea"/>
              </a:rPr>
              <a:t>与短板</a:t>
            </a:r>
          </a:p>
        </p:txBody>
      </p:sp>
      <p:sp>
        <p:nvSpPr>
          <p:cNvPr id="44" name="Rectangle 42"/>
          <p:cNvSpPr>
            <a:spLocks noChangeArrowheads="1"/>
          </p:cNvSpPr>
          <p:nvPr/>
        </p:nvSpPr>
        <p:spPr bwMode="auto">
          <a:xfrm>
            <a:off x="5686372" y="2420890"/>
            <a:ext cx="1808162" cy="3456382"/>
          </a:xfrm>
          <a:prstGeom prst="rect">
            <a:avLst/>
          </a:prstGeom>
          <a:ln>
            <a:no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smtClean="0">
              <a:latin typeface="+mn-ea"/>
              <a:ea typeface="+mn-ea"/>
            </a:endParaRPr>
          </a:p>
          <a:p>
            <a:pPr algn="ctr"/>
            <a:r>
              <a:rPr lang="zh-CN" altLang="en-US" sz="1400" b="1" smtClean="0">
                <a:latin typeface="+mn-ea"/>
                <a:ea typeface="+mn-ea"/>
              </a:rPr>
              <a:t>重点业务详细设计</a:t>
            </a:r>
            <a:endParaRPr lang="en-US" sz="1400" b="1">
              <a:latin typeface="+mn-ea"/>
              <a:ea typeface="+mn-ea"/>
            </a:endParaRPr>
          </a:p>
        </p:txBody>
      </p:sp>
      <p:sp>
        <p:nvSpPr>
          <p:cNvPr id="49" name="Rectangle 47"/>
          <p:cNvSpPr>
            <a:spLocks noChangeArrowheads="1"/>
          </p:cNvSpPr>
          <p:nvPr/>
        </p:nvSpPr>
        <p:spPr bwMode="auto">
          <a:xfrm>
            <a:off x="4867553" y="2420889"/>
            <a:ext cx="611833" cy="3456383"/>
          </a:xfrm>
          <a:prstGeom prst="rect">
            <a:avLst/>
          </a:prstGeom>
          <a:ln>
            <a:noFill/>
          </a:ln>
        </p:spPr>
        <p:style>
          <a:lnRef idx="3">
            <a:schemeClr val="lt1"/>
          </a:lnRef>
          <a:fillRef idx="1">
            <a:schemeClr val="accent4"/>
          </a:fillRef>
          <a:effectRef idx="1">
            <a:schemeClr val="accent4"/>
          </a:effectRef>
          <a:fontRef idx="minor">
            <a:schemeClr val="lt1"/>
          </a:fontRef>
        </p:style>
        <p:txBody>
          <a:bodyPr vert="eaVert"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r>
              <a:rPr lang="zh-CN" altLang="en-US" sz="1400" b="1">
                <a:latin typeface="+mn-ea"/>
                <a:ea typeface="+mn-ea"/>
              </a:rPr>
              <a:t>可选</a:t>
            </a:r>
            <a:r>
              <a:rPr lang="zh-CN" altLang="en-US" sz="1400" b="1" smtClean="0">
                <a:latin typeface="+mn-ea"/>
                <a:ea typeface="+mn-ea"/>
              </a:rPr>
              <a:t>业务</a:t>
            </a:r>
            <a:r>
              <a:rPr lang="zh-CN" altLang="en-US" sz="1400" b="1" smtClean="0">
                <a:latin typeface="+mn-ea"/>
              </a:rPr>
              <a:t>设计</a:t>
            </a:r>
            <a:r>
              <a:rPr lang="zh-CN" altLang="en-US" sz="1400" b="1" smtClean="0">
                <a:latin typeface="+mn-ea"/>
                <a:ea typeface="+mn-ea"/>
              </a:rPr>
              <a:t>与评估</a:t>
            </a:r>
            <a:endParaRPr lang="en-US" sz="1400" b="1">
              <a:latin typeface="+mn-ea"/>
              <a:ea typeface="+mn-ea"/>
            </a:endParaRPr>
          </a:p>
        </p:txBody>
      </p:sp>
      <p:sp>
        <p:nvSpPr>
          <p:cNvPr id="66" name="Rectangle 13"/>
          <p:cNvSpPr>
            <a:spLocks noChangeArrowheads="1"/>
          </p:cNvSpPr>
          <p:nvPr/>
        </p:nvSpPr>
        <p:spPr bwMode="auto">
          <a:xfrm>
            <a:off x="1127329" y="4259188"/>
            <a:ext cx="720000" cy="1584175"/>
          </a:xfrm>
          <a:prstGeom prst="rect">
            <a:avLst/>
          </a:prstGeom>
          <a:ln>
            <a:noFill/>
          </a:ln>
        </p:spPr>
        <p:style>
          <a:lnRef idx="3">
            <a:schemeClr val="lt1"/>
          </a:lnRef>
          <a:fillRef idx="1">
            <a:schemeClr val="accent4"/>
          </a:fillRef>
          <a:effectRef idx="1">
            <a:schemeClr val="accent4"/>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r>
              <a:rPr lang="zh-CN" altLang="en-US" sz="1400" b="1" smtClean="0">
                <a:latin typeface="+mn-ea"/>
                <a:ea typeface="+mn-ea"/>
              </a:rPr>
              <a:t>电子商务洞察</a:t>
            </a:r>
            <a:endParaRPr lang="en-US" sz="1400" b="1">
              <a:latin typeface="+mn-ea"/>
              <a:ea typeface="+mn-ea"/>
            </a:endParaRPr>
          </a:p>
        </p:txBody>
      </p:sp>
      <p:cxnSp>
        <p:nvCxnSpPr>
          <p:cNvPr id="98" name="AutoShape 56"/>
          <p:cNvCxnSpPr>
            <a:cxnSpLocks noChangeShapeType="1"/>
            <a:stCxn id="15" idx="3"/>
            <a:endCxn id="29" idx="1"/>
          </p:cNvCxnSpPr>
          <p:nvPr/>
        </p:nvCxnSpPr>
        <p:spPr bwMode="auto">
          <a:xfrm>
            <a:off x="1847329" y="3212976"/>
            <a:ext cx="402536" cy="936105"/>
          </a:xfrm>
          <a:prstGeom prst="bentConnector3">
            <a:avLst>
              <a:gd name="adj1" fmla="val 50000"/>
            </a:avLst>
          </a:prstGeom>
          <a:noFill/>
          <a:ln w="12700">
            <a:solidFill>
              <a:schemeClr val="tx1"/>
            </a:solidFill>
            <a:miter lim="800000"/>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1" name="AutoShape 56"/>
          <p:cNvCxnSpPr>
            <a:cxnSpLocks noChangeShapeType="1"/>
            <a:stCxn id="66" idx="3"/>
            <a:endCxn id="29" idx="1"/>
          </p:cNvCxnSpPr>
          <p:nvPr/>
        </p:nvCxnSpPr>
        <p:spPr bwMode="auto">
          <a:xfrm flipV="1">
            <a:off x="1847329" y="4149081"/>
            <a:ext cx="402536" cy="902195"/>
          </a:xfrm>
          <a:prstGeom prst="bentConnector3">
            <a:avLst>
              <a:gd name="adj1" fmla="val 50000"/>
            </a:avLst>
          </a:prstGeom>
          <a:noFill/>
          <a:ln w="12700">
            <a:solidFill>
              <a:schemeClr val="tx1"/>
            </a:solidFill>
            <a:miter lim="800000"/>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8" name="Straight Connector 117"/>
          <p:cNvCxnSpPr/>
          <p:nvPr/>
        </p:nvCxnSpPr>
        <p:spPr bwMode="auto">
          <a:xfrm flipH="1">
            <a:off x="4595500" y="2066380"/>
            <a:ext cx="0" cy="4176000"/>
          </a:xfrm>
          <a:prstGeom prst="line">
            <a:avLst/>
          </a:prstGeom>
          <a:ln>
            <a:prstDash val="sysDash"/>
          </a:ln>
        </p:spPr>
        <p:style>
          <a:lnRef idx="2">
            <a:schemeClr val="accent6"/>
          </a:lnRef>
          <a:fillRef idx="1">
            <a:schemeClr val="lt1"/>
          </a:fillRef>
          <a:effectRef idx="0">
            <a:schemeClr val="accent6"/>
          </a:effectRef>
          <a:fontRef idx="minor">
            <a:schemeClr val="dk1"/>
          </a:fontRef>
        </p:style>
      </p:cxnSp>
      <p:sp>
        <p:nvSpPr>
          <p:cNvPr id="122" name="Rectangle 29"/>
          <p:cNvSpPr>
            <a:spLocks noChangeArrowheads="1"/>
          </p:cNvSpPr>
          <p:nvPr/>
        </p:nvSpPr>
        <p:spPr bwMode="auto">
          <a:xfrm>
            <a:off x="5881580" y="3115383"/>
            <a:ext cx="1401689" cy="323057"/>
          </a:xfrm>
          <a:prstGeom prst="rect">
            <a:avLst/>
          </a:prstGeom>
          <a:solidFill>
            <a:schemeClr val="bg1"/>
          </a:solidFill>
          <a:ln w="12700">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tIns="36000" bIns="3600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eaLnBrk="0" hangingPunct="0">
              <a:lnSpc>
                <a:spcPct val="85000"/>
              </a:lnSpc>
            </a:pPr>
            <a:r>
              <a:rPr lang="zh-CN" altLang="en-US" sz="1400" b="1" smtClean="0">
                <a:latin typeface="+mn-ea"/>
                <a:ea typeface="+mn-ea"/>
              </a:rPr>
              <a:t>仓单融资</a:t>
            </a:r>
            <a:endParaRPr lang="zh-CN" altLang="en-US" sz="1400" b="1">
              <a:latin typeface="+mn-ea"/>
              <a:ea typeface="+mn-ea"/>
            </a:endParaRPr>
          </a:p>
        </p:txBody>
      </p:sp>
      <p:sp>
        <p:nvSpPr>
          <p:cNvPr id="123" name="Rectangle 30"/>
          <p:cNvSpPr>
            <a:spLocks noChangeArrowheads="1"/>
          </p:cNvSpPr>
          <p:nvPr/>
        </p:nvSpPr>
        <p:spPr bwMode="auto">
          <a:xfrm>
            <a:off x="5881580" y="3688301"/>
            <a:ext cx="1401689" cy="323057"/>
          </a:xfrm>
          <a:prstGeom prst="rect">
            <a:avLst/>
          </a:prstGeom>
          <a:solidFill>
            <a:schemeClr val="bg1"/>
          </a:solidFill>
          <a:ln w="12700">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tIns="36000" bIns="3600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eaLnBrk="0" hangingPunct="0">
              <a:lnSpc>
                <a:spcPct val="85000"/>
              </a:lnSpc>
            </a:pPr>
            <a:r>
              <a:rPr lang="zh-CN" altLang="en-US" sz="1400" b="1" smtClean="0">
                <a:latin typeface="+mn-ea"/>
                <a:ea typeface="+mn-ea"/>
              </a:rPr>
              <a:t>订单融资</a:t>
            </a:r>
            <a:endParaRPr lang="zh-CN" altLang="en-US" sz="1400" b="1">
              <a:latin typeface="+mn-ea"/>
              <a:ea typeface="+mn-ea"/>
            </a:endParaRPr>
          </a:p>
        </p:txBody>
      </p:sp>
      <p:sp>
        <p:nvSpPr>
          <p:cNvPr id="124" name="Rectangle 31"/>
          <p:cNvSpPr>
            <a:spLocks noChangeArrowheads="1"/>
          </p:cNvSpPr>
          <p:nvPr/>
        </p:nvSpPr>
        <p:spPr bwMode="auto">
          <a:xfrm>
            <a:off x="5881580" y="4261219"/>
            <a:ext cx="1401689" cy="323056"/>
          </a:xfrm>
          <a:prstGeom prst="rect">
            <a:avLst/>
          </a:prstGeom>
          <a:solidFill>
            <a:schemeClr val="bg1"/>
          </a:solidFill>
          <a:ln w="12700">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tIns="36000" bIns="3600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eaLnBrk="0" hangingPunct="0">
              <a:lnSpc>
                <a:spcPct val="85000"/>
              </a:lnSpc>
            </a:pPr>
            <a:r>
              <a:rPr lang="zh-CN" altLang="en-US" sz="1400" b="1">
                <a:latin typeface="+mn-ea"/>
                <a:ea typeface="+mn-ea"/>
              </a:rPr>
              <a:t>真实库存挂</a:t>
            </a:r>
            <a:r>
              <a:rPr lang="zh-CN" altLang="en-US" sz="1400" b="1" smtClean="0">
                <a:latin typeface="+mn-ea"/>
                <a:ea typeface="+mn-ea"/>
              </a:rPr>
              <a:t>牌</a:t>
            </a:r>
            <a:endParaRPr lang="zh-CN" altLang="en-US" sz="1400" b="1">
              <a:latin typeface="+mn-ea"/>
              <a:ea typeface="+mn-ea"/>
            </a:endParaRPr>
          </a:p>
        </p:txBody>
      </p:sp>
      <p:sp>
        <p:nvSpPr>
          <p:cNvPr id="125" name="Rectangle 31"/>
          <p:cNvSpPr>
            <a:spLocks noChangeArrowheads="1"/>
          </p:cNvSpPr>
          <p:nvPr/>
        </p:nvSpPr>
        <p:spPr bwMode="auto">
          <a:xfrm>
            <a:off x="5881580" y="4834136"/>
            <a:ext cx="1401689" cy="323056"/>
          </a:xfrm>
          <a:prstGeom prst="rect">
            <a:avLst/>
          </a:prstGeom>
          <a:solidFill>
            <a:schemeClr val="bg1"/>
          </a:solidFill>
          <a:ln w="12700">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tIns="36000" bIns="3600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eaLnBrk="0" hangingPunct="0">
              <a:lnSpc>
                <a:spcPct val="85000"/>
              </a:lnSpc>
            </a:pPr>
            <a:r>
              <a:rPr lang="zh-CN" altLang="en-US" sz="1400" b="1">
                <a:latin typeface="+mn-ea"/>
                <a:ea typeface="+mn-ea"/>
              </a:rPr>
              <a:t>大客户协同</a:t>
            </a:r>
          </a:p>
        </p:txBody>
      </p:sp>
      <p:sp>
        <p:nvSpPr>
          <p:cNvPr id="133" name="Oval 132"/>
          <p:cNvSpPr/>
          <p:nvPr/>
        </p:nvSpPr>
        <p:spPr bwMode="gray">
          <a:xfrm>
            <a:off x="2080449" y="2341231"/>
            <a:ext cx="252000" cy="252000"/>
          </a:xfrm>
          <a:prstGeom prst="ellipse">
            <a:avLst/>
          </a:prstGeom>
        </p:spPr>
        <p:style>
          <a:lnRef idx="1">
            <a:schemeClr val="accent1"/>
          </a:lnRef>
          <a:fillRef idx="3">
            <a:schemeClr val="accent1"/>
          </a:fillRef>
          <a:effectRef idx="2">
            <a:schemeClr val="accent1"/>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spcAft>
                <a:spcPts val="300"/>
              </a:spcAft>
            </a:pPr>
            <a:r>
              <a:rPr lang="en-US" sz="1200" b="1" smtClean="0">
                <a:latin typeface="微软雅黑" pitchFamily="34" charset="-122"/>
                <a:ea typeface="微软雅黑" pitchFamily="34" charset="-122"/>
                <a:cs typeface="Arial"/>
              </a:rPr>
              <a:t>4</a:t>
            </a:r>
          </a:p>
        </p:txBody>
      </p:sp>
      <p:sp>
        <p:nvSpPr>
          <p:cNvPr id="134" name="Oval 133"/>
          <p:cNvSpPr/>
          <p:nvPr/>
        </p:nvSpPr>
        <p:spPr bwMode="gray">
          <a:xfrm>
            <a:off x="4737783" y="2341231"/>
            <a:ext cx="252000" cy="252000"/>
          </a:xfrm>
          <a:prstGeom prst="ellipse">
            <a:avLst/>
          </a:prstGeom>
        </p:spPr>
        <p:style>
          <a:lnRef idx="1">
            <a:schemeClr val="accent1"/>
          </a:lnRef>
          <a:fillRef idx="3">
            <a:schemeClr val="accent1"/>
          </a:fillRef>
          <a:effectRef idx="2">
            <a:schemeClr val="accent1"/>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spcAft>
                <a:spcPts val="300"/>
              </a:spcAft>
            </a:pPr>
            <a:r>
              <a:rPr lang="en-US" sz="1200" b="1" smtClean="0">
                <a:latin typeface="微软雅黑" pitchFamily="34" charset="-122"/>
                <a:ea typeface="微软雅黑" pitchFamily="34" charset="-122"/>
                <a:cs typeface="Arial"/>
              </a:rPr>
              <a:t>5</a:t>
            </a:r>
          </a:p>
        </p:txBody>
      </p:sp>
      <p:cxnSp>
        <p:nvCxnSpPr>
          <p:cNvPr id="138" name="Straight Arrow Connector 137"/>
          <p:cNvCxnSpPr>
            <a:stCxn id="29" idx="3"/>
            <a:endCxn id="49" idx="1"/>
          </p:cNvCxnSpPr>
          <p:nvPr/>
        </p:nvCxnSpPr>
        <p:spPr bwMode="auto">
          <a:xfrm>
            <a:off x="4410105" y="4149081"/>
            <a:ext cx="457448" cy="0"/>
          </a:xfrm>
          <a:prstGeom prst="straightConnector1">
            <a:avLst/>
          </a:prstGeom>
          <a:noFill/>
          <a:ln w="12700">
            <a:solidFill>
              <a:schemeClr val="tx1"/>
            </a:solidFill>
            <a:miter lim="800000"/>
            <a:tailEnd type="triangle"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4" name="Straight Arrow Connector 143"/>
          <p:cNvCxnSpPr>
            <a:stCxn id="49" idx="3"/>
            <a:endCxn id="44" idx="1"/>
          </p:cNvCxnSpPr>
          <p:nvPr/>
        </p:nvCxnSpPr>
        <p:spPr bwMode="auto">
          <a:xfrm>
            <a:off x="5479386" y="4149081"/>
            <a:ext cx="206986" cy="0"/>
          </a:xfrm>
          <a:prstGeom prst="straightConnector1">
            <a:avLst/>
          </a:prstGeom>
          <a:noFill/>
          <a:ln w="12700">
            <a:solidFill>
              <a:schemeClr val="tx1"/>
            </a:solidFill>
            <a:miter lim="800000"/>
            <a:tailEnd type="triangle"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1" name="Oval 150"/>
          <p:cNvSpPr/>
          <p:nvPr/>
        </p:nvSpPr>
        <p:spPr bwMode="gray">
          <a:xfrm>
            <a:off x="5591825" y="2341231"/>
            <a:ext cx="252000" cy="252000"/>
          </a:xfrm>
          <a:prstGeom prst="ellipse">
            <a:avLst/>
          </a:prstGeom>
        </p:spPr>
        <p:style>
          <a:lnRef idx="1">
            <a:schemeClr val="accent1"/>
          </a:lnRef>
          <a:fillRef idx="3">
            <a:schemeClr val="accent1"/>
          </a:fillRef>
          <a:effectRef idx="2">
            <a:schemeClr val="accent1"/>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spcAft>
                <a:spcPts val="300"/>
              </a:spcAft>
            </a:pPr>
            <a:r>
              <a:rPr lang="en-US" sz="1200" b="1" smtClean="0">
                <a:latin typeface="微软雅黑" pitchFamily="34" charset="-122"/>
                <a:ea typeface="微软雅黑" pitchFamily="34" charset="-122"/>
                <a:cs typeface="Arial"/>
              </a:rPr>
              <a:t>6</a:t>
            </a:r>
          </a:p>
        </p:txBody>
      </p:sp>
      <p:sp>
        <p:nvSpPr>
          <p:cNvPr id="46" name="Rectangle 20"/>
          <p:cNvSpPr>
            <a:spLocks noChangeArrowheads="1"/>
          </p:cNvSpPr>
          <p:nvPr/>
        </p:nvSpPr>
        <p:spPr bwMode="auto">
          <a:xfrm>
            <a:off x="567157" y="2422274"/>
            <a:ext cx="416156" cy="3421089"/>
          </a:xfrm>
          <a:prstGeom prst="rect">
            <a:avLst/>
          </a:prstGeom>
          <a:ln>
            <a:noFill/>
          </a:ln>
        </p:spPr>
        <p:style>
          <a:lnRef idx="3">
            <a:schemeClr val="lt1"/>
          </a:lnRef>
          <a:fillRef idx="1">
            <a:schemeClr val="accent4"/>
          </a:fillRef>
          <a:effectRef idx="1">
            <a:schemeClr val="accent4"/>
          </a:effectRef>
          <a:fontRef idx="minor">
            <a:schemeClr val="lt1"/>
          </a:fontRef>
        </p:style>
        <p:txBody>
          <a:bodyPr vert="eaVert"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a typeface="+mn-ea"/>
            </a:endParaRPr>
          </a:p>
        </p:txBody>
      </p:sp>
      <p:sp>
        <p:nvSpPr>
          <p:cNvPr id="126" name="Oval 125"/>
          <p:cNvSpPr/>
          <p:nvPr/>
        </p:nvSpPr>
        <p:spPr bwMode="gray">
          <a:xfrm>
            <a:off x="441157" y="2325613"/>
            <a:ext cx="252000" cy="252000"/>
          </a:xfrm>
          <a:prstGeom prst="ellipse">
            <a:avLst/>
          </a:prstGeom>
        </p:spPr>
        <p:style>
          <a:lnRef idx="1">
            <a:schemeClr val="accent1"/>
          </a:lnRef>
          <a:fillRef idx="3">
            <a:schemeClr val="accent1"/>
          </a:fillRef>
          <a:effectRef idx="2">
            <a:schemeClr val="accent1"/>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spcAft>
                <a:spcPts val="300"/>
              </a:spcAft>
            </a:pPr>
            <a:r>
              <a:rPr lang="en-US" sz="1200" b="1" smtClean="0">
                <a:latin typeface="微软雅黑" pitchFamily="34" charset="-122"/>
                <a:ea typeface="微软雅黑" pitchFamily="34" charset="-122"/>
                <a:cs typeface="Arial"/>
              </a:rPr>
              <a:t>1</a:t>
            </a:r>
          </a:p>
        </p:txBody>
      </p:sp>
      <p:sp>
        <p:nvSpPr>
          <p:cNvPr id="129" name="Oval 128"/>
          <p:cNvSpPr/>
          <p:nvPr/>
        </p:nvSpPr>
        <p:spPr bwMode="gray">
          <a:xfrm>
            <a:off x="1019345" y="2323685"/>
            <a:ext cx="252000" cy="252000"/>
          </a:xfrm>
          <a:prstGeom prst="ellipse">
            <a:avLst/>
          </a:prstGeom>
        </p:spPr>
        <p:style>
          <a:lnRef idx="1">
            <a:schemeClr val="accent1"/>
          </a:lnRef>
          <a:fillRef idx="3">
            <a:schemeClr val="accent1"/>
          </a:fillRef>
          <a:effectRef idx="2">
            <a:schemeClr val="accent1"/>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spcAft>
                <a:spcPts val="300"/>
              </a:spcAft>
            </a:pPr>
            <a:r>
              <a:rPr lang="en-US" sz="1200" b="1" smtClean="0">
                <a:latin typeface="微软雅黑" pitchFamily="34" charset="-122"/>
                <a:ea typeface="微软雅黑" pitchFamily="34" charset="-122"/>
                <a:cs typeface="Arial"/>
              </a:rPr>
              <a:t>2</a:t>
            </a:r>
          </a:p>
        </p:txBody>
      </p:sp>
      <p:sp>
        <p:nvSpPr>
          <p:cNvPr id="61" name="Oval 60"/>
          <p:cNvSpPr/>
          <p:nvPr/>
        </p:nvSpPr>
        <p:spPr bwMode="gray">
          <a:xfrm>
            <a:off x="1019345" y="4163178"/>
            <a:ext cx="252000" cy="252000"/>
          </a:xfrm>
          <a:prstGeom prst="ellipse">
            <a:avLst/>
          </a:prstGeom>
        </p:spPr>
        <p:style>
          <a:lnRef idx="1">
            <a:schemeClr val="accent1"/>
          </a:lnRef>
          <a:fillRef idx="3">
            <a:schemeClr val="accent1"/>
          </a:fillRef>
          <a:effectRef idx="2">
            <a:schemeClr val="accent1"/>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spcAft>
                <a:spcPts val="300"/>
              </a:spcAft>
            </a:pPr>
            <a:r>
              <a:rPr lang="en-US" sz="1200" b="1" smtClean="0">
                <a:latin typeface="微软雅黑" pitchFamily="34" charset="-122"/>
                <a:ea typeface="微软雅黑" pitchFamily="34" charset="-122"/>
                <a:cs typeface="Arial"/>
              </a:rPr>
              <a:t>3</a:t>
            </a:r>
          </a:p>
        </p:txBody>
      </p:sp>
      <p:sp>
        <p:nvSpPr>
          <p:cNvPr id="40" name="TextBox 39"/>
          <p:cNvSpPr txBox="1"/>
          <p:nvPr/>
        </p:nvSpPr>
        <p:spPr>
          <a:xfrm>
            <a:off x="598860" y="3009434"/>
            <a:ext cx="261769" cy="1815882"/>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en-US" altLang="zh-CN" sz="1400" b="1" smtClean="0">
                <a:solidFill>
                  <a:schemeClr val="bg1"/>
                </a:solidFill>
                <a:latin typeface="微软雅黑" pitchFamily="34" charset="-122"/>
                <a:ea typeface="微软雅黑" pitchFamily="34" charset="-122"/>
              </a:rPr>
              <a:t>AT</a:t>
            </a:r>
            <a:r>
              <a:rPr lang="zh-CN" altLang="en-US" sz="1400" b="1" smtClean="0">
                <a:solidFill>
                  <a:schemeClr val="bg1"/>
                </a:solidFill>
                <a:latin typeface="微软雅黑" pitchFamily="34" charset="-122"/>
                <a:ea typeface="微软雅黑" pitchFamily="34" charset="-122"/>
              </a:rPr>
              <a:t>中心战略理解</a:t>
            </a:r>
            <a:endParaRPr lang="en-US" sz="1400" b="1" smtClean="0">
              <a:solidFill>
                <a:schemeClr val="bg1"/>
              </a:solidFill>
              <a:latin typeface="微软雅黑" pitchFamily="34" charset="-122"/>
              <a:ea typeface="微软雅黑" pitchFamily="34" charset="-122"/>
            </a:endParaRPr>
          </a:p>
        </p:txBody>
      </p:sp>
    </p:spTree>
    <p:extLst>
      <p:ext uri="{BB962C8B-B14F-4D97-AF65-F5344CB8AC3E}">
        <p14:creationId xmlns:p14="http://schemas.microsoft.com/office/powerpoint/2010/main" val="2000820641"/>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目录</a:t>
            </a:r>
            <a:endParaRPr lang="en-US"/>
          </a:p>
        </p:txBody>
      </p:sp>
      <p:sp>
        <p:nvSpPr>
          <p:cNvPr id="4" name="Slide Number Placeholder 3"/>
          <p:cNvSpPr>
            <a:spLocks noGrp="1"/>
          </p:cNvSpPr>
          <p:nvPr>
            <p:ph type="sldNum" sz="quarter" idx="11"/>
          </p:nvPr>
        </p:nvSpPr>
        <p:spPr/>
        <p:txBody>
          <a:bodyPr/>
          <a:lstStyle/>
          <a:p>
            <a:fld id="{916D2383-AA66-4E37-A027-B5DEB07741A2}" type="slidenum">
              <a:rPr lang="en-US" altLang="zh-CN" smtClean="0"/>
              <a:t>8</a:t>
            </a:fld>
            <a:br>
              <a:rPr lang="en-US" altLang="zh-CN" smtClean="0"/>
            </a:br>
            <a:endParaRPr lang="en-US" altLang="zh-CN"/>
          </a:p>
        </p:txBody>
      </p:sp>
      <p:sp>
        <p:nvSpPr>
          <p:cNvPr id="5" name="Rounded Rectangle 4"/>
          <p:cNvSpPr/>
          <p:nvPr/>
        </p:nvSpPr>
        <p:spPr bwMode="gray">
          <a:xfrm>
            <a:off x="2061920" y="2522583"/>
            <a:ext cx="4968000" cy="540000"/>
          </a:xfrm>
          <a:prstGeom prst="roundRect">
            <a:avLst>
              <a:gd name="adj" fmla="val 0"/>
            </a:avLst>
          </a:prstGeom>
        </p:spPr>
        <p:style>
          <a:lnRef idx="2">
            <a:schemeClr val="accent5">
              <a:shade val="50000"/>
            </a:schemeClr>
          </a:lnRef>
          <a:fillRef idx="1">
            <a:schemeClr val="accent5"/>
          </a:fillRef>
          <a:effectRef idx="0">
            <a:schemeClr val="accent5"/>
          </a:effectRef>
          <a:fontRef idx="minor">
            <a:schemeClr val="lt1"/>
          </a:fontRef>
        </p:style>
        <p:txBody>
          <a:bodyPr wrap="square" lIns="182880" tIns="36000" rIns="36000" bIns="36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spcAft>
                <a:spcPts val="300"/>
              </a:spcAft>
            </a:pPr>
            <a:r>
              <a:rPr lang="en-US" altLang="zh-CN" sz="2000" b="1" smtClean="0">
                <a:latin typeface="微软雅黑" pitchFamily="34" charset="-122"/>
                <a:ea typeface="微软雅黑" pitchFamily="34" charset="-122"/>
                <a:cs typeface="Arial"/>
              </a:rPr>
              <a:t>I. </a:t>
            </a:r>
            <a:r>
              <a:rPr lang="zh-CN" altLang="en-US" sz="2000" b="1" smtClean="0">
                <a:latin typeface="微软雅黑" pitchFamily="34" charset="-122"/>
                <a:ea typeface="微软雅黑" pitchFamily="34" charset="-122"/>
                <a:cs typeface="Arial"/>
              </a:rPr>
              <a:t>总</a:t>
            </a:r>
            <a:r>
              <a:rPr lang="zh-CN" altLang="en-US" sz="2000" b="1">
                <a:latin typeface="微软雅黑" pitchFamily="34" charset="-122"/>
                <a:ea typeface="微软雅黑" pitchFamily="34" charset="-122"/>
                <a:cs typeface="Arial"/>
              </a:rPr>
              <a:t>体业</a:t>
            </a:r>
            <a:r>
              <a:rPr lang="zh-CN" altLang="en-US" sz="2000" b="1" smtClean="0">
                <a:latin typeface="微软雅黑" pitchFamily="34" charset="-122"/>
                <a:ea typeface="微软雅黑" pitchFamily="34" charset="-122"/>
                <a:cs typeface="Arial"/>
              </a:rPr>
              <a:t>务</a:t>
            </a:r>
            <a:r>
              <a:rPr lang="zh-CN" altLang="en-US" sz="2000" b="1">
                <a:latin typeface="微软雅黑" pitchFamily="34" charset="-122"/>
                <a:ea typeface="微软雅黑" pitchFamily="34" charset="-122"/>
                <a:cs typeface="Arial"/>
              </a:rPr>
              <a:t>模式</a:t>
            </a:r>
            <a:endParaRPr lang="en-US" sz="2000" b="1">
              <a:latin typeface="微软雅黑" pitchFamily="34" charset="-122"/>
              <a:ea typeface="微软雅黑" pitchFamily="34" charset="-122"/>
              <a:cs typeface="Arial"/>
            </a:endParaRPr>
          </a:p>
        </p:txBody>
      </p:sp>
      <p:sp>
        <p:nvSpPr>
          <p:cNvPr id="6" name="Rounded Rectangle 5"/>
          <p:cNvSpPr/>
          <p:nvPr/>
        </p:nvSpPr>
        <p:spPr bwMode="gray">
          <a:xfrm>
            <a:off x="2061920" y="1832070"/>
            <a:ext cx="4968000" cy="540000"/>
          </a:xfrm>
          <a:prstGeom prst="roundRect">
            <a:avLst>
              <a:gd name="adj" fmla="val 0"/>
            </a:avLst>
          </a:prstGeom>
        </p:spPr>
        <p:style>
          <a:lnRef idx="2">
            <a:schemeClr val="accent6">
              <a:shade val="50000"/>
            </a:schemeClr>
          </a:lnRef>
          <a:fillRef idx="1">
            <a:schemeClr val="accent6"/>
          </a:fillRef>
          <a:effectRef idx="0">
            <a:schemeClr val="accent6"/>
          </a:effectRef>
          <a:fontRef idx="minor">
            <a:schemeClr val="lt1"/>
          </a:fontRef>
        </p:style>
        <p:txBody>
          <a:bodyPr lIns="182880" tIns="36000" rIns="36000" bIns="36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spcAft>
                <a:spcPts val="300"/>
              </a:spcAft>
            </a:pPr>
            <a:r>
              <a:rPr lang="zh-CN" altLang="en-US" sz="2000" b="1">
                <a:latin typeface="微软雅黑" pitchFamily="34" charset="-122"/>
                <a:ea typeface="微软雅黑" pitchFamily="34" charset="-122"/>
                <a:cs typeface="Arial"/>
              </a:rPr>
              <a:t>项目背景与方法</a:t>
            </a:r>
            <a:endParaRPr lang="en-US" sz="2000" b="1">
              <a:latin typeface="微软雅黑" pitchFamily="34" charset="-122"/>
              <a:ea typeface="微软雅黑" pitchFamily="34" charset="-122"/>
              <a:cs typeface="Arial"/>
            </a:endParaRPr>
          </a:p>
        </p:txBody>
      </p:sp>
      <p:sp>
        <p:nvSpPr>
          <p:cNvPr id="8" name="Rounded Rectangle 7"/>
          <p:cNvSpPr/>
          <p:nvPr/>
        </p:nvSpPr>
        <p:spPr bwMode="gray">
          <a:xfrm>
            <a:off x="2061920" y="4689200"/>
            <a:ext cx="4968000" cy="540000"/>
          </a:xfrm>
          <a:prstGeom prst="roundRect">
            <a:avLst>
              <a:gd name="adj" fmla="val 0"/>
            </a:avLst>
          </a:prstGeom>
        </p:spPr>
        <p:style>
          <a:lnRef idx="2">
            <a:schemeClr val="accent6">
              <a:shade val="50000"/>
            </a:schemeClr>
          </a:lnRef>
          <a:fillRef idx="1">
            <a:schemeClr val="accent6"/>
          </a:fillRef>
          <a:effectRef idx="0">
            <a:schemeClr val="accent6"/>
          </a:effectRef>
          <a:fontRef idx="minor">
            <a:schemeClr val="lt1"/>
          </a:fontRef>
        </p:style>
        <p:txBody>
          <a:bodyPr lIns="182880" tIns="36000" rIns="36000" bIns="36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spcAft>
                <a:spcPts val="300"/>
              </a:spcAft>
            </a:pPr>
            <a:r>
              <a:rPr lang="en-US" altLang="zh-CN" sz="2000" b="1" smtClean="0">
                <a:latin typeface="微软雅黑" pitchFamily="34" charset="-122"/>
                <a:ea typeface="微软雅黑" pitchFamily="34" charset="-122"/>
                <a:cs typeface="Arial"/>
              </a:rPr>
              <a:t>II. </a:t>
            </a:r>
            <a:r>
              <a:rPr lang="zh-CN" altLang="en-US" sz="2000" b="1" smtClean="0">
                <a:latin typeface="微软雅黑" pitchFamily="34" charset="-122"/>
                <a:ea typeface="微软雅黑" pitchFamily="34" charset="-122"/>
                <a:cs typeface="Arial"/>
              </a:rPr>
              <a:t>具体业务内涵</a:t>
            </a:r>
            <a:endParaRPr lang="zh-CN" altLang="en-US" sz="2000" b="1">
              <a:latin typeface="微软雅黑" pitchFamily="34" charset="-122"/>
              <a:ea typeface="微软雅黑" pitchFamily="34" charset="-122"/>
              <a:cs typeface="Arial"/>
            </a:endParaRPr>
          </a:p>
        </p:txBody>
      </p:sp>
      <p:sp>
        <p:nvSpPr>
          <p:cNvPr id="9" name="TextBox 8"/>
          <p:cNvSpPr txBox="1"/>
          <p:nvPr/>
        </p:nvSpPr>
        <p:spPr>
          <a:xfrm>
            <a:off x="2843808" y="3212976"/>
            <a:ext cx="3185487" cy="1338828"/>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marL="285750" indent="-285750">
              <a:lnSpc>
                <a:spcPct val="150000"/>
              </a:lnSpc>
              <a:buFont typeface="Arial" pitchFamily="34" charset="0"/>
              <a:buChar char="•"/>
            </a:pPr>
            <a:r>
              <a:rPr lang="en-US" altLang="zh-CN" b="1" smtClean="0">
                <a:solidFill>
                  <a:schemeClr val="accent5"/>
                </a:solidFill>
                <a:latin typeface="微软雅黑" pitchFamily="34" charset="-122"/>
                <a:ea typeface="微软雅黑" pitchFamily="34" charset="-122"/>
              </a:rPr>
              <a:t>A</a:t>
            </a:r>
            <a:r>
              <a:rPr lang="zh-CN" altLang="en-US" b="1" smtClean="0">
                <a:solidFill>
                  <a:schemeClr val="accent5"/>
                </a:solidFill>
                <a:latin typeface="微软雅黑" pitchFamily="34" charset="-122"/>
                <a:ea typeface="微软雅黑" pitchFamily="34" charset="-122"/>
              </a:rPr>
              <a:t>战略</a:t>
            </a:r>
            <a:r>
              <a:rPr lang="zh-CN" altLang="en-US" b="1">
                <a:solidFill>
                  <a:schemeClr val="accent5"/>
                </a:solidFill>
                <a:latin typeface="微软雅黑" pitchFamily="34" charset="-122"/>
                <a:ea typeface="微软雅黑" pitchFamily="34" charset="-122"/>
              </a:rPr>
              <a:t>理</a:t>
            </a:r>
            <a:r>
              <a:rPr lang="zh-CN" altLang="en-US" b="1" smtClean="0">
                <a:solidFill>
                  <a:schemeClr val="accent5"/>
                </a:solidFill>
                <a:latin typeface="微软雅黑" pitchFamily="34" charset="-122"/>
                <a:ea typeface="微软雅黑" pitchFamily="34" charset="-122"/>
              </a:rPr>
              <a:t>解及外</a:t>
            </a:r>
            <a:r>
              <a:rPr lang="zh-CN" altLang="en-US" b="1">
                <a:solidFill>
                  <a:schemeClr val="accent5"/>
                </a:solidFill>
                <a:latin typeface="微软雅黑" pitchFamily="34" charset="-122"/>
                <a:ea typeface="微软雅黑" pitchFamily="34" charset="-122"/>
              </a:rPr>
              <a:t>部行业趋势</a:t>
            </a:r>
            <a:endParaRPr lang="en-US" altLang="zh-CN" b="1">
              <a:solidFill>
                <a:schemeClr val="accent5"/>
              </a:solidFill>
              <a:latin typeface="微软雅黑" pitchFamily="34" charset="-122"/>
              <a:ea typeface="微软雅黑" pitchFamily="34" charset="-122"/>
            </a:endParaRPr>
          </a:p>
          <a:p>
            <a:pPr marL="285750" indent="-285750">
              <a:lnSpc>
                <a:spcPct val="150000"/>
              </a:lnSpc>
              <a:buFont typeface="Arial" pitchFamily="34" charset="0"/>
              <a:buChar char="•"/>
            </a:pPr>
            <a:r>
              <a:rPr lang="zh-CN" altLang="en-US" smtClean="0">
                <a:latin typeface="微软雅黑" pitchFamily="34" charset="-122"/>
                <a:ea typeface="微软雅黑" pitchFamily="34" charset="-122"/>
              </a:rPr>
              <a:t>电子商务洞察</a:t>
            </a:r>
            <a:endParaRPr lang="en-US" altLang="zh-CN" smtClean="0">
              <a:latin typeface="微软雅黑" pitchFamily="34" charset="-122"/>
              <a:ea typeface="微软雅黑" pitchFamily="34" charset="-122"/>
            </a:endParaRPr>
          </a:p>
          <a:p>
            <a:pPr marL="285750" indent="-285750">
              <a:lnSpc>
                <a:spcPct val="150000"/>
              </a:lnSpc>
              <a:buFont typeface="Arial" pitchFamily="34" charset="0"/>
              <a:buChar char="•"/>
            </a:pPr>
            <a:r>
              <a:rPr lang="zh-CN" altLang="en-US">
                <a:latin typeface="微软雅黑" pitchFamily="34" charset="-122"/>
                <a:ea typeface="微软雅黑" pitchFamily="34" charset="-122"/>
              </a:rPr>
              <a:t>业务模式总体设计</a:t>
            </a:r>
            <a:endParaRPr lang="en-US" altLang="zh-CN" smtClean="0">
              <a:latin typeface="微软雅黑" pitchFamily="34" charset="-122"/>
              <a:ea typeface="微软雅黑" pitchFamily="34" charset="-122"/>
            </a:endParaRPr>
          </a:p>
        </p:txBody>
      </p:sp>
      <p:sp>
        <p:nvSpPr>
          <p:cNvPr id="10" name="Rounded Rectangle 9"/>
          <p:cNvSpPr/>
          <p:nvPr/>
        </p:nvSpPr>
        <p:spPr bwMode="gray">
          <a:xfrm>
            <a:off x="2045896" y="5409280"/>
            <a:ext cx="4968000" cy="540000"/>
          </a:xfrm>
          <a:prstGeom prst="roundRect">
            <a:avLst>
              <a:gd name="adj" fmla="val 0"/>
            </a:avLst>
          </a:prstGeom>
        </p:spPr>
        <p:style>
          <a:lnRef idx="2">
            <a:schemeClr val="accent6">
              <a:shade val="50000"/>
            </a:schemeClr>
          </a:lnRef>
          <a:fillRef idx="1">
            <a:schemeClr val="accent6"/>
          </a:fillRef>
          <a:effectRef idx="0">
            <a:schemeClr val="accent6"/>
          </a:effectRef>
          <a:fontRef idx="minor">
            <a:schemeClr val="lt1"/>
          </a:fontRef>
        </p:style>
        <p:txBody>
          <a:bodyPr lIns="182880" tIns="36000" rIns="36000" bIns="36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spcAft>
                <a:spcPts val="300"/>
              </a:spcAft>
            </a:pPr>
            <a:r>
              <a:rPr lang="zh-CN" altLang="en-US" sz="2000" b="1" smtClean="0">
                <a:latin typeface="微软雅黑" pitchFamily="34" charset="-122"/>
                <a:ea typeface="微软雅黑" pitchFamily="34" charset="-122"/>
                <a:cs typeface="Arial"/>
              </a:rPr>
              <a:t>附录</a:t>
            </a:r>
            <a:endParaRPr lang="en-US" sz="2000" b="1">
              <a:latin typeface="微软雅黑" pitchFamily="34" charset="-122"/>
              <a:ea typeface="微软雅黑" pitchFamily="34" charset="-122"/>
              <a:cs typeface="Arial"/>
            </a:endParaRPr>
          </a:p>
        </p:txBody>
      </p:sp>
    </p:spTree>
    <p:extLst>
      <p:ext uri="{BB962C8B-B14F-4D97-AF65-F5344CB8AC3E}">
        <p14:creationId xmlns:p14="http://schemas.microsoft.com/office/powerpoint/2010/main" val="1933909238"/>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212038" y="76201"/>
            <a:ext cx="6846180" cy="965200"/>
          </a:xfrm>
        </p:spPr>
        <p:txBody>
          <a:bodyPr/>
          <a:lstStyle/>
          <a:p>
            <a:r>
              <a:rPr lang="en-US" altLang="zh-CN" smtClean="0"/>
              <a:t>AT</a:t>
            </a:r>
            <a:r>
              <a:rPr lang="zh-CN" altLang="en-US" smtClean="0"/>
              <a:t>中心以“成为</a:t>
            </a:r>
            <a:r>
              <a:rPr lang="zh-CN" altLang="en-US"/>
              <a:t>全球最大的综合性钢铁流通服务</a:t>
            </a:r>
            <a:r>
              <a:rPr lang="zh-CN" altLang="en-US" smtClean="0"/>
              <a:t>商”为</a:t>
            </a:r>
            <a:r>
              <a:rPr lang="zh-CN" altLang="en-US"/>
              <a:t>战略愿景</a:t>
            </a:r>
            <a:r>
              <a:rPr lang="zh-CN" altLang="en-US" smtClean="0"/>
              <a:t>，打造</a:t>
            </a:r>
            <a:r>
              <a:rPr lang="zh-CN" altLang="en-US"/>
              <a:t>电子商务平台</a:t>
            </a:r>
            <a:r>
              <a:rPr lang="zh-CN" altLang="en-US" smtClean="0"/>
              <a:t>是其中重要的战略举措</a:t>
            </a:r>
            <a:endParaRPr lang="en-US"/>
          </a:p>
        </p:txBody>
      </p:sp>
      <p:sp>
        <p:nvSpPr>
          <p:cNvPr id="4" name="Slide Number Placeholder 3"/>
          <p:cNvSpPr>
            <a:spLocks noGrp="1"/>
          </p:cNvSpPr>
          <p:nvPr>
            <p:ph type="sldNum" sz="quarter" idx="11"/>
          </p:nvPr>
        </p:nvSpPr>
        <p:spPr/>
        <p:txBody>
          <a:bodyPr/>
          <a:lstStyle/>
          <a:p>
            <a:fld id="{916D2383-AA66-4E37-A027-B5DEB07741A2}" type="slidenum">
              <a:rPr lang="en-US" altLang="zh-CN" smtClean="0"/>
              <a:t>9</a:t>
            </a:fld>
            <a:br>
              <a:rPr lang="en-US" altLang="zh-CN" smtClean="0"/>
            </a:br>
            <a:endParaRPr lang="en-US" altLang="zh-CN"/>
          </a:p>
        </p:txBody>
      </p:sp>
      <p:sp>
        <p:nvSpPr>
          <p:cNvPr id="6" name="Content Placeholder 5"/>
          <p:cNvSpPr>
            <a:spLocks noGrp="1"/>
          </p:cNvSpPr>
          <p:nvPr>
            <p:ph sz="quarter" idx="12"/>
          </p:nvPr>
        </p:nvSpPr>
        <p:spPr/>
        <p:txBody>
          <a:bodyPr/>
          <a:lstStyle/>
          <a:p>
            <a:r>
              <a:rPr lang="en-US" altLang="zh-CN" smtClean="0"/>
              <a:t>AT</a:t>
            </a:r>
            <a:r>
              <a:rPr lang="zh-CN" altLang="en-US" smtClean="0"/>
              <a:t>中心</a:t>
            </a:r>
            <a:r>
              <a:rPr lang="zh-CN" altLang="en-US"/>
              <a:t>的战略愿</a:t>
            </a:r>
            <a:r>
              <a:rPr lang="zh-CN" altLang="en-US" smtClean="0"/>
              <a:t>景</a:t>
            </a:r>
            <a:endParaRPr lang="zh-CN" altLang="en-US"/>
          </a:p>
        </p:txBody>
      </p:sp>
      <p:sp>
        <p:nvSpPr>
          <p:cNvPr id="41" name="Line 4"/>
          <p:cNvSpPr>
            <a:spLocks noChangeAspect="1" noChangeShapeType="1"/>
          </p:cNvSpPr>
          <p:nvPr>
            <p:custDataLst>
              <p:tags r:id="rId2"/>
            </p:custDataLst>
          </p:nvPr>
        </p:nvSpPr>
        <p:spPr bwMode="auto">
          <a:xfrm>
            <a:off x="657225" y="2800350"/>
            <a:ext cx="7793038" cy="0"/>
          </a:xfrm>
          <a:prstGeom prst="line">
            <a:avLst/>
          </a:prstGeom>
          <a:noFill/>
          <a:ln w="6350">
            <a:solidFill>
              <a:schemeClr val="accent1"/>
            </a:solidFill>
            <a:round/>
            <a:headEnd type="none" w="sm" len="sm"/>
            <a:tailEnd type="none" w="sm" len="sm"/>
          </a:ln>
        </p:spPr>
        <p:txBody>
          <a:bodyPr lIns="45720" rIns="45720" anchor="ctr" anchorCtr="1"/>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latin typeface="+mj-ea"/>
              <a:ea typeface="+mj-ea"/>
              <a:sym typeface="华文楷体"/>
            </a:endParaRPr>
          </a:p>
        </p:txBody>
      </p:sp>
      <p:sp>
        <p:nvSpPr>
          <p:cNvPr id="49" name="Line 5"/>
          <p:cNvSpPr>
            <a:spLocks noChangeAspect="1" noChangeShapeType="1"/>
          </p:cNvSpPr>
          <p:nvPr>
            <p:custDataLst>
              <p:tags r:id="rId3"/>
            </p:custDataLst>
          </p:nvPr>
        </p:nvSpPr>
        <p:spPr bwMode="auto">
          <a:xfrm flipV="1">
            <a:off x="704850" y="2800350"/>
            <a:ext cx="3857625" cy="501650"/>
          </a:xfrm>
          <a:prstGeom prst="line">
            <a:avLst/>
          </a:prstGeom>
          <a:noFill/>
          <a:ln w="6350">
            <a:solidFill>
              <a:schemeClr val="accent1"/>
            </a:solidFill>
            <a:round/>
            <a:headEnd type="none" w="sm" len="sm"/>
            <a:tailEnd type="none" w="sm" len="sm"/>
          </a:ln>
        </p:spPr>
        <p:txBody>
          <a:bodyPr lIns="45720" rIns="45720" anchor="ctr" anchorCtr="1"/>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latin typeface="+mj-ea"/>
              <a:ea typeface="+mj-ea"/>
              <a:sym typeface="华文楷体"/>
            </a:endParaRPr>
          </a:p>
        </p:txBody>
      </p:sp>
      <p:sp>
        <p:nvSpPr>
          <p:cNvPr id="52" name="Line 6"/>
          <p:cNvSpPr>
            <a:spLocks noChangeAspect="1" noChangeShapeType="1"/>
          </p:cNvSpPr>
          <p:nvPr>
            <p:custDataLst>
              <p:tags r:id="rId4"/>
            </p:custDataLst>
          </p:nvPr>
        </p:nvSpPr>
        <p:spPr bwMode="auto">
          <a:xfrm>
            <a:off x="4549775" y="2806699"/>
            <a:ext cx="3843338" cy="495300"/>
          </a:xfrm>
          <a:prstGeom prst="line">
            <a:avLst/>
          </a:prstGeom>
          <a:noFill/>
          <a:ln w="6350">
            <a:solidFill>
              <a:schemeClr val="accent1"/>
            </a:solidFill>
            <a:round/>
            <a:headEnd type="none" w="sm" len="sm"/>
            <a:tailEnd type="none" w="sm" len="sm"/>
          </a:ln>
        </p:spPr>
        <p:txBody>
          <a:bodyPr lIns="45720" rIns="45720" anchor="ctr" anchorCtr="1"/>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latin typeface="+mj-ea"/>
              <a:ea typeface="+mj-ea"/>
              <a:sym typeface="华文楷体"/>
            </a:endParaRPr>
          </a:p>
        </p:txBody>
      </p:sp>
      <p:sp>
        <p:nvSpPr>
          <p:cNvPr id="53" name="Line 7"/>
          <p:cNvSpPr>
            <a:spLocks noChangeAspect="1" noChangeShapeType="1"/>
          </p:cNvSpPr>
          <p:nvPr>
            <p:custDataLst>
              <p:tags r:id="rId5"/>
            </p:custDataLst>
          </p:nvPr>
        </p:nvSpPr>
        <p:spPr bwMode="auto">
          <a:xfrm flipV="1">
            <a:off x="3032125" y="2806699"/>
            <a:ext cx="1520825" cy="917575"/>
          </a:xfrm>
          <a:prstGeom prst="line">
            <a:avLst/>
          </a:prstGeom>
          <a:noFill/>
          <a:ln w="6350">
            <a:solidFill>
              <a:schemeClr val="accent1"/>
            </a:solidFill>
            <a:round/>
            <a:headEnd type="none" w="sm" len="sm"/>
            <a:tailEnd type="none" w="sm" len="sm"/>
          </a:ln>
        </p:spPr>
        <p:txBody>
          <a:bodyPr lIns="45720" rIns="45720" anchor="ctr" anchorCtr="1"/>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latin typeface="+mj-ea"/>
              <a:ea typeface="+mj-ea"/>
              <a:sym typeface="华文楷体"/>
            </a:endParaRPr>
          </a:p>
        </p:txBody>
      </p:sp>
      <p:sp>
        <p:nvSpPr>
          <p:cNvPr id="55" name="Line 8"/>
          <p:cNvSpPr>
            <a:spLocks noChangeAspect="1" noChangeShapeType="1"/>
          </p:cNvSpPr>
          <p:nvPr>
            <p:custDataLst>
              <p:tags r:id="rId6"/>
            </p:custDataLst>
          </p:nvPr>
        </p:nvSpPr>
        <p:spPr bwMode="auto">
          <a:xfrm>
            <a:off x="4554538" y="2806699"/>
            <a:ext cx="1458912" cy="881063"/>
          </a:xfrm>
          <a:prstGeom prst="line">
            <a:avLst/>
          </a:prstGeom>
          <a:noFill/>
          <a:ln w="6350">
            <a:solidFill>
              <a:schemeClr val="accent1"/>
            </a:solidFill>
            <a:round/>
            <a:headEnd type="none" w="sm" len="sm"/>
            <a:tailEnd type="none" w="sm" len="sm"/>
          </a:ln>
        </p:spPr>
        <p:txBody>
          <a:bodyPr lIns="45720" rIns="45720" anchor="ctr" anchorCtr="1"/>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latin typeface="+mj-ea"/>
              <a:ea typeface="+mj-ea"/>
              <a:sym typeface="华文楷体"/>
            </a:endParaRPr>
          </a:p>
        </p:txBody>
      </p:sp>
      <p:sp>
        <p:nvSpPr>
          <p:cNvPr id="56" name="Arc 9"/>
          <p:cNvSpPr>
            <a:spLocks noChangeAspect="1"/>
          </p:cNvSpPr>
          <p:nvPr>
            <p:custDataLst>
              <p:tags r:id="rId7"/>
            </p:custDataLst>
          </p:nvPr>
        </p:nvSpPr>
        <p:spPr bwMode="auto">
          <a:xfrm>
            <a:off x="2994025" y="2800350"/>
            <a:ext cx="3157538" cy="160338"/>
          </a:xfrm>
          <a:custGeom>
            <a:gdLst>
              <a:gd name="T0" fmla="*/ 0 w 43200"/>
              <a:gd name="T1" fmla="*/ 0 h 22060"/>
              <a:gd name="T2" fmla="*/ 0 w 43200"/>
              <a:gd name="T3" fmla="*/ 0 h 22060"/>
              <a:gd name="T4" fmla="*/ 0 w 43200"/>
              <a:gd name="T5" fmla="*/ 0 h 22060"/>
              <a:gd name="T6" fmla="*/ 0 60000 65536"/>
              <a:gd name="T7" fmla="*/ 0 60000 65536"/>
              <a:gd name="T8" fmla="*/ 0 60000 65536"/>
              <a:gd name="T9" fmla="*/ 0 w 43200"/>
              <a:gd name="T10" fmla="*/ 0 h 22060"/>
              <a:gd name="T11" fmla="*/ 43200 w 43200"/>
              <a:gd name="T12" fmla="*/ 22060 h 22060"/>
            </a:gdLst>
            <a:cxnLst>
              <a:cxn ang="T6">
                <a:pos x="T0" y="T1"/>
              </a:cxn>
              <a:cxn ang="T7">
                <a:pos x="T2" y="T3"/>
              </a:cxn>
              <a:cxn ang="T8">
                <a:pos x="T4" y="T5"/>
              </a:cxn>
            </a:cxnLst>
            <a:rect l="T9" t="T10" r="T11" b="T12"/>
            <a:pathLst>
              <a:path w="43200" h="22060" fill="none" extrusionOk="0">
                <a:moveTo>
                  <a:pt x="43195" y="-1"/>
                </a:moveTo>
                <a:cubicBezTo>
                  <a:pt x="43198" y="153"/>
                  <a:pt x="43200" y="306"/>
                  <a:pt x="43200" y="460"/>
                </a:cubicBezTo>
                <a:cubicBezTo>
                  <a:pt x="43200" y="12389"/>
                  <a:pt x="33529" y="22060"/>
                  <a:pt x="21600" y="22060"/>
                </a:cubicBezTo>
                <a:cubicBezTo>
                  <a:pt x="9670" y="22060"/>
                  <a:pt x="0" y="12389"/>
                  <a:pt x="0" y="460"/>
                </a:cubicBezTo>
                <a:cubicBezTo>
                  <a:pt x="-1" y="306"/>
                  <a:pt x="1" y="153"/>
                  <a:pt x="4" y="0"/>
                </a:cubicBezTo>
              </a:path>
              <a:path w="43200" h="22060" stroke="0" extrusionOk="0">
                <a:moveTo>
                  <a:pt x="43195" y="-1"/>
                </a:moveTo>
                <a:cubicBezTo>
                  <a:pt x="43198" y="153"/>
                  <a:pt x="43200" y="306"/>
                  <a:pt x="43200" y="460"/>
                </a:cubicBezTo>
                <a:cubicBezTo>
                  <a:pt x="43200" y="12389"/>
                  <a:pt x="33529" y="22060"/>
                  <a:pt x="21600" y="22060"/>
                </a:cubicBezTo>
                <a:cubicBezTo>
                  <a:pt x="9670" y="22060"/>
                  <a:pt x="0" y="12389"/>
                  <a:pt x="0" y="460"/>
                </a:cubicBezTo>
                <a:cubicBezTo>
                  <a:pt x="-1" y="306"/>
                  <a:pt x="1" y="153"/>
                  <a:pt x="4" y="0"/>
                </a:cubicBezTo>
                <a:lnTo>
                  <a:pt x="21600" y="460"/>
                </a:lnTo>
                <a:close/>
              </a:path>
            </a:pathLst>
          </a:custGeom>
          <a:noFill/>
          <a:ln w="6350" cap="rnd">
            <a:solidFill>
              <a:schemeClr val="accent1"/>
            </a:solidFill>
            <a:round/>
            <a:headEnd type="none" w="sm" len="sm"/>
            <a:tailEnd type="none" w="sm" len="sm"/>
          </a:ln>
        </p:spPr>
        <p:txBody>
          <a:bodyPr lIns="45720" rIns="45720" anchor="ctr" anchorCtr="1"/>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ltLang="zh-CN">
              <a:latin typeface="+mj-ea"/>
              <a:ea typeface="+mj-ea"/>
              <a:sym typeface="华文楷体"/>
            </a:endParaRPr>
          </a:p>
        </p:txBody>
      </p:sp>
      <p:sp>
        <p:nvSpPr>
          <p:cNvPr id="57" name="Arc 10"/>
          <p:cNvSpPr>
            <a:spLocks noChangeAspect="1"/>
          </p:cNvSpPr>
          <p:nvPr>
            <p:custDataLst>
              <p:tags r:id="rId8"/>
            </p:custDataLst>
          </p:nvPr>
        </p:nvSpPr>
        <p:spPr bwMode="auto">
          <a:xfrm>
            <a:off x="1144588" y="2806699"/>
            <a:ext cx="6846887" cy="422275"/>
          </a:xfrm>
          <a:custGeom>
            <a:gdLst>
              <a:gd name="T0" fmla="*/ 0 w 43200"/>
              <a:gd name="T1" fmla="*/ 0 h 21600"/>
              <a:gd name="T2" fmla="*/ 0 w 43200"/>
              <a:gd name="T3" fmla="*/ 0 h 21600"/>
              <a:gd name="T4" fmla="*/ 0 w 43200"/>
              <a:gd name="T5" fmla="*/ 0 h 21600"/>
              <a:gd name="T6" fmla="*/ 0 60000 65536"/>
              <a:gd name="T7" fmla="*/ 0 60000 65536"/>
              <a:gd name="T8" fmla="*/ 0 60000 65536"/>
              <a:gd name="T9" fmla="*/ 0 w 43200"/>
              <a:gd name="T10" fmla="*/ 0 h 21600"/>
              <a:gd name="T11" fmla="*/ 43200 w 43200"/>
              <a:gd name="T12" fmla="*/ 21600 h 21600"/>
            </a:gdLst>
            <a:cxnLst>
              <a:cxn ang="T6">
                <a:pos x="T0" y="T1"/>
              </a:cxn>
              <a:cxn ang="T7">
                <a:pos x="T2" y="T3"/>
              </a:cxn>
              <a:cxn ang="T8">
                <a:pos x="T4" y="T5"/>
              </a:cxn>
            </a:cxnLst>
            <a:rect l="T9" t="T10" r="T11" b="T12"/>
            <a:pathLst>
              <a:path w="43200" h="21600" fill="none" extrusionOk="0">
                <a:moveTo>
                  <a:pt x="43200" y="0"/>
                </a:moveTo>
                <a:cubicBezTo>
                  <a:pt x="43200" y="11929"/>
                  <a:pt x="33529" y="21600"/>
                  <a:pt x="21600" y="21600"/>
                </a:cubicBezTo>
                <a:cubicBezTo>
                  <a:pt x="9670" y="21600"/>
                  <a:pt x="0" y="11929"/>
                  <a:pt x="0" y="0"/>
                </a:cubicBezTo>
              </a:path>
              <a:path w="43200" h="21600" stroke="0" extrusionOk="0">
                <a:moveTo>
                  <a:pt x="43200" y="0"/>
                </a:moveTo>
                <a:cubicBezTo>
                  <a:pt x="43200" y="11929"/>
                  <a:pt x="33529" y="21600"/>
                  <a:pt x="21600" y="21600"/>
                </a:cubicBezTo>
                <a:cubicBezTo>
                  <a:pt x="9670" y="21600"/>
                  <a:pt x="0" y="11929"/>
                  <a:pt x="0" y="0"/>
                </a:cubicBezTo>
                <a:lnTo>
                  <a:pt x="21600" y="0"/>
                </a:lnTo>
                <a:close/>
              </a:path>
            </a:pathLst>
          </a:custGeom>
          <a:noFill/>
          <a:ln w="6350" cap="rnd">
            <a:solidFill>
              <a:schemeClr val="accent1"/>
            </a:solidFill>
            <a:round/>
            <a:headEnd type="none" w="sm" len="sm"/>
            <a:tailEnd type="none" w="sm" len="sm"/>
          </a:ln>
        </p:spPr>
        <p:txBody>
          <a:bodyPr lIns="45720" rIns="45720" anchor="ctr" anchorCtr="1"/>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ltLang="zh-CN">
              <a:latin typeface="+mj-ea"/>
              <a:ea typeface="+mj-ea"/>
              <a:sym typeface="华文楷体"/>
            </a:endParaRPr>
          </a:p>
        </p:txBody>
      </p:sp>
      <p:sp>
        <p:nvSpPr>
          <p:cNvPr id="58" name="Freeform 57"/>
          <p:cNvSpPr>
            <a:spLocks noChangeAspect="1"/>
          </p:cNvSpPr>
          <p:nvPr>
            <p:custDataLst>
              <p:tags r:id="rId9"/>
            </p:custDataLst>
          </p:nvPr>
        </p:nvSpPr>
        <p:spPr bwMode="auto">
          <a:xfrm>
            <a:off x="4197350" y="2989263"/>
            <a:ext cx="719138" cy="174625"/>
          </a:xfrm>
          <a:custGeom>
            <a:gdLst>
              <a:gd name="T0" fmla="*/ 17 w 512"/>
              <a:gd name="T1" fmla="*/ 10 h 209"/>
              <a:gd name="T2" fmla="*/ 147 w 512"/>
              <a:gd name="T3" fmla="*/ 10 h 209"/>
              <a:gd name="T4" fmla="*/ 110 w 512"/>
              <a:gd name="T5" fmla="*/ 4 h 209"/>
              <a:gd name="T6" fmla="*/ 161 w 512"/>
              <a:gd name="T7" fmla="*/ 4 h 209"/>
              <a:gd name="T8" fmla="*/ 85 w 512"/>
              <a:gd name="T9" fmla="*/ 0 h 209"/>
              <a:gd name="T10" fmla="*/ 0 w 512"/>
              <a:gd name="T11" fmla="*/ 4 h 209"/>
              <a:gd name="T12" fmla="*/ 52 w 512"/>
              <a:gd name="T13" fmla="*/ 4 h 209"/>
              <a:gd name="T14" fmla="*/ 17 w 512"/>
              <a:gd name="T15" fmla="*/ 10 h 209"/>
              <a:gd name="T16" fmla="*/ 0 60000 65536"/>
              <a:gd name="T17" fmla="*/ 0 60000 65536"/>
              <a:gd name="T18" fmla="*/ 0 60000 65536"/>
              <a:gd name="T19" fmla="*/ 0 60000 65536"/>
              <a:gd name="T20" fmla="*/ 0 60000 65536"/>
              <a:gd name="T21" fmla="*/ 0 60000 65536"/>
              <a:gd name="T22" fmla="*/ 0 60000 65536"/>
              <a:gd name="T23" fmla="*/ 0 60000 65536"/>
              <a:gd name="T24" fmla="*/ 0 w 512"/>
              <a:gd name="T25" fmla="*/ 0 h 209"/>
              <a:gd name="T26" fmla="*/ 512 w 512"/>
              <a:gd name="T27" fmla="*/ 209 h 209"/>
            </a:gd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12" h="209">
                <a:moveTo>
                  <a:pt x="51" y="208"/>
                </a:moveTo>
                <a:lnTo>
                  <a:pt x="467" y="208"/>
                </a:lnTo>
                <a:lnTo>
                  <a:pt x="346" y="40"/>
                </a:lnTo>
                <a:lnTo>
                  <a:pt x="511" y="40"/>
                </a:lnTo>
                <a:lnTo>
                  <a:pt x="268" y="0"/>
                </a:lnTo>
                <a:lnTo>
                  <a:pt x="0" y="40"/>
                </a:lnTo>
                <a:lnTo>
                  <a:pt x="164" y="40"/>
                </a:lnTo>
                <a:lnTo>
                  <a:pt x="51" y="208"/>
                </a:lnTo>
              </a:path>
            </a:pathLst>
          </a:custGeom>
          <a:solidFill>
            <a:schemeClr val="accent1">
              <a:lumMod val="40000"/>
              <a:lumOff val="60000"/>
            </a:schemeClr>
          </a:solidFill>
          <a:ln w="6350" cap="rnd">
            <a:solidFill>
              <a:schemeClr val="accent1"/>
            </a:solidFill>
            <a:round/>
          </a:ln>
        </p:spPr>
        <p:txBody>
          <a:bodyPr lIns="45720" rIns="45720" anchor="ctr" anchorCtr="1"/>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ltLang="zh-CN">
              <a:latin typeface="+mj-ea"/>
              <a:ea typeface="+mj-ea"/>
              <a:sym typeface="华文楷体"/>
            </a:endParaRPr>
          </a:p>
        </p:txBody>
      </p:sp>
      <p:sp>
        <p:nvSpPr>
          <p:cNvPr id="59" name="Freeform 58"/>
          <p:cNvSpPr>
            <a:spLocks noChangeAspect="1"/>
          </p:cNvSpPr>
          <p:nvPr>
            <p:custDataLst>
              <p:tags r:id="rId10"/>
            </p:custDataLst>
          </p:nvPr>
        </p:nvSpPr>
        <p:spPr bwMode="auto">
          <a:xfrm>
            <a:off x="2909888" y="2989263"/>
            <a:ext cx="1169987" cy="166687"/>
          </a:xfrm>
          <a:custGeom>
            <a:gdLst>
              <a:gd name="T0" fmla="*/ 89 w 840"/>
              <a:gd name="T1" fmla="*/ 9 h 201"/>
              <a:gd name="T2" fmla="*/ 0 w 840"/>
              <a:gd name="T3" fmla="*/ 7 h 201"/>
              <a:gd name="T4" fmla="*/ 114 w 840"/>
              <a:gd name="T5" fmla="*/ 4 h 201"/>
              <a:gd name="T6" fmla="*/ 59 w 840"/>
              <a:gd name="T7" fmla="*/ 4 h 201"/>
              <a:gd name="T8" fmla="*/ 178 w 840"/>
              <a:gd name="T9" fmla="*/ 0 h 201"/>
              <a:gd name="T10" fmla="*/ 241 w 840"/>
              <a:gd name="T11" fmla="*/ 4 h 201"/>
              <a:gd name="T12" fmla="*/ 185 w 840"/>
              <a:gd name="T13" fmla="*/ 4 h 201"/>
              <a:gd name="T14" fmla="*/ 89 w 840"/>
              <a:gd name="T15" fmla="*/ 9 h 201"/>
              <a:gd name="T16" fmla="*/ 0 60000 65536"/>
              <a:gd name="T17" fmla="*/ 0 60000 65536"/>
              <a:gd name="T18" fmla="*/ 0 60000 65536"/>
              <a:gd name="T19" fmla="*/ 0 60000 65536"/>
              <a:gd name="T20" fmla="*/ 0 60000 65536"/>
              <a:gd name="T21" fmla="*/ 0 60000 65536"/>
              <a:gd name="T22" fmla="*/ 0 60000 65536"/>
              <a:gd name="T23" fmla="*/ 0 60000 65536"/>
              <a:gd name="T24" fmla="*/ 0 w 840"/>
              <a:gd name="T25" fmla="*/ 0 h 201"/>
              <a:gd name="T26" fmla="*/ 840 w 840"/>
              <a:gd name="T27" fmla="*/ 201 h 201"/>
            </a:gd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840" h="201">
                <a:moveTo>
                  <a:pt x="311" y="200"/>
                </a:moveTo>
                <a:lnTo>
                  <a:pt x="0" y="168"/>
                </a:lnTo>
                <a:lnTo>
                  <a:pt x="398" y="40"/>
                </a:lnTo>
                <a:lnTo>
                  <a:pt x="207" y="40"/>
                </a:lnTo>
                <a:lnTo>
                  <a:pt x="623" y="0"/>
                </a:lnTo>
                <a:lnTo>
                  <a:pt x="839" y="40"/>
                </a:lnTo>
                <a:lnTo>
                  <a:pt x="649" y="40"/>
                </a:lnTo>
                <a:lnTo>
                  <a:pt x="311" y="200"/>
                </a:lnTo>
              </a:path>
            </a:pathLst>
          </a:custGeom>
          <a:solidFill>
            <a:schemeClr val="accent1">
              <a:lumMod val="40000"/>
              <a:lumOff val="60000"/>
            </a:schemeClr>
          </a:solidFill>
          <a:ln w="6350" cap="rnd">
            <a:solidFill>
              <a:schemeClr val="accent1"/>
            </a:solidFill>
            <a:round/>
          </a:ln>
        </p:spPr>
        <p:txBody>
          <a:bodyPr lIns="45720" rIns="45720" anchor="ctr" anchorCtr="1"/>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ltLang="zh-CN">
              <a:latin typeface="+mj-ea"/>
              <a:ea typeface="+mj-ea"/>
              <a:sym typeface="华文楷体"/>
            </a:endParaRPr>
          </a:p>
        </p:txBody>
      </p:sp>
      <p:sp>
        <p:nvSpPr>
          <p:cNvPr id="60" name="Freeform 59"/>
          <p:cNvSpPr>
            <a:spLocks noChangeAspect="1"/>
          </p:cNvSpPr>
          <p:nvPr>
            <p:custDataLst>
              <p:tags r:id="rId11"/>
            </p:custDataLst>
          </p:nvPr>
        </p:nvSpPr>
        <p:spPr bwMode="auto">
          <a:xfrm>
            <a:off x="4976813" y="2989263"/>
            <a:ext cx="1173162" cy="166687"/>
          </a:xfrm>
          <a:custGeom>
            <a:gdLst>
              <a:gd name="T0" fmla="*/ 155 w 840"/>
              <a:gd name="T1" fmla="*/ 9 h 201"/>
              <a:gd name="T2" fmla="*/ 249 w 840"/>
              <a:gd name="T3" fmla="*/ 7 h 201"/>
              <a:gd name="T4" fmla="*/ 130 w 840"/>
              <a:gd name="T5" fmla="*/ 4 h 201"/>
              <a:gd name="T6" fmla="*/ 183 w 840"/>
              <a:gd name="T7" fmla="*/ 4 h 201"/>
              <a:gd name="T8" fmla="*/ 64 w 840"/>
              <a:gd name="T9" fmla="*/ 0 h 201"/>
              <a:gd name="T10" fmla="*/ 0 w 840"/>
              <a:gd name="T11" fmla="*/ 4 h 201"/>
              <a:gd name="T12" fmla="*/ 55 w 840"/>
              <a:gd name="T13" fmla="*/ 4 h 201"/>
              <a:gd name="T14" fmla="*/ 155 w 840"/>
              <a:gd name="T15" fmla="*/ 9 h 201"/>
              <a:gd name="T16" fmla="*/ 0 60000 65536"/>
              <a:gd name="T17" fmla="*/ 0 60000 65536"/>
              <a:gd name="T18" fmla="*/ 0 60000 65536"/>
              <a:gd name="T19" fmla="*/ 0 60000 65536"/>
              <a:gd name="T20" fmla="*/ 0 60000 65536"/>
              <a:gd name="T21" fmla="*/ 0 60000 65536"/>
              <a:gd name="T22" fmla="*/ 0 60000 65536"/>
              <a:gd name="T23" fmla="*/ 0 60000 65536"/>
              <a:gd name="T24" fmla="*/ 0 w 840"/>
              <a:gd name="T25" fmla="*/ 0 h 201"/>
              <a:gd name="T26" fmla="*/ 840 w 840"/>
              <a:gd name="T27" fmla="*/ 201 h 201"/>
            </a:gd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840" h="201">
                <a:moveTo>
                  <a:pt x="527" y="200"/>
                </a:moveTo>
                <a:lnTo>
                  <a:pt x="839" y="168"/>
                </a:lnTo>
                <a:lnTo>
                  <a:pt x="440" y="40"/>
                </a:lnTo>
                <a:lnTo>
                  <a:pt x="622" y="40"/>
                </a:lnTo>
                <a:lnTo>
                  <a:pt x="215" y="0"/>
                </a:lnTo>
                <a:lnTo>
                  <a:pt x="0" y="40"/>
                </a:lnTo>
                <a:lnTo>
                  <a:pt x="189" y="40"/>
                </a:lnTo>
                <a:lnTo>
                  <a:pt x="527" y="200"/>
                </a:lnTo>
              </a:path>
            </a:pathLst>
          </a:custGeom>
          <a:solidFill>
            <a:schemeClr val="accent1">
              <a:lumMod val="40000"/>
              <a:lumOff val="60000"/>
            </a:schemeClr>
          </a:solidFill>
          <a:ln w="6350" cap="rnd">
            <a:solidFill>
              <a:schemeClr val="accent1"/>
            </a:solidFill>
            <a:round/>
          </a:ln>
        </p:spPr>
        <p:txBody>
          <a:bodyPr lIns="45720" rIns="45720" anchor="ctr" anchorCtr="1"/>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ltLang="zh-CN">
              <a:latin typeface="+mj-ea"/>
              <a:ea typeface="+mj-ea"/>
              <a:sym typeface="华文楷体"/>
            </a:endParaRPr>
          </a:p>
        </p:txBody>
      </p:sp>
      <p:sp>
        <p:nvSpPr>
          <p:cNvPr id="61" name="Line 14"/>
          <p:cNvSpPr>
            <a:spLocks noChangeAspect="1" noChangeShapeType="1"/>
          </p:cNvSpPr>
          <p:nvPr>
            <p:custDataLst>
              <p:tags r:id="rId12"/>
            </p:custDataLst>
          </p:nvPr>
        </p:nvSpPr>
        <p:spPr bwMode="auto">
          <a:xfrm flipV="1">
            <a:off x="712788" y="2800350"/>
            <a:ext cx="3865562" cy="80963"/>
          </a:xfrm>
          <a:prstGeom prst="line">
            <a:avLst/>
          </a:prstGeom>
          <a:noFill/>
          <a:ln w="6350">
            <a:solidFill>
              <a:schemeClr val="accent1"/>
            </a:solidFill>
            <a:round/>
            <a:headEnd type="none" w="sm" len="sm"/>
            <a:tailEnd type="none" w="sm" len="sm"/>
          </a:ln>
        </p:spPr>
        <p:txBody>
          <a:bodyPr lIns="45720" rIns="45720" anchor="ctr" anchorCtr="1"/>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latin typeface="+mj-ea"/>
              <a:ea typeface="+mj-ea"/>
              <a:sym typeface="华文楷体"/>
            </a:endParaRPr>
          </a:p>
        </p:txBody>
      </p:sp>
      <p:sp>
        <p:nvSpPr>
          <p:cNvPr id="62" name="Line 15"/>
          <p:cNvSpPr>
            <a:spLocks noChangeAspect="1" noChangeShapeType="1"/>
          </p:cNvSpPr>
          <p:nvPr>
            <p:custDataLst>
              <p:tags r:id="rId13"/>
            </p:custDataLst>
          </p:nvPr>
        </p:nvSpPr>
        <p:spPr bwMode="auto">
          <a:xfrm>
            <a:off x="4554538" y="2800350"/>
            <a:ext cx="3840162" cy="80963"/>
          </a:xfrm>
          <a:prstGeom prst="line">
            <a:avLst/>
          </a:prstGeom>
          <a:noFill/>
          <a:ln w="6350">
            <a:solidFill>
              <a:schemeClr val="accent1"/>
            </a:solidFill>
            <a:round/>
            <a:headEnd type="none" w="sm" len="sm"/>
            <a:tailEnd type="none" w="sm" len="sm"/>
          </a:ln>
        </p:spPr>
        <p:txBody>
          <a:bodyPr lIns="45720" rIns="45720" anchor="ctr" anchorCtr="1"/>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latin typeface="+mj-ea"/>
              <a:ea typeface="+mj-ea"/>
              <a:sym typeface="华文楷体"/>
            </a:endParaRPr>
          </a:p>
        </p:txBody>
      </p:sp>
      <p:sp>
        <p:nvSpPr>
          <p:cNvPr id="63" name="Line 16"/>
          <p:cNvSpPr>
            <a:spLocks noChangeAspect="1" noChangeShapeType="1"/>
          </p:cNvSpPr>
          <p:nvPr>
            <p:custDataLst>
              <p:tags r:id="rId14"/>
            </p:custDataLst>
          </p:nvPr>
        </p:nvSpPr>
        <p:spPr bwMode="auto">
          <a:xfrm flipV="1">
            <a:off x="704850" y="2800350"/>
            <a:ext cx="3875088" cy="252413"/>
          </a:xfrm>
          <a:prstGeom prst="line">
            <a:avLst/>
          </a:prstGeom>
          <a:noFill/>
          <a:ln w="6350">
            <a:solidFill>
              <a:schemeClr val="accent1"/>
            </a:solidFill>
            <a:round/>
            <a:headEnd type="none" w="sm" len="sm"/>
            <a:tailEnd type="none" w="sm" len="sm"/>
          </a:ln>
        </p:spPr>
        <p:txBody>
          <a:bodyPr lIns="45720" rIns="45720" anchor="ctr" anchorCtr="1"/>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latin typeface="+mj-ea"/>
              <a:ea typeface="+mj-ea"/>
              <a:sym typeface="华文楷体"/>
            </a:endParaRPr>
          </a:p>
        </p:txBody>
      </p:sp>
      <p:sp>
        <p:nvSpPr>
          <p:cNvPr id="64" name="Line 17"/>
          <p:cNvSpPr>
            <a:spLocks noChangeAspect="1" noChangeShapeType="1"/>
          </p:cNvSpPr>
          <p:nvPr>
            <p:custDataLst>
              <p:tags r:id="rId15"/>
            </p:custDataLst>
          </p:nvPr>
        </p:nvSpPr>
        <p:spPr bwMode="auto">
          <a:xfrm>
            <a:off x="4554538" y="2800350"/>
            <a:ext cx="3840162" cy="252413"/>
          </a:xfrm>
          <a:prstGeom prst="line">
            <a:avLst/>
          </a:prstGeom>
          <a:noFill/>
          <a:ln w="6350">
            <a:solidFill>
              <a:schemeClr val="accent1"/>
            </a:solidFill>
            <a:round/>
            <a:headEnd type="none" w="sm" len="sm"/>
            <a:tailEnd type="none" w="sm" len="sm"/>
          </a:ln>
        </p:spPr>
        <p:txBody>
          <a:bodyPr lIns="45720" rIns="45720" anchor="ctr" anchorCtr="1"/>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latin typeface="+mj-ea"/>
              <a:ea typeface="+mj-ea"/>
              <a:sym typeface="华文楷体"/>
            </a:endParaRPr>
          </a:p>
        </p:txBody>
      </p:sp>
      <p:sp>
        <p:nvSpPr>
          <p:cNvPr id="65" name="Arc 18"/>
          <p:cNvSpPr>
            <a:spLocks noChangeAspect="1"/>
          </p:cNvSpPr>
          <p:nvPr>
            <p:custDataLst>
              <p:tags r:id="rId16"/>
            </p:custDataLst>
          </p:nvPr>
        </p:nvSpPr>
        <p:spPr bwMode="auto">
          <a:xfrm>
            <a:off x="1636713" y="1376363"/>
            <a:ext cx="5929312" cy="1347787"/>
          </a:xfrm>
          <a:custGeom>
            <a:gdLst>
              <a:gd name="G0" fmla="+- 21600 0 0"/>
              <a:gd name="G1" fmla="+- 21600 0 0"/>
              <a:gd name="G2" fmla="+- 21600 0 0"/>
              <a:gd name="T0" fmla="*/ 0 w 43200"/>
              <a:gd name="T1" fmla="*/ 21546 h 21600"/>
              <a:gd name="T2" fmla="*/ 43200 w 43200"/>
              <a:gd name="T3" fmla="*/ 21600 h 21600"/>
              <a:gd name="T4" fmla="*/ 21600 w 43200"/>
              <a:gd name="T5" fmla="*/ 21600 h 21600"/>
            </a:gdLst>
            <a:cxnLst>
              <a:cxn ang="0">
                <a:pos x="T0" y="T1"/>
              </a:cxn>
              <a:cxn ang="0">
                <a:pos x="T2" y="T3"/>
              </a:cxn>
              <a:cxn ang="0">
                <a:pos x="T4" y="T5"/>
              </a:cxn>
            </a:cxnLst>
            <a:rect l="0" t="0" r="r" b="b"/>
            <a:pathLst>
              <a:path w="43200" h="21600" fill="none" extrusionOk="0">
                <a:moveTo>
                  <a:pt x="0" y="21546"/>
                </a:moveTo>
                <a:cubicBezTo>
                  <a:pt x="29" y="9637"/>
                  <a:pt x="9691" y="-1"/>
                  <a:pt x="21600" y="0"/>
                </a:cubicBezTo>
                <a:cubicBezTo>
                  <a:pt x="33529" y="0"/>
                  <a:pt x="43200" y="9670"/>
                  <a:pt x="43200" y="21600"/>
                </a:cubicBezTo>
              </a:path>
              <a:path w="43200" h="21600" stroke="0" extrusionOk="0">
                <a:moveTo>
                  <a:pt x="0" y="21546"/>
                </a:moveTo>
                <a:cubicBezTo>
                  <a:pt x="29" y="9637"/>
                  <a:pt x="9691" y="-1"/>
                  <a:pt x="21600" y="0"/>
                </a:cubicBezTo>
                <a:cubicBezTo>
                  <a:pt x="33529" y="0"/>
                  <a:pt x="43200" y="9670"/>
                  <a:pt x="43200" y="21600"/>
                </a:cubicBezTo>
                <a:lnTo>
                  <a:pt x="21600" y="21600"/>
                </a:lnTo>
                <a:close/>
              </a:path>
            </a:pathLst>
          </a:custGeom>
          <a:solidFill>
            <a:schemeClr val="accent1">
              <a:lumMod val="60000"/>
              <a:lumOff val="40000"/>
            </a:schemeClr>
          </a:solidFill>
          <a:ln>
            <a:solidFill>
              <a:schemeClr val="accent1">
                <a:lumMod val="75000"/>
              </a:schemeClr>
            </a:solidFill>
          </a:ln>
          <a:effectLst/>
        </p:spPr>
        <p:style>
          <a:lnRef idx="1">
            <a:schemeClr val="accent1"/>
          </a:lnRef>
          <a:fillRef idx="2">
            <a:schemeClr val="accent1"/>
          </a:fillRef>
          <a:effectRef idx="1">
            <a:schemeClr val="accent1"/>
          </a:effectRef>
          <a:fontRef idx="minor">
            <a:schemeClr val="dk1"/>
          </a:fontRef>
        </p:style>
        <p:txBody>
          <a:bodyPr lIns="45720" rIns="45720" anchor="ctr" anchorCtr="1"/>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eaLnBrk="0" hangingPunct="0">
              <a:defRPr/>
            </a:pPr>
            <a:endParaRPr lang="en-GB" sz="1800">
              <a:solidFill>
                <a:schemeClr val="bg1"/>
              </a:solidFill>
              <a:latin typeface="+mj-ea"/>
              <a:ea typeface="+mj-ea"/>
              <a:sym typeface="华文楷体"/>
            </a:endParaRPr>
          </a:p>
        </p:txBody>
      </p:sp>
      <p:sp>
        <p:nvSpPr>
          <p:cNvPr id="66" name="Rectangle 65"/>
          <p:cNvSpPr>
            <a:spLocks noChangeArrowheads="1"/>
          </p:cNvSpPr>
          <p:nvPr>
            <p:custDataLst>
              <p:tags r:id="rId17"/>
            </p:custDataLst>
          </p:nvPr>
        </p:nvSpPr>
        <p:spPr bwMode="gray">
          <a:xfrm>
            <a:off x="1691625" y="1585560"/>
            <a:ext cx="5880786" cy="1462690"/>
          </a:xfrm>
          <a:prstGeom prst="rect">
            <a:avLst/>
          </a:prstGeom>
          <a:noFill/>
          <a:ln w="9525" algn="ctr">
            <a:noFill/>
            <a:miter lim="800000"/>
          </a:ln>
        </p:spPr>
        <p:txBody>
          <a:bodyPr wrap="square" lIns="72000" tIns="72000" rIns="72000" bIns="7200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eaLnBrk="0" hangingPunct="0">
              <a:spcBef>
                <a:spcPct val="20000"/>
              </a:spcBef>
            </a:pPr>
            <a:r>
              <a:rPr lang="zh-CN" altLang="en-US" sz="1600" b="1">
                <a:latin typeface="+mj-ea"/>
                <a:ea typeface="+mj-ea"/>
              </a:rPr>
              <a:t>“成为全球最大的综合性钢铁流通服务商</a:t>
            </a:r>
            <a:r>
              <a:rPr lang="zh-CN" altLang="en-US" sz="1600" b="1" smtClean="0">
                <a:latin typeface="+mj-ea"/>
                <a:ea typeface="+mj-ea"/>
              </a:rPr>
              <a:t>”</a:t>
            </a:r>
            <a:r>
              <a:rPr lang="en-US" altLang="zh-CN" sz="1600" smtClean="0">
                <a:latin typeface="+mj-ea"/>
                <a:ea typeface="+mj-ea"/>
              </a:rPr>
              <a:t>:</a:t>
            </a:r>
          </a:p>
          <a:p>
            <a:pPr algn="ctr" eaLnBrk="0" hangingPunct="0">
              <a:spcBef>
                <a:spcPct val="20000"/>
              </a:spcBef>
            </a:pPr>
            <a:r>
              <a:rPr lang="zh-CN" altLang="en-US" sz="1400">
                <a:latin typeface="+mj-ea"/>
                <a:ea typeface="+mj-ea"/>
              </a:rPr>
              <a:t>提升供应链管理，发展多种增值服务，为客户提供整体解决方案</a:t>
            </a:r>
            <a:r>
              <a:rPr lang="zh-CN" altLang="en-US" sz="1400" smtClean="0">
                <a:latin typeface="+mj-ea"/>
                <a:ea typeface="+mj-ea"/>
              </a:rPr>
              <a:t>；</a:t>
            </a:r>
            <a:endParaRPr lang="en-US" altLang="zh-CN" sz="1400" smtClean="0">
              <a:latin typeface="+mj-ea"/>
              <a:ea typeface="+mj-ea"/>
            </a:endParaRPr>
          </a:p>
          <a:p>
            <a:pPr algn="ctr" eaLnBrk="0" hangingPunct="0">
              <a:spcBef>
                <a:spcPct val="20000"/>
              </a:spcBef>
            </a:pPr>
            <a:r>
              <a:rPr lang="zh-CN" altLang="en-US" sz="1400" smtClean="0">
                <a:latin typeface="+mj-ea"/>
                <a:ea typeface="+mj-ea"/>
              </a:rPr>
              <a:t>强</a:t>
            </a:r>
            <a:r>
              <a:rPr lang="zh-CN" altLang="en-US" sz="1400">
                <a:latin typeface="+mj-ea"/>
                <a:ea typeface="+mj-ea"/>
              </a:rPr>
              <a:t>化价值链整合，搭建运营平台与体系，服务钢铁行业持续健康发展</a:t>
            </a:r>
            <a:r>
              <a:rPr lang="zh-CN" altLang="en-US" sz="1400" smtClean="0">
                <a:latin typeface="+mj-ea"/>
                <a:ea typeface="+mj-ea"/>
              </a:rPr>
              <a:t>；</a:t>
            </a:r>
            <a:endParaRPr lang="en-US" altLang="zh-CN" sz="1400" smtClean="0">
              <a:latin typeface="+mj-ea"/>
              <a:ea typeface="+mj-ea"/>
            </a:endParaRPr>
          </a:p>
          <a:p>
            <a:pPr algn="ctr" eaLnBrk="0" hangingPunct="0">
              <a:spcBef>
                <a:spcPct val="20000"/>
              </a:spcBef>
            </a:pPr>
            <a:r>
              <a:rPr lang="zh-CN" altLang="en-US" sz="1400" smtClean="0">
                <a:latin typeface="+mj-ea"/>
                <a:ea typeface="+mj-ea"/>
              </a:rPr>
              <a:t>打</a:t>
            </a:r>
            <a:r>
              <a:rPr lang="zh-CN" altLang="en-US" sz="1400">
                <a:latin typeface="+mj-ea"/>
                <a:ea typeface="+mj-ea"/>
              </a:rPr>
              <a:t>造国际一流的综合性钢铁流通服务</a:t>
            </a:r>
            <a:r>
              <a:rPr lang="zh-CN" altLang="en-US" sz="1400" smtClean="0">
                <a:latin typeface="+mj-ea"/>
                <a:ea typeface="+mj-ea"/>
              </a:rPr>
              <a:t>商</a:t>
            </a:r>
            <a:endParaRPr lang="zh-CN" altLang="en-US" sz="1400">
              <a:latin typeface="+mj-ea"/>
              <a:ea typeface="+mj-ea"/>
            </a:endParaRPr>
          </a:p>
          <a:p>
            <a:pPr algn="ctr" eaLnBrk="0" hangingPunct="0">
              <a:spcBef>
                <a:spcPct val="20000"/>
              </a:spcBef>
            </a:pPr>
            <a:endParaRPr kumimoji="1" lang="en-US" altLang="zh-CN" sz="1600" b="0">
              <a:latin typeface="+mj-ea"/>
              <a:ea typeface="+mj-ea"/>
            </a:endParaRPr>
          </a:p>
        </p:txBody>
      </p:sp>
      <p:sp>
        <p:nvSpPr>
          <p:cNvPr id="67" name="Freeform 22"/>
          <p:cNvSpPr/>
          <p:nvPr>
            <p:custDataLst>
              <p:tags r:id="rId18"/>
            </p:custDataLst>
          </p:nvPr>
        </p:nvSpPr>
        <p:spPr bwMode="auto">
          <a:xfrm>
            <a:off x="731500" y="5118820"/>
            <a:ext cx="7737475" cy="1262015"/>
          </a:xfrm>
          <a:custGeom>
            <a:gdLst>
              <a:gd name="T0" fmla="*/ 2147483647 w 2134"/>
              <a:gd name="T1" fmla="*/ 0 h 535"/>
              <a:gd name="T2" fmla="*/ 0 w 2134"/>
              <a:gd name="T3" fmla="*/ 2147483647 h 535"/>
              <a:gd name="T4" fmla="*/ 2147483647 w 2134"/>
              <a:gd name="T5" fmla="*/ 2147483647 h 535"/>
              <a:gd name="T6" fmla="*/ 2147483647 w 2134"/>
              <a:gd name="T7" fmla="*/ 0 h 535"/>
              <a:gd name="T8" fmla="*/ 2147483647 w 2134"/>
              <a:gd name="T9" fmla="*/ 0 h 535"/>
              <a:gd name="T10" fmla="*/ 0 60000 65536"/>
              <a:gd name="T11" fmla="*/ 0 60000 65536"/>
              <a:gd name="T12" fmla="*/ 0 60000 65536"/>
              <a:gd name="T13" fmla="*/ 0 60000 65536"/>
              <a:gd name="T14" fmla="*/ 0 60000 65536"/>
              <a:gd name="T15" fmla="*/ 0 w 2134"/>
              <a:gd name="T16" fmla="*/ 0 h 535"/>
              <a:gd name="T17" fmla="*/ 2134 w 2134"/>
              <a:gd name="T18" fmla="*/ 535 h 535"/>
            </a:gdLst>
            <a:cxnLst>
              <a:cxn ang="T10">
                <a:pos x="T0" y="T1"/>
              </a:cxn>
              <a:cxn ang="T11">
                <a:pos x="T2" y="T3"/>
              </a:cxn>
              <a:cxn ang="T12">
                <a:pos x="T4" y="T5"/>
              </a:cxn>
              <a:cxn ang="T13">
                <a:pos x="T6" y="T7"/>
              </a:cxn>
              <a:cxn ang="T14">
                <a:pos x="T8" y="T9"/>
              </a:cxn>
            </a:cxnLst>
            <a:rect l="T15" t="T16" r="T17" b="T18"/>
            <a:pathLst>
              <a:path w="2134" h="535">
                <a:moveTo>
                  <a:pt x="299" y="0"/>
                </a:moveTo>
                <a:lnTo>
                  <a:pt x="0" y="534"/>
                </a:lnTo>
                <a:lnTo>
                  <a:pt x="2133" y="534"/>
                </a:lnTo>
                <a:lnTo>
                  <a:pt x="1834" y="0"/>
                </a:lnTo>
                <a:lnTo>
                  <a:pt x="299" y="0"/>
                </a:lnTo>
              </a:path>
            </a:pathLst>
          </a:custGeom>
          <a:solidFill>
            <a:schemeClr val="bg1"/>
          </a:solidFill>
          <a:ln w="6350" cap="rnd">
            <a:solidFill>
              <a:schemeClr val="accent1">
                <a:lumMod val="75000"/>
              </a:schemeClr>
            </a:solidFill>
            <a:round/>
            <a:headEnd type="none" w="sm" len="sm"/>
            <a:tailEnd type="none" w="sm" len="sm"/>
          </a:ln>
        </p:spPr>
        <p:txBody>
          <a:bodyPr lIns="45720" rIns="4572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defRPr/>
            </a:pPr>
            <a:endParaRPr lang="en-US" altLang="zh-CN" sz="1400" smtClean="0">
              <a:latin typeface="+mj-ea"/>
              <a:ea typeface="+mj-ea"/>
            </a:endParaRPr>
          </a:p>
        </p:txBody>
      </p:sp>
      <p:sp>
        <p:nvSpPr>
          <p:cNvPr id="68" name="Freeform 23"/>
          <p:cNvSpPr/>
          <p:nvPr>
            <p:custDataLst>
              <p:tags r:id="rId19"/>
            </p:custDataLst>
          </p:nvPr>
        </p:nvSpPr>
        <p:spPr bwMode="auto">
          <a:xfrm>
            <a:off x="1822113" y="3841909"/>
            <a:ext cx="5564187" cy="1187575"/>
          </a:xfrm>
          <a:custGeom>
            <a:gdLst>
              <a:gd name="T0" fmla="*/ 0 w 1536"/>
              <a:gd name="T1" fmla="*/ 2147483647 h 533"/>
              <a:gd name="T2" fmla="*/ 2147483647 w 1536"/>
              <a:gd name="T3" fmla="*/ 2147483647 h 533"/>
              <a:gd name="T4" fmla="*/ 2147483647 w 1536"/>
              <a:gd name="T5" fmla="*/ 0 h 533"/>
              <a:gd name="T6" fmla="*/ 2147483647 w 1536"/>
              <a:gd name="T7" fmla="*/ 0 h 533"/>
              <a:gd name="T8" fmla="*/ 0 w 1536"/>
              <a:gd name="T9" fmla="*/ 2147483647 h 533"/>
              <a:gd name="T10" fmla="*/ 0 60000 65536"/>
              <a:gd name="T11" fmla="*/ 0 60000 65536"/>
              <a:gd name="T12" fmla="*/ 0 60000 65536"/>
              <a:gd name="T13" fmla="*/ 0 60000 65536"/>
              <a:gd name="T14" fmla="*/ 0 60000 65536"/>
              <a:gd name="T15" fmla="*/ 0 w 1536"/>
              <a:gd name="T16" fmla="*/ 0 h 533"/>
              <a:gd name="T17" fmla="*/ 1536 w 1536"/>
              <a:gd name="T18" fmla="*/ 533 h 533"/>
            </a:gdLst>
            <a:cxnLst>
              <a:cxn ang="T10">
                <a:pos x="T0" y="T1"/>
              </a:cxn>
              <a:cxn ang="T11">
                <a:pos x="T2" y="T3"/>
              </a:cxn>
              <a:cxn ang="T12">
                <a:pos x="T4" y="T5"/>
              </a:cxn>
              <a:cxn ang="T13">
                <a:pos x="T6" y="T7"/>
              </a:cxn>
              <a:cxn ang="T14">
                <a:pos x="T8" y="T9"/>
              </a:cxn>
            </a:cxnLst>
            <a:rect l="T15" t="T16" r="T17" b="T18"/>
            <a:pathLst>
              <a:path w="1536" h="533">
                <a:moveTo>
                  <a:pt x="0" y="532"/>
                </a:moveTo>
                <a:lnTo>
                  <a:pt x="1535" y="532"/>
                </a:lnTo>
                <a:lnTo>
                  <a:pt x="1237" y="0"/>
                </a:lnTo>
                <a:lnTo>
                  <a:pt x="299" y="0"/>
                </a:lnTo>
                <a:lnTo>
                  <a:pt x="0" y="532"/>
                </a:lnTo>
              </a:path>
            </a:pathLst>
          </a:custGeom>
          <a:solidFill>
            <a:schemeClr val="accent3">
              <a:lumMod val="20000"/>
              <a:lumOff val="80000"/>
            </a:schemeClr>
          </a:solidFill>
          <a:ln w="6350" cap="rnd">
            <a:noFill/>
            <a:round/>
            <a:headEnd type="none" w="sm" len="sm"/>
            <a:tailEnd type="none" w="sm" len="sm"/>
          </a:ln>
        </p:spPr>
        <p:txBody>
          <a:bodyPr lIns="45720" rIns="45720"/>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ltLang="zh-CN">
              <a:latin typeface="+mj-ea"/>
              <a:ea typeface="+mj-ea"/>
              <a:sym typeface="华文楷体"/>
            </a:endParaRPr>
          </a:p>
        </p:txBody>
      </p:sp>
      <p:sp>
        <p:nvSpPr>
          <p:cNvPr id="69" name="AutoShape 24"/>
          <p:cNvSpPr>
            <a:spLocks noChangeArrowheads="1"/>
          </p:cNvSpPr>
          <p:nvPr>
            <p:custDataLst>
              <p:tags r:id="rId20"/>
            </p:custDataLst>
          </p:nvPr>
        </p:nvSpPr>
        <p:spPr bwMode="auto">
          <a:xfrm>
            <a:off x="212037" y="4106919"/>
            <a:ext cx="1246471" cy="627851"/>
          </a:xfrm>
          <a:prstGeom prst="foldedCorner">
            <a:avLst>
              <a:gd name="adj" fmla="val 12500"/>
            </a:avLst>
          </a:prstGeom>
          <a:noFill/>
          <a:ln w="3175">
            <a:noFill/>
            <a:round/>
          </a:ln>
        </p:spPr>
        <p:txBody>
          <a:bodyPr lIns="0" tIns="0" rIns="0" bIns="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defTabSz="831850"/>
            <a:r>
              <a:rPr lang="zh-CN" altLang="en-US" sz="1400" b="1" smtClean="0">
                <a:latin typeface="+mj-ea"/>
                <a:ea typeface="+mj-ea"/>
              </a:rPr>
              <a:t>电子商务平台的目标</a:t>
            </a:r>
            <a:endParaRPr lang="zh-CN" altLang="en-US" sz="1400" b="1">
              <a:latin typeface="+mj-ea"/>
              <a:ea typeface="+mj-ea"/>
            </a:endParaRPr>
          </a:p>
        </p:txBody>
      </p:sp>
      <p:sp>
        <p:nvSpPr>
          <p:cNvPr id="70" name="AutoShape 25"/>
          <p:cNvSpPr>
            <a:spLocks noChangeArrowheads="1"/>
          </p:cNvSpPr>
          <p:nvPr>
            <p:custDataLst>
              <p:tags r:id="rId21"/>
            </p:custDataLst>
          </p:nvPr>
        </p:nvSpPr>
        <p:spPr bwMode="auto">
          <a:xfrm>
            <a:off x="212037" y="5429934"/>
            <a:ext cx="1290167" cy="802631"/>
          </a:xfrm>
          <a:prstGeom prst="foldedCorner">
            <a:avLst>
              <a:gd name="adj" fmla="val 12500"/>
            </a:avLst>
          </a:prstGeom>
          <a:noFill/>
          <a:ln w="3175">
            <a:noFill/>
            <a:round/>
          </a:ln>
        </p:spPr>
        <p:txBody>
          <a:bodyPr lIns="0" tIns="0" rIns="0" bIns="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defTabSz="831850"/>
            <a:r>
              <a:rPr lang="zh-CN" altLang="en-US" sz="1400" b="1">
                <a:latin typeface="+mj-ea"/>
                <a:ea typeface="+mj-ea"/>
              </a:rPr>
              <a:t> </a:t>
            </a:r>
            <a:r>
              <a:rPr lang="zh-CN" altLang="en-US" sz="1400" b="1" smtClean="0">
                <a:latin typeface="+mj-ea"/>
                <a:ea typeface="+mj-ea"/>
              </a:rPr>
              <a:t>支持中心战略</a:t>
            </a:r>
            <a:r>
              <a:rPr lang="zh-CN" altLang="en-US" sz="1400" b="1">
                <a:latin typeface="+mj-ea"/>
                <a:ea typeface="+mj-ea"/>
              </a:rPr>
              <a:t>目标实</a:t>
            </a:r>
            <a:r>
              <a:rPr lang="zh-CN" altLang="en-US" sz="1400" b="1" smtClean="0">
                <a:latin typeface="+mj-ea"/>
                <a:ea typeface="+mj-ea"/>
              </a:rPr>
              <a:t>现的作用</a:t>
            </a:r>
            <a:endParaRPr lang="zh-CN" altLang="en-US" sz="1400" b="1">
              <a:latin typeface="+mj-ea"/>
              <a:ea typeface="+mj-ea"/>
            </a:endParaRPr>
          </a:p>
        </p:txBody>
      </p:sp>
      <p:sp>
        <p:nvSpPr>
          <p:cNvPr id="72" name="Rectangle 31"/>
          <p:cNvSpPr>
            <a:spLocks noChangeArrowheads="1"/>
          </p:cNvSpPr>
          <p:nvPr>
            <p:custDataLst>
              <p:tags r:id="rId22"/>
            </p:custDataLst>
          </p:nvPr>
        </p:nvSpPr>
        <p:spPr bwMode="auto">
          <a:xfrm>
            <a:off x="1653220" y="2852925"/>
            <a:ext cx="901505" cy="228600"/>
          </a:xfrm>
          <a:prstGeom prst="rect">
            <a:avLst/>
          </a:prstGeom>
          <a:solidFill>
            <a:schemeClr val="accent3">
              <a:lumMod val="40000"/>
              <a:lumOff val="60000"/>
            </a:schemeClr>
          </a:solidFill>
          <a:ln w="12700">
            <a:solidFill>
              <a:schemeClr val="tx2">
                <a:lumMod val="60000"/>
                <a:lumOff val="40000"/>
              </a:schemeClr>
            </a:solidFill>
            <a:miter lim="800000"/>
          </a:ln>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lvl="0" algn="ctr" defTabSz="711200">
              <a:lnSpc>
                <a:spcPct val="90000"/>
              </a:lnSpc>
              <a:spcBef>
                <a:spcPct val="0"/>
              </a:spcBef>
              <a:spcAft>
                <a:spcPct val="35000"/>
              </a:spcAft>
            </a:pPr>
            <a:r>
              <a:rPr lang="zh-CN" altLang="en-US" sz="1000" b="1" smtClean="0">
                <a:latin typeface="+mj-ea"/>
                <a:ea typeface="+mj-ea"/>
              </a:rPr>
              <a:t>原料集成体系</a:t>
            </a:r>
            <a:endParaRPr lang="en-US" sz="1000" b="1">
              <a:latin typeface="+mj-ea"/>
              <a:ea typeface="+mj-ea"/>
            </a:endParaRPr>
          </a:p>
        </p:txBody>
      </p:sp>
      <p:sp>
        <p:nvSpPr>
          <p:cNvPr id="73" name="Rectangle 31"/>
          <p:cNvSpPr>
            <a:spLocks noChangeArrowheads="1"/>
          </p:cNvSpPr>
          <p:nvPr>
            <p:custDataLst>
              <p:tags r:id="rId23"/>
            </p:custDataLst>
          </p:nvPr>
        </p:nvSpPr>
        <p:spPr bwMode="auto">
          <a:xfrm>
            <a:off x="1653220" y="3116572"/>
            <a:ext cx="901505" cy="228600"/>
          </a:xfrm>
          <a:prstGeom prst="rect">
            <a:avLst/>
          </a:prstGeom>
          <a:solidFill>
            <a:schemeClr val="accent3">
              <a:lumMod val="40000"/>
              <a:lumOff val="60000"/>
            </a:schemeClr>
          </a:solidFill>
          <a:ln w="12700">
            <a:solidFill>
              <a:schemeClr val="tx2">
                <a:lumMod val="60000"/>
                <a:lumOff val="40000"/>
              </a:schemeClr>
            </a:solidFill>
            <a:miter lim="800000"/>
          </a:ln>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lvl="0" algn="ctr" defTabSz="711200">
              <a:lnSpc>
                <a:spcPct val="90000"/>
              </a:lnSpc>
              <a:spcBef>
                <a:spcPct val="0"/>
              </a:spcBef>
              <a:spcAft>
                <a:spcPct val="35000"/>
              </a:spcAft>
            </a:pPr>
            <a:r>
              <a:rPr lang="zh-CN" altLang="en-US" sz="1000" b="1">
                <a:latin typeface="+mj-ea"/>
                <a:ea typeface="+mj-ea"/>
              </a:rPr>
              <a:t>钢</a:t>
            </a:r>
            <a:r>
              <a:rPr lang="zh-CN" altLang="en-US" sz="1000" b="1" smtClean="0">
                <a:latin typeface="+mj-ea"/>
                <a:ea typeface="+mj-ea"/>
              </a:rPr>
              <a:t>材加工体系</a:t>
            </a:r>
            <a:endParaRPr lang="en-US" sz="1000" b="1">
              <a:latin typeface="+mj-ea"/>
              <a:ea typeface="+mj-ea"/>
            </a:endParaRPr>
          </a:p>
        </p:txBody>
      </p:sp>
      <p:sp>
        <p:nvSpPr>
          <p:cNvPr id="74" name="Rectangle 73"/>
          <p:cNvSpPr>
            <a:spLocks noChangeArrowheads="1"/>
          </p:cNvSpPr>
          <p:nvPr>
            <p:custDataLst>
              <p:tags r:id="rId24"/>
            </p:custDataLst>
          </p:nvPr>
        </p:nvSpPr>
        <p:spPr bwMode="auto">
          <a:xfrm>
            <a:off x="1653220" y="3380219"/>
            <a:ext cx="901505" cy="228600"/>
          </a:xfrm>
          <a:prstGeom prst="rect">
            <a:avLst/>
          </a:prstGeom>
          <a:solidFill>
            <a:schemeClr val="accent3">
              <a:lumMod val="40000"/>
              <a:lumOff val="60000"/>
            </a:schemeClr>
          </a:solidFill>
          <a:ln w="12700">
            <a:solidFill>
              <a:schemeClr val="tx2">
                <a:lumMod val="60000"/>
                <a:lumOff val="40000"/>
              </a:schemeClr>
            </a:solidFill>
            <a:miter lim="800000"/>
          </a:ln>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lvl="0" algn="ctr" defTabSz="711200">
              <a:lnSpc>
                <a:spcPct val="90000"/>
              </a:lnSpc>
              <a:spcBef>
                <a:spcPct val="0"/>
              </a:spcBef>
              <a:spcAft>
                <a:spcPct val="35000"/>
              </a:spcAft>
            </a:pPr>
            <a:r>
              <a:rPr lang="zh-CN" altLang="en-US" sz="1000" b="1" smtClean="0">
                <a:latin typeface="+mj-ea"/>
                <a:ea typeface="+mj-ea"/>
              </a:rPr>
              <a:t>工程配供体系</a:t>
            </a:r>
            <a:endParaRPr lang="en-US" sz="1000" b="1">
              <a:latin typeface="+mj-ea"/>
              <a:ea typeface="+mj-ea"/>
            </a:endParaRPr>
          </a:p>
        </p:txBody>
      </p:sp>
      <p:sp>
        <p:nvSpPr>
          <p:cNvPr id="75" name="Rectangle 74"/>
          <p:cNvSpPr/>
          <p:nvPr/>
        </p:nvSpPr>
        <p:spPr>
          <a:xfrm>
            <a:off x="2653315" y="4005064"/>
            <a:ext cx="3934909" cy="954107"/>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r>
              <a:rPr lang="zh-CN" altLang="en-US" sz="1400" b="1" smtClean="0">
                <a:latin typeface="微软雅黑" pitchFamily="34" charset="-122"/>
                <a:ea typeface="微软雅黑" pitchFamily="34" charset="-122"/>
              </a:rPr>
              <a:t>整合资源，为全行业客户提供包括交易、仓储、配送、剪切加工、金融、监管、数据、信息、认证等一站式服务和增量价值，推动</a:t>
            </a:r>
            <a:r>
              <a:rPr lang="en-US" altLang="zh-CN" sz="1400" b="1" smtClean="0">
                <a:latin typeface="+mj-ea"/>
                <a:ea typeface="+mj-ea"/>
              </a:rPr>
              <a:t>T</a:t>
            </a:r>
            <a:r>
              <a:rPr lang="zh-CN" altLang="en-US" sz="1400" b="1" smtClean="0">
                <a:latin typeface="+mj-ea"/>
                <a:ea typeface="+mj-ea"/>
              </a:rPr>
              <a:t>中心从传统贸易向综合服务提供商的转型 </a:t>
            </a:r>
            <a:endParaRPr lang="en-US" sz="1400" b="1">
              <a:latin typeface="+mj-ea"/>
              <a:ea typeface="+mj-ea"/>
            </a:endParaRPr>
          </a:p>
        </p:txBody>
      </p:sp>
      <p:sp>
        <p:nvSpPr>
          <p:cNvPr id="76" name="Rectangle 31"/>
          <p:cNvSpPr>
            <a:spLocks noChangeArrowheads="1"/>
          </p:cNvSpPr>
          <p:nvPr>
            <p:custDataLst>
              <p:tags r:id="rId25"/>
            </p:custDataLst>
          </p:nvPr>
        </p:nvSpPr>
        <p:spPr bwMode="auto">
          <a:xfrm>
            <a:off x="2902395" y="3270423"/>
            <a:ext cx="901505" cy="228600"/>
          </a:xfrm>
          <a:prstGeom prst="rect">
            <a:avLst/>
          </a:prstGeom>
          <a:solidFill>
            <a:schemeClr val="accent3">
              <a:lumMod val="40000"/>
              <a:lumOff val="60000"/>
            </a:schemeClr>
          </a:solidFill>
          <a:ln w="12700">
            <a:solidFill>
              <a:schemeClr val="tx2">
                <a:lumMod val="60000"/>
                <a:lumOff val="40000"/>
              </a:schemeClr>
            </a:solidFill>
            <a:miter lim="800000"/>
          </a:ln>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lvl="0" algn="ctr" defTabSz="711200">
              <a:lnSpc>
                <a:spcPct val="90000"/>
              </a:lnSpc>
              <a:spcBef>
                <a:spcPct val="0"/>
              </a:spcBef>
              <a:spcAft>
                <a:spcPct val="35000"/>
              </a:spcAft>
            </a:pPr>
            <a:r>
              <a:rPr lang="zh-CN" altLang="en-US" sz="1000" b="1">
                <a:latin typeface="+mj-ea"/>
                <a:ea typeface="+mj-ea"/>
              </a:rPr>
              <a:t>物</a:t>
            </a:r>
            <a:r>
              <a:rPr lang="zh-CN" altLang="en-US" sz="1000" b="1" smtClean="0">
                <a:latin typeface="+mj-ea"/>
                <a:ea typeface="+mj-ea"/>
              </a:rPr>
              <a:t>流整合平台</a:t>
            </a:r>
            <a:endParaRPr lang="en-US" sz="1000" b="1">
              <a:latin typeface="+mj-ea"/>
              <a:ea typeface="+mj-ea"/>
            </a:endParaRPr>
          </a:p>
        </p:txBody>
      </p:sp>
      <p:sp>
        <p:nvSpPr>
          <p:cNvPr id="77" name="Rectangle 31"/>
          <p:cNvSpPr>
            <a:spLocks noChangeArrowheads="1"/>
          </p:cNvSpPr>
          <p:nvPr>
            <p:custDataLst>
              <p:tags r:id="rId26"/>
            </p:custDataLst>
          </p:nvPr>
        </p:nvSpPr>
        <p:spPr bwMode="auto">
          <a:xfrm>
            <a:off x="4140450" y="3270423"/>
            <a:ext cx="901505" cy="228600"/>
          </a:xfrm>
          <a:prstGeom prst="rect">
            <a:avLst/>
          </a:prstGeom>
          <a:solidFill>
            <a:schemeClr val="accent5">
              <a:lumMod val="50000"/>
            </a:schemeClr>
          </a:solidFill>
          <a:ln w="12700">
            <a:solidFill>
              <a:schemeClr val="tx2">
                <a:lumMod val="60000"/>
                <a:lumOff val="40000"/>
              </a:schemeClr>
            </a:solidFill>
            <a:miter lim="800000"/>
          </a:ln>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lvl="0" algn="ctr" defTabSz="711200">
              <a:lnSpc>
                <a:spcPct val="90000"/>
              </a:lnSpc>
              <a:spcBef>
                <a:spcPct val="0"/>
              </a:spcBef>
              <a:spcAft>
                <a:spcPct val="35000"/>
              </a:spcAft>
            </a:pPr>
            <a:r>
              <a:rPr lang="zh-CN" altLang="en-US" sz="1000" b="1" smtClean="0">
                <a:solidFill>
                  <a:schemeClr val="bg2"/>
                </a:solidFill>
                <a:latin typeface="+mj-ea"/>
                <a:ea typeface="+mj-ea"/>
              </a:rPr>
              <a:t>电子商务平台</a:t>
            </a:r>
            <a:endParaRPr lang="en-US" sz="1000" b="1">
              <a:solidFill>
                <a:schemeClr val="bg2"/>
              </a:solidFill>
              <a:latin typeface="+mj-ea"/>
              <a:ea typeface="+mj-ea"/>
            </a:endParaRPr>
          </a:p>
        </p:txBody>
      </p:sp>
      <p:sp>
        <p:nvSpPr>
          <p:cNvPr id="78" name="Rectangle 77"/>
          <p:cNvSpPr>
            <a:spLocks noChangeArrowheads="1"/>
          </p:cNvSpPr>
          <p:nvPr>
            <p:custDataLst>
              <p:tags r:id="rId27"/>
            </p:custDataLst>
          </p:nvPr>
        </p:nvSpPr>
        <p:spPr bwMode="auto">
          <a:xfrm>
            <a:off x="5378505" y="3270423"/>
            <a:ext cx="901505" cy="228600"/>
          </a:xfrm>
          <a:prstGeom prst="rect">
            <a:avLst/>
          </a:prstGeom>
          <a:solidFill>
            <a:schemeClr val="accent3">
              <a:lumMod val="40000"/>
              <a:lumOff val="60000"/>
            </a:schemeClr>
          </a:solidFill>
          <a:ln w="12700">
            <a:solidFill>
              <a:schemeClr val="tx2">
                <a:lumMod val="60000"/>
                <a:lumOff val="40000"/>
              </a:schemeClr>
            </a:solidFill>
            <a:miter lim="800000"/>
          </a:ln>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lvl="0" algn="ctr" defTabSz="711200">
              <a:lnSpc>
                <a:spcPct val="90000"/>
              </a:lnSpc>
              <a:spcBef>
                <a:spcPct val="0"/>
              </a:spcBef>
              <a:spcAft>
                <a:spcPct val="35000"/>
              </a:spcAft>
            </a:pPr>
            <a:r>
              <a:rPr lang="zh-CN" altLang="en-US" sz="1000" b="1">
                <a:latin typeface="+mj-ea"/>
                <a:ea typeface="+mj-ea"/>
              </a:rPr>
              <a:t>行</a:t>
            </a:r>
            <a:r>
              <a:rPr lang="zh-CN" altLang="en-US" sz="1000" b="1" smtClean="0">
                <a:latin typeface="+mj-ea"/>
                <a:ea typeface="+mj-ea"/>
              </a:rPr>
              <a:t>业协会平台</a:t>
            </a:r>
            <a:endParaRPr lang="en-US" sz="1000" b="1">
              <a:latin typeface="+mj-ea"/>
              <a:ea typeface="+mj-ea"/>
            </a:endParaRPr>
          </a:p>
        </p:txBody>
      </p:sp>
      <p:sp>
        <p:nvSpPr>
          <p:cNvPr id="79" name="Rectangle 31"/>
          <p:cNvSpPr>
            <a:spLocks noChangeArrowheads="1"/>
          </p:cNvSpPr>
          <p:nvPr>
            <p:custDataLst>
              <p:tags r:id="rId28"/>
            </p:custDataLst>
          </p:nvPr>
        </p:nvSpPr>
        <p:spPr bwMode="auto">
          <a:xfrm>
            <a:off x="6607465" y="2852925"/>
            <a:ext cx="901505" cy="228600"/>
          </a:xfrm>
          <a:prstGeom prst="rect">
            <a:avLst/>
          </a:prstGeom>
          <a:solidFill>
            <a:schemeClr val="accent3">
              <a:lumMod val="40000"/>
              <a:lumOff val="60000"/>
            </a:schemeClr>
          </a:solidFill>
          <a:ln w="12700">
            <a:solidFill>
              <a:schemeClr val="tx2">
                <a:lumMod val="60000"/>
                <a:lumOff val="40000"/>
              </a:schemeClr>
            </a:solidFill>
            <a:miter lim="800000"/>
          </a:ln>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lvl="0" algn="ctr" defTabSz="711200">
              <a:lnSpc>
                <a:spcPct val="90000"/>
              </a:lnSpc>
              <a:spcBef>
                <a:spcPct val="0"/>
              </a:spcBef>
              <a:spcAft>
                <a:spcPct val="35000"/>
              </a:spcAft>
            </a:pPr>
            <a:r>
              <a:rPr lang="zh-CN" altLang="en-US" sz="1000" b="1" smtClean="0">
                <a:latin typeface="+mj-ea"/>
                <a:ea typeface="+mj-ea"/>
              </a:rPr>
              <a:t>原料获取能力</a:t>
            </a:r>
            <a:endParaRPr lang="en-US" sz="1000" b="1">
              <a:latin typeface="+mj-ea"/>
              <a:ea typeface="+mj-ea"/>
            </a:endParaRPr>
          </a:p>
        </p:txBody>
      </p:sp>
      <p:sp>
        <p:nvSpPr>
          <p:cNvPr id="80" name="Rectangle 31"/>
          <p:cNvSpPr>
            <a:spLocks noChangeArrowheads="1"/>
          </p:cNvSpPr>
          <p:nvPr>
            <p:custDataLst>
              <p:tags r:id="rId29"/>
            </p:custDataLst>
          </p:nvPr>
        </p:nvSpPr>
        <p:spPr bwMode="auto">
          <a:xfrm>
            <a:off x="6607465" y="3116572"/>
            <a:ext cx="901505" cy="228600"/>
          </a:xfrm>
          <a:prstGeom prst="rect">
            <a:avLst/>
          </a:prstGeom>
          <a:solidFill>
            <a:schemeClr val="accent3">
              <a:lumMod val="40000"/>
              <a:lumOff val="60000"/>
            </a:schemeClr>
          </a:solidFill>
          <a:ln w="12700">
            <a:solidFill>
              <a:schemeClr val="tx2">
                <a:lumMod val="60000"/>
                <a:lumOff val="40000"/>
              </a:schemeClr>
            </a:solidFill>
            <a:miter lim="800000"/>
          </a:ln>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lvl="0" algn="ctr" defTabSz="711200">
              <a:lnSpc>
                <a:spcPct val="90000"/>
              </a:lnSpc>
              <a:spcBef>
                <a:spcPct val="0"/>
              </a:spcBef>
              <a:spcAft>
                <a:spcPct val="35000"/>
              </a:spcAft>
            </a:pPr>
            <a:r>
              <a:rPr lang="zh-CN" altLang="en-US" sz="1000" b="1" smtClean="0">
                <a:latin typeface="+mj-ea"/>
                <a:ea typeface="+mj-ea"/>
              </a:rPr>
              <a:t>专业物流能力</a:t>
            </a:r>
            <a:endParaRPr lang="en-US" sz="1000" b="1">
              <a:latin typeface="+mj-ea"/>
              <a:ea typeface="+mj-ea"/>
            </a:endParaRPr>
          </a:p>
        </p:txBody>
      </p:sp>
      <p:sp>
        <p:nvSpPr>
          <p:cNvPr id="81" name="Rectangle 80"/>
          <p:cNvSpPr>
            <a:spLocks noChangeArrowheads="1"/>
          </p:cNvSpPr>
          <p:nvPr>
            <p:custDataLst>
              <p:tags r:id="rId30"/>
            </p:custDataLst>
          </p:nvPr>
        </p:nvSpPr>
        <p:spPr bwMode="auto">
          <a:xfrm>
            <a:off x="6607465" y="3380219"/>
            <a:ext cx="901505" cy="228600"/>
          </a:xfrm>
          <a:prstGeom prst="rect">
            <a:avLst/>
          </a:prstGeom>
          <a:solidFill>
            <a:schemeClr val="accent3">
              <a:lumMod val="40000"/>
              <a:lumOff val="60000"/>
            </a:schemeClr>
          </a:solidFill>
          <a:ln w="12700">
            <a:solidFill>
              <a:schemeClr val="tx2">
                <a:lumMod val="60000"/>
                <a:lumOff val="40000"/>
              </a:schemeClr>
            </a:solidFill>
            <a:miter lim="800000"/>
          </a:ln>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lvl="0" algn="ctr" defTabSz="711200">
              <a:lnSpc>
                <a:spcPct val="90000"/>
              </a:lnSpc>
              <a:spcBef>
                <a:spcPct val="0"/>
              </a:spcBef>
              <a:spcAft>
                <a:spcPct val="35000"/>
              </a:spcAft>
            </a:pPr>
            <a:r>
              <a:rPr lang="zh-CN" altLang="en-US" sz="1000" b="1" smtClean="0">
                <a:latin typeface="+mj-ea"/>
                <a:ea typeface="+mj-ea"/>
              </a:rPr>
              <a:t>创新设计能力</a:t>
            </a:r>
            <a:endParaRPr lang="en-US" sz="1000" b="1">
              <a:latin typeface="+mj-ea"/>
              <a:ea typeface="+mj-ea"/>
            </a:endParaRPr>
          </a:p>
        </p:txBody>
      </p:sp>
      <p:sp>
        <p:nvSpPr>
          <p:cNvPr id="82" name="AutoShape 2"/>
          <p:cNvSpPr>
            <a:spLocks noChangeArrowheads="1"/>
          </p:cNvSpPr>
          <p:nvPr/>
        </p:nvSpPr>
        <p:spPr bwMode="auto">
          <a:xfrm rot="10800000">
            <a:off x="3124077" y="3544215"/>
            <a:ext cx="2919839" cy="240843"/>
          </a:xfrm>
          <a:custGeom>
            <a:gdLst>
              <a:gd name="T0" fmla="*/ 2147483647 w 21600"/>
              <a:gd name="T1" fmla="*/ 2147483647 h 21600"/>
              <a:gd name="T2" fmla="*/ 2147483647 w 21600"/>
              <a:gd name="T3" fmla="*/ 2147483647 h 21600"/>
              <a:gd name="T4" fmla="*/ 2147483647 w 21600"/>
              <a:gd name="T5" fmla="*/ 2147483647 h 21600"/>
              <a:gd name="T6" fmla="*/ 2147483647 w 21600"/>
              <a:gd name="T7" fmla="*/ 0 h 21600"/>
              <a:gd name="T8" fmla="*/ 0 60000 65536"/>
              <a:gd name="T9" fmla="*/ 0 60000 65536"/>
              <a:gd name="T10" fmla="*/ 0 60000 65536"/>
              <a:gd name="T11" fmla="*/ 0 60000 65536"/>
              <a:gd name="T12" fmla="*/ 4210 w 21600"/>
              <a:gd name="T13" fmla="*/ 4210 h 21600"/>
              <a:gd name="T14" fmla="*/ 17390 w 21600"/>
              <a:gd name="T15" fmla="*/ 17390 h 21600"/>
              <a:gd name="connsiteX0" fmla="*/ 0 w 21600"/>
              <a:gd name="connsiteY0" fmla="*/ 0 h 21600"/>
              <a:gd name="connsiteX1" fmla="*/ 8018 w 21600"/>
              <a:gd name="connsiteY1" fmla="*/ 21600 h 21600"/>
              <a:gd name="connsiteX2" fmla="*/ 12405 w 21600"/>
              <a:gd name="connsiteY2" fmla="*/ 21600 h 21600"/>
              <a:gd name="connsiteX3" fmla="*/ 21600 w 21600"/>
              <a:gd name="connsiteY3" fmla="*/ 0 h 21600"/>
              <a:gd name="connsiteX4" fmla="*/ 0 w 21600"/>
              <a:gd name="connsiteY4" fmla="*/ 0 h 216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600" h="21600">
                <a:moveTo>
                  <a:pt x="0" y="0"/>
                </a:moveTo>
                <a:lnTo>
                  <a:pt x="8018" y="21600"/>
                </a:lnTo>
                <a:lnTo>
                  <a:pt x="12405" y="21600"/>
                </a:lnTo>
                <a:lnTo>
                  <a:pt x="21600" y="0"/>
                </a:lnTo>
                <a:lnTo>
                  <a:pt x="0" y="0"/>
                </a:lnTo>
                <a:close/>
              </a:path>
            </a:pathLst>
          </a:custGeom>
          <a:gradFill flip="none" rotWithShape="1">
            <a:gsLst>
              <a:gs pos="0">
                <a:schemeClr val="accent1"/>
              </a:gs>
              <a:gs pos="50000">
                <a:schemeClr val="accent1">
                  <a:tint val="44500"/>
                  <a:satMod val="160000"/>
                </a:schemeClr>
              </a:gs>
              <a:gs pos="100000">
                <a:schemeClr val="accent1">
                  <a:tint val="23500"/>
                  <a:satMod val="160000"/>
                </a:schemeClr>
              </a:gs>
            </a:gsLst>
            <a:lin ang="16200000" scaled="1"/>
          </a:gradFill>
          <a:ln w="9525">
            <a:noFill/>
            <a:round/>
          </a:ln>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zh-CN" altLang="en-US"/>
          </a:p>
        </p:txBody>
      </p:sp>
      <p:sp>
        <p:nvSpPr>
          <p:cNvPr id="83" name="Rectangle 82"/>
          <p:cNvSpPr/>
          <p:nvPr/>
        </p:nvSpPr>
        <p:spPr>
          <a:xfrm>
            <a:off x="2073370" y="5157225"/>
            <a:ext cx="5532625" cy="1200329"/>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200" b="1" smtClean="0">
                <a:latin typeface="+mj-ea"/>
                <a:ea typeface="+mj-ea"/>
              </a:rPr>
              <a:t>聚焦主业：</a:t>
            </a:r>
            <a:r>
              <a:rPr lang="zh-CN" altLang="en-US" sz="1200" smtClean="0">
                <a:latin typeface="+mj-ea"/>
                <a:ea typeface="+mj-ea"/>
              </a:rPr>
              <a:t>发挥</a:t>
            </a:r>
            <a:r>
              <a:rPr lang="en-US" altLang="zh-CN" sz="1200" smtClean="0">
                <a:latin typeface="+mj-ea"/>
                <a:ea typeface="+mj-ea"/>
              </a:rPr>
              <a:t>A</a:t>
            </a:r>
            <a:r>
              <a:rPr lang="zh-CN" altLang="en-US" sz="1200" smtClean="0">
                <a:latin typeface="+mj-ea"/>
                <a:ea typeface="+mj-ea"/>
              </a:rPr>
              <a:t>的产业布局和整体优势，促进传统贸易业务的转型和升级</a:t>
            </a:r>
            <a:endParaRPr lang="en-US" altLang="zh-CN" sz="1200" smtClean="0">
              <a:latin typeface="+mj-ea"/>
              <a:ea typeface="+mj-ea"/>
            </a:endParaRPr>
          </a:p>
          <a:p>
            <a:r>
              <a:rPr lang="zh-CN" altLang="en-US" sz="1200" b="1">
                <a:latin typeface="+mj-ea"/>
                <a:ea typeface="+mj-ea"/>
              </a:rPr>
              <a:t>服</a:t>
            </a:r>
            <a:r>
              <a:rPr lang="zh-CN" altLang="en-US" sz="1200" b="1" smtClean="0">
                <a:latin typeface="+mj-ea"/>
                <a:ea typeface="+mj-ea"/>
              </a:rPr>
              <a:t>务多元：</a:t>
            </a:r>
            <a:r>
              <a:rPr lang="zh-CN" altLang="en-US" sz="1200" smtClean="0">
                <a:latin typeface="+mj-ea"/>
                <a:ea typeface="+mj-ea"/>
              </a:rPr>
              <a:t>实现为更多的利益相关方提供更多样化的增值服务</a:t>
            </a:r>
            <a:endParaRPr lang="en-US" altLang="zh-CN" sz="1200" smtClean="0">
              <a:latin typeface="+mj-ea"/>
              <a:ea typeface="+mj-ea"/>
            </a:endParaRPr>
          </a:p>
          <a:p>
            <a:r>
              <a:rPr lang="zh-CN" altLang="en-US" sz="1200" b="1">
                <a:latin typeface="+mj-ea"/>
                <a:ea typeface="+mj-ea"/>
              </a:rPr>
              <a:t>网</a:t>
            </a:r>
            <a:r>
              <a:rPr lang="zh-CN" altLang="en-US" sz="1200" b="1" smtClean="0">
                <a:latin typeface="+mj-ea"/>
                <a:ea typeface="+mj-ea"/>
              </a:rPr>
              <a:t>络完备：</a:t>
            </a:r>
            <a:r>
              <a:rPr lang="zh-CN" altLang="en-US" sz="1200" smtClean="0">
                <a:latin typeface="+mj-ea"/>
                <a:ea typeface="+mj-ea"/>
              </a:rPr>
              <a:t>加快</a:t>
            </a:r>
            <a:r>
              <a:rPr lang="en-US" altLang="zh-CN" sz="1200" smtClean="0">
                <a:latin typeface="+mj-ea"/>
                <a:ea typeface="+mj-ea"/>
              </a:rPr>
              <a:t>A</a:t>
            </a:r>
            <a:r>
              <a:rPr lang="zh-CN" altLang="en-US" sz="1200" smtClean="0">
                <a:latin typeface="+mj-ea"/>
                <a:ea typeface="+mj-ea"/>
              </a:rPr>
              <a:t>的实体仓储网络布局和功能建设</a:t>
            </a:r>
            <a:endParaRPr lang="en-US" altLang="zh-CN" sz="1200" smtClean="0">
              <a:latin typeface="+mj-ea"/>
              <a:ea typeface="+mj-ea"/>
            </a:endParaRPr>
          </a:p>
          <a:p>
            <a:r>
              <a:rPr lang="zh-CN" altLang="en-US" sz="1200" b="1" smtClean="0">
                <a:latin typeface="+mj-ea"/>
                <a:ea typeface="+mj-ea"/>
              </a:rPr>
              <a:t>规模优势：</a:t>
            </a:r>
            <a:r>
              <a:rPr lang="zh-CN" altLang="en-US" sz="1200" smtClean="0">
                <a:latin typeface="+mj-ea"/>
                <a:ea typeface="+mj-ea"/>
              </a:rPr>
              <a:t>通过挖掘创新业务的潜力，推动经营规模的跨越式发展</a:t>
            </a:r>
            <a:endParaRPr lang="en-US" altLang="zh-CN" sz="1200" smtClean="0">
              <a:latin typeface="+mj-ea"/>
              <a:ea typeface="+mj-ea"/>
            </a:endParaRPr>
          </a:p>
          <a:p>
            <a:r>
              <a:rPr lang="zh-CN" altLang="en-US" sz="1200" b="1">
                <a:latin typeface="+mj-ea"/>
                <a:ea typeface="+mj-ea"/>
              </a:rPr>
              <a:t>引</a:t>
            </a:r>
            <a:r>
              <a:rPr lang="zh-CN" altLang="en-US" sz="1200" b="1" smtClean="0">
                <a:latin typeface="+mj-ea"/>
                <a:ea typeface="+mj-ea"/>
              </a:rPr>
              <a:t>领发展：</a:t>
            </a:r>
            <a:r>
              <a:rPr lang="zh-CN" altLang="en-US" sz="1200" smtClean="0">
                <a:latin typeface="+mj-ea"/>
                <a:ea typeface="+mj-ea"/>
              </a:rPr>
              <a:t>促进产业链一体</a:t>
            </a:r>
            <a:r>
              <a:rPr lang="zh-CN" altLang="en-US" sz="1200">
                <a:latin typeface="+mj-ea"/>
                <a:ea typeface="+mj-ea"/>
              </a:rPr>
              <a:t>化和行业资源的快速整合</a:t>
            </a:r>
            <a:r>
              <a:rPr lang="zh-CN" altLang="en-US" sz="1200" smtClean="0">
                <a:latin typeface="+mj-ea"/>
                <a:ea typeface="+mj-ea"/>
              </a:rPr>
              <a:t>，进一步提升行业影响力</a:t>
            </a:r>
            <a:endParaRPr lang="en-US" altLang="zh-CN" sz="1200" smtClean="0">
              <a:latin typeface="+mj-ea"/>
              <a:ea typeface="+mj-ea"/>
            </a:endParaRPr>
          </a:p>
          <a:p>
            <a:r>
              <a:rPr lang="zh-CN" altLang="en-US" sz="1200" b="1">
                <a:latin typeface="+mj-ea"/>
                <a:ea typeface="+mj-ea"/>
              </a:rPr>
              <a:t>文</a:t>
            </a:r>
            <a:r>
              <a:rPr lang="zh-CN" altLang="en-US" sz="1200" b="1" smtClean="0">
                <a:latin typeface="+mj-ea"/>
                <a:ea typeface="+mj-ea"/>
              </a:rPr>
              <a:t>化先进：</a:t>
            </a:r>
            <a:r>
              <a:rPr lang="zh-CN" altLang="en-US" sz="1200" smtClean="0">
                <a:latin typeface="+mj-ea"/>
                <a:ea typeface="+mj-ea"/>
              </a:rPr>
              <a:t>传承</a:t>
            </a:r>
            <a:r>
              <a:rPr lang="en-US" altLang="zh-CN" sz="1200" smtClean="0">
                <a:latin typeface="+mj-ea"/>
                <a:ea typeface="+mj-ea"/>
              </a:rPr>
              <a:t>AT</a:t>
            </a:r>
            <a:r>
              <a:rPr lang="zh-CN" altLang="en-US" sz="1200" smtClean="0">
                <a:latin typeface="+mj-ea"/>
                <a:ea typeface="+mj-ea"/>
              </a:rPr>
              <a:t>中心核心价值观</a:t>
            </a:r>
            <a:endParaRPr lang="en-US" sz="1200">
              <a:latin typeface="+mj-ea"/>
              <a:ea typeface="+mj-ea"/>
            </a:endParaRPr>
          </a:p>
        </p:txBody>
      </p:sp>
      <p:graphicFrame>
        <p:nvGraphicFramePr>
          <p:cNvPr id="84" name="Table 83"/>
          <p:cNvGraphicFramePr>
            <a:graphicFrameLocks noGrp="1"/>
          </p:cNvGraphicFramePr>
          <p:nvPr>
            <p:extLst>
              <p:ext uri="{D42A27DB-BD31-4B8C-83A1-F6EECF244321}">
                <p14:modId xmlns:p14="http://schemas.microsoft.com/office/powerpoint/2010/main" val="4255830755"/>
              </p:ext>
            </p:extLst>
          </p:nvPr>
        </p:nvGraphicFramePr>
        <p:xfrm>
          <a:off x="7759615" y="1274670"/>
          <a:ext cx="1126779" cy="1463040"/>
        </p:xfrm>
        <a:graphic>
          <a:graphicData uri="http://schemas.openxmlformats.org/drawingml/2006/table">
            <a:tbl>
              <a:tblPr firstRow="1" bandRow="1">
                <a:tableStyleId>{5C22544A-7EE6-4342-B048-85BDC9FD1C3A}</a:tableStyleId>
              </a:tblPr>
              <a:tblGrid>
                <a:gridCol w="272146"/>
                <a:gridCol w="854633"/>
              </a:tblGrid>
              <a:tr h="200479">
                <a:tc rowSpan="6">
                  <a:txBody>
                    <a:bodyPr vert="eaVert" wrap="square"/>
                    <a:lstStyle/>
                    <a:p>
                      <a:pPr algn="ctr"/>
                      <a:endParaRPr lang="en-US" sz="1200">
                        <a:solidFill>
                          <a:schemeClr val="tx1"/>
                        </a:solidFill>
                      </a:endParaRPr>
                    </a:p>
                  </a:txBody>
                  <a:tcPr marL="0" marR="0" marT="0" marB="0" vert="eaVert" anchor="ctr">
                    <a:lnR w="12700" cmpd="sng">
                      <a:noFill/>
                    </a:lnR>
                    <a:solidFill>
                      <a:schemeClr val="accent1">
                        <a:lumMod val="60000"/>
                        <a:lumOff val="40000"/>
                      </a:schemeClr>
                    </a:solidFill>
                  </a:tcPr>
                </a:tc>
                <a:tc>
                  <a:txBody>
                    <a:bodyPr vert="horz" wrap="square"/>
                    <a:lstStyle/>
                    <a:p>
                      <a:r>
                        <a:rPr lang="zh-CN" altLang="en-US" sz="1000" b="1" smtClean="0">
                          <a:solidFill>
                            <a:schemeClr val="tx1"/>
                          </a:solidFill>
                        </a:rPr>
                        <a:t>√</a:t>
                      </a:r>
                      <a:r>
                        <a:rPr lang="zh-CN" altLang="en-US" sz="1000" b="0" smtClean="0">
                          <a:solidFill>
                            <a:schemeClr val="tx1"/>
                          </a:solidFill>
                        </a:rPr>
                        <a:t> 聚焦主业</a:t>
                      </a:r>
                      <a:endParaRPr lang="en-US" sz="1000" b="0">
                        <a:solidFill>
                          <a:schemeClr val="tx1"/>
                        </a:solidFill>
                      </a:endParaRPr>
                    </a:p>
                  </a:txBody>
                  <a:tcPr>
                    <a:lnL w="12700" cmpd="sng">
                      <a:noFill/>
                    </a:lnL>
                    <a:lnR w="12700" cmpd="sng">
                      <a:noFill/>
                    </a:lnR>
                    <a:lnT w="12700" cmpd="sng">
                      <a:noFill/>
                    </a:lnT>
                    <a:lnB w="38100" cmpd="sng">
                      <a:noFill/>
                    </a:lnB>
                    <a:lnTlToBr w="12700" cmpd="sng">
                      <a:noFill/>
                      <a:prstDash val="solid"/>
                    </a:lnTlToBr>
                    <a:lnBlToTr w="12700" cmpd="sng">
                      <a:noFill/>
                      <a:prstDash val="solid"/>
                    </a:lnBlToTr>
                    <a:solidFill>
                      <a:schemeClr val="accent1">
                        <a:lumMod val="20000"/>
                        <a:lumOff val="80000"/>
                      </a:schemeClr>
                    </a:solidFill>
                  </a:tcPr>
                </a:tc>
              </a:tr>
              <a:tr h="200479">
                <a:tc vMerge="1">
                  <a:txBody>
                    <a:bodyPr vert="horz" wrap="square"/>
                    <a:lstStyle/>
                    <a:p>
                      <a:endParaRPr lang="en-US" sz="1000"/>
                    </a:p>
                  </a:txBody>
                  <a:tcPr/>
                </a:tc>
                <a:tc>
                  <a:txBody>
                    <a:bodyPr vert="horz" wrap="square"/>
                    <a:lstStyle/>
                    <a:p>
                      <a:r>
                        <a:rPr lang="zh-CN" altLang="en-US" sz="1000" smtClean="0"/>
                        <a:t>√ 服务多元</a:t>
                      </a:r>
                      <a:endParaRPr lang="en-US" sz="1000"/>
                    </a:p>
                  </a:txBody>
                  <a:tcPr>
                    <a:lnL w="38100" cmpd="sng">
                      <a:noFill/>
                    </a:lnL>
                    <a:lnR w="12700" cmpd="sng">
                      <a:noFill/>
                    </a:lnR>
                    <a:lnT w="38100" cmpd="sng">
                      <a:noFill/>
                    </a:lnT>
                    <a:lnB w="12700" cmpd="sng">
                      <a:noFill/>
                    </a:lnB>
                    <a:lnTlToBr w="12700" cmpd="sng">
                      <a:noFill/>
                      <a:prstDash val="solid"/>
                    </a:lnTlToBr>
                    <a:lnBlToTr w="12700" cmpd="sng">
                      <a:noFill/>
                      <a:prstDash val="solid"/>
                    </a:lnBlToTr>
                  </a:tcPr>
                </a:tc>
              </a:tr>
              <a:tr h="200479">
                <a:tc vMerge="1">
                  <a:txBody>
                    <a:bodyPr vert="horz" wrap="square"/>
                    <a:lstStyle/>
                    <a:p>
                      <a:endParaRPr lang="en-US" altLang="zh-CN" sz="1000" smtClean="0"/>
                    </a:p>
                  </a:txBody>
                  <a:tcPr/>
                </a:tc>
                <a:tc>
                  <a:txBody>
                    <a:bodyPr vert="horz" wrap="square"/>
                    <a:lstStyle/>
                    <a:p>
                      <a:r>
                        <a:rPr lang="zh-CN" altLang="en-US" sz="1000" smtClean="0"/>
                        <a:t>√ 网络完备</a:t>
                      </a:r>
                      <a:endParaRPr lang="en-US" altLang="zh-CN" sz="1000" smtClean="0"/>
                    </a:p>
                  </a:txBody>
                  <a:tcPr>
                    <a:lnL w="381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r>
              <a:tr h="200479">
                <a:tc vMerge="1">
                  <a:txBody>
                    <a:bodyPr vert="horz" wrap="square"/>
                    <a:lstStyle/>
                    <a:p>
                      <a:endParaRPr lang="en-US" sz="1000"/>
                    </a:p>
                  </a:txBody>
                  <a:tcPr/>
                </a:tc>
                <a:tc>
                  <a:txBody>
                    <a:bodyPr vert="horz" wrap="square"/>
                    <a:lstStyle/>
                    <a:p>
                      <a:r>
                        <a:rPr lang="zh-CN" altLang="en-US" sz="1000" smtClean="0"/>
                        <a:t>√ 规模优势</a:t>
                      </a:r>
                      <a:endParaRPr lang="en-US" sz="1000"/>
                    </a:p>
                  </a:txBody>
                  <a:tcPr>
                    <a:lnL w="38100" cmpd="sng">
                      <a:noFill/>
                    </a:lnL>
                    <a:lnR w="12700" cmpd="sng">
                      <a:noFill/>
                    </a:lnR>
                    <a:lnT w="12700" cmpd="sng">
                      <a:noFill/>
                    </a:lnT>
                    <a:lnB w="12700" cmpd="sng">
                      <a:noFill/>
                    </a:lnB>
                    <a:lnTlToBr w="12700" cmpd="sng">
                      <a:noFill/>
                      <a:prstDash val="solid"/>
                    </a:lnTlToBr>
                    <a:lnBlToTr w="12700" cmpd="sng">
                      <a:noFill/>
                      <a:prstDash val="solid"/>
                    </a:lnBlToTr>
                  </a:tcPr>
                </a:tc>
              </a:tr>
              <a:tr h="200479">
                <a:tc vMerge="1">
                  <a:txBody>
                    <a:bodyPr vert="horz" wrap="square"/>
                    <a:lstStyle/>
                    <a:p>
                      <a:endParaRPr lang="en-US" sz="1000"/>
                    </a:p>
                  </a:txBody>
                  <a:tcPr/>
                </a:tc>
                <a:tc>
                  <a:txBody>
                    <a:bodyPr vert="horz" wrap="square"/>
                    <a:lstStyle/>
                    <a:p>
                      <a:r>
                        <a:rPr lang="zh-CN" altLang="en-US" sz="1000" smtClean="0"/>
                        <a:t>√ 引领发展</a:t>
                      </a:r>
                      <a:endParaRPr lang="en-US" sz="1000"/>
                    </a:p>
                  </a:txBody>
                  <a:tcPr>
                    <a:lnL w="381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r>
              <a:tr h="200479">
                <a:tc vMerge="1">
                  <a:txBody>
                    <a:bodyPr vert="horz" wrap="square"/>
                    <a:lstStyle/>
                    <a:p>
                      <a:endParaRPr lang="en-US" sz="1000"/>
                    </a:p>
                  </a:txBody>
                  <a:tcPr/>
                </a:tc>
                <a:tc>
                  <a:txBody>
                    <a:bodyPr vert="horz" wrap="square"/>
                    <a:lstStyle/>
                    <a:p>
                      <a:r>
                        <a:rPr lang="zh-CN" altLang="en-US" sz="1000" smtClean="0"/>
                        <a:t>√ 文化先进</a:t>
                      </a:r>
                      <a:endParaRPr lang="en-US" sz="1000"/>
                    </a:p>
                  </a:txBody>
                  <a:tcPr>
                    <a:lnL w="38100" cmpd="sng">
                      <a:noFill/>
                    </a:lnL>
                    <a:lnR w="12700" cmpd="sng">
                      <a:noFill/>
                    </a:lnR>
                    <a:lnT w="12700" cmpd="sng">
                      <a:noFill/>
                    </a:lnT>
                    <a:lnB w="12700" cmpd="sng">
                      <a:noFill/>
                    </a:lnB>
                    <a:lnTlToBr w="12700" cmpd="sng">
                      <a:noFill/>
                      <a:prstDash val="solid"/>
                    </a:lnTlToBr>
                    <a:lnBlToTr w="12700" cmpd="sng">
                      <a:noFill/>
                      <a:prstDash val="solid"/>
                    </a:lnBlToTr>
                  </a:tcPr>
                </a:tc>
              </a:tr>
            </a:tbl>
          </a:graphicData>
        </a:graphic>
      </p:graphicFrame>
      <p:sp>
        <p:nvSpPr>
          <p:cNvPr id="85" name="AutoShape 2"/>
          <p:cNvSpPr>
            <a:spLocks noChangeArrowheads="1"/>
          </p:cNvSpPr>
          <p:nvPr/>
        </p:nvSpPr>
        <p:spPr bwMode="auto">
          <a:xfrm rot="5400000">
            <a:off x="6922083" y="1900178"/>
            <a:ext cx="1347608" cy="250645"/>
          </a:xfrm>
          <a:custGeom>
            <a:gdLst>
              <a:gd name="T0" fmla="*/ 2147483647 w 21600"/>
              <a:gd name="T1" fmla="*/ 2147483647 h 21600"/>
              <a:gd name="T2" fmla="*/ 2147483647 w 21600"/>
              <a:gd name="T3" fmla="*/ 2147483647 h 21600"/>
              <a:gd name="T4" fmla="*/ 2147483647 w 21600"/>
              <a:gd name="T5" fmla="*/ 2147483647 h 21600"/>
              <a:gd name="T6" fmla="*/ 2147483647 w 21600"/>
              <a:gd name="T7" fmla="*/ 0 h 21600"/>
              <a:gd name="T8" fmla="*/ 0 60000 65536"/>
              <a:gd name="T9" fmla="*/ 0 60000 65536"/>
              <a:gd name="T10" fmla="*/ 0 60000 65536"/>
              <a:gd name="T11" fmla="*/ 0 60000 65536"/>
              <a:gd name="T12" fmla="*/ 4210 w 21600"/>
              <a:gd name="T13" fmla="*/ 4210 h 21600"/>
              <a:gd name="T14" fmla="*/ 17390 w 21600"/>
              <a:gd name="T15" fmla="*/ 17390 h 21600"/>
              <a:gd name="connsiteX0" fmla="*/ 0 w 21600"/>
              <a:gd name="connsiteY0" fmla="*/ 0 h 21600"/>
              <a:gd name="connsiteX1" fmla="*/ 8018 w 21600"/>
              <a:gd name="connsiteY1" fmla="*/ 21600 h 21600"/>
              <a:gd name="connsiteX2" fmla="*/ 12405 w 21600"/>
              <a:gd name="connsiteY2" fmla="*/ 21600 h 21600"/>
              <a:gd name="connsiteX3" fmla="*/ 21600 w 21600"/>
              <a:gd name="connsiteY3" fmla="*/ 0 h 21600"/>
              <a:gd name="connsiteX4" fmla="*/ 0 w 21600"/>
              <a:gd name="connsiteY4" fmla="*/ 0 h 216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600" h="21600">
                <a:moveTo>
                  <a:pt x="0" y="0"/>
                </a:moveTo>
                <a:lnTo>
                  <a:pt x="8018" y="21600"/>
                </a:lnTo>
                <a:lnTo>
                  <a:pt x="12405" y="21600"/>
                </a:lnTo>
                <a:lnTo>
                  <a:pt x="21600" y="0"/>
                </a:lnTo>
                <a:lnTo>
                  <a:pt x="0" y="0"/>
                </a:lnTo>
                <a:close/>
              </a:path>
            </a:pathLst>
          </a:custGeom>
          <a:gradFill flip="none" rotWithShape="1">
            <a:gsLst>
              <a:gs pos="0">
                <a:schemeClr val="accent1"/>
              </a:gs>
              <a:gs pos="50000">
                <a:schemeClr val="accent1">
                  <a:tint val="44500"/>
                  <a:satMod val="160000"/>
                </a:schemeClr>
              </a:gs>
              <a:gs pos="100000">
                <a:schemeClr val="accent1">
                  <a:tint val="23500"/>
                  <a:satMod val="160000"/>
                </a:schemeClr>
              </a:gs>
            </a:gsLst>
            <a:lin ang="16200000" scaled="1"/>
          </a:gradFill>
          <a:ln w="9525">
            <a:noFill/>
            <a:round/>
          </a:ln>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zh-CN" altLang="en-US"/>
          </a:p>
        </p:txBody>
      </p:sp>
      <p:sp>
        <p:nvSpPr>
          <p:cNvPr id="86" name="TextBox 85"/>
          <p:cNvSpPr txBox="1"/>
          <p:nvPr/>
        </p:nvSpPr>
        <p:spPr>
          <a:xfrm>
            <a:off x="7721210" y="1585560"/>
            <a:ext cx="225087" cy="830997"/>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200" b="1" smtClean="0">
                <a:latin typeface="微软雅黑" pitchFamily="34" charset="-122"/>
                <a:ea typeface="微软雅黑" pitchFamily="34" charset="-122"/>
              </a:rPr>
              <a:t>战略内涵</a:t>
            </a:r>
            <a:endParaRPr lang="en-US" sz="1200" b="1" smtClean="0">
              <a:latin typeface="微软雅黑" pitchFamily="34" charset="-122"/>
              <a:ea typeface="微软雅黑" pitchFamily="34" charset="-122"/>
            </a:endParaRPr>
          </a:p>
        </p:txBody>
      </p:sp>
      <p:grpSp>
        <p:nvGrpSpPr>
          <p:cNvPr id="42" name="Group 41"/>
          <p:cNvGrpSpPr/>
          <p:nvPr/>
        </p:nvGrpSpPr>
        <p:grpSpPr>
          <a:xfrm>
            <a:off x="7274859" y="84738"/>
            <a:ext cx="1195978" cy="510566"/>
            <a:chOff x="567157" y="2420888"/>
            <a:chExt cx="6927377" cy="3456384"/>
          </a:xfrm>
        </p:grpSpPr>
        <p:sp>
          <p:nvSpPr>
            <p:cNvPr id="43" name="Rectangle 13"/>
            <p:cNvSpPr>
              <a:spLocks noChangeArrowheads="1"/>
            </p:cNvSpPr>
            <p:nvPr/>
          </p:nvSpPr>
          <p:spPr bwMode="auto">
            <a:xfrm>
              <a:off x="1127329" y="24208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sp>
          <p:nvSpPr>
            <p:cNvPr id="44" name="Rectangle 27"/>
            <p:cNvSpPr>
              <a:spLocks noChangeArrowheads="1"/>
            </p:cNvSpPr>
            <p:nvPr/>
          </p:nvSpPr>
          <p:spPr bwMode="auto">
            <a:xfrm>
              <a:off x="2249865" y="2420889"/>
              <a:ext cx="2160240" cy="3456383"/>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smtClean="0">
                <a:latin typeface="+mn-ea"/>
                <a:ea typeface="+mn-ea"/>
              </a:endParaRPr>
            </a:p>
          </p:txBody>
        </p:sp>
        <p:sp>
          <p:nvSpPr>
            <p:cNvPr id="45" name="Rectangle 42"/>
            <p:cNvSpPr>
              <a:spLocks noChangeArrowheads="1"/>
            </p:cNvSpPr>
            <p:nvPr/>
          </p:nvSpPr>
          <p:spPr bwMode="auto">
            <a:xfrm>
              <a:off x="5686372" y="2420890"/>
              <a:ext cx="1808162" cy="3456382"/>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smtClean="0">
                <a:latin typeface="+mn-ea"/>
                <a:ea typeface="+mn-ea"/>
              </a:endParaRPr>
            </a:p>
          </p:txBody>
        </p:sp>
        <p:sp>
          <p:nvSpPr>
            <p:cNvPr id="46" name="Rectangle 47"/>
            <p:cNvSpPr>
              <a:spLocks noChangeArrowheads="1"/>
            </p:cNvSpPr>
            <p:nvPr/>
          </p:nvSpPr>
          <p:spPr bwMode="auto">
            <a:xfrm>
              <a:off x="4867553" y="2420889"/>
              <a:ext cx="611833" cy="3456383"/>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vert="eaVert"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a typeface="+mn-ea"/>
              </a:endParaRPr>
            </a:p>
          </p:txBody>
        </p:sp>
        <p:sp>
          <p:nvSpPr>
            <p:cNvPr id="47" name="Rectangle 13"/>
            <p:cNvSpPr>
              <a:spLocks noChangeArrowheads="1"/>
            </p:cNvSpPr>
            <p:nvPr/>
          </p:nvSpPr>
          <p:spPr bwMode="auto">
            <a:xfrm>
              <a:off x="1127329" y="42591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a typeface="+mn-ea"/>
              </a:endParaRPr>
            </a:p>
          </p:txBody>
        </p:sp>
        <p:cxnSp>
          <p:nvCxnSpPr>
            <p:cNvPr id="48" name="AutoShape 56"/>
            <p:cNvCxnSpPr>
              <a:cxnSpLocks noChangeShapeType="1"/>
              <a:stCxn id="43" idx="3"/>
              <a:endCxn id="44" idx="1"/>
            </p:cNvCxnSpPr>
            <p:nvPr/>
          </p:nvCxnSpPr>
          <p:spPr bwMode="auto">
            <a:xfrm>
              <a:off x="1847329" y="3212976"/>
              <a:ext cx="402536" cy="93610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0" name="AutoShape 56"/>
            <p:cNvCxnSpPr>
              <a:cxnSpLocks noChangeShapeType="1"/>
              <a:stCxn id="47" idx="3"/>
              <a:endCxn id="44" idx="1"/>
            </p:cNvCxnSpPr>
            <p:nvPr/>
          </p:nvCxnSpPr>
          <p:spPr bwMode="auto">
            <a:xfrm flipV="1">
              <a:off x="1847329" y="4149081"/>
              <a:ext cx="402536" cy="90219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1" name="Straight Arrow Connector 50"/>
            <p:cNvCxnSpPr>
              <a:stCxn id="44" idx="3"/>
              <a:endCxn id="46" idx="1"/>
            </p:cNvCxnSpPr>
            <p:nvPr/>
          </p:nvCxnSpPr>
          <p:spPr bwMode="auto">
            <a:xfrm>
              <a:off x="4410105" y="4149081"/>
              <a:ext cx="457448"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4" name="Straight Arrow Connector 53"/>
            <p:cNvCxnSpPr>
              <a:stCxn id="46" idx="3"/>
              <a:endCxn id="45" idx="1"/>
            </p:cNvCxnSpPr>
            <p:nvPr/>
          </p:nvCxnSpPr>
          <p:spPr bwMode="auto">
            <a:xfrm>
              <a:off x="5479386" y="4149081"/>
              <a:ext cx="206986"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7" name="Rectangle 20"/>
            <p:cNvSpPr>
              <a:spLocks noChangeArrowheads="1"/>
            </p:cNvSpPr>
            <p:nvPr/>
          </p:nvSpPr>
          <p:spPr bwMode="auto">
            <a:xfrm>
              <a:off x="567157" y="2422274"/>
              <a:ext cx="416156" cy="3421089"/>
            </a:xfrm>
            <a:prstGeom prst="rect">
              <a:avLst/>
            </a:prstGeom>
            <a:ln w="9525">
              <a:solidFill>
                <a:schemeClr val="bg1"/>
              </a:solidFill>
            </a:ln>
          </p:spPr>
          <p:style>
            <a:lnRef idx="3">
              <a:schemeClr val="lt1"/>
            </a:lnRef>
            <a:fillRef idx="1">
              <a:schemeClr val="accent4"/>
            </a:fillRef>
            <a:effectRef idx="1">
              <a:schemeClr val="accent4"/>
            </a:effectRef>
            <a:fontRef idx="minor">
              <a:schemeClr val="lt1"/>
            </a:fontRef>
          </p:style>
          <p:txBody>
            <a:bodyPr vert="eaVert"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a typeface="+mn-ea"/>
              </a:endParaRPr>
            </a:p>
          </p:txBody>
        </p:sp>
      </p:grpSp>
    </p:spTree>
    <p:extLst>
      <p:ext uri="{BB962C8B-B14F-4D97-AF65-F5344CB8AC3E}">
        <p14:creationId xmlns:p14="http://schemas.microsoft.com/office/powerpoint/2010/main" val="1676920582"/>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 name="AutoShape 146"/>
          <p:cNvSpPr>
            <a:spLocks noChangeArrowheads="1"/>
          </p:cNvSpPr>
          <p:nvPr/>
        </p:nvSpPr>
        <p:spPr bwMode="auto">
          <a:xfrm rot="5400000">
            <a:off x="-2308382" y="4086070"/>
            <a:ext cx="5029200" cy="137380"/>
          </a:xfrm>
          <a:prstGeom prst="rightArrow">
            <a:avLst>
              <a:gd name="adj1" fmla="val 49824"/>
              <a:gd name="adj2" fmla="val 92377"/>
            </a:avLst>
          </a:prstGeom>
          <a:solidFill>
            <a:srgbClr val="C0C0C0"/>
          </a:solidFill>
          <a:ln>
            <a:noFill/>
          </a:ln>
          <a:extLs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endParaRPr lang="en-US" sz="1100">
              <a:latin typeface="+mj-ea"/>
              <a:ea typeface="+mj-ea"/>
            </a:endParaRPr>
          </a:p>
        </p:txBody>
      </p:sp>
      <p:sp>
        <p:nvSpPr>
          <p:cNvPr id="2" name="Title 1"/>
          <p:cNvSpPr>
            <a:spLocks noGrp="1"/>
          </p:cNvSpPr>
          <p:nvPr>
            <p:ph type="title"/>
          </p:nvPr>
        </p:nvSpPr>
        <p:spPr/>
        <p:txBody>
          <a:bodyPr/>
          <a:lstStyle/>
          <a:p>
            <a:r>
              <a:rPr lang="zh-CN" altLang="en-US" smtClean="0"/>
              <a:t>中国钢铁</a:t>
            </a:r>
            <a:r>
              <a:rPr lang="zh-CN" altLang="en-US"/>
              <a:t>行</a:t>
            </a:r>
            <a:r>
              <a:rPr lang="zh-CN" altLang="en-US" smtClean="0"/>
              <a:t>业的发展趋势为</a:t>
            </a:r>
            <a:r>
              <a:rPr lang="en-US" altLang="zh-CN" smtClean="0"/>
              <a:t>A</a:t>
            </a:r>
            <a:r>
              <a:rPr lang="zh-CN" altLang="en-US" smtClean="0"/>
              <a:t>带来了新的机遇和挑战</a:t>
            </a:r>
            <a:endParaRPr lang="en-US"/>
          </a:p>
        </p:txBody>
      </p:sp>
      <p:sp>
        <p:nvSpPr>
          <p:cNvPr id="3" name="Footer Placeholder 2"/>
          <p:cNvSpPr>
            <a:spLocks noGrp="1"/>
          </p:cNvSpPr>
          <p:nvPr>
            <p:ph type="ftr" sz="quarter" idx="4294967295"/>
          </p:nvPr>
        </p:nvSpPr>
        <p:spPr>
          <a:xfrm>
            <a:off x="304800" y="6553200"/>
            <a:ext cx="5522913" cy="228600"/>
          </a:xfrm>
          <a:prstGeom prst="rect">
            <a:avLst/>
          </a:prstGeom>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p>
        </p:txBody>
      </p:sp>
      <p:sp>
        <p:nvSpPr>
          <p:cNvPr id="4" name="Slide Number Placeholder 3"/>
          <p:cNvSpPr>
            <a:spLocks noGrp="1"/>
          </p:cNvSpPr>
          <p:nvPr>
            <p:ph type="sldNum" sz="quarter" idx="11"/>
          </p:nvPr>
        </p:nvSpPr>
        <p:spPr/>
        <p:txBody>
          <a:bodyPr/>
          <a:lstStyle/>
          <a:p>
            <a:fld id="{916D2383-AA66-4E37-A027-B5DEB07741A2}" type="slidenum">
              <a:rPr lang="en-US" altLang="zh-CN" smtClean="0"/>
              <a:t>10</a:t>
            </a:fld>
            <a:br>
              <a:rPr lang="en-US" altLang="zh-CN" smtClean="0"/>
            </a:br>
            <a:endParaRPr lang="en-US" altLang="zh-CN"/>
          </a:p>
        </p:txBody>
      </p:sp>
      <p:sp>
        <p:nvSpPr>
          <p:cNvPr id="8" name="Content Placeholder 7"/>
          <p:cNvSpPr>
            <a:spLocks noGrp="1"/>
          </p:cNvSpPr>
          <p:nvPr>
            <p:ph sz="quarter" idx="12"/>
          </p:nvPr>
        </p:nvSpPr>
        <p:spPr>
          <a:xfrm>
            <a:off x="1372432" y="1390044"/>
            <a:ext cx="2199723" cy="382772"/>
          </a:xfrm>
        </p:spPr>
        <p:txBody>
          <a:bodyPr/>
          <a:lstStyle/>
          <a:p>
            <a:pPr algn="ctr"/>
            <a:r>
              <a:rPr lang="zh-CN" altLang="en-US" sz="1200" smtClean="0"/>
              <a:t>行业现状</a:t>
            </a:r>
            <a:endParaRPr lang="en-US" sz="1200"/>
          </a:p>
        </p:txBody>
      </p:sp>
      <p:sp>
        <p:nvSpPr>
          <p:cNvPr id="6" name="Rounded Rectangle 5"/>
          <p:cNvSpPr/>
          <p:nvPr/>
        </p:nvSpPr>
        <p:spPr bwMode="gray">
          <a:xfrm>
            <a:off x="467543" y="2237068"/>
            <a:ext cx="3155651" cy="448056"/>
          </a:xfrm>
          <a:prstGeom prst="roundRect">
            <a:avLst>
              <a:gd name="adj" fmla="val 0"/>
            </a:avLst>
          </a:prstGeom>
          <a:gradFill>
            <a:gsLst>
              <a:gs pos="0">
                <a:schemeClr val="accent1">
                  <a:lumMod val="60000"/>
                  <a:lumOff val="40000"/>
                </a:schemeClr>
              </a:gs>
              <a:gs pos="100000">
                <a:schemeClr val="accent1">
                  <a:lumMod val="20000"/>
                  <a:lumOff val="80000"/>
                </a:schemeClr>
              </a:gs>
            </a:gsLst>
            <a:path path="circle">
              <a:fillToRect l="100000" t="100000" r="100000" b="100000"/>
            </a:path>
          </a:gradFill>
          <a:ln>
            <a:noFill/>
          </a:ln>
        </p:spPr>
        <p:style>
          <a:lnRef idx="1">
            <a:schemeClr val="accent4"/>
          </a:lnRef>
          <a:fillRef idx="2">
            <a:schemeClr val="accent4"/>
          </a:fillRef>
          <a:effectRef idx="1">
            <a:schemeClr val="accent4"/>
          </a:effectRef>
          <a:fontRef idx="minor">
            <a:schemeClr val="dk1"/>
          </a:fontRef>
        </p:style>
        <p:txBody>
          <a:bodyPr wrap="square" lIns="36000" tIns="36000" rIns="36000" bIns="36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0" lvl="1"/>
            <a:r>
              <a:rPr lang="zh-CN" altLang="en-US" sz="1400" b="1">
                <a:solidFill>
                  <a:schemeClr val="tx1"/>
                </a:solidFill>
              </a:rPr>
              <a:t>产</a:t>
            </a:r>
            <a:r>
              <a:rPr lang="zh-CN" altLang="en-US" sz="1400" b="1" smtClean="0">
                <a:solidFill>
                  <a:schemeClr val="tx1"/>
                </a:solidFill>
              </a:rPr>
              <a:t>能过剩：</a:t>
            </a:r>
            <a:r>
              <a:rPr lang="zh-CN" altLang="en-US" sz="1200">
                <a:solidFill>
                  <a:schemeClr val="tx1"/>
                </a:solidFill>
              </a:rPr>
              <a:t>截至</a:t>
            </a:r>
            <a:r>
              <a:rPr lang="en-US" altLang="zh-CN" sz="1200" smtClean="0">
                <a:solidFill>
                  <a:schemeClr val="tx1"/>
                </a:solidFill>
              </a:rPr>
              <a:t>2011</a:t>
            </a:r>
            <a:r>
              <a:rPr lang="zh-CN" altLang="en-US" sz="1200" smtClean="0">
                <a:solidFill>
                  <a:schemeClr val="tx1"/>
                </a:solidFill>
              </a:rPr>
              <a:t>年，</a:t>
            </a:r>
            <a:r>
              <a:rPr lang="zh-CN" altLang="en-US" sz="1200">
                <a:solidFill>
                  <a:schemeClr val="tx1"/>
                </a:solidFill>
              </a:rPr>
              <a:t>我国粗钢产</a:t>
            </a:r>
            <a:r>
              <a:rPr lang="zh-CN" altLang="en-US" sz="1200" smtClean="0">
                <a:solidFill>
                  <a:schemeClr val="tx1"/>
                </a:solidFill>
              </a:rPr>
              <a:t>能已达</a:t>
            </a:r>
            <a:r>
              <a:rPr lang="en-US" altLang="zh-CN" sz="1200">
                <a:solidFill>
                  <a:schemeClr val="tx1"/>
                </a:solidFill>
              </a:rPr>
              <a:t>9</a:t>
            </a:r>
            <a:r>
              <a:rPr lang="zh-CN" altLang="en-US" sz="1200">
                <a:solidFill>
                  <a:schemeClr val="tx1"/>
                </a:solidFill>
              </a:rPr>
              <a:t>亿</a:t>
            </a:r>
            <a:r>
              <a:rPr lang="zh-CN" altLang="en-US" sz="1200" smtClean="0">
                <a:solidFill>
                  <a:schemeClr val="tx1"/>
                </a:solidFill>
              </a:rPr>
              <a:t>吨，而粗钢表观消费量仅有约</a:t>
            </a:r>
            <a:r>
              <a:rPr lang="en-US" altLang="zh-CN" sz="1200" smtClean="0">
                <a:solidFill>
                  <a:schemeClr val="tx1"/>
                </a:solidFill>
              </a:rPr>
              <a:t>7</a:t>
            </a:r>
            <a:r>
              <a:rPr lang="zh-CN" altLang="en-US" sz="1200" smtClean="0">
                <a:solidFill>
                  <a:schemeClr val="tx1"/>
                </a:solidFill>
              </a:rPr>
              <a:t>亿吨*</a:t>
            </a:r>
            <a:endParaRPr lang="en-US" sz="1200" b="1">
              <a:solidFill>
                <a:schemeClr val="tx1"/>
              </a:solidFill>
            </a:endParaRPr>
          </a:p>
        </p:txBody>
      </p:sp>
      <p:sp>
        <p:nvSpPr>
          <p:cNvPr id="7" name="Rounded Rectangle 6"/>
          <p:cNvSpPr/>
          <p:nvPr/>
        </p:nvSpPr>
        <p:spPr bwMode="gray">
          <a:xfrm>
            <a:off x="7164288" y="1929363"/>
            <a:ext cx="1872207" cy="1139597"/>
          </a:xfrm>
          <a:prstGeom prst="roundRect">
            <a:avLst>
              <a:gd name="adj" fmla="val 15000"/>
            </a:avLst>
          </a:prstGeom>
          <a:solidFill>
            <a:schemeClr val="accent5">
              <a:lumMod val="20000"/>
              <a:lumOff val="80000"/>
            </a:schemeClr>
          </a:solidFill>
          <a:ln>
            <a:solidFill>
              <a:schemeClr val="accent5"/>
            </a:solidFill>
          </a:ln>
        </p:spPr>
        <p:style>
          <a:lnRef idx="2">
            <a:schemeClr val="accent6">
              <a:shade val="50000"/>
            </a:schemeClr>
          </a:lnRef>
          <a:fillRef idx="1">
            <a:schemeClr val="accent6"/>
          </a:fillRef>
          <a:effectRef idx="0">
            <a:schemeClr val="accent6"/>
          </a:effectRef>
          <a:fontRef idx="minor">
            <a:schemeClr val="lt1"/>
          </a:fontRef>
        </p:style>
        <p:txBody>
          <a:bodyPr wrap="square" lIns="36000" tIns="36000" rIns="36000" bIns="36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r>
              <a:rPr lang="zh-CN" altLang="en-US" sz="1300" b="1">
                <a:solidFill>
                  <a:schemeClr val="tx1"/>
                </a:solidFill>
              </a:rPr>
              <a:t>除发展直供用户外，</a:t>
            </a:r>
            <a:r>
              <a:rPr lang="zh-CN" altLang="en-US" sz="1300" b="1" smtClean="0">
                <a:solidFill>
                  <a:schemeClr val="tx1"/>
                </a:solidFill>
              </a:rPr>
              <a:t>钢厂同具备成熟销售网络的大贸易商的联系将更为紧密，中小型钢厂的融资压力将加大</a:t>
            </a:r>
            <a:endParaRPr lang="en-US" sz="1300" b="1">
              <a:solidFill>
                <a:schemeClr val="tx1"/>
              </a:solidFill>
            </a:endParaRPr>
          </a:p>
        </p:txBody>
      </p:sp>
      <p:sp>
        <p:nvSpPr>
          <p:cNvPr id="27" name="Rounded Rectangle 26"/>
          <p:cNvSpPr/>
          <p:nvPr/>
        </p:nvSpPr>
        <p:spPr bwMode="gray">
          <a:xfrm>
            <a:off x="3813820" y="1705087"/>
            <a:ext cx="3155651" cy="448553"/>
          </a:xfrm>
          <a:prstGeom prst="roundRect">
            <a:avLst>
              <a:gd name="adj" fmla="val 0"/>
            </a:avLst>
          </a:prstGeom>
          <a:solidFill>
            <a:schemeClr val="accent1">
              <a:lumMod val="40000"/>
              <a:lumOff val="60000"/>
            </a:schemeClr>
          </a:solidFill>
        </p:spPr>
        <p:style>
          <a:lnRef idx="1">
            <a:schemeClr val="accent4"/>
          </a:lnRef>
          <a:fillRef idx="3">
            <a:schemeClr val="accent4"/>
          </a:fillRef>
          <a:effectRef idx="2">
            <a:schemeClr val="accent4"/>
          </a:effectRef>
          <a:fontRef idx="minor">
            <a:schemeClr val="lt1"/>
          </a:fontRef>
        </p:style>
        <p:txBody>
          <a:bodyPr wrap="square" lIns="36000" tIns="36000" rIns="36000" bIns="36000" rtlCol="0" anchor="t"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0" lvl="1"/>
            <a:r>
              <a:rPr lang="zh-CN" altLang="en-US" sz="1400" b="1">
                <a:solidFill>
                  <a:schemeClr val="tx1"/>
                </a:solidFill>
              </a:rPr>
              <a:t>兼并重</a:t>
            </a:r>
            <a:r>
              <a:rPr lang="zh-CN" altLang="en-US" sz="1400" b="1" smtClean="0">
                <a:solidFill>
                  <a:schemeClr val="tx1"/>
                </a:solidFill>
              </a:rPr>
              <a:t>组</a:t>
            </a:r>
            <a:r>
              <a:rPr lang="zh-CN" altLang="en-US" sz="1400" b="1">
                <a:solidFill>
                  <a:schemeClr val="tx1"/>
                </a:solidFill>
              </a:rPr>
              <a:t>：</a:t>
            </a:r>
            <a:r>
              <a:rPr lang="zh-CN" altLang="en-US" sz="1200" smtClean="0">
                <a:solidFill>
                  <a:schemeClr val="tx1"/>
                </a:solidFill>
              </a:rPr>
              <a:t>通过</a:t>
            </a:r>
            <a:r>
              <a:rPr lang="zh-CN" altLang="en-US" sz="1200">
                <a:solidFill>
                  <a:schemeClr val="tx1"/>
                </a:solidFill>
              </a:rPr>
              <a:t>限制产能提高能效等政策减少钢厂数量、提高产业集中度</a:t>
            </a:r>
            <a:r>
              <a:rPr lang="zh-CN" altLang="en-US" sz="1200" smtClean="0">
                <a:solidFill>
                  <a:schemeClr val="tx1"/>
                </a:solidFill>
              </a:rPr>
              <a:t>，淘汰落后产能</a:t>
            </a:r>
            <a:endParaRPr lang="en-US" sz="1200" b="1">
              <a:solidFill>
                <a:schemeClr val="tx1"/>
              </a:solidFill>
            </a:endParaRPr>
          </a:p>
        </p:txBody>
      </p:sp>
      <p:sp>
        <p:nvSpPr>
          <p:cNvPr id="42" name="Content Placeholder 7"/>
          <p:cNvSpPr txBox="1"/>
          <p:nvPr/>
        </p:nvSpPr>
        <p:spPr bwMode="gray">
          <a:xfrm>
            <a:off x="4346085" y="1390044"/>
            <a:ext cx="2199723" cy="382772"/>
          </a:xfrm>
          <a:prstGeom prst="rect">
            <a:avLst/>
          </a:prstGeom>
          <a:noFill/>
          <a:ln w="3175">
            <a:noFill/>
            <a:miter lim="800000"/>
          </a:ln>
        </p:spPr>
        <p:txBody>
          <a:bodyPr vert="horz" wrap="square" lIns="0" tIns="45720" rIns="0" bIns="45720" numCol="1" anchor="t" anchorCtr="0" compatLnSpc="1">
            <a:prstTxWarp prst="textNoShape">
              <a:avLst/>
            </a:prstTxWarp>
          </a:bodyPr>
          <a:lstStyle>
            <a:defPPr>
              <a:defRPr lang="zh-CN"/>
            </a:defPPr>
            <a:lvl1pPr marL="112713" indent="-112713" algn="l" rtl="0" eaLnBrk="0" fontAlgn="base" hangingPunct="0">
              <a:lnSpc>
                <a:spcPct val="120000"/>
              </a:lnSpc>
              <a:spcBef>
                <a:spcPct val="50000"/>
              </a:spcBef>
              <a:spcAft>
                <a:spcPct val="0"/>
              </a:spcAft>
              <a:buClr>
                <a:schemeClr val="tx1"/>
              </a:buClr>
              <a:buFont typeface="Wingdings" pitchFamily="2" charset="2"/>
              <a:buNone/>
              <a:defRPr sz="1400" b="1" kern="1200" baseline="0">
                <a:solidFill>
                  <a:schemeClr val="tx1"/>
                </a:solidFill>
                <a:latin typeface="微软雅黑" pitchFamily="34" charset="-122"/>
                <a:ea typeface="微软雅黑" pitchFamily="34" charset="-122"/>
                <a:cs typeface="+mn-cs"/>
              </a:defRPr>
            </a:lvl1pPr>
            <a:lvl2pPr marL="338138" indent="-112713" algn="l" rtl="0" eaLnBrk="0" fontAlgn="base" hangingPunct="0">
              <a:lnSpc>
                <a:spcPct val="120000"/>
              </a:lnSpc>
              <a:spcBef>
                <a:spcPct val="50000"/>
              </a:spcBef>
              <a:spcAft>
                <a:spcPct val="0"/>
              </a:spcAft>
              <a:buClr>
                <a:schemeClr val="tx1"/>
              </a:buClr>
              <a:buFont typeface="Arial" pitchFamily="34" charset="0"/>
              <a:buChar char="•"/>
              <a:defRPr sz="1400" b="1" kern="1200" baseline="0">
                <a:solidFill>
                  <a:schemeClr val="tx1"/>
                </a:solidFill>
                <a:latin typeface="微软雅黑" pitchFamily="34" charset="-122"/>
                <a:ea typeface="微软雅黑" pitchFamily="34" charset="-122"/>
                <a:cs typeface="+mn-cs"/>
              </a:defRPr>
            </a:lvl2pPr>
            <a:lvl3pPr marL="463550" indent="-109538" algn="l" rtl="0" eaLnBrk="0" fontAlgn="base" hangingPunct="0">
              <a:lnSpc>
                <a:spcPct val="120000"/>
              </a:lnSpc>
              <a:spcBef>
                <a:spcPct val="50000"/>
              </a:spcBef>
              <a:spcAft>
                <a:spcPct val="0"/>
              </a:spcAft>
              <a:buClr>
                <a:schemeClr val="tx1"/>
              </a:buClr>
              <a:buFont typeface="Verdana" pitchFamily="34" charset="0"/>
              <a:buChar char="–"/>
              <a:defRPr sz="1400" b="1" kern="1200" baseline="0">
                <a:solidFill>
                  <a:schemeClr val="tx1"/>
                </a:solidFill>
                <a:latin typeface="微软雅黑" pitchFamily="34" charset="-122"/>
                <a:ea typeface="微软雅黑" pitchFamily="34" charset="-122"/>
                <a:cs typeface="+mn-cs"/>
              </a:defRPr>
            </a:lvl3pPr>
            <a:lvl4pPr marL="4270375" indent="-228600" algn="l" rtl="0" eaLnBrk="0" fontAlgn="base" hangingPunct="0">
              <a:spcBef>
                <a:spcPct val="20000"/>
              </a:spcBef>
              <a:spcAft>
                <a:spcPct val="0"/>
              </a:spcAft>
              <a:buClr>
                <a:schemeClr val="tx1"/>
              </a:buClr>
              <a:buChar char="•"/>
              <a:defRPr sz="2000" kern="1200">
                <a:solidFill>
                  <a:schemeClr val="tx1"/>
                </a:solidFill>
                <a:latin typeface="+mn-lt"/>
                <a:ea typeface="宋体" charset="-122"/>
                <a:cs typeface="+mn-cs"/>
              </a:defRPr>
            </a:lvl4pPr>
            <a:lvl5pPr marL="4500563" indent="-228600" algn="l" rtl="0" eaLnBrk="0" fontAlgn="base" hangingPunct="0">
              <a:spcBef>
                <a:spcPct val="20000"/>
              </a:spcBef>
              <a:spcAft>
                <a:spcPct val="0"/>
              </a:spcAft>
              <a:buClr>
                <a:schemeClr val="tx1"/>
              </a:buClr>
              <a:buChar char="•"/>
              <a:defRPr sz="2000" kern="1200">
                <a:solidFill>
                  <a:schemeClr val="tx1"/>
                </a:solidFill>
                <a:latin typeface="+mn-lt"/>
                <a:ea typeface="宋体" charset="-122"/>
                <a:cs typeface="+mn-cs"/>
              </a:defRPr>
            </a:lvl5pPr>
            <a:lvl6pPr marL="4957763" indent="-228600" algn="l" defTabSz="914400" rtl="0" eaLnBrk="1" fontAlgn="base" latinLnBrk="0" hangingPunct="1">
              <a:spcBef>
                <a:spcPct val="20000"/>
              </a:spcBef>
              <a:spcAft>
                <a:spcPct val="0"/>
              </a:spcAft>
              <a:buClr>
                <a:schemeClr val="tx1"/>
              </a:buClr>
              <a:buChar char="•"/>
              <a:defRPr sz="2000" kern="1200">
                <a:solidFill>
                  <a:schemeClr val="tx1"/>
                </a:solidFill>
                <a:latin typeface="+mn-lt"/>
                <a:ea typeface="宋体" charset="-122"/>
                <a:cs typeface="+mn-cs"/>
              </a:defRPr>
            </a:lvl6pPr>
            <a:lvl7pPr marL="5414963" indent="-228600" algn="l" defTabSz="914400" rtl="0" eaLnBrk="1" fontAlgn="base" latinLnBrk="0" hangingPunct="1">
              <a:spcBef>
                <a:spcPct val="20000"/>
              </a:spcBef>
              <a:spcAft>
                <a:spcPct val="0"/>
              </a:spcAft>
              <a:buClr>
                <a:schemeClr val="tx1"/>
              </a:buClr>
              <a:buChar char="•"/>
              <a:defRPr sz="2000" kern="1200">
                <a:solidFill>
                  <a:schemeClr val="tx1"/>
                </a:solidFill>
                <a:latin typeface="+mn-lt"/>
                <a:ea typeface="宋体" charset="-122"/>
                <a:cs typeface="+mn-cs"/>
              </a:defRPr>
            </a:lvl7pPr>
            <a:lvl8pPr marL="5872163" indent="-228600" algn="l" defTabSz="914400" rtl="0" eaLnBrk="1" fontAlgn="base" latinLnBrk="0" hangingPunct="1">
              <a:spcBef>
                <a:spcPct val="20000"/>
              </a:spcBef>
              <a:spcAft>
                <a:spcPct val="0"/>
              </a:spcAft>
              <a:buClr>
                <a:schemeClr val="tx1"/>
              </a:buClr>
              <a:buChar char="•"/>
              <a:defRPr sz="2000" kern="1200">
                <a:solidFill>
                  <a:schemeClr val="tx1"/>
                </a:solidFill>
                <a:latin typeface="+mn-lt"/>
                <a:ea typeface="宋体" charset="-122"/>
                <a:cs typeface="+mn-cs"/>
              </a:defRPr>
            </a:lvl8pPr>
            <a:lvl9pPr marL="6329363" indent="-228600" algn="l" defTabSz="914400" rtl="0" eaLnBrk="1" fontAlgn="base" latinLnBrk="0" hangingPunct="1">
              <a:spcBef>
                <a:spcPct val="20000"/>
              </a:spcBef>
              <a:spcAft>
                <a:spcPct val="0"/>
              </a:spcAft>
              <a:buClr>
                <a:schemeClr val="tx1"/>
              </a:buClr>
              <a:buChar char="•"/>
              <a:defRPr sz="2000" kern="1200">
                <a:solidFill>
                  <a:schemeClr val="tx1"/>
                </a:solidFill>
                <a:latin typeface="+mn-lt"/>
                <a:ea typeface="宋体" charset="-122"/>
                <a:cs typeface="+mn-cs"/>
              </a:defRPr>
            </a:lvl9pPr>
          </a:lstStyle>
          <a:p>
            <a:pPr algn="ctr"/>
            <a:r>
              <a:rPr lang="zh-CN" altLang="en-US" sz="1200" smtClean="0"/>
              <a:t>发展趋势</a:t>
            </a:r>
            <a:endParaRPr lang="en-US" sz="1200"/>
          </a:p>
        </p:txBody>
      </p:sp>
      <p:sp>
        <p:nvSpPr>
          <p:cNvPr id="43" name="Content Placeholder 7"/>
          <p:cNvSpPr txBox="1"/>
          <p:nvPr/>
        </p:nvSpPr>
        <p:spPr bwMode="gray">
          <a:xfrm>
            <a:off x="7186931" y="1390044"/>
            <a:ext cx="1870773" cy="382772"/>
          </a:xfrm>
          <a:prstGeom prst="rect">
            <a:avLst/>
          </a:prstGeom>
          <a:noFill/>
          <a:ln w="3175">
            <a:noFill/>
            <a:miter lim="800000"/>
          </a:ln>
        </p:spPr>
        <p:txBody>
          <a:bodyPr vert="horz" wrap="square" lIns="0" tIns="45720" rIns="0" bIns="45720" numCol="1" anchor="t" anchorCtr="0" compatLnSpc="1">
            <a:prstTxWarp prst="textNoShape">
              <a:avLst/>
            </a:prstTxWarp>
          </a:bodyPr>
          <a:lstStyle>
            <a:defPPr>
              <a:defRPr lang="zh-CN"/>
            </a:defPPr>
            <a:lvl1pPr marL="112713" indent="-112713" algn="l" rtl="0" eaLnBrk="0" fontAlgn="base" hangingPunct="0">
              <a:lnSpc>
                <a:spcPct val="120000"/>
              </a:lnSpc>
              <a:spcBef>
                <a:spcPct val="50000"/>
              </a:spcBef>
              <a:spcAft>
                <a:spcPct val="0"/>
              </a:spcAft>
              <a:buClr>
                <a:schemeClr val="tx1"/>
              </a:buClr>
              <a:buFont typeface="Wingdings" pitchFamily="2" charset="2"/>
              <a:buNone/>
              <a:defRPr sz="1400" b="1" kern="1200" baseline="0">
                <a:solidFill>
                  <a:schemeClr val="tx1"/>
                </a:solidFill>
                <a:latin typeface="微软雅黑" pitchFamily="34" charset="-122"/>
                <a:ea typeface="微软雅黑" pitchFamily="34" charset="-122"/>
                <a:cs typeface="+mn-cs"/>
              </a:defRPr>
            </a:lvl1pPr>
            <a:lvl2pPr marL="338138" indent="-112713" algn="l" rtl="0" eaLnBrk="0" fontAlgn="base" hangingPunct="0">
              <a:lnSpc>
                <a:spcPct val="120000"/>
              </a:lnSpc>
              <a:spcBef>
                <a:spcPct val="50000"/>
              </a:spcBef>
              <a:spcAft>
                <a:spcPct val="0"/>
              </a:spcAft>
              <a:buClr>
                <a:schemeClr val="tx1"/>
              </a:buClr>
              <a:buFont typeface="Arial" pitchFamily="34" charset="0"/>
              <a:buChar char="•"/>
              <a:defRPr sz="1400" b="1" kern="1200" baseline="0">
                <a:solidFill>
                  <a:schemeClr val="tx1"/>
                </a:solidFill>
                <a:latin typeface="微软雅黑" pitchFamily="34" charset="-122"/>
                <a:ea typeface="微软雅黑" pitchFamily="34" charset="-122"/>
                <a:cs typeface="+mn-cs"/>
              </a:defRPr>
            </a:lvl2pPr>
            <a:lvl3pPr marL="463550" indent="-109538" algn="l" rtl="0" eaLnBrk="0" fontAlgn="base" hangingPunct="0">
              <a:lnSpc>
                <a:spcPct val="120000"/>
              </a:lnSpc>
              <a:spcBef>
                <a:spcPct val="50000"/>
              </a:spcBef>
              <a:spcAft>
                <a:spcPct val="0"/>
              </a:spcAft>
              <a:buClr>
                <a:schemeClr val="tx1"/>
              </a:buClr>
              <a:buFont typeface="Verdana" pitchFamily="34" charset="0"/>
              <a:buChar char="–"/>
              <a:defRPr sz="1400" b="1" kern="1200" baseline="0">
                <a:solidFill>
                  <a:schemeClr val="tx1"/>
                </a:solidFill>
                <a:latin typeface="微软雅黑" pitchFamily="34" charset="-122"/>
                <a:ea typeface="微软雅黑" pitchFamily="34" charset="-122"/>
                <a:cs typeface="+mn-cs"/>
              </a:defRPr>
            </a:lvl3pPr>
            <a:lvl4pPr marL="4270375" indent="-228600" algn="l" rtl="0" eaLnBrk="0" fontAlgn="base" hangingPunct="0">
              <a:spcBef>
                <a:spcPct val="20000"/>
              </a:spcBef>
              <a:spcAft>
                <a:spcPct val="0"/>
              </a:spcAft>
              <a:buClr>
                <a:schemeClr val="tx1"/>
              </a:buClr>
              <a:buChar char="•"/>
              <a:defRPr sz="2000" kern="1200">
                <a:solidFill>
                  <a:schemeClr val="tx1"/>
                </a:solidFill>
                <a:latin typeface="+mn-lt"/>
                <a:ea typeface="宋体" charset="-122"/>
                <a:cs typeface="+mn-cs"/>
              </a:defRPr>
            </a:lvl4pPr>
            <a:lvl5pPr marL="4500563" indent="-228600" algn="l" rtl="0" eaLnBrk="0" fontAlgn="base" hangingPunct="0">
              <a:spcBef>
                <a:spcPct val="20000"/>
              </a:spcBef>
              <a:spcAft>
                <a:spcPct val="0"/>
              </a:spcAft>
              <a:buClr>
                <a:schemeClr val="tx1"/>
              </a:buClr>
              <a:buChar char="•"/>
              <a:defRPr sz="2000" kern="1200">
                <a:solidFill>
                  <a:schemeClr val="tx1"/>
                </a:solidFill>
                <a:latin typeface="+mn-lt"/>
                <a:ea typeface="宋体" charset="-122"/>
                <a:cs typeface="+mn-cs"/>
              </a:defRPr>
            </a:lvl5pPr>
            <a:lvl6pPr marL="4957763" indent="-228600" algn="l" defTabSz="914400" rtl="0" eaLnBrk="1" fontAlgn="base" latinLnBrk="0" hangingPunct="1">
              <a:spcBef>
                <a:spcPct val="20000"/>
              </a:spcBef>
              <a:spcAft>
                <a:spcPct val="0"/>
              </a:spcAft>
              <a:buClr>
                <a:schemeClr val="tx1"/>
              </a:buClr>
              <a:buChar char="•"/>
              <a:defRPr sz="2000" kern="1200">
                <a:solidFill>
                  <a:schemeClr val="tx1"/>
                </a:solidFill>
                <a:latin typeface="+mn-lt"/>
                <a:ea typeface="宋体" charset="-122"/>
                <a:cs typeface="+mn-cs"/>
              </a:defRPr>
            </a:lvl6pPr>
            <a:lvl7pPr marL="5414963" indent="-228600" algn="l" defTabSz="914400" rtl="0" eaLnBrk="1" fontAlgn="base" latinLnBrk="0" hangingPunct="1">
              <a:spcBef>
                <a:spcPct val="20000"/>
              </a:spcBef>
              <a:spcAft>
                <a:spcPct val="0"/>
              </a:spcAft>
              <a:buClr>
                <a:schemeClr val="tx1"/>
              </a:buClr>
              <a:buChar char="•"/>
              <a:defRPr sz="2000" kern="1200">
                <a:solidFill>
                  <a:schemeClr val="tx1"/>
                </a:solidFill>
                <a:latin typeface="+mn-lt"/>
                <a:ea typeface="宋体" charset="-122"/>
                <a:cs typeface="+mn-cs"/>
              </a:defRPr>
            </a:lvl7pPr>
            <a:lvl8pPr marL="5872163" indent="-228600" algn="l" defTabSz="914400" rtl="0" eaLnBrk="1" fontAlgn="base" latinLnBrk="0" hangingPunct="1">
              <a:spcBef>
                <a:spcPct val="20000"/>
              </a:spcBef>
              <a:spcAft>
                <a:spcPct val="0"/>
              </a:spcAft>
              <a:buClr>
                <a:schemeClr val="tx1"/>
              </a:buClr>
              <a:buChar char="•"/>
              <a:defRPr sz="2000" kern="1200">
                <a:solidFill>
                  <a:schemeClr val="tx1"/>
                </a:solidFill>
                <a:latin typeface="+mn-lt"/>
                <a:ea typeface="宋体" charset="-122"/>
                <a:cs typeface="+mn-cs"/>
              </a:defRPr>
            </a:lvl8pPr>
            <a:lvl9pPr marL="6329363" indent="-228600" algn="l" defTabSz="914400" rtl="0" eaLnBrk="1" fontAlgn="base" latinLnBrk="0" hangingPunct="1">
              <a:spcBef>
                <a:spcPct val="20000"/>
              </a:spcBef>
              <a:spcAft>
                <a:spcPct val="0"/>
              </a:spcAft>
              <a:buClr>
                <a:schemeClr val="tx1"/>
              </a:buClr>
              <a:buChar char="•"/>
              <a:defRPr sz="2000" kern="1200">
                <a:solidFill>
                  <a:schemeClr val="tx1"/>
                </a:solidFill>
                <a:latin typeface="+mn-lt"/>
                <a:ea typeface="宋体" charset="-122"/>
                <a:cs typeface="+mn-cs"/>
              </a:defRPr>
            </a:lvl9pPr>
          </a:lstStyle>
          <a:p>
            <a:pPr algn="ctr"/>
            <a:r>
              <a:rPr lang="zh-CN" altLang="en-US" sz="1200" smtClean="0"/>
              <a:t>机遇和挑战</a:t>
            </a:r>
            <a:endParaRPr lang="en-US" sz="1200"/>
          </a:p>
        </p:txBody>
      </p:sp>
      <p:sp>
        <p:nvSpPr>
          <p:cNvPr id="48" name="Rounded Rectangle 47"/>
          <p:cNvSpPr/>
          <p:nvPr/>
        </p:nvSpPr>
        <p:spPr bwMode="gray">
          <a:xfrm>
            <a:off x="3813820" y="2237068"/>
            <a:ext cx="3155651" cy="448553"/>
          </a:xfrm>
          <a:prstGeom prst="roundRect">
            <a:avLst>
              <a:gd name="adj" fmla="val 0"/>
            </a:avLst>
          </a:prstGeom>
          <a:solidFill>
            <a:schemeClr val="accent1">
              <a:lumMod val="40000"/>
              <a:lumOff val="60000"/>
            </a:schemeClr>
          </a:solidFill>
        </p:spPr>
        <p:style>
          <a:lnRef idx="1">
            <a:schemeClr val="accent4"/>
          </a:lnRef>
          <a:fillRef idx="3">
            <a:schemeClr val="accent4"/>
          </a:fillRef>
          <a:effectRef idx="2">
            <a:schemeClr val="accent4"/>
          </a:effectRef>
          <a:fontRef idx="minor">
            <a:schemeClr val="lt1"/>
          </a:fontRef>
        </p:style>
        <p:txBody>
          <a:bodyPr wrap="square" lIns="36000" tIns="36000" rIns="36000" bIns="36000" rtlCol="0" anchor="t"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0" lvl="1"/>
            <a:r>
              <a:rPr lang="zh-CN" altLang="en-US" sz="1400" b="1">
                <a:solidFill>
                  <a:schemeClr val="tx1"/>
                </a:solidFill>
              </a:rPr>
              <a:t>盈</a:t>
            </a:r>
            <a:r>
              <a:rPr lang="zh-CN" altLang="en-US" sz="1400" b="1" smtClean="0">
                <a:solidFill>
                  <a:schemeClr val="tx1"/>
                </a:solidFill>
              </a:rPr>
              <a:t>利能力下滑：</a:t>
            </a:r>
            <a:r>
              <a:rPr lang="zh-CN" altLang="en-US" sz="1200" smtClean="0">
                <a:solidFill>
                  <a:schemeClr val="tx1"/>
                </a:solidFill>
              </a:rPr>
              <a:t>钢材价格出现深度调整，钢厂与大客户的合作将加深</a:t>
            </a:r>
            <a:endParaRPr lang="en-US" sz="1200" b="1">
              <a:solidFill>
                <a:schemeClr val="tx1"/>
              </a:solidFill>
            </a:endParaRPr>
          </a:p>
        </p:txBody>
      </p:sp>
      <p:sp>
        <p:nvSpPr>
          <p:cNvPr id="49" name="Rounded Rectangle 48"/>
          <p:cNvSpPr/>
          <p:nvPr/>
        </p:nvSpPr>
        <p:spPr bwMode="gray">
          <a:xfrm>
            <a:off x="467543" y="3370187"/>
            <a:ext cx="3155651" cy="448056"/>
          </a:xfrm>
          <a:prstGeom prst="roundRect">
            <a:avLst>
              <a:gd name="adj" fmla="val 0"/>
            </a:avLst>
          </a:prstGeom>
          <a:gradFill>
            <a:gsLst>
              <a:gs pos="0">
                <a:schemeClr val="accent1">
                  <a:lumMod val="60000"/>
                  <a:lumOff val="40000"/>
                </a:schemeClr>
              </a:gs>
              <a:gs pos="100000">
                <a:schemeClr val="accent1">
                  <a:lumMod val="20000"/>
                  <a:lumOff val="80000"/>
                </a:schemeClr>
              </a:gs>
            </a:gsLst>
            <a:path path="circle">
              <a:fillToRect l="100000" t="100000" r="100000" b="100000"/>
            </a:path>
          </a:gradFill>
          <a:ln>
            <a:noFill/>
          </a:ln>
        </p:spPr>
        <p:style>
          <a:lnRef idx="1">
            <a:schemeClr val="accent4"/>
          </a:lnRef>
          <a:fillRef idx="2">
            <a:schemeClr val="accent4"/>
          </a:fillRef>
          <a:effectRef idx="1">
            <a:schemeClr val="accent4"/>
          </a:effectRef>
          <a:fontRef idx="minor">
            <a:schemeClr val="dk1"/>
          </a:fontRef>
        </p:style>
        <p:txBody>
          <a:bodyPr wrap="square" lIns="36000" tIns="36000" rIns="36000" bIns="36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r>
              <a:rPr lang="zh-CN" altLang="en-US" sz="1400" b="1">
                <a:solidFill>
                  <a:schemeClr val="tx1"/>
                </a:solidFill>
              </a:rPr>
              <a:t>产业集中度低</a:t>
            </a:r>
            <a:r>
              <a:rPr lang="zh-CN" altLang="en-US" sz="1400" b="1" smtClean="0">
                <a:solidFill>
                  <a:schemeClr val="tx1"/>
                </a:solidFill>
              </a:rPr>
              <a:t>：</a:t>
            </a:r>
            <a:r>
              <a:rPr lang="en-US" altLang="zh-CN" sz="1200" smtClean="0">
                <a:solidFill>
                  <a:schemeClr val="tx1"/>
                </a:solidFill>
              </a:rPr>
              <a:t>2011</a:t>
            </a:r>
            <a:r>
              <a:rPr lang="zh-CN" altLang="en-US" sz="1200" smtClean="0">
                <a:solidFill>
                  <a:schemeClr val="tx1"/>
                </a:solidFill>
              </a:rPr>
              <a:t>年钢</a:t>
            </a:r>
            <a:r>
              <a:rPr lang="zh-CN" altLang="en-US" sz="1200">
                <a:solidFill>
                  <a:schemeClr val="tx1"/>
                </a:solidFill>
              </a:rPr>
              <a:t>铁贸</a:t>
            </a:r>
            <a:r>
              <a:rPr lang="zh-CN" altLang="en-US" sz="1200" smtClean="0">
                <a:solidFill>
                  <a:schemeClr val="tx1"/>
                </a:solidFill>
              </a:rPr>
              <a:t>易企业超过</a:t>
            </a:r>
            <a:r>
              <a:rPr lang="en-US" sz="1200" smtClean="0">
                <a:solidFill>
                  <a:schemeClr val="tx1"/>
                </a:solidFill>
              </a:rPr>
              <a:t>20</a:t>
            </a:r>
            <a:r>
              <a:rPr lang="zh-CN" altLang="en-US" sz="1200">
                <a:solidFill>
                  <a:schemeClr val="tx1"/>
                </a:solidFill>
              </a:rPr>
              <a:t>万</a:t>
            </a:r>
            <a:r>
              <a:rPr lang="zh-CN" altLang="en-US" sz="1200" smtClean="0">
                <a:solidFill>
                  <a:schemeClr val="tx1"/>
                </a:solidFill>
              </a:rPr>
              <a:t>家，</a:t>
            </a:r>
            <a:r>
              <a:rPr lang="zh-CN" altLang="en-US" sz="1200">
                <a:solidFill>
                  <a:schemeClr val="tx1"/>
                </a:solidFill>
              </a:rPr>
              <a:t>各类钢材交易市场</a:t>
            </a:r>
            <a:r>
              <a:rPr lang="en-US" sz="1200">
                <a:solidFill>
                  <a:schemeClr val="tx1"/>
                </a:solidFill>
              </a:rPr>
              <a:t>1500</a:t>
            </a:r>
            <a:r>
              <a:rPr lang="zh-CN" altLang="en-US" sz="1200">
                <a:solidFill>
                  <a:schemeClr val="tx1"/>
                </a:solidFill>
              </a:rPr>
              <a:t>家左</a:t>
            </a:r>
            <a:r>
              <a:rPr lang="zh-CN" altLang="en-US" sz="1200" smtClean="0">
                <a:solidFill>
                  <a:schemeClr val="tx1"/>
                </a:solidFill>
              </a:rPr>
              <a:t>右</a:t>
            </a:r>
            <a:endParaRPr lang="en-US" sz="1200" b="1">
              <a:solidFill>
                <a:schemeClr val="tx1"/>
              </a:solidFill>
            </a:endParaRPr>
          </a:p>
        </p:txBody>
      </p:sp>
      <p:sp>
        <p:nvSpPr>
          <p:cNvPr id="50" name="Rounded Rectangle 49"/>
          <p:cNvSpPr/>
          <p:nvPr/>
        </p:nvSpPr>
        <p:spPr bwMode="gray">
          <a:xfrm>
            <a:off x="467543" y="3898355"/>
            <a:ext cx="3155651" cy="448056"/>
          </a:xfrm>
          <a:prstGeom prst="roundRect">
            <a:avLst>
              <a:gd name="adj" fmla="val 0"/>
            </a:avLst>
          </a:prstGeom>
          <a:gradFill>
            <a:gsLst>
              <a:gs pos="0">
                <a:schemeClr val="accent1">
                  <a:lumMod val="60000"/>
                  <a:lumOff val="40000"/>
                </a:schemeClr>
              </a:gs>
              <a:gs pos="100000">
                <a:schemeClr val="accent1">
                  <a:lumMod val="20000"/>
                  <a:lumOff val="80000"/>
                </a:schemeClr>
              </a:gs>
            </a:gsLst>
            <a:path path="circle">
              <a:fillToRect l="100000" t="100000" r="100000" b="100000"/>
            </a:path>
          </a:gradFill>
          <a:ln>
            <a:noFill/>
          </a:ln>
        </p:spPr>
        <p:style>
          <a:lnRef idx="1">
            <a:schemeClr val="accent4"/>
          </a:lnRef>
          <a:fillRef idx="2">
            <a:schemeClr val="accent4"/>
          </a:fillRef>
          <a:effectRef idx="1">
            <a:schemeClr val="accent4"/>
          </a:effectRef>
          <a:fontRef idx="minor">
            <a:schemeClr val="dk1"/>
          </a:fontRef>
        </p:style>
        <p:txBody>
          <a:bodyPr wrap="square" lIns="36000" tIns="36000" rIns="36000" bIns="36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r>
              <a:rPr lang="zh-CN" altLang="en-US" sz="1400" b="1">
                <a:solidFill>
                  <a:schemeClr val="tx1"/>
                </a:solidFill>
              </a:rPr>
              <a:t>盈利模式单一</a:t>
            </a:r>
            <a:r>
              <a:rPr lang="zh-CN" altLang="en-US" sz="1400" b="1" smtClean="0">
                <a:solidFill>
                  <a:schemeClr val="tx1"/>
                </a:solidFill>
              </a:rPr>
              <a:t>：</a:t>
            </a:r>
            <a:r>
              <a:rPr lang="zh-CN" altLang="en-US" sz="1200" smtClean="0">
                <a:solidFill>
                  <a:schemeClr val="tx1"/>
                </a:solidFill>
              </a:rPr>
              <a:t>主要依</a:t>
            </a:r>
            <a:r>
              <a:rPr lang="zh-CN" altLang="en-US" sz="1200">
                <a:solidFill>
                  <a:schemeClr val="tx1"/>
                </a:solidFill>
              </a:rPr>
              <a:t>靠</a:t>
            </a:r>
            <a:r>
              <a:rPr lang="zh-CN" altLang="en-US" sz="1200" smtClean="0">
                <a:solidFill>
                  <a:schemeClr val="tx1"/>
                </a:solidFill>
              </a:rPr>
              <a:t>传统的</a:t>
            </a:r>
            <a:r>
              <a:rPr lang="zh-CN" altLang="en-US" sz="1200">
                <a:solidFill>
                  <a:schemeClr val="tx1"/>
                </a:solidFill>
              </a:rPr>
              <a:t>“时贱而买，时贵而卖</a:t>
            </a:r>
            <a:r>
              <a:rPr lang="zh-CN" altLang="en-US" sz="1200" smtClean="0">
                <a:solidFill>
                  <a:schemeClr val="tx1"/>
                </a:solidFill>
              </a:rPr>
              <a:t>”模式</a:t>
            </a:r>
            <a:r>
              <a:rPr lang="zh-CN" altLang="en-US" sz="1200">
                <a:solidFill>
                  <a:schemeClr val="tx1"/>
                </a:solidFill>
              </a:rPr>
              <a:t>来赚取价</a:t>
            </a:r>
            <a:r>
              <a:rPr lang="zh-CN" altLang="en-US" sz="1200" smtClean="0">
                <a:solidFill>
                  <a:schemeClr val="tx1"/>
                </a:solidFill>
              </a:rPr>
              <a:t>差</a:t>
            </a:r>
            <a:endParaRPr lang="en-US" sz="1200">
              <a:solidFill>
                <a:schemeClr val="tx1"/>
              </a:solidFill>
            </a:endParaRPr>
          </a:p>
        </p:txBody>
      </p:sp>
      <p:sp>
        <p:nvSpPr>
          <p:cNvPr id="51" name="Rounded Rectangle 50"/>
          <p:cNvSpPr/>
          <p:nvPr/>
        </p:nvSpPr>
        <p:spPr bwMode="gray">
          <a:xfrm>
            <a:off x="467543" y="4426523"/>
            <a:ext cx="3155651" cy="448056"/>
          </a:xfrm>
          <a:prstGeom prst="roundRect">
            <a:avLst>
              <a:gd name="adj" fmla="val 0"/>
            </a:avLst>
          </a:prstGeom>
          <a:gradFill>
            <a:gsLst>
              <a:gs pos="0">
                <a:schemeClr val="accent1">
                  <a:lumMod val="60000"/>
                  <a:lumOff val="40000"/>
                </a:schemeClr>
              </a:gs>
              <a:gs pos="100000">
                <a:schemeClr val="accent1">
                  <a:lumMod val="20000"/>
                  <a:lumOff val="80000"/>
                </a:schemeClr>
              </a:gs>
            </a:gsLst>
            <a:path path="circle">
              <a:fillToRect l="100000" t="100000" r="100000" b="100000"/>
            </a:path>
          </a:gradFill>
          <a:ln>
            <a:noFill/>
          </a:ln>
        </p:spPr>
        <p:style>
          <a:lnRef idx="1">
            <a:schemeClr val="accent4"/>
          </a:lnRef>
          <a:fillRef idx="2">
            <a:schemeClr val="accent4"/>
          </a:fillRef>
          <a:effectRef idx="1">
            <a:schemeClr val="accent4"/>
          </a:effectRef>
          <a:fontRef idx="minor">
            <a:schemeClr val="dk1"/>
          </a:fontRef>
        </p:style>
        <p:txBody>
          <a:bodyPr wrap="square" lIns="36000" tIns="36000" rIns="36000" bIns="36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r>
              <a:rPr lang="zh-CN" altLang="en-US" sz="1400" b="1" smtClean="0">
                <a:solidFill>
                  <a:schemeClr val="tx1"/>
                </a:solidFill>
                <a:latin typeface="+mj-ea"/>
                <a:ea typeface="+mj-ea"/>
              </a:rPr>
              <a:t>诚信体系缺失：</a:t>
            </a:r>
            <a:r>
              <a:rPr lang="zh-CN" altLang="en-US" sz="1200" smtClean="0">
                <a:solidFill>
                  <a:schemeClr val="tx1"/>
                </a:solidFill>
                <a:latin typeface="+mj-ea"/>
                <a:ea typeface="+mj-ea"/>
              </a:rPr>
              <a:t>市场秩序混乱，缺乏贸易商信用体系的建设</a:t>
            </a:r>
            <a:endParaRPr lang="en-US" sz="1200">
              <a:solidFill>
                <a:schemeClr val="tx1"/>
              </a:solidFill>
              <a:latin typeface="+mj-ea"/>
              <a:ea typeface="+mj-ea"/>
            </a:endParaRPr>
          </a:p>
        </p:txBody>
      </p:sp>
      <p:sp>
        <p:nvSpPr>
          <p:cNvPr id="52" name="Rounded Rectangle 51"/>
          <p:cNvSpPr/>
          <p:nvPr/>
        </p:nvSpPr>
        <p:spPr bwMode="gray">
          <a:xfrm>
            <a:off x="467543" y="4954690"/>
            <a:ext cx="3155651" cy="448056"/>
          </a:xfrm>
          <a:prstGeom prst="roundRect">
            <a:avLst>
              <a:gd name="adj" fmla="val 0"/>
            </a:avLst>
          </a:prstGeom>
          <a:gradFill>
            <a:gsLst>
              <a:gs pos="0">
                <a:schemeClr val="accent1">
                  <a:lumMod val="60000"/>
                  <a:lumOff val="40000"/>
                </a:schemeClr>
              </a:gs>
              <a:gs pos="100000">
                <a:schemeClr val="accent1">
                  <a:lumMod val="20000"/>
                  <a:lumOff val="80000"/>
                </a:schemeClr>
              </a:gs>
            </a:gsLst>
            <a:path path="circle">
              <a:fillToRect l="100000" t="100000" r="100000" b="100000"/>
            </a:path>
          </a:gradFill>
          <a:ln>
            <a:noFill/>
          </a:ln>
        </p:spPr>
        <p:style>
          <a:lnRef idx="1">
            <a:schemeClr val="accent4"/>
          </a:lnRef>
          <a:fillRef idx="2">
            <a:schemeClr val="accent4"/>
          </a:fillRef>
          <a:effectRef idx="1">
            <a:schemeClr val="accent4"/>
          </a:effectRef>
          <a:fontRef idx="minor">
            <a:schemeClr val="dk1"/>
          </a:fontRef>
        </p:style>
        <p:txBody>
          <a:bodyPr wrap="square" lIns="36000" tIns="36000" rIns="36000" bIns="36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r>
              <a:rPr lang="zh-CN" altLang="en-US" sz="1400" b="1" smtClean="0">
                <a:solidFill>
                  <a:schemeClr val="tx1"/>
                </a:solidFill>
                <a:latin typeface="+mj-ea"/>
                <a:ea typeface="+mj-ea"/>
              </a:rPr>
              <a:t>配套服务环节薄弱：</a:t>
            </a:r>
            <a:r>
              <a:rPr lang="zh-CN" altLang="en-US" sz="1200" smtClean="0">
                <a:solidFill>
                  <a:schemeClr val="tx1"/>
                </a:solidFill>
                <a:latin typeface="+mj-ea"/>
                <a:ea typeface="+mj-ea"/>
              </a:rPr>
              <a:t>融资，剪切加工、仓储和配送环节薄弱，低水平重复建设普遍</a:t>
            </a:r>
            <a:endParaRPr lang="en-US" sz="1200">
              <a:solidFill>
                <a:schemeClr val="tx1"/>
              </a:solidFill>
              <a:latin typeface="+mj-ea"/>
              <a:ea typeface="+mj-ea"/>
            </a:endParaRPr>
          </a:p>
        </p:txBody>
      </p:sp>
      <p:sp>
        <p:nvSpPr>
          <p:cNvPr id="53" name="Rounded Rectangle 52"/>
          <p:cNvSpPr/>
          <p:nvPr/>
        </p:nvSpPr>
        <p:spPr bwMode="gray">
          <a:xfrm>
            <a:off x="467543" y="5808236"/>
            <a:ext cx="3155651" cy="448056"/>
          </a:xfrm>
          <a:prstGeom prst="roundRect">
            <a:avLst>
              <a:gd name="adj" fmla="val 0"/>
            </a:avLst>
          </a:prstGeom>
          <a:gradFill>
            <a:gsLst>
              <a:gs pos="0">
                <a:schemeClr val="accent1">
                  <a:lumMod val="60000"/>
                  <a:lumOff val="40000"/>
                </a:schemeClr>
              </a:gs>
              <a:gs pos="100000">
                <a:schemeClr val="accent1">
                  <a:lumMod val="20000"/>
                  <a:lumOff val="80000"/>
                </a:schemeClr>
              </a:gs>
            </a:gsLst>
            <a:path path="circle">
              <a:fillToRect l="100000" t="100000" r="100000" b="100000"/>
            </a:path>
          </a:gradFill>
          <a:ln>
            <a:noFill/>
          </a:ln>
        </p:spPr>
        <p:style>
          <a:lnRef idx="1">
            <a:schemeClr val="accent4"/>
          </a:lnRef>
          <a:fillRef idx="2">
            <a:schemeClr val="accent4"/>
          </a:fillRef>
          <a:effectRef idx="1">
            <a:schemeClr val="accent4"/>
          </a:effectRef>
          <a:fontRef idx="minor">
            <a:schemeClr val="dk1"/>
          </a:fontRef>
        </p:style>
        <p:txBody>
          <a:bodyPr wrap="square" lIns="36000" tIns="36000" rIns="36000" bIns="36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r>
              <a:rPr lang="zh-CN" altLang="en-US" sz="1400" b="1" smtClean="0">
                <a:solidFill>
                  <a:schemeClr val="tx1"/>
                </a:solidFill>
                <a:latin typeface="+mj-ea"/>
                <a:ea typeface="+mj-ea"/>
              </a:rPr>
              <a:t>需求萎缩：</a:t>
            </a:r>
            <a:r>
              <a:rPr lang="zh-CN" altLang="en-US" sz="1200" smtClean="0">
                <a:solidFill>
                  <a:schemeClr val="tx1"/>
                </a:solidFill>
                <a:latin typeface="+mj-ea"/>
                <a:ea typeface="+mj-ea"/>
              </a:rPr>
              <a:t>受宏观经济形势影响，房地产、基建和机械制造业产能过剩，</a:t>
            </a:r>
            <a:r>
              <a:rPr lang="zh-CN" altLang="en-US" sz="1200" smtClean="0">
                <a:solidFill>
                  <a:schemeClr val="tx1"/>
                </a:solidFill>
              </a:rPr>
              <a:t>需求持续低迷</a:t>
            </a:r>
            <a:endParaRPr lang="en-US" sz="1200">
              <a:solidFill>
                <a:schemeClr val="tx1"/>
              </a:solidFill>
              <a:latin typeface="+mj-ea"/>
              <a:ea typeface="+mj-ea"/>
            </a:endParaRPr>
          </a:p>
        </p:txBody>
      </p:sp>
      <p:grpSp>
        <p:nvGrpSpPr>
          <p:cNvPr id="5" name="Group 72"/>
          <p:cNvGrpSpPr/>
          <p:nvPr/>
        </p:nvGrpSpPr>
        <p:grpSpPr>
          <a:xfrm>
            <a:off x="3813820" y="5557862"/>
            <a:ext cx="3155651" cy="948804"/>
            <a:chOff x="3813820" y="5491832"/>
            <a:chExt cx="3155651" cy="948804"/>
          </a:xfrm>
        </p:grpSpPr>
        <p:sp>
          <p:nvSpPr>
            <p:cNvPr id="54" name="Rounded Rectangle 53"/>
            <p:cNvSpPr/>
            <p:nvPr/>
          </p:nvSpPr>
          <p:spPr bwMode="gray">
            <a:xfrm>
              <a:off x="3813820" y="5491832"/>
              <a:ext cx="3155651" cy="432048"/>
            </a:xfrm>
            <a:prstGeom prst="roundRect">
              <a:avLst>
                <a:gd name="adj" fmla="val 0"/>
              </a:avLst>
            </a:prstGeom>
            <a:solidFill>
              <a:schemeClr val="accent1">
                <a:lumMod val="40000"/>
                <a:lumOff val="60000"/>
              </a:schemeClr>
            </a:solidFill>
          </p:spPr>
          <p:style>
            <a:lnRef idx="1">
              <a:schemeClr val="accent4"/>
            </a:lnRef>
            <a:fillRef idx="3">
              <a:schemeClr val="accent4"/>
            </a:fillRef>
            <a:effectRef idx="2">
              <a:schemeClr val="accent4"/>
            </a:effectRef>
            <a:fontRef idx="minor">
              <a:schemeClr val="lt1"/>
            </a:fontRef>
          </p:style>
          <p:txBody>
            <a:bodyPr wrap="square" lIns="36000" tIns="36000" rIns="36000" bIns="36000" rtlCol="0" anchor="t"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r>
                <a:rPr lang="zh-CN" altLang="en-US" sz="1400" b="1" smtClean="0">
                  <a:solidFill>
                    <a:schemeClr val="tx1"/>
                  </a:solidFill>
                  <a:latin typeface="+mj-ea"/>
                </a:rPr>
                <a:t>需求短期难以恢复：</a:t>
              </a:r>
              <a:r>
                <a:rPr lang="zh-CN" altLang="en-US" sz="1200">
                  <a:solidFill>
                    <a:schemeClr val="tx1"/>
                  </a:solidFill>
                  <a:latin typeface="+mj-ea"/>
                </a:rPr>
                <a:t>钢材下游</a:t>
              </a:r>
              <a:r>
                <a:rPr lang="zh-CN" altLang="en-US" sz="1200" smtClean="0">
                  <a:solidFill>
                    <a:schemeClr val="tx1"/>
                  </a:solidFill>
                  <a:latin typeface="+mj-ea"/>
                </a:rPr>
                <a:t>行业的需求增速将放缓，短期难以充分消化过剩产能</a:t>
              </a:r>
              <a:endParaRPr lang="en-US" sz="1200">
                <a:solidFill>
                  <a:schemeClr val="tx1"/>
                </a:solidFill>
                <a:latin typeface="+mj-ea"/>
              </a:endParaRPr>
            </a:p>
          </p:txBody>
        </p:sp>
        <p:sp>
          <p:nvSpPr>
            <p:cNvPr id="55" name="Rounded Rectangle 54"/>
            <p:cNvSpPr/>
            <p:nvPr/>
          </p:nvSpPr>
          <p:spPr bwMode="gray">
            <a:xfrm>
              <a:off x="3813820" y="6008588"/>
              <a:ext cx="3155651" cy="432048"/>
            </a:xfrm>
            <a:prstGeom prst="roundRect">
              <a:avLst>
                <a:gd name="adj" fmla="val 0"/>
              </a:avLst>
            </a:prstGeom>
            <a:solidFill>
              <a:schemeClr val="accent1">
                <a:lumMod val="40000"/>
                <a:lumOff val="60000"/>
              </a:schemeClr>
            </a:solidFill>
          </p:spPr>
          <p:style>
            <a:lnRef idx="1">
              <a:schemeClr val="accent4"/>
            </a:lnRef>
            <a:fillRef idx="3">
              <a:schemeClr val="accent4"/>
            </a:fillRef>
            <a:effectRef idx="2">
              <a:schemeClr val="accent4"/>
            </a:effectRef>
            <a:fontRef idx="minor">
              <a:schemeClr val="lt1"/>
            </a:fontRef>
          </p:style>
          <p:txBody>
            <a:bodyPr wrap="square" lIns="36000" tIns="36000" rIns="36000" bIns="36000" rtlCol="0" anchor="t"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r>
                <a:rPr lang="zh-CN" altLang="en-US" sz="1400" b="1" smtClean="0">
                  <a:solidFill>
                    <a:schemeClr val="tx1"/>
                  </a:solidFill>
                  <a:latin typeface="+mj-ea"/>
                  <a:ea typeface="+mj-ea"/>
                </a:rPr>
                <a:t>个性化需求增长：</a:t>
              </a:r>
              <a:r>
                <a:rPr lang="zh-CN" altLang="en-US" sz="1200" smtClean="0">
                  <a:solidFill>
                    <a:schemeClr val="tx1"/>
                  </a:solidFill>
                  <a:latin typeface="+mj-ea"/>
                  <a:ea typeface="+mj-ea"/>
                </a:rPr>
                <a:t>下游行业对于剪切、配送等配套服务的需求将显著增长</a:t>
              </a:r>
              <a:endParaRPr lang="en-US" sz="1200">
                <a:solidFill>
                  <a:schemeClr val="tx1"/>
                </a:solidFill>
                <a:latin typeface="+mj-ea"/>
                <a:ea typeface="+mj-ea"/>
              </a:endParaRPr>
            </a:p>
          </p:txBody>
        </p:sp>
      </p:grpSp>
      <p:grpSp>
        <p:nvGrpSpPr>
          <p:cNvPr id="9" name="Group 61"/>
          <p:cNvGrpSpPr/>
          <p:nvPr/>
        </p:nvGrpSpPr>
        <p:grpSpPr>
          <a:xfrm>
            <a:off x="3813820" y="3369690"/>
            <a:ext cx="3155651" cy="2033553"/>
            <a:chOff x="3813820" y="3140144"/>
            <a:chExt cx="3155651" cy="2033553"/>
          </a:xfrm>
        </p:grpSpPr>
        <p:sp>
          <p:nvSpPr>
            <p:cNvPr id="56" name="Rounded Rectangle 55"/>
            <p:cNvSpPr/>
            <p:nvPr/>
          </p:nvSpPr>
          <p:spPr bwMode="gray">
            <a:xfrm>
              <a:off x="3813820" y="3140144"/>
              <a:ext cx="3155651" cy="448553"/>
            </a:xfrm>
            <a:prstGeom prst="roundRect">
              <a:avLst>
                <a:gd name="adj" fmla="val 0"/>
              </a:avLst>
            </a:prstGeom>
            <a:solidFill>
              <a:schemeClr val="accent1">
                <a:lumMod val="40000"/>
                <a:lumOff val="60000"/>
              </a:schemeClr>
            </a:solidFill>
          </p:spPr>
          <p:style>
            <a:lnRef idx="1">
              <a:schemeClr val="accent4"/>
            </a:lnRef>
            <a:fillRef idx="3">
              <a:schemeClr val="accent4"/>
            </a:fillRef>
            <a:effectRef idx="2">
              <a:schemeClr val="accent4"/>
            </a:effectRef>
            <a:fontRef idx="minor">
              <a:schemeClr val="lt1"/>
            </a:fontRef>
          </p:style>
          <p:txBody>
            <a:bodyPr wrap="square" lIns="36000" tIns="36000" rIns="36000" bIns="36000" rtlCol="0" anchor="t"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0" lvl="1"/>
              <a:r>
                <a:rPr lang="zh-CN" altLang="en-US" sz="1400" b="1" smtClean="0">
                  <a:solidFill>
                    <a:schemeClr val="tx1"/>
                  </a:solidFill>
                </a:rPr>
                <a:t>流通效率改善：</a:t>
              </a:r>
              <a:r>
                <a:rPr lang="zh-CN" altLang="en-US" sz="1200" smtClean="0">
                  <a:solidFill>
                    <a:schemeClr val="tx1"/>
                  </a:solidFill>
                </a:rPr>
                <a:t>伴随贸易商的整合，分销环节将趋向于扁平化，流通效率提高</a:t>
              </a:r>
              <a:r>
                <a:rPr lang="en-US" sz="1200" b="1" smtClean="0">
                  <a:solidFill>
                    <a:schemeClr val="tx1"/>
                  </a:solidFill>
                </a:rPr>
                <a:t>	</a:t>
              </a:r>
              <a:endParaRPr lang="en-US" sz="1200" b="1">
                <a:solidFill>
                  <a:schemeClr val="tx1"/>
                </a:solidFill>
              </a:endParaRPr>
            </a:p>
          </p:txBody>
        </p:sp>
        <p:sp>
          <p:nvSpPr>
            <p:cNvPr id="57" name="Rounded Rectangle 56"/>
            <p:cNvSpPr/>
            <p:nvPr/>
          </p:nvSpPr>
          <p:spPr bwMode="gray">
            <a:xfrm>
              <a:off x="3813820" y="3668477"/>
              <a:ext cx="3155651" cy="448553"/>
            </a:xfrm>
            <a:prstGeom prst="roundRect">
              <a:avLst>
                <a:gd name="adj" fmla="val 0"/>
              </a:avLst>
            </a:prstGeom>
            <a:solidFill>
              <a:schemeClr val="accent1">
                <a:lumMod val="40000"/>
                <a:lumOff val="60000"/>
              </a:schemeClr>
            </a:solidFill>
          </p:spPr>
          <p:style>
            <a:lnRef idx="1">
              <a:schemeClr val="accent4"/>
            </a:lnRef>
            <a:fillRef idx="3">
              <a:schemeClr val="accent4"/>
            </a:fillRef>
            <a:effectRef idx="2">
              <a:schemeClr val="accent4"/>
            </a:effectRef>
            <a:fontRef idx="minor">
              <a:schemeClr val="lt1"/>
            </a:fontRef>
          </p:style>
          <p:txBody>
            <a:bodyPr wrap="square" lIns="36000" tIns="36000" rIns="36000" bIns="36000" rtlCol="0" anchor="t"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0" lvl="1"/>
              <a:r>
                <a:rPr lang="zh-CN" altLang="en-US" sz="1400" b="1">
                  <a:solidFill>
                    <a:schemeClr val="tx1"/>
                  </a:solidFill>
                </a:rPr>
                <a:t>贸</a:t>
              </a:r>
              <a:r>
                <a:rPr lang="zh-CN" altLang="en-US" sz="1400" b="1" smtClean="0">
                  <a:solidFill>
                    <a:schemeClr val="tx1"/>
                  </a:solidFill>
                </a:rPr>
                <a:t>易</a:t>
              </a:r>
              <a:r>
                <a:rPr lang="zh-CN" altLang="en-US" sz="1400" b="1">
                  <a:solidFill>
                    <a:schemeClr val="tx1"/>
                  </a:solidFill>
                </a:rPr>
                <a:t>形式</a:t>
              </a:r>
              <a:r>
                <a:rPr lang="zh-CN" altLang="en-US" sz="1400" b="1" smtClean="0">
                  <a:solidFill>
                    <a:schemeClr val="tx1"/>
                  </a:solidFill>
                </a:rPr>
                <a:t>更为丰富：</a:t>
              </a:r>
              <a:r>
                <a:rPr lang="zh-CN" altLang="en-US" sz="1200" smtClean="0">
                  <a:solidFill>
                    <a:schemeClr val="tx1"/>
                  </a:solidFill>
                </a:rPr>
                <a:t>行业对于创新性业务的需求更为旺盛，盈利空间得到扩展</a:t>
              </a:r>
              <a:r>
                <a:rPr lang="en-US" sz="1200" b="1" smtClean="0">
                  <a:solidFill>
                    <a:schemeClr val="tx1"/>
                  </a:solidFill>
                </a:rPr>
                <a:t>	</a:t>
              </a:r>
              <a:endParaRPr lang="en-US" sz="1200" b="1">
                <a:solidFill>
                  <a:schemeClr val="tx1"/>
                </a:solidFill>
              </a:endParaRPr>
            </a:p>
          </p:txBody>
        </p:sp>
        <p:sp>
          <p:nvSpPr>
            <p:cNvPr id="58" name="Rounded Rectangle 57"/>
            <p:cNvSpPr/>
            <p:nvPr/>
          </p:nvSpPr>
          <p:spPr bwMode="gray">
            <a:xfrm>
              <a:off x="3813820" y="4196810"/>
              <a:ext cx="3155651" cy="448553"/>
            </a:xfrm>
            <a:prstGeom prst="roundRect">
              <a:avLst>
                <a:gd name="adj" fmla="val 0"/>
              </a:avLst>
            </a:prstGeom>
            <a:solidFill>
              <a:schemeClr val="accent1">
                <a:lumMod val="40000"/>
                <a:lumOff val="60000"/>
              </a:schemeClr>
            </a:solidFill>
          </p:spPr>
          <p:style>
            <a:lnRef idx="1">
              <a:schemeClr val="accent4"/>
            </a:lnRef>
            <a:fillRef idx="3">
              <a:schemeClr val="accent4"/>
            </a:fillRef>
            <a:effectRef idx="2">
              <a:schemeClr val="accent4"/>
            </a:effectRef>
            <a:fontRef idx="minor">
              <a:schemeClr val="lt1"/>
            </a:fontRef>
          </p:style>
          <p:txBody>
            <a:bodyPr wrap="square" lIns="36000" tIns="36000" rIns="36000" bIns="36000" rtlCol="0" anchor="t"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0" lvl="1"/>
              <a:r>
                <a:rPr lang="zh-CN" altLang="en-US" sz="1400" b="1" smtClean="0">
                  <a:solidFill>
                    <a:schemeClr val="tx1"/>
                  </a:solidFill>
                </a:rPr>
                <a:t>市场秩序规范：</a:t>
              </a:r>
              <a:r>
                <a:rPr lang="zh-CN" altLang="en-US" sz="1200">
                  <a:solidFill>
                    <a:schemeClr val="tx1"/>
                  </a:solidFill>
                </a:rPr>
                <a:t> 形成</a:t>
              </a:r>
              <a:r>
                <a:rPr lang="zh-CN" altLang="en-US" sz="1200" smtClean="0">
                  <a:solidFill>
                    <a:schemeClr val="tx1"/>
                  </a:solidFill>
                </a:rPr>
                <a:t>以技术手段为</a:t>
              </a:r>
              <a:r>
                <a:rPr lang="zh-CN" altLang="en-US" sz="1200">
                  <a:solidFill>
                    <a:schemeClr val="tx1"/>
                  </a:solidFill>
                </a:rPr>
                <a:t>支撑，法律为保障</a:t>
              </a:r>
              <a:r>
                <a:rPr lang="zh-CN" altLang="en-US" sz="1200" smtClean="0">
                  <a:solidFill>
                    <a:schemeClr val="tx1"/>
                  </a:solidFill>
                </a:rPr>
                <a:t>的信</a:t>
              </a:r>
              <a:r>
                <a:rPr lang="zh-CN" altLang="en-US" sz="1200">
                  <a:solidFill>
                    <a:schemeClr val="tx1"/>
                  </a:solidFill>
                </a:rPr>
                <a:t>用制度</a:t>
              </a:r>
              <a:r>
                <a:rPr lang="zh-CN" altLang="en-US" sz="1200" smtClean="0">
                  <a:solidFill>
                    <a:schemeClr val="tx1"/>
                  </a:solidFill>
                </a:rPr>
                <a:t>，引导行业有</a:t>
              </a:r>
              <a:r>
                <a:rPr lang="zh-CN" altLang="en-US" sz="1200">
                  <a:solidFill>
                    <a:schemeClr val="tx1"/>
                  </a:solidFill>
                </a:rPr>
                <a:t>序发展</a:t>
              </a:r>
              <a:endParaRPr lang="en-US" sz="1200">
                <a:solidFill>
                  <a:schemeClr val="tx1"/>
                </a:solidFill>
              </a:endParaRPr>
            </a:p>
          </p:txBody>
        </p:sp>
        <p:sp>
          <p:nvSpPr>
            <p:cNvPr id="59" name="Rounded Rectangle 58"/>
            <p:cNvSpPr/>
            <p:nvPr/>
          </p:nvSpPr>
          <p:spPr bwMode="gray">
            <a:xfrm>
              <a:off x="3813820" y="4725144"/>
              <a:ext cx="3155651" cy="448553"/>
            </a:xfrm>
            <a:prstGeom prst="roundRect">
              <a:avLst>
                <a:gd name="adj" fmla="val 0"/>
              </a:avLst>
            </a:prstGeom>
            <a:solidFill>
              <a:schemeClr val="accent1">
                <a:lumMod val="40000"/>
                <a:lumOff val="60000"/>
              </a:schemeClr>
            </a:solidFill>
          </p:spPr>
          <p:style>
            <a:lnRef idx="1">
              <a:schemeClr val="accent4"/>
            </a:lnRef>
            <a:fillRef idx="3">
              <a:schemeClr val="accent4"/>
            </a:fillRef>
            <a:effectRef idx="2">
              <a:schemeClr val="accent4"/>
            </a:effectRef>
            <a:fontRef idx="minor">
              <a:schemeClr val="lt1"/>
            </a:fontRef>
          </p:style>
          <p:txBody>
            <a:bodyPr wrap="square" lIns="36000" tIns="36000" rIns="36000" bIns="36000" rtlCol="0" anchor="t"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0" lvl="1"/>
              <a:r>
                <a:rPr lang="zh-CN" altLang="en-US" sz="1400" b="1" smtClean="0">
                  <a:solidFill>
                    <a:schemeClr val="tx1"/>
                  </a:solidFill>
                </a:rPr>
                <a:t>配套服务能力加强：</a:t>
              </a:r>
              <a:r>
                <a:rPr lang="zh-CN" altLang="en-US" sz="1200" smtClean="0">
                  <a:solidFill>
                    <a:schemeClr val="tx1"/>
                  </a:solidFill>
                </a:rPr>
                <a:t>资</a:t>
              </a:r>
              <a:r>
                <a:rPr lang="zh-CN" altLang="en-US" sz="1200">
                  <a:solidFill>
                    <a:schemeClr val="tx1"/>
                  </a:solidFill>
                </a:rPr>
                <a:t>金融</a:t>
              </a:r>
              <a:r>
                <a:rPr lang="zh-CN" altLang="en-US" sz="1200" smtClean="0">
                  <a:solidFill>
                    <a:schemeClr val="tx1"/>
                  </a:solidFill>
                </a:rPr>
                <a:t>通压力明</a:t>
              </a:r>
              <a:r>
                <a:rPr lang="zh-CN" altLang="en-US" sz="1200">
                  <a:solidFill>
                    <a:schemeClr val="tx1"/>
                  </a:solidFill>
                </a:rPr>
                <a:t>显缓</a:t>
              </a:r>
              <a:r>
                <a:rPr lang="zh-CN" altLang="en-US" sz="1200" smtClean="0">
                  <a:solidFill>
                    <a:schemeClr val="tx1"/>
                  </a:solidFill>
                </a:rPr>
                <a:t>解，剪切配送服务能力得到加强</a:t>
              </a:r>
              <a:endParaRPr lang="en-US" sz="1200">
                <a:solidFill>
                  <a:schemeClr val="tx1"/>
                </a:solidFill>
              </a:endParaRPr>
            </a:p>
          </p:txBody>
        </p:sp>
      </p:grpSp>
      <p:sp>
        <p:nvSpPr>
          <p:cNvPr id="60" name="Rounded Rectangle 59"/>
          <p:cNvSpPr/>
          <p:nvPr/>
        </p:nvSpPr>
        <p:spPr bwMode="gray">
          <a:xfrm>
            <a:off x="7164288" y="3754714"/>
            <a:ext cx="1872207" cy="1263504"/>
          </a:xfrm>
          <a:prstGeom prst="roundRect">
            <a:avLst>
              <a:gd name="adj" fmla="val 15000"/>
            </a:avLst>
          </a:prstGeom>
          <a:solidFill>
            <a:schemeClr val="accent5">
              <a:lumMod val="20000"/>
              <a:lumOff val="80000"/>
            </a:schemeClr>
          </a:solidFill>
          <a:ln>
            <a:solidFill>
              <a:schemeClr val="accent5"/>
            </a:solidFill>
          </a:ln>
        </p:spPr>
        <p:style>
          <a:lnRef idx="2">
            <a:schemeClr val="accent6">
              <a:shade val="50000"/>
            </a:schemeClr>
          </a:lnRef>
          <a:fillRef idx="1">
            <a:schemeClr val="accent6"/>
          </a:fillRef>
          <a:effectRef idx="0">
            <a:schemeClr val="accent6"/>
          </a:effectRef>
          <a:fontRef idx="minor">
            <a:schemeClr val="lt1"/>
          </a:fontRef>
        </p:style>
        <p:txBody>
          <a:bodyPr wrap="square" lIns="36000" tIns="36000" rIns="36000" bIns="36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r>
              <a:rPr lang="zh-CN" altLang="en-US" sz="1300" b="1" smtClean="0">
                <a:solidFill>
                  <a:schemeClr val="tx1"/>
                </a:solidFill>
              </a:rPr>
              <a:t>钢铁贸易环节期待更为扁平化的分销渠道、多样化的贸易形式、成熟的信用体系和完善的配套服务能力</a:t>
            </a:r>
            <a:endParaRPr lang="en-US" sz="1300" b="1">
              <a:solidFill>
                <a:schemeClr val="tx1"/>
              </a:solidFill>
            </a:endParaRPr>
          </a:p>
        </p:txBody>
      </p:sp>
      <p:sp>
        <p:nvSpPr>
          <p:cNvPr id="61" name="Rounded Rectangle 60"/>
          <p:cNvSpPr/>
          <p:nvPr/>
        </p:nvSpPr>
        <p:spPr bwMode="gray">
          <a:xfrm>
            <a:off x="7164288" y="5534559"/>
            <a:ext cx="1872207" cy="995411"/>
          </a:xfrm>
          <a:prstGeom prst="roundRect">
            <a:avLst>
              <a:gd name="adj" fmla="val 15000"/>
            </a:avLst>
          </a:prstGeom>
          <a:solidFill>
            <a:schemeClr val="accent5">
              <a:lumMod val="20000"/>
              <a:lumOff val="80000"/>
            </a:schemeClr>
          </a:solidFill>
          <a:ln>
            <a:solidFill>
              <a:schemeClr val="accent5"/>
            </a:solidFill>
          </a:ln>
        </p:spPr>
        <p:style>
          <a:lnRef idx="2">
            <a:schemeClr val="accent6">
              <a:shade val="50000"/>
            </a:schemeClr>
          </a:lnRef>
          <a:fillRef idx="1">
            <a:schemeClr val="accent6"/>
          </a:fillRef>
          <a:effectRef idx="0">
            <a:schemeClr val="accent6"/>
          </a:effectRef>
          <a:fontRef idx="minor">
            <a:schemeClr val="lt1"/>
          </a:fontRef>
        </p:style>
        <p:txBody>
          <a:bodyPr wrap="square" lIns="36000" tIns="36000" rIns="36000" bIns="36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r>
              <a:rPr lang="zh-CN" altLang="en-US" sz="1300" b="1" smtClean="0">
                <a:solidFill>
                  <a:schemeClr val="tx1"/>
                </a:solidFill>
              </a:rPr>
              <a:t>终端用户对于专业化、精细化服务能力的要求将逐步显现，议价能力增强</a:t>
            </a:r>
            <a:endParaRPr lang="en-US" sz="1300" b="1">
              <a:solidFill>
                <a:schemeClr val="tx1"/>
              </a:solidFill>
            </a:endParaRPr>
          </a:p>
        </p:txBody>
      </p:sp>
      <p:sp>
        <p:nvSpPr>
          <p:cNvPr id="64" name="Footer Placeholder 2"/>
          <p:cNvSpPr txBox="1"/>
          <p:nvPr/>
        </p:nvSpPr>
        <p:spPr bwMode="gray">
          <a:xfrm>
            <a:off x="2960825" y="6630415"/>
            <a:ext cx="4059447" cy="176785"/>
          </a:xfrm>
          <a:prstGeom prst="rect">
            <a:avLst/>
          </a:prstGeom>
          <a:noFill/>
          <a:ln w="12700">
            <a:noFill/>
            <a:miter lim="800000"/>
          </a:ln>
          <a:effectLst/>
        </p:spPr>
        <p:txBody>
          <a:bodyPr vert="horz" wrap="square" lIns="91440" tIns="45720" rIns="91440" bIns="45720" numCol="1" anchor="b"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r>
              <a:rPr lang="zh-CN" altLang="en-US" sz="1000" smtClean="0">
                <a:solidFill>
                  <a:srgbClr val="000000"/>
                </a:solidFill>
                <a:latin typeface="+mn-ea"/>
                <a:ea typeface="+mn-ea"/>
                <a:sym typeface="Symbol" pitchFamily="18" charset="2"/>
              </a:rPr>
              <a:t>*信息来源：钢联资讯，</a:t>
            </a:r>
            <a:r>
              <a:rPr lang="en-US" altLang="zh-CN" sz="1000" smtClean="0">
                <a:solidFill>
                  <a:srgbClr val="000000"/>
                </a:solidFill>
                <a:latin typeface="+mn-ea"/>
                <a:ea typeface="+mn-ea"/>
                <a:sym typeface="Symbol" pitchFamily="18" charset="2"/>
              </a:rPr>
              <a:t>B</a:t>
            </a:r>
            <a:r>
              <a:rPr lang="zh-CN" altLang="en-US" sz="1000" smtClean="0">
                <a:solidFill>
                  <a:srgbClr val="000000"/>
                </a:solidFill>
                <a:latin typeface="+mn-ea"/>
                <a:ea typeface="+mn-ea"/>
                <a:sym typeface="Symbol" pitchFamily="18" charset="2"/>
              </a:rPr>
              <a:t>研究</a:t>
            </a:r>
            <a:endParaRPr kumimoji="0" lang="en-US" sz="1000" b="0" i="0" u="none" strike="noStrike" kern="1200" cap="none" spc="0" normalizeH="0" baseline="0" noProof="0">
              <a:ln>
                <a:noFill/>
              </a:ln>
              <a:solidFill>
                <a:srgbClr val="000000"/>
              </a:solidFill>
              <a:effectLst/>
              <a:uLnTx/>
              <a:uFillTx/>
              <a:latin typeface="+mn-ea"/>
              <a:ea typeface="+mn-ea"/>
              <a:sym typeface="Symbol" pitchFamily="18" charset="2"/>
            </a:endParaRPr>
          </a:p>
        </p:txBody>
      </p:sp>
      <p:cxnSp>
        <p:nvCxnSpPr>
          <p:cNvPr id="14" name="Straight Connector 13"/>
          <p:cNvCxnSpPr/>
          <p:nvPr/>
        </p:nvCxnSpPr>
        <p:spPr bwMode="auto">
          <a:xfrm>
            <a:off x="1693705" y="1674232"/>
            <a:ext cx="1557177" cy="0"/>
          </a:xfrm>
          <a:prstGeom prst="line">
            <a:avLst/>
          </a:prstGeom>
          <a:solidFill>
            <a:schemeClr val="bg1"/>
          </a:solidFill>
          <a:ln w="19050" cap="flat" cmpd="sng" algn="ctr">
            <a:solidFill>
              <a:schemeClr val="tx1"/>
            </a:solidFill>
            <a:prstDash val="solid"/>
            <a:round/>
            <a:headEnd type="none" w="med" len="med"/>
            <a:tailEnd type="none" w="med" len="med"/>
          </a:ln>
          <a:effectLst/>
        </p:spPr>
      </p:cxnSp>
      <p:cxnSp>
        <p:nvCxnSpPr>
          <p:cNvPr id="66" name="Straight Connector 65"/>
          <p:cNvCxnSpPr/>
          <p:nvPr/>
        </p:nvCxnSpPr>
        <p:spPr bwMode="auto">
          <a:xfrm>
            <a:off x="4667358" y="1665724"/>
            <a:ext cx="1557177" cy="0"/>
          </a:xfrm>
          <a:prstGeom prst="line">
            <a:avLst/>
          </a:prstGeom>
          <a:solidFill>
            <a:schemeClr val="bg1"/>
          </a:solidFill>
          <a:ln w="19050" cap="flat" cmpd="sng" algn="ctr">
            <a:solidFill>
              <a:schemeClr val="tx1"/>
            </a:solidFill>
            <a:prstDash val="solid"/>
            <a:round/>
            <a:headEnd type="none" w="med" len="med"/>
            <a:tailEnd type="none" w="med" len="med"/>
          </a:ln>
          <a:effectLst/>
        </p:spPr>
      </p:cxnSp>
      <p:cxnSp>
        <p:nvCxnSpPr>
          <p:cNvPr id="67" name="Straight Connector 66"/>
          <p:cNvCxnSpPr/>
          <p:nvPr/>
        </p:nvCxnSpPr>
        <p:spPr bwMode="auto">
          <a:xfrm>
            <a:off x="7343729" y="1665724"/>
            <a:ext cx="1557177" cy="0"/>
          </a:xfrm>
          <a:prstGeom prst="line">
            <a:avLst/>
          </a:prstGeom>
          <a:solidFill>
            <a:schemeClr val="bg1"/>
          </a:solidFill>
          <a:ln w="19050" cap="flat" cmpd="sng" algn="ctr">
            <a:solidFill>
              <a:schemeClr val="tx1"/>
            </a:solidFill>
            <a:prstDash val="solid"/>
            <a:round/>
            <a:headEnd type="none" w="med" len="med"/>
            <a:tailEnd type="none" w="med" len="med"/>
          </a:ln>
          <a:effectLst/>
        </p:spPr>
      </p:cxnSp>
      <p:sp>
        <p:nvSpPr>
          <p:cNvPr id="15" name="Rectangle 14"/>
          <p:cNvSpPr/>
          <p:nvPr/>
        </p:nvSpPr>
        <p:spPr bwMode="auto">
          <a:xfrm>
            <a:off x="99294" y="1680035"/>
            <a:ext cx="226416" cy="1537568"/>
          </a:xfrm>
          <a:prstGeom prst="rect">
            <a:avLst/>
          </a:prstGeom>
          <a:solidFill>
            <a:schemeClr val="accent5">
              <a:lumMod val="40000"/>
              <a:lumOff val="60000"/>
            </a:schemeClr>
          </a:solidFill>
          <a:ln>
            <a:noFill/>
            <a:headEnd type="none" w="med" len="med"/>
            <a:tailEnd type="none"/>
          </a:ln>
          <a:effectLst>
            <a:outerShdw blurRad="50800" dist="38100" dir="2700000" algn="tl" rotWithShape="0">
              <a:prstClr val="black">
                <a:alpha val="40000"/>
              </a:prstClr>
            </a:outerShdw>
          </a:effectLst>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r>
              <a:rPr lang="zh-CN" altLang="en-US" sz="1400" b="1" smtClean="0"/>
              <a:t>上游</a:t>
            </a:r>
            <a:endParaRPr lang="en-US" sz="1400" b="1" smtClean="0"/>
          </a:p>
        </p:txBody>
      </p:sp>
      <p:sp>
        <p:nvSpPr>
          <p:cNvPr id="68" name="Rectangle 67"/>
          <p:cNvSpPr/>
          <p:nvPr/>
        </p:nvSpPr>
        <p:spPr bwMode="auto">
          <a:xfrm>
            <a:off x="99294" y="3372131"/>
            <a:ext cx="226416" cy="2011680"/>
          </a:xfrm>
          <a:prstGeom prst="rect">
            <a:avLst/>
          </a:prstGeom>
          <a:solidFill>
            <a:schemeClr val="accent5">
              <a:lumMod val="40000"/>
              <a:lumOff val="60000"/>
            </a:schemeClr>
          </a:solidFill>
          <a:ln>
            <a:noFill/>
            <a:headEnd type="none" w="med" len="med"/>
            <a:tailEnd type="none"/>
          </a:ln>
          <a:effectLst>
            <a:outerShdw blurRad="50800" dist="38100" dir="2700000" algn="tl" rotWithShape="0">
              <a:prstClr val="black">
                <a:alpha val="40000"/>
              </a:prstClr>
            </a:outerShdw>
          </a:effectLst>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r>
              <a:rPr lang="zh-CN" altLang="en-US" sz="1400" b="1"/>
              <a:t>中游</a:t>
            </a:r>
            <a:endParaRPr lang="en-US" sz="1400" b="1"/>
          </a:p>
        </p:txBody>
      </p:sp>
      <p:sp>
        <p:nvSpPr>
          <p:cNvPr id="69" name="Rectangle 68"/>
          <p:cNvSpPr/>
          <p:nvPr/>
        </p:nvSpPr>
        <p:spPr bwMode="auto">
          <a:xfrm>
            <a:off x="99294" y="5557862"/>
            <a:ext cx="205506" cy="948804"/>
          </a:xfrm>
          <a:prstGeom prst="rect">
            <a:avLst/>
          </a:prstGeom>
          <a:solidFill>
            <a:schemeClr val="accent5">
              <a:lumMod val="40000"/>
              <a:lumOff val="60000"/>
            </a:schemeClr>
          </a:solidFill>
          <a:ln>
            <a:noFill/>
            <a:headEnd type="none" w="med" len="med"/>
            <a:tailEnd type="none"/>
          </a:ln>
          <a:effectLst>
            <a:outerShdw blurRad="50800" dist="38100" dir="2700000" algn="tl" rotWithShape="0">
              <a:prstClr val="black">
                <a:alpha val="40000"/>
              </a:prstClr>
            </a:outerShdw>
          </a:effectLst>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r>
              <a:rPr lang="zh-CN" altLang="en-US" sz="1400" b="1"/>
              <a:t>下游</a:t>
            </a:r>
            <a:endParaRPr lang="en-US" sz="1400" b="1"/>
          </a:p>
        </p:txBody>
      </p:sp>
      <p:sp>
        <p:nvSpPr>
          <p:cNvPr id="70" name="Line 34"/>
          <p:cNvSpPr>
            <a:spLocks noChangeShapeType="1"/>
          </p:cNvSpPr>
          <p:nvPr/>
        </p:nvSpPr>
        <p:spPr bwMode="auto">
          <a:xfrm>
            <a:off x="99295" y="3298506"/>
            <a:ext cx="8911800" cy="0"/>
          </a:xfrm>
          <a:prstGeom prst="line">
            <a:avLst/>
          </a:prstGeom>
          <a:noFill/>
          <a:ln w="9525">
            <a:solidFill>
              <a:schemeClr val="accent6"/>
            </a:solidFill>
            <a:prstDash val="dash"/>
            <a:round/>
            <a:headEnd type="none" w="sm" len="sm"/>
            <a:tailEnd type="none" w="sm" len="sm"/>
          </a:ln>
          <a:extLst>
            <a:ext uri="{909E8E84-426E-40DD-AFC4-6F175D3DCCD1}">
              <a14:hiddenFill xmlns:a14="http://schemas.microsoft.com/office/drawing/2010/main">
                <a:noFill/>
              </a14:hiddenFill>
            </a:ext>
          </a:extLst>
        </p:spPr>
        <p:txBody>
          <a:bodyP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endParaRPr lang="en-US">
              <a:latin typeface="+mj-ea"/>
              <a:ea typeface="+mj-ea"/>
            </a:endParaRPr>
          </a:p>
        </p:txBody>
      </p:sp>
      <p:sp>
        <p:nvSpPr>
          <p:cNvPr id="71" name="Line 34"/>
          <p:cNvSpPr>
            <a:spLocks noChangeShapeType="1"/>
          </p:cNvSpPr>
          <p:nvPr/>
        </p:nvSpPr>
        <p:spPr bwMode="auto">
          <a:xfrm>
            <a:off x="99294" y="5496459"/>
            <a:ext cx="8904711" cy="0"/>
          </a:xfrm>
          <a:prstGeom prst="line">
            <a:avLst/>
          </a:prstGeom>
          <a:noFill/>
          <a:ln w="9525">
            <a:solidFill>
              <a:schemeClr val="accent6"/>
            </a:solidFill>
            <a:prstDash val="dash"/>
            <a:round/>
            <a:headEnd type="none" w="sm" len="sm"/>
            <a:tailEnd type="none" w="sm" len="sm"/>
          </a:ln>
          <a:extLst>
            <a:ext uri="{909E8E84-426E-40DD-AFC4-6F175D3DCCD1}">
              <a14:hiddenFill xmlns:a14="http://schemas.microsoft.com/office/drawing/2010/main">
                <a:noFill/>
              </a14:hiddenFill>
            </a:ext>
          </a:extLst>
        </p:spPr>
        <p:txBody>
          <a:bodyP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endParaRPr lang="en-US">
              <a:latin typeface="+mj-ea"/>
              <a:ea typeface="+mj-ea"/>
            </a:endParaRPr>
          </a:p>
        </p:txBody>
      </p:sp>
      <p:grpSp>
        <p:nvGrpSpPr>
          <p:cNvPr id="10" name="Group 64"/>
          <p:cNvGrpSpPr/>
          <p:nvPr/>
        </p:nvGrpSpPr>
        <p:grpSpPr>
          <a:xfrm>
            <a:off x="7274859" y="84738"/>
            <a:ext cx="1195978" cy="510566"/>
            <a:chOff x="567157" y="2420888"/>
            <a:chExt cx="6927377" cy="3456384"/>
          </a:xfrm>
        </p:grpSpPr>
        <p:sp>
          <p:nvSpPr>
            <p:cNvPr id="74" name="Rectangle 13"/>
            <p:cNvSpPr>
              <a:spLocks noChangeArrowheads="1"/>
            </p:cNvSpPr>
            <p:nvPr/>
          </p:nvSpPr>
          <p:spPr bwMode="auto">
            <a:xfrm>
              <a:off x="1127329" y="2420888"/>
              <a:ext cx="720000" cy="1584175"/>
            </a:xfrm>
            <a:prstGeom prst="rect">
              <a:avLst/>
            </a:prstGeom>
            <a:ln w="9525">
              <a:solidFill>
                <a:schemeClr val="bg1"/>
              </a:solidFill>
            </a:ln>
          </p:spPr>
          <p:style>
            <a:lnRef idx="3">
              <a:schemeClr val="lt1"/>
            </a:lnRef>
            <a:fillRef idx="1">
              <a:schemeClr val="accent4"/>
            </a:fillRef>
            <a:effectRef idx="1">
              <a:schemeClr val="accent4"/>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a typeface="+mn-ea"/>
              </a:endParaRPr>
            </a:p>
          </p:txBody>
        </p:sp>
        <p:sp>
          <p:nvSpPr>
            <p:cNvPr id="75" name="Rectangle 27"/>
            <p:cNvSpPr>
              <a:spLocks noChangeArrowheads="1"/>
            </p:cNvSpPr>
            <p:nvPr/>
          </p:nvSpPr>
          <p:spPr bwMode="auto">
            <a:xfrm>
              <a:off x="2249865" y="2420889"/>
              <a:ext cx="2160240" cy="3456383"/>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smtClean="0">
                <a:latin typeface="+mn-ea"/>
                <a:ea typeface="+mn-ea"/>
              </a:endParaRPr>
            </a:p>
          </p:txBody>
        </p:sp>
        <p:sp>
          <p:nvSpPr>
            <p:cNvPr id="76" name="Rectangle 42"/>
            <p:cNvSpPr>
              <a:spLocks noChangeArrowheads="1"/>
            </p:cNvSpPr>
            <p:nvPr/>
          </p:nvSpPr>
          <p:spPr bwMode="auto">
            <a:xfrm>
              <a:off x="5686372" y="2420890"/>
              <a:ext cx="1808162" cy="3456382"/>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smtClean="0">
                <a:latin typeface="+mn-ea"/>
                <a:ea typeface="+mn-ea"/>
              </a:endParaRPr>
            </a:p>
          </p:txBody>
        </p:sp>
        <p:sp>
          <p:nvSpPr>
            <p:cNvPr id="77" name="Rectangle 47"/>
            <p:cNvSpPr>
              <a:spLocks noChangeArrowheads="1"/>
            </p:cNvSpPr>
            <p:nvPr/>
          </p:nvSpPr>
          <p:spPr bwMode="auto">
            <a:xfrm>
              <a:off x="4867553" y="2420889"/>
              <a:ext cx="611833" cy="3456383"/>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vert="eaVert"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a typeface="+mn-ea"/>
              </a:endParaRPr>
            </a:p>
          </p:txBody>
        </p:sp>
        <p:sp>
          <p:nvSpPr>
            <p:cNvPr id="78" name="Rectangle 13"/>
            <p:cNvSpPr>
              <a:spLocks noChangeArrowheads="1"/>
            </p:cNvSpPr>
            <p:nvPr/>
          </p:nvSpPr>
          <p:spPr bwMode="auto">
            <a:xfrm>
              <a:off x="1127329" y="42591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a typeface="+mn-ea"/>
              </a:endParaRPr>
            </a:p>
          </p:txBody>
        </p:sp>
        <p:cxnSp>
          <p:nvCxnSpPr>
            <p:cNvPr id="79" name="AutoShape 56"/>
            <p:cNvCxnSpPr>
              <a:cxnSpLocks noChangeShapeType="1"/>
              <a:stCxn id="74" idx="3"/>
              <a:endCxn id="75" idx="1"/>
            </p:cNvCxnSpPr>
            <p:nvPr/>
          </p:nvCxnSpPr>
          <p:spPr bwMode="auto">
            <a:xfrm>
              <a:off x="1847329" y="3212976"/>
              <a:ext cx="402536" cy="93610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0" name="AutoShape 56"/>
            <p:cNvCxnSpPr>
              <a:cxnSpLocks noChangeShapeType="1"/>
              <a:stCxn id="78" idx="3"/>
              <a:endCxn id="75" idx="1"/>
            </p:cNvCxnSpPr>
            <p:nvPr/>
          </p:nvCxnSpPr>
          <p:spPr bwMode="auto">
            <a:xfrm flipV="1">
              <a:off x="1847329" y="4149081"/>
              <a:ext cx="402536" cy="90219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1" name="Straight Arrow Connector 80"/>
            <p:cNvCxnSpPr>
              <a:stCxn id="75" idx="3"/>
              <a:endCxn id="77" idx="1"/>
            </p:cNvCxnSpPr>
            <p:nvPr/>
          </p:nvCxnSpPr>
          <p:spPr bwMode="auto">
            <a:xfrm>
              <a:off x="4410105" y="4149081"/>
              <a:ext cx="457448"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2" name="Straight Arrow Connector 81"/>
            <p:cNvCxnSpPr>
              <a:stCxn id="77" idx="3"/>
              <a:endCxn id="76" idx="1"/>
            </p:cNvCxnSpPr>
            <p:nvPr/>
          </p:nvCxnSpPr>
          <p:spPr bwMode="auto">
            <a:xfrm>
              <a:off x="5479386" y="4149081"/>
              <a:ext cx="206986"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3" name="Rectangle 20"/>
            <p:cNvSpPr>
              <a:spLocks noChangeArrowheads="1"/>
            </p:cNvSpPr>
            <p:nvPr/>
          </p:nvSpPr>
          <p:spPr bwMode="auto">
            <a:xfrm>
              <a:off x="567157" y="2422274"/>
              <a:ext cx="416156" cy="3421089"/>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grpSp>
      <p:sp>
        <p:nvSpPr>
          <p:cNvPr id="92" name="Rounded Rectangle 91"/>
          <p:cNvSpPr/>
          <p:nvPr/>
        </p:nvSpPr>
        <p:spPr bwMode="gray">
          <a:xfrm>
            <a:off x="3813820" y="2769050"/>
            <a:ext cx="3155651" cy="448553"/>
          </a:xfrm>
          <a:prstGeom prst="roundRect">
            <a:avLst>
              <a:gd name="adj" fmla="val 0"/>
            </a:avLst>
          </a:prstGeom>
          <a:solidFill>
            <a:schemeClr val="accent1">
              <a:lumMod val="40000"/>
              <a:lumOff val="60000"/>
            </a:schemeClr>
          </a:solidFill>
        </p:spPr>
        <p:style>
          <a:lnRef idx="1">
            <a:schemeClr val="accent4"/>
          </a:lnRef>
          <a:fillRef idx="3">
            <a:schemeClr val="accent4"/>
          </a:fillRef>
          <a:effectRef idx="2">
            <a:schemeClr val="accent4"/>
          </a:effectRef>
          <a:fontRef idx="minor">
            <a:schemeClr val="lt1"/>
          </a:fontRef>
        </p:style>
        <p:txBody>
          <a:bodyPr wrap="square" lIns="36000" tIns="36000" rIns="36000" bIns="36000" rtlCol="0" anchor="t"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0" lvl="1"/>
            <a:r>
              <a:rPr lang="zh-CN" altLang="en-US" sz="1400" b="1">
                <a:solidFill>
                  <a:schemeClr val="tx1"/>
                </a:solidFill>
              </a:rPr>
              <a:t>多元化经营：</a:t>
            </a:r>
            <a:r>
              <a:rPr lang="zh-CN" altLang="en-US" sz="1200">
                <a:solidFill>
                  <a:schemeClr val="tx1"/>
                </a:solidFill>
              </a:rPr>
              <a:t>通过多元化经</a:t>
            </a:r>
            <a:r>
              <a:rPr lang="zh-CN" altLang="en-US" sz="1200" smtClean="0">
                <a:solidFill>
                  <a:schemeClr val="tx1"/>
                </a:solidFill>
              </a:rPr>
              <a:t>营</a:t>
            </a:r>
            <a:r>
              <a:rPr lang="zh-CN" altLang="en-US" sz="1200">
                <a:solidFill>
                  <a:schemeClr val="tx1"/>
                </a:solidFill>
              </a:rPr>
              <a:t>，</a:t>
            </a:r>
            <a:r>
              <a:rPr lang="zh-CN" altLang="en-US" sz="1200" smtClean="0">
                <a:solidFill>
                  <a:schemeClr val="tx1"/>
                </a:solidFill>
              </a:rPr>
              <a:t>积</a:t>
            </a:r>
            <a:r>
              <a:rPr lang="zh-CN" altLang="en-US" sz="1200">
                <a:solidFill>
                  <a:schemeClr val="tx1"/>
                </a:solidFill>
              </a:rPr>
              <a:t>极探索盈利新模式</a:t>
            </a:r>
            <a:r>
              <a:rPr lang="en-US" sz="1200" b="1" smtClean="0">
                <a:solidFill>
                  <a:schemeClr val="tx1"/>
                </a:solidFill>
              </a:rPr>
              <a:t>	</a:t>
            </a:r>
            <a:endParaRPr lang="en-US" sz="1200" b="1">
              <a:solidFill>
                <a:schemeClr val="tx1"/>
              </a:solidFill>
            </a:endParaRPr>
          </a:p>
        </p:txBody>
      </p:sp>
      <p:sp>
        <p:nvSpPr>
          <p:cNvPr id="84" name="Content Placeholder 4"/>
          <p:cNvSpPr txBox="1"/>
          <p:nvPr/>
        </p:nvSpPr>
        <p:spPr bwMode="gray">
          <a:xfrm>
            <a:off x="212037" y="1155700"/>
            <a:ext cx="3783899" cy="382772"/>
          </a:xfrm>
          <a:prstGeom prst="rect">
            <a:avLst/>
          </a:prstGeom>
          <a:noFill/>
          <a:ln w="3175">
            <a:noFill/>
            <a:miter lim="800000"/>
          </a:ln>
        </p:spPr>
        <p:txBody>
          <a:bodyPr vert="horz" wrap="square" lIns="0" tIns="45720" rIns="0" bIns="45720" numCol="1" anchor="t"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marL="112713" marR="0" lvl="0" indent="-112713" algn="l" defTabSz="914400" rtl="0" eaLnBrk="0" fontAlgn="base" latinLnBrk="0" hangingPunct="0">
              <a:lnSpc>
                <a:spcPct val="120000"/>
              </a:lnSpc>
              <a:spcBef>
                <a:spcPct val="50000"/>
              </a:spcBef>
              <a:spcAft>
                <a:spcPct val="0"/>
              </a:spcAft>
              <a:buClr>
                <a:schemeClr val="tx1"/>
              </a:buClr>
              <a:buSzTx/>
              <a:buFont typeface="Wingdings" pitchFamily="2" charset="2"/>
              <a:buNone/>
              <a:defRPr/>
            </a:pPr>
            <a:r>
              <a:rPr kumimoji="0" lang="zh-CN" altLang="en-US" sz="1400" b="1" i="0" u="none" strike="noStrike" kern="0" cap="none" spc="0" normalizeH="0" baseline="0" noProof="0" smtClean="0">
                <a:ln>
                  <a:noFill/>
                </a:ln>
                <a:solidFill>
                  <a:schemeClr val="tx1"/>
                </a:solidFill>
                <a:effectLst/>
                <a:uLnTx/>
                <a:uFillTx/>
                <a:latin typeface="微软雅黑" pitchFamily="34" charset="-122"/>
                <a:ea typeface="微软雅黑" pitchFamily="34" charset="-122"/>
                <a:cs typeface="+mn-cs"/>
              </a:rPr>
              <a:t>中国钢铁行业趋势分析</a:t>
            </a:r>
            <a:r>
              <a:rPr kumimoji="0" lang="en-US" altLang="zh-CN" sz="1400" b="1" i="0" u="none" strike="noStrike" kern="0" cap="none" spc="0" normalizeH="0" baseline="0" noProof="0" smtClean="0">
                <a:ln>
                  <a:noFill/>
                </a:ln>
                <a:solidFill>
                  <a:schemeClr val="tx1"/>
                </a:solidFill>
                <a:effectLst/>
                <a:uLnTx/>
                <a:uFillTx/>
                <a:latin typeface="微软雅黑" pitchFamily="34" charset="-122"/>
                <a:ea typeface="微软雅黑" pitchFamily="34" charset="-122"/>
                <a:cs typeface="+mn-cs"/>
              </a:rPr>
              <a:t>——</a:t>
            </a:r>
            <a:r>
              <a:rPr kumimoji="0" lang="zh-CN" altLang="en-US" sz="1400" b="1" i="0" u="none" strike="noStrike" kern="0" cap="none" spc="0" normalizeH="0" baseline="0" noProof="0" smtClean="0">
                <a:ln>
                  <a:noFill/>
                </a:ln>
                <a:solidFill>
                  <a:schemeClr val="tx1"/>
                </a:solidFill>
                <a:effectLst/>
                <a:uLnTx/>
                <a:uFillTx/>
                <a:latin typeface="微软雅黑" pitchFamily="34" charset="-122"/>
                <a:ea typeface="微软雅黑" pitchFamily="34" charset="-122"/>
                <a:cs typeface="+mn-cs"/>
              </a:rPr>
              <a:t>商品属性</a:t>
            </a:r>
            <a:endParaRPr kumimoji="0" lang="en-US" sz="1400" b="1" i="0" u="none" strike="noStrike" kern="0" cap="none" spc="0" normalizeH="0" baseline="0" noProof="0">
              <a:ln>
                <a:noFill/>
              </a:ln>
              <a:solidFill>
                <a:schemeClr val="tx1"/>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103892256"/>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5" name="Rounded Rectangle 44"/>
          <p:cNvSpPr/>
          <p:nvPr/>
        </p:nvSpPr>
        <p:spPr bwMode="gray">
          <a:xfrm>
            <a:off x="520796" y="1492871"/>
            <a:ext cx="1944216" cy="4888457"/>
          </a:xfrm>
          <a:prstGeom prst="roundRect">
            <a:avLst>
              <a:gd name="adj" fmla="val 0"/>
            </a:avLst>
          </a:prstGeom>
          <a:noFill/>
        </p:spPr>
        <p:style>
          <a:lnRef idx="2">
            <a:schemeClr val="accent6">
              <a:shade val="50000"/>
            </a:schemeClr>
          </a:lnRef>
          <a:fillRef idx="1">
            <a:schemeClr val="accent6"/>
          </a:fillRef>
          <a:effectRef idx="0">
            <a:schemeClr val="accent6"/>
          </a:effectRef>
          <a:fontRef idx="minor">
            <a:schemeClr val="lt1"/>
          </a:fontRef>
        </p:style>
        <p:txBody>
          <a:bodyPr lIns="36000" tIns="36000" rIns="36000" bIns="36000" rtlCol="0" anchor="t"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spcAft>
                <a:spcPts val="300"/>
              </a:spcAft>
            </a:pPr>
            <a:endParaRPr lang="zh-CN" altLang="en-US" sz="1400" i="1">
              <a:solidFill>
                <a:schemeClr val="lt1"/>
              </a:solidFill>
              <a:latin typeface="微软雅黑" pitchFamily="34" charset="-122"/>
              <a:ea typeface="微软雅黑" pitchFamily="34" charset="-122"/>
              <a:cs typeface="Arial"/>
            </a:endParaRPr>
          </a:p>
        </p:txBody>
      </p:sp>
      <p:sp>
        <p:nvSpPr>
          <p:cNvPr id="2" name="Title 1"/>
          <p:cNvSpPr>
            <a:spLocks noGrp="1"/>
          </p:cNvSpPr>
          <p:nvPr>
            <p:ph type="title"/>
          </p:nvPr>
        </p:nvSpPr>
        <p:spPr>
          <a:xfrm>
            <a:off x="212037" y="76201"/>
            <a:ext cx="7004411" cy="965200"/>
          </a:xfrm>
        </p:spPr>
        <p:txBody>
          <a:bodyPr/>
          <a:lstStyle/>
          <a:p>
            <a:r>
              <a:rPr lang="zh-CN" altLang="en-US" smtClean="0"/>
              <a:t>在中国钢</a:t>
            </a:r>
            <a:r>
              <a:rPr lang="zh-CN" altLang="en-US"/>
              <a:t>贸融</a:t>
            </a:r>
            <a:r>
              <a:rPr lang="zh-CN" altLang="en-US" smtClean="0"/>
              <a:t>资领域，能够有效控制系统风险、为中小型贸易商提供融资便利的业务模式将拥有极大的市场潜力</a:t>
            </a:r>
            <a:endParaRPr lang="en-US"/>
          </a:p>
        </p:txBody>
      </p:sp>
      <p:sp>
        <p:nvSpPr>
          <p:cNvPr id="3" name="Footer Placeholder 2"/>
          <p:cNvSpPr>
            <a:spLocks noGrp="1"/>
          </p:cNvSpPr>
          <p:nvPr>
            <p:ph type="ftr" sz="quarter" idx="4294967295"/>
          </p:nvPr>
        </p:nvSpPr>
        <p:spPr>
          <a:xfrm>
            <a:off x="304800" y="6553200"/>
            <a:ext cx="5522913" cy="228600"/>
          </a:xfrm>
          <a:prstGeom prst="rect">
            <a:avLst/>
          </a:prstGeom>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p>
        </p:txBody>
      </p:sp>
      <p:sp>
        <p:nvSpPr>
          <p:cNvPr id="4" name="Slide Number Placeholder 3"/>
          <p:cNvSpPr>
            <a:spLocks noGrp="1"/>
          </p:cNvSpPr>
          <p:nvPr>
            <p:ph type="sldNum" sz="quarter" idx="11"/>
          </p:nvPr>
        </p:nvSpPr>
        <p:spPr/>
        <p:txBody>
          <a:bodyPr/>
          <a:lstStyle/>
          <a:p>
            <a:fld id="{916D2383-AA66-4E37-A027-B5DEB07741A2}" type="slidenum">
              <a:rPr lang="en-US" altLang="zh-CN" smtClean="0"/>
              <a:t>11</a:t>
            </a:fld>
            <a:br>
              <a:rPr lang="en-US" altLang="zh-CN" smtClean="0"/>
            </a:br>
            <a:endParaRPr lang="en-US" altLang="zh-CN"/>
          </a:p>
        </p:txBody>
      </p:sp>
      <p:sp>
        <p:nvSpPr>
          <p:cNvPr id="6" name="Content Placeholder 5"/>
          <p:cNvSpPr>
            <a:spLocks noGrp="1"/>
          </p:cNvSpPr>
          <p:nvPr>
            <p:ph sz="quarter" idx="12"/>
          </p:nvPr>
        </p:nvSpPr>
        <p:spPr/>
        <p:txBody>
          <a:bodyPr/>
          <a:lstStyle/>
          <a:p>
            <a:pPr lvl="0">
              <a:defRPr/>
            </a:pPr>
            <a:r>
              <a:rPr lang="zh-CN" altLang="en-US" smtClean="0"/>
              <a:t>中国钢铁行业趋势分析</a:t>
            </a:r>
            <a:r>
              <a:rPr lang="en-US" altLang="zh-CN" smtClean="0"/>
              <a:t>——</a:t>
            </a:r>
            <a:r>
              <a:rPr lang="zh-CN" altLang="en-US" smtClean="0"/>
              <a:t>金融属性</a:t>
            </a:r>
            <a:endParaRPr lang="en-US"/>
          </a:p>
        </p:txBody>
      </p:sp>
      <p:sp>
        <p:nvSpPr>
          <p:cNvPr id="31" name="Rectangle 30"/>
          <p:cNvSpPr/>
          <p:nvPr/>
        </p:nvSpPr>
        <p:spPr>
          <a:xfrm>
            <a:off x="550071" y="1728391"/>
            <a:ext cx="1870636" cy="692497"/>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spcAft>
                <a:spcPts val="300"/>
              </a:spcAft>
            </a:pPr>
            <a:r>
              <a:rPr lang="zh-CN" altLang="en-US" sz="1300" b="1" smtClean="0">
                <a:latin typeface="+mj-ea"/>
                <a:ea typeface="+mj-ea"/>
              </a:rPr>
              <a:t>钢材的金融属性和商品属性类似，需从供需关系的角度进行趋势分析</a:t>
            </a:r>
            <a:endParaRPr lang="en-US" altLang="zh-CN" sz="1300" b="1" smtClean="0">
              <a:latin typeface="+mj-ea"/>
              <a:ea typeface="+mj-ea"/>
            </a:endParaRPr>
          </a:p>
        </p:txBody>
      </p:sp>
      <p:grpSp>
        <p:nvGrpSpPr>
          <p:cNvPr id="5" name="Group 46"/>
          <p:cNvGrpSpPr/>
          <p:nvPr/>
        </p:nvGrpSpPr>
        <p:grpSpPr>
          <a:xfrm>
            <a:off x="599531" y="3012626"/>
            <a:ext cx="1733494" cy="1032289"/>
            <a:chOff x="738808" y="1405015"/>
            <a:chExt cx="1900690" cy="1131854"/>
          </a:xfrm>
        </p:grpSpPr>
        <p:grpSp>
          <p:nvGrpSpPr>
            <p:cNvPr id="7" name="Group 37"/>
            <p:cNvGrpSpPr/>
            <p:nvPr/>
          </p:nvGrpSpPr>
          <p:grpSpPr>
            <a:xfrm>
              <a:off x="738808" y="1405015"/>
              <a:ext cx="1900690" cy="1131854"/>
              <a:chOff x="901700" y="1911350"/>
              <a:chExt cx="7613650" cy="4533900"/>
            </a:xfrm>
          </p:grpSpPr>
          <p:sp>
            <p:nvSpPr>
              <p:cNvPr id="39" name="Oval 10"/>
              <p:cNvSpPr>
                <a:spLocks noChangeArrowheads="1"/>
              </p:cNvSpPr>
              <p:nvPr/>
            </p:nvSpPr>
            <p:spPr bwMode="auto">
              <a:xfrm>
                <a:off x="901700" y="1911350"/>
                <a:ext cx="4535488" cy="4533900"/>
              </a:xfrm>
              <a:prstGeom prst="ellipse">
                <a:avLst/>
              </a:prstGeom>
              <a:solidFill>
                <a:srgbClr val="E4E7E7"/>
              </a:solidFill>
              <a:ln w="6350">
                <a:noFill/>
                <a:round/>
              </a:ln>
              <a:effectLst/>
            </p:spPr>
            <p:txBody>
              <a:bodyPr lIns="72000" tIns="72000" rIns="72000" bIns="7200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marL="179388" indent="-179388" algn="l" eaLnBrk="0" hangingPunct="0"/>
                <a:endParaRPr lang="en-US">
                  <a:solidFill>
                    <a:schemeClr val="tx1"/>
                  </a:solidFill>
                  <a:latin typeface="+mj-ea"/>
                  <a:ea typeface="+mj-ea"/>
                </a:endParaRPr>
              </a:p>
            </p:txBody>
          </p:sp>
          <p:sp>
            <p:nvSpPr>
              <p:cNvPr id="40" name="Oval 11"/>
              <p:cNvSpPr>
                <a:spLocks noChangeArrowheads="1"/>
              </p:cNvSpPr>
              <p:nvPr/>
            </p:nvSpPr>
            <p:spPr bwMode="auto">
              <a:xfrm>
                <a:off x="3979863" y="1911350"/>
                <a:ext cx="4535487" cy="4533900"/>
              </a:xfrm>
              <a:prstGeom prst="ellipse">
                <a:avLst/>
              </a:prstGeom>
              <a:solidFill>
                <a:srgbClr val="E4E7E7"/>
              </a:solidFill>
              <a:ln w="6350">
                <a:noFill/>
                <a:round/>
              </a:ln>
              <a:effectLst/>
            </p:spPr>
            <p:txBody>
              <a:bodyPr lIns="1260000" tIns="72000" rIns="72000" bIns="7200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marL="179388" indent="-179388" algn="l" eaLnBrk="0" hangingPunct="0"/>
                <a:endParaRPr lang="en-US" b="1">
                  <a:solidFill>
                    <a:schemeClr val="tx1"/>
                  </a:solidFill>
                  <a:latin typeface="+mj-ea"/>
                  <a:ea typeface="+mj-ea"/>
                </a:endParaRPr>
              </a:p>
            </p:txBody>
          </p:sp>
          <p:sp>
            <p:nvSpPr>
              <p:cNvPr id="41" name="Freeform 12"/>
              <p:cNvSpPr/>
              <p:nvPr/>
            </p:nvSpPr>
            <p:spPr bwMode="auto">
              <a:xfrm>
                <a:off x="3979863" y="2517775"/>
                <a:ext cx="1455737" cy="3332163"/>
              </a:xfrm>
              <a:custGeom>
                <a:cxnLst>
                  <a:cxn ang="0">
                    <a:pos x="384" y="1925"/>
                  </a:cxn>
                  <a:cxn ang="0">
                    <a:pos x="293" y="1824"/>
                  </a:cxn>
                  <a:cxn ang="0">
                    <a:pos x="213" y="1712"/>
                  </a:cxn>
                  <a:cxn ang="0">
                    <a:pos x="146" y="1595"/>
                  </a:cxn>
                  <a:cxn ang="0">
                    <a:pos x="90" y="1469"/>
                  </a:cxn>
                  <a:cxn ang="0">
                    <a:pos x="46" y="1338"/>
                  </a:cxn>
                  <a:cxn ang="0">
                    <a:pos x="17" y="1200"/>
                  </a:cxn>
                  <a:cxn ang="0">
                    <a:pos x="4" y="1094"/>
                  </a:cxn>
                  <a:cxn ang="0">
                    <a:pos x="0" y="1023"/>
                  </a:cxn>
                  <a:cxn ang="0">
                    <a:pos x="0" y="950"/>
                  </a:cxn>
                  <a:cxn ang="0">
                    <a:pos x="4" y="878"/>
                  </a:cxn>
                  <a:cxn ang="0">
                    <a:pos x="17" y="772"/>
                  </a:cxn>
                  <a:cxn ang="0">
                    <a:pos x="46" y="634"/>
                  </a:cxn>
                  <a:cxn ang="0">
                    <a:pos x="90" y="503"/>
                  </a:cxn>
                  <a:cxn ang="0">
                    <a:pos x="146" y="377"/>
                  </a:cxn>
                  <a:cxn ang="0">
                    <a:pos x="213" y="260"/>
                  </a:cxn>
                  <a:cxn ang="0">
                    <a:pos x="293" y="148"/>
                  </a:cxn>
                  <a:cxn ang="0">
                    <a:pos x="384" y="47"/>
                  </a:cxn>
                  <a:cxn ang="0">
                    <a:pos x="479" y="47"/>
                  </a:cxn>
                  <a:cxn ang="0">
                    <a:pos x="570" y="148"/>
                  </a:cxn>
                  <a:cxn ang="0">
                    <a:pos x="650" y="260"/>
                  </a:cxn>
                  <a:cxn ang="0">
                    <a:pos x="717" y="377"/>
                  </a:cxn>
                  <a:cxn ang="0">
                    <a:pos x="773" y="503"/>
                  </a:cxn>
                  <a:cxn ang="0">
                    <a:pos x="817" y="634"/>
                  </a:cxn>
                  <a:cxn ang="0">
                    <a:pos x="846" y="772"/>
                  </a:cxn>
                  <a:cxn ang="0">
                    <a:pos x="859" y="878"/>
                  </a:cxn>
                  <a:cxn ang="0">
                    <a:pos x="863" y="950"/>
                  </a:cxn>
                  <a:cxn ang="0">
                    <a:pos x="863" y="1023"/>
                  </a:cxn>
                  <a:cxn ang="0">
                    <a:pos x="859" y="1094"/>
                  </a:cxn>
                  <a:cxn ang="0">
                    <a:pos x="846" y="1200"/>
                  </a:cxn>
                  <a:cxn ang="0">
                    <a:pos x="817" y="1338"/>
                  </a:cxn>
                  <a:cxn ang="0">
                    <a:pos x="773" y="1469"/>
                  </a:cxn>
                  <a:cxn ang="0">
                    <a:pos x="717" y="1595"/>
                  </a:cxn>
                  <a:cxn ang="0">
                    <a:pos x="650" y="1712"/>
                  </a:cxn>
                  <a:cxn ang="0">
                    <a:pos x="570" y="1824"/>
                  </a:cxn>
                  <a:cxn ang="0">
                    <a:pos x="479" y="1925"/>
                  </a:cxn>
                </a:cxnLst>
                <a:rect l="0" t="0" r="r" b="b"/>
                <a:pathLst>
                  <a:path w="863" h="1971">
                    <a:moveTo>
                      <a:pt x="432" y="1972"/>
                    </a:moveTo>
                    <a:lnTo>
                      <a:pt x="384" y="1925"/>
                    </a:lnTo>
                    <a:lnTo>
                      <a:pt x="337" y="1876"/>
                    </a:lnTo>
                    <a:lnTo>
                      <a:pt x="293" y="1824"/>
                    </a:lnTo>
                    <a:lnTo>
                      <a:pt x="251" y="1770"/>
                    </a:lnTo>
                    <a:lnTo>
                      <a:pt x="213" y="1712"/>
                    </a:lnTo>
                    <a:lnTo>
                      <a:pt x="178" y="1655"/>
                    </a:lnTo>
                    <a:lnTo>
                      <a:pt x="146" y="1595"/>
                    </a:lnTo>
                    <a:lnTo>
                      <a:pt x="115" y="1534"/>
                    </a:lnTo>
                    <a:lnTo>
                      <a:pt x="90" y="1469"/>
                    </a:lnTo>
                    <a:lnTo>
                      <a:pt x="65" y="1405"/>
                    </a:lnTo>
                    <a:lnTo>
                      <a:pt x="46" y="1338"/>
                    </a:lnTo>
                    <a:lnTo>
                      <a:pt x="28" y="1269"/>
                    </a:lnTo>
                    <a:lnTo>
                      <a:pt x="17" y="1200"/>
                    </a:lnTo>
                    <a:lnTo>
                      <a:pt x="7" y="1131"/>
                    </a:lnTo>
                    <a:lnTo>
                      <a:pt x="4" y="1094"/>
                    </a:lnTo>
                    <a:lnTo>
                      <a:pt x="2" y="1060"/>
                    </a:lnTo>
                    <a:lnTo>
                      <a:pt x="0" y="1023"/>
                    </a:lnTo>
                    <a:lnTo>
                      <a:pt x="0" y="987"/>
                    </a:lnTo>
                    <a:lnTo>
                      <a:pt x="0" y="950"/>
                    </a:lnTo>
                    <a:lnTo>
                      <a:pt x="2" y="914"/>
                    </a:lnTo>
                    <a:lnTo>
                      <a:pt x="4" y="878"/>
                    </a:lnTo>
                    <a:lnTo>
                      <a:pt x="7" y="843"/>
                    </a:lnTo>
                    <a:lnTo>
                      <a:pt x="17" y="772"/>
                    </a:lnTo>
                    <a:lnTo>
                      <a:pt x="28" y="703"/>
                    </a:lnTo>
                    <a:lnTo>
                      <a:pt x="46" y="634"/>
                    </a:lnTo>
                    <a:lnTo>
                      <a:pt x="65" y="569"/>
                    </a:lnTo>
                    <a:lnTo>
                      <a:pt x="90" y="503"/>
                    </a:lnTo>
                    <a:lnTo>
                      <a:pt x="115" y="440"/>
                    </a:lnTo>
                    <a:lnTo>
                      <a:pt x="146" y="377"/>
                    </a:lnTo>
                    <a:lnTo>
                      <a:pt x="178" y="317"/>
                    </a:lnTo>
                    <a:lnTo>
                      <a:pt x="213" y="260"/>
                    </a:lnTo>
                    <a:lnTo>
                      <a:pt x="251" y="204"/>
                    </a:lnTo>
                    <a:lnTo>
                      <a:pt x="293" y="148"/>
                    </a:lnTo>
                    <a:lnTo>
                      <a:pt x="337" y="96"/>
                    </a:lnTo>
                    <a:lnTo>
                      <a:pt x="384" y="47"/>
                    </a:lnTo>
                    <a:lnTo>
                      <a:pt x="432" y="0"/>
                    </a:lnTo>
                    <a:lnTo>
                      <a:pt x="479" y="47"/>
                    </a:lnTo>
                    <a:lnTo>
                      <a:pt x="526" y="96"/>
                    </a:lnTo>
                    <a:lnTo>
                      <a:pt x="570" y="148"/>
                    </a:lnTo>
                    <a:lnTo>
                      <a:pt x="612" y="204"/>
                    </a:lnTo>
                    <a:lnTo>
                      <a:pt x="650" y="260"/>
                    </a:lnTo>
                    <a:lnTo>
                      <a:pt x="685" y="317"/>
                    </a:lnTo>
                    <a:lnTo>
                      <a:pt x="717" y="377"/>
                    </a:lnTo>
                    <a:lnTo>
                      <a:pt x="748" y="440"/>
                    </a:lnTo>
                    <a:lnTo>
                      <a:pt x="773" y="503"/>
                    </a:lnTo>
                    <a:lnTo>
                      <a:pt x="798" y="569"/>
                    </a:lnTo>
                    <a:lnTo>
                      <a:pt x="817" y="634"/>
                    </a:lnTo>
                    <a:lnTo>
                      <a:pt x="835" y="703"/>
                    </a:lnTo>
                    <a:lnTo>
                      <a:pt x="846" y="772"/>
                    </a:lnTo>
                    <a:lnTo>
                      <a:pt x="856" y="843"/>
                    </a:lnTo>
                    <a:lnTo>
                      <a:pt x="859" y="878"/>
                    </a:lnTo>
                    <a:lnTo>
                      <a:pt x="861" y="914"/>
                    </a:lnTo>
                    <a:lnTo>
                      <a:pt x="863" y="950"/>
                    </a:lnTo>
                    <a:lnTo>
                      <a:pt x="863" y="987"/>
                    </a:lnTo>
                    <a:lnTo>
                      <a:pt x="863" y="1023"/>
                    </a:lnTo>
                    <a:lnTo>
                      <a:pt x="861" y="1060"/>
                    </a:lnTo>
                    <a:lnTo>
                      <a:pt x="859" y="1094"/>
                    </a:lnTo>
                    <a:lnTo>
                      <a:pt x="856" y="1131"/>
                    </a:lnTo>
                    <a:lnTo>
                      <a:pt x="846" y="1200"/>
                    </a:lnTo>
                    <a:lnTo>
                      <a:pt x="835" y="1269"/>
                    </a:lnTo>
                    <a:lnTo>
                      <a:pt x="817" y="1338"/>
                    </a:lnTo>
                    <a:lnTo>
                      <a:pt x="798" y="1405"/>
                    </a:lnTo>
                    <a:lnTo>
                      <a:pt x="773" y="1469"/>
                    </a:lnTo>
                    <a:lnTo>
                      <a:pt x="748" y="1534"/>
                    </a:lnTo>
                    <a:lnTo>
                      <a:pt x="717" y="1595"/>
                    </a:lnTo>
                    <a:lnTo>
                      <a:pt x="685" y="1655"/>
                    </a:lnTo>
                    <a:lnTo>
                      <a:pt x="650" y="1712"/>
                    </a:lnTo>
                    <a:lnTo>
                      <a:pt x="612" y="1770"/>
                    </a:lnTo>
                    <a:lnTo>
                      <a:pt x="570" y="1824"/>
                    </a:lnTo>
                    <a:lnTo>
                      <a:pt x="526" y="1876"/>
                    </a:lnTo>
                    <a:lnTo>
                      <a:pt x="479" y="1925"/>
                    </a:lnTo>
                    <a:lnTo>
                      <a:pt x="432" y="1972"/>
                    </a:lnTo>
                  </a:path>
                </a:pathLst>
              </a:custGeom>
              <a:solidFill>
                <a:srgbClr val="778888"/>
              </a:solidFill>
              <a:ln w="6350" cmpd="sng">
                <a:noFill/>
                <a:prstDash val="solid"/>
                <a:round/>
              </a:ln>
            </p:spPr>
            <p:txBody>
              <a:bodyPr lIns="45720" rIns="45720" anchor="ctr" anchorCtr="1"/>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en-US">
                  <a:latin typeface="+mj-ea"/>
                  <a:ea typeface="+mj-ea"/>
                </a:endParaRPr>
              </a:p>
            </p:txBody>
          </p:sp>
          <p:sp>
            <p:nvSpPr>
              <p:cNvPr id="42" name="Rectangle 13"/>
              <p:cNvSpPr>
                <a:spLocks noChangeArrowheads="1"/>
              </p:cNvSpPr>
              <p:nvPr/>
            </p:nvSpPr>
            <p:spPr bwMode="auto">
              <a:xfrm>
                <a:off x="4182989" y="3389864"/>
                <a:ext cx="949326" cy="1726016"/>
              </a:xfrm>
              <a:prstGeom prst="rect">
                <a:avLst/>
              </a:prstGeom>
              <a:noFill/>
              <a:ln w="6350">
                <a:noFill/>
                <a:miter lim="800000"/>
              </a:ln>
              <a:effectLst/>
            </p:spPr>
            <p:txBody>
              <a:bodyPr lIns="0" tIns="0" rIns="0" bIns="0" anchor="ctr" anchorCtr="1">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eaLnBrk="0" hangingPunct="0"/>
                <a:r>
                  <a:rPr lang="zh-CN" altLang="en-US" sz="1400" b="1">
                    <a:solidFill>
                      <a:schemeClr val="bg1"/>
                    </a:solidFill>
                    <a:latin typeface="+mj-ea"/>
                    <a:ea typeface="+mj-ea"/>
                  </a:rPr>
                  <a:t>钢材</a:t>
                </a:r>
                <a:endParaRPr lang="en-US" sz="1400" b="1">
                  <a:solidFill>
                    <a:schemeClr val="bg1"/>
                  </a:solidFill>
                  <a:latin typeface="+mj-ea"/>
                  <a:ea typeface="+mj-ea"/>
                </a:endParaRPr>
              </a:p>
            </p:txBody>
          </p:sp>
        </p:grpSp>
        <p:sp>
          <p:nvSpPr>
            <p:cNvPr id="43" name="Rectangle 13"/>
            <p:cNvSpPr>
              <a:spLocks noChangeArrowheads="1"/>
            </p:cNvSpPr>
            <p:nvPr/>
          </p:nvSpPr>
          <p:spPr bwMode="auto">
            <a:xfrm>
              <a:off x="808042" y="1538080"/>
              <a:ext cx="799251" cy="202477"/>
            </a:xfrm>
            <a:prstGeom prst="rect">
              <a:avLst/>
            </a:prstGeom>
            <a:noFill/>
            <a:ln w="6350">
              <a:noFill/>
              <a:miter lim="800000"/>
            </a:ln>
            <a:effectLst/>
          </p:spPr>
          <p:txBody>
            <a:bodyPr wrap="square" lIns="0" tIns="0" rIns="0" bIns="0" anchor="ctr" anchorCtr="1">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eaLnBrk="0" hangingPunct="0"/>
              <a:r>
                <a:rPr lang="zh-CN" altLang="en-US" sz="1200" b="1" smtClean="0">
                  <a:solidFill>
                    <a:srgbClr val="C00000"/>
                  </a:solidFill>
                  <a:latin typeface="+mj-ea"/>
                  <a:ea typeface="+mj-ea"/>
                </a:rPr>
                <a:t>商品属性</a:t>
              </a:r>
              <a:endParaRPr lang="en-US" sz="1200" b="1">
                <a:solidFill>
                  <a:srgbClr val="C00000"/>
                </a:solidFill>
                <a:latin typeface="+mj-ea"/>
                <a:ea typeface="+mj-ea"/>
              </a:endParaRPr>
            </a:p>
          </p:txBody>
        </p:sp>
        <p:sp>
          <p:nvSpPr>
            <p:cNvPr id="44" name="Rectangle 13"/>
            <p:cNvSpPr>
              <a:spLocks noChangeArrowheads="1"/>
            </p:cNvSpPr>
            <p:nvPr/>
          </p:nvSpPr>
          <p:spPr bwMode="auto">
            <a:xfrm>
              <a:off x="1817552" y="1546300"/>
              <a:ext cx="707646" cy="184666"/>
            </a:xfrm>
            <a:prstGeom prst="rect">
              <a:avLst/>
            </a:prstGeom>
            <a:noFill/>
            <a:ln w="6350">
              <a:noFill/>
              <a:miter lim="800000"/>
            </a:ln>
            <a:effectLst/>
          </p:spPr>
          <p:txBody>
            <a:bodyPr wrap="square" lIns="0" tIns="0" rIns="0" bIns="0" anchor="ctr" anchorCtr="1">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eaLnBrk="0" hangingPunct="0"/>
              <a:r>
                <a:rPr lang="zh-CN" altLang="en-US" sz="1200" b="1" smtClean="0">
                  <a:solidFill>
                    <a:srgbClr val="C00000"/>
                  </a:solidFill>
                  <a:latin typeface="+mj-ea"/>
                  <a:ea typeface="+mj-ea"/>
                </a:rPr>
                <a:t>金融属性</a:t>
              </a:r>
              <a:endParaRPr lang="en-US" sz="1200" b="1">
                <a:solidFill>
                  <a:srgbClr val="C00000"/>
                </a:solidFill>
                <a:latin typeface="+mj-ea"/>
                <a:ea typeface="+mj-ea"/>
              </a:endParaRPr>
            </a:p>
          </p:txBody>
        </p:sp>
        <p:pic>
          <p:nvPicPr>
            <p:cNvPr id="79874" name="Picture 2"/>
            <p:cNvPicPr>
              <a:picLocks noChangeAspect="1" noChangeArrowheads="1"/>
            </p:cNvPicPr>
            <p:nvPr/>
          </p:nvPicPr>
          <p:blipFill>
            <a:blip r:embed="rId2">
              <a:extLst>
                <a:ext uri="{28A0092B-C50C-407E-A947-70E740481C1C}">
                  <a14:useLocalDpi xmlns:a14="http://schemas.microsoft.com/office/drawing/2010/main"/>
                </a:ext>
              </a:extLst>
            </a:blip>
            <a:stretch>
              <a:fillRect/>
            </a:stretch>
          </p:blipFill>
          <p:spPr bwMode="auto">
            <a:xfrm>
              <a:off x="937692" y="1787572"/>
              <a:ext cx="552540" cy="4252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9875" name="Picture 3"/>
            <p:cNvPicPr>
              <a:picLocks noChangeAspect="1" noChangeArrowheads="1"/>
            </p:cNvPicPr>
            <p:nvPr/>
          </p:nvPicPr>
          <p:blipFill>
            <a:blip r:embed="rId3">
              <a:extLst>
                <a:ext uri="{28A0092B-C50C-407E-A947-70E740481C1C}">
                  <a14:useLocalDpi xmlns:a14="http://schemas.microsoft.com/office/drawing/2010/main"/>
                </a:ext>
              </a:extLst>
            </a:blip>
            <a:stretch>
              <a:fillRect/>
            </a:stretch>
          </p:blipFill>
          <p:spPr bwMode="auto">
            <a:xfrm>
              <a:off x="1895004" y="1788828"/>
              <a:ext cx="547014" cy="4240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50" name="Rectangle 49"/>
          <p:cNvSpPr/>
          <p:nvPr/>
        </p:nvSpPr>
        <p:spPr>
          <a:xfrm>
            <a:off x="533675" y="4671892"/>
            <a:ext cx="1931338" cy="1461939"/>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marL="114300" indent="-114300">
              <a:spcAft>
                <a:spcPts val="300"/>
              </a:spcAft>
              <a:buFont typeface="Arial" pitchFamily="34" charset="0"/>
              <a:buChar char="•"/>
            </a:pPr>
            <a:r>
              <a:rPr lang="zh-CN" altLang="en-US" sz="1200">
                <a:latin typeface="+mj-ea"/>
                <a:ea typeface="+mj-ea"/>
              </a:rPr>
              <a:t>钢铁</a:t>
            </a:r>
            <a:r>
              <a:rPr lang="zh-CN" altLang="en-US" sz="1200" smtClean="0">
                <a:latin typeface="+mj-ea"/>
                <a:ea typeface="+mj-ea"/>
              </a:rPr>
              <a:t>行业融资贷款比例已经</a:t>
            </a:r>
            <a:r>
              <a:rPr lang="zh-CN" altLang="en-US" sz="1200">
                <a:latin typeface="+mj-ea"/>
                <a:ea typeface="+mj-ea"/>
              </a:rPr>
              <a:t>高于</a:t>
            </a:r>
            <a:r>
              <a:rPr lang="en-US" altLang="zh-CN" sz="1200" smtClean="0">
                <a:latin typeface="+mj-ea"/>
                <a:ea typeface="+mj-ea"/>
              </a:rPr>
              <a:t>65%</a:t>
            </a:r>
            <a:r>
              <a:rPr lang="en-US" altLang="zh-CN" sz="1200" baseline="30000" smtClean="0">
                <a:latin typeface="+mj-ea"/>
                <a:ea typeface="+mj-ea"/>
              </a:rPr>
              <a:t>1</a:t>
            </a:r>
          </a:p>
          <a:p>
            <a:pPr marL="114300" indent="-114300">
              <a:spcAft>
                <a:spcPts val="300"/>
              </a:spcAft>
              <a:buFont typeface="Arial" pitchFamily="34" charset="0"/>
              <a:buChar char="•"/>
            </a:pPr>
            <a:r>
              <a:rPr lang="zh-CN" altLang="en-US" sz="1200" smtClean="0">
                <a:latin typeface="+mj-ea"/>
                <a:ea typeface="+mj-ea"/>
              </a:rPr>
              <a:t>作</a:t>
            </a:r>
            <a:r>
              <a:rPr lang="zh-CN" altLang="en-US" sz="1200">
                <a:latin typeface="+mj-ea"/>
                <a:ea typeface="+mj-ea"/>
              </a:rPr>
              <a:t>为大宗商品</a:t>
            </a:r>
            <a:r>
              <a:rPr lang="zh-CN" altLang="en-US" sz="1200" smtClean="0">
                <a:latin typeface="+mj-ea"/>
                <a:ea typeface="+mj-ea"/>
              </a:rPr>
              <a:t>，</a:t>
            </a:r>
            <a:r>
              <a:rPr lang="zh-CN" altLang="en-US" sz="1200">
                <a:latin typeface="+mj-ea"/>
                <a:ea typeface="+mj-ea"/>
              </a:rPr>
              <a:t>钢厂</a:t>
            </a:r>
            <a:r>
              <a:rPr lang="zh-CN" altLang="en-US" sz="1200" smtClean="0">
                <a:latin typeface="+mj-ea"/>
                <a:ea typeface="+mj-ea"/>
              </a:rPr>
              <a:t>可通</a:t>
            </a:r>
            <a:r>
              <a:rPr lang="zh-CN" altLang="en-US" sz="1200">
                <a:latin typeface="+mj-ea"/>
                <a:ea typeface="+mj-ea"/>
              </a:rPr>
              <a:t>过期货市</a:t>
            </a:r>
            <a:r>
              <a:rPr lang="zh-CN" altLang="en-US" sz="1200" smtClean="0">
                <a:latin typeface="+mj-ea"/>
                <a:ea typeface="+mj-ea"/>
              </a:rPr>
              <a:t>场交易</a:t>
            </a:r>
            <a:endParaRPr lang="en-US" altLang="zh-CN" sz="1200" smtClean="0">
              <a:latin typeface="+mj-ea"/>
              <a:ea typeface="+mj-ea"/>
            </a:endParaRPr>
          </a:p>
          <a:p>
            <a:pPr marL="114300" indent="-114300">
              <a:spcAft>
                <a:spcPts val="300"/>
              </a:spcAft>
              <a:buFont typeface="Arial" pitchFamily="34" charset="0"/>
              <a:buChar char="•"/>
            </a:pPr>
            <a:r>
              <a:rPr lang="zh-CN" altLang="en-US" sz="1200">
                <a:latin typeface="+mj-ea"/>
                <a:ea typeface="+mj-ea"/>
              </a:rPr>
              <a:t>从钢材出厂到加工，再到钢材销售终端，都会有金融资本的出现</a:t>
            </a:r>
            <a:endParaRPr lang="en-US" altLang="zh-CN" sz="1200">
              <a:latin typeface="+mj-ea"/>
              <a:ea typeface="+mj-ea"/>
            </a:endParaRPr>
          </a:p>
        </p:txBody>
      </p:sp>
      <p:sp>
        <p:nvSpPr>
          <p:cNvPr id="55" name="Footer Placeholder 2"/>
          <p:cNvSpPr txBox="1"/>
          <p:nvPr/>
        </p:nvSpPr>
        <p:spPr bwMode="gray">
          <a:xfrm>
            <a:off x="2884625" y="6540674"/>
            <a:ext cx="5715631" cy="258168"/>
          </a:xfrm>
          <a:prstGeom prst="rect">
            <a:avLst/>
          </a:prstGeom>
          <a:noFill/>
          <a:ln w="12700">
            <a:noFill/>
            <a:miter lim="800000"/>
          </a:ln>
          <a:effectLst/>
        </p:spPr>
        <p:txBody>
          <a:bodyPr vert="horz" wrap="square" lIns="91440" tIns="45720" rIns="91440" bIns="45720" numCol="1" anchor="b"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lvl="0" eaLnBrk="0" hangingPunct="0">
              <a:defRPr/>
            </a:pPr>
            <a:r>
              <a:rPr lang="zh-CN" altLang="en-US" sz="1000" smtClean="0">
                <a:solidFill>
                  <a:srgbClr val="000000"/>
                </a:solidFill>
                <a:latin typeface="+mn-ea"/>
                <a:ea typeface="+mn-ea"/>
                <a:sym typeface="Symbol" pitchFamily="18" charset="2"/>
              </a:rPr>
              <a:t>信息来源：</a:t>
            </a:r>
            <a:r>
              <a:rPr lang="en-US" altLang="zh-CN" sz="1000" smtClean="0">
                <a:solidFill>
                  <a:srgbClr val="000000"/>
                </a:solidFill>
                <a:latin typeface="+mn-ea"/>
                <a:ea typeface="+mn-ea"/>
                <a:sym typeface="Symbol" pitchFamily="18" charset="2"/>
              </a:rPr>
              <a:t>1. </a:t>
            </a:r>
            <a:r>
              <a:rPr lang="zh-CN" altLang="en-US" sz="1000" smtClean="0">
                <a:solidFill>
                  <a:srgbClr val="000000"/>
                </a:solidFill>
                <a:latin typeface="+mn-ea"/>
                <a:ea typeface="+mn-ea"/>
                <a:sym typeface="Symbol" pitchFamily="18" charset="2"/>
              </a:rPr>
              <a:t>欧浦钢铁网；</a:t>
            </a:r>
            <a:r>
              <a:rPr lang="en-US" altLang="zh-CN" sz="1000" smtClean="0">
                <a:solidFill>
                  <a:srgbClr val="000000"/>
                </a:solidFill>
                <a:latin typeface="+mn-ea"/>
                <a:ea typeface="+mn-ea"/>
              </a:rPr>
              <a:t>2. </a:t>
            </a:r>
            <a:r>
              <a:rPr lang="zh-CN" altLang="en-US" sz="1000" smtClean="0">
                <a:solidFill>
                  <a:srgbClr val="000000"/>
                </a:solidFill>
                <a:latin typeface="+mn-ea"/>
                <a:ea typeface="+mn-ea"/>
              </a:rPr>
              <a:t>中国</a:t>
            </a:r>
            <a:r>
              <a:rPr lang="zh-CN" altLang="en-US" sz="1000">
                <a:solidFill>
                  <a:srgbClr val="000000"/>
                </a:solidFill>
                <a:latin typeface="+mn-ea"/>
                <a:ea typeface="+mn-ea"/>
              </a:rPr>
              <a:t>物流与采购联合</a:t>
            </a:r>
            <a:r>
              <a:rPr lang="zh-CN" altLang="en-US" sz="1000" smtClean="0">
                <a:solidFill>
                  <a:srgbClr val="000000"/>
                </a:solidFill>
                <a:latin typeface="+mn-ea"/>
                <a:ea typeface="+mn-ea"/>
              </a:rPr>
              <a:t>会组</a:t>
            </a:r>
            <a:r>
              <a:rPr lang="zh-CN" altLang="en-US" sz="1000">
                <a:solidFill>
                  <a:srgbClr val="000000"/>
                </a:solidFill>
                <a:latin typeface="+mn-ea"/>
                <a:ea typeface="+mn-ea"/>
              </a:rPr>
              <a:t>织开展的公益性调查报告（</a:t>
            </a:r>
            <a:r>
              <a:rPr lang="en-US" altLang="zh-CN" sz="1000">
                <a:solidFill>
                  <a:srgbClr val="000000"/>
                </a:solidFill>
                <a:latin typeface="+mn-ea"/>
                <a:ea typeface="+mn-ea"/>
              </a:rPr>
              <a:t>2011</a:t>
            </a:r>
            <a:r>
              <a:rPr lang="zh-CN" altLang="en-US" sz="1000">
                <a:solidFill>
                  <a:srgbClr val="000000"/>
                </a:solidFill>
                <a:latin typeface="+mn-ea"/>
                <a:ea typeface="+mn-ea"/>
              </a:rPr>
              <a:t>年</a:t>
            </a:r>
            <a:r>
              <a:rPr lang="en-US" altLang="zh-CN" sz="1000">
                <a:solidFill>
                  <a:srgbClr val="000000"/>
                </a:solidFill>
                <a:latin typeface="+mn-ea"/>
                <a:ea typeface="+mn-ea"/>
              </a:rPr>
              <a:t>9</a:t>
            </a:r>
            <a:r>
              <a:rPr lang="zh-CN" altLang="en-US" sz="1000" smtClean="0">
                <a:solidFill>
                  <a:srgbClr val="000000"/>
                </a:solidFill>
                <a:latin typeface="+mn-ea"/>
                <a:ea typeface="+mn-ea"/>
              </a:rPr>
              <a:t>月</a:t>
            </a:r>
            <a:r>
              <a:rPr lang="zh-CN" altLang="en-US" sz="1000" smtClean="0">
                <a:solidFill>
                  <a:srgbClr val="000000"/>
                </a:solidFill>
                <a:latin typeface="+mn-ea"/>
                <a:ea typeface="+mn-ea"/>
                <a:sym typeface="Symbol" pitchFamily="18" charset="2"/>
              </a:rPr>
              <a:t>），</a:t>
            </a:r>
            <a:r>
              <a:rPr lang="en-US" altLang="zh-CN" sz="1000" smtClean="0">
                <a:solidFill>
                  <a:srgbClr val="000000"/>
                </a:solidFill>
                <a:latin typeface="+mn-ea"/>
                <a:ea typeface="+mn-ea"/>
                <a:sym typeface="Symbol" pitchFamily="18" charset="2"/>
              </a:rPr>
              <a:t>B</a:t>
            </a:r>
            <a:r>
              <a:rPr lang="zh-CN" altLang="en-US" sz="1000" smtClean="0">
                <a:solidFill>
                  <a:srgbClr val="000000"/>
                </a:solidFill>
                <a:latin typeface="+mn-ea"/>
                <a:ea typeface="+mn-ea"/>
                <a:sym typeface="Symbol" pitchFamily="18" charset="2"/>
              </a:rPr>
              <a:t>分析</a:t>
            </a:r>
            <a:endParaRPr lang="en-US" sz="1000">
              <a:solidFill>
                <a:srgbClr val="000000"/>
              </a:solidFill>
              <a:latin typeface="+mn-ea"/>
              <a:ea typeface="+mn-ea"/>
              <a:sym typeface="Symbol" pitchFamily="18" charset="2"/>
            </a:endParaRPr>
          </a:p>
        </p:txBody>
      </p:sp>
      <p:sp>
        <p:nvSpPr>
          <p:cNvPr id="71" name="等腰三角形 7"/>
          <p:cNvSpPr/>
          <p:nvPr/>
        </p:nvSpPr>
        <p:spPr bwMode="gray">
          <a:xfrm flipV="1">
            <a:off x="3684730" y="3324206"/>
            <a:ext cx="3918353" cy="237048"/>
          </a:xfrm>
          <a:prstGeom prst="triangle">
            <a:avLst>
              <a:gd name="adj" fmla="val 50143"/>
            </a:avLst>
          </a:prstGeom>
          <a:gradFill flip="none" rotWithShape="1">
            <a:gsLst>
              <a:gs pos="0">
                <a:schemeClr val="accent1">
                  <a:lumMod val="60000"/>
                  <a:lumOff val="40000"/>
                </a:schemeClr>
              </a:gs>
              <a:gs pos="100000">
                <a:schemeClr val="bg1"/>
              </a:gs>
            </a:gsLst>
            <a:lin ang="13500000" scaled="1"/>
          </a:gradFill>
          <a:ln>
            <a:noFill/>
            <a:headEnd type="none" w="med" len="med"/>
            <a:tailEnd type="none"/>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zh-CN" altLang="en-US">
              <a:solidFill>
                <a:schemeClr val="lt1"/>
              </a:solidFill>
            </a:endParaRPr>
          </a:p>
        </p:txBody>
      </p:sp>
      <p:grpSp>
        <p:nvGrpSpPr>
          <p:cNvPr id="8" name="Group 89"/>
          <p:cNvGrpSpPr/>
          <p:nvPr/>
        </p:nvGrpSpPr>
        <p:grpSpPr>
          <a:xfrm>
            <a:off x="7274859" y="84738"/>
            <a:ext cx="1195978" cy="510566"/>
            <a:chOff x="567157" y="2420888"/>
            <a:chExt cx="6927377" cy="3456384"/>
          </a:xfrm>
        </p:grpSpPr>
        <p:sp>
          <p:nvSpPr>
            <p:cNvPr id="91" name="Rectangle 13"/>
            <p:cNvSpPr>
              <a:spLocks noChangeArrowheads="1"/>
            </p:cNvSpPr>
            <p:nvPr/>
          </p:nvSpPr>
          <p:spPr bwMode="auto">
            <a:xfrm>
              <a:off x="1127329" y="2420888"/>
              <a:ext cx="720000" cy="1584175"/>
            </a:xfrm>
            <a:prstGeom prst="rect">
              <a:avLst/>
            </a:prstGeom>
            <a:ln w="9525">
              <a:solidFill>
                <a:schemeClr val="bg1"/>
              </a:solidFill>
            </a:ln>
          </p:spPr>
          <p:style>
            <a:lnRef idx="3">
              <a:schemeClr val="lt1"/>
            </a:lnRef>
            <a:fillRef idx="1">
              <a:schemeClr val="accent4"/>
            </a:fillRef>
            <a:effectRef idx="1">
              <a:schemeClr val="accent4"/>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a typeface="+mn-ea"/>
              </a:endParaRPr>
            </a:p>
          </p:txBody>
        </p:sp>
        <p:sp>
          <p:nvSpPr>
            <p:cNvPr id="92" name="Rectangle 27"/>
            <p:cNvSpPr>
              <a:spLocks noChangeArrowheads="1"/>
            </p:cNvSpPr>
            <p:nvPr/>
          </p:nvSpPr>
          <p:spPr bwMode="auto">
            <a:xfrm>
              <a:off x="2249865" y="2420889"/>
              <a:ext cx="2160240" cy="3456383"/>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smtClean="0">
                <a:latin typeface="+mn-ea"/>
                <a:ea typeface="+mn-ea"/>
              </a:endParaRPr>
            </a:p>
          </p:txBody>
        </p:sp>
        <p:sp>
          <p:nvSpPr>
            <p:cNvPr id="93" name="Rectangle 42"/>
            <p:cNvSpPr>
              <a:spLocks noChangeArrowheads="1"/>
            </p:cNvSpPr>
            <p:nvPr/>
          </p:nvSpPr>
          <p:spPr bwMode="auto">
            <a:xfrm>
              <a:off x="5686372" y="2420890"/>
              <a:ext cx="1808162" cy="3456382"/>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smtClean="0">
                <a:latin typeface="+mn-ea"/>
                <a:ea typeface="+mn-ea"/>
              </a:endParaRPr>
            </a:p>
          </p:txBody>
        </p:sp>
        <p:sp>
          <p:nvSpPr>
            <p:cNvPr id="94" name="Rectangle 47"/>
            <p:cNvSpPr>
              <a:spLocks noChangeArrowheads="1"/>
            </p:cNvSpPr>
            <p:nvPr/>
          </p:nvSpPr>
          <p:spPr bwMode="auto">
            <a:xfrm>
              <a:off x="4867553" y="2420889"/>
              <a:ext cx="611833" cy="3456383"/>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vert="eaVert"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a typeface="+mn-ea"/>
              </a:endParaRPr>
            </a:p>
          </p:txBody>
        </p:sp>
        <p:sp>
          <p:nvSpPr>
            <p:cNvPr id="95" name="Rectangle 13"/>
            <p:cNvSpPr>
              <a:spLocks noChangeArrowheads="1"/>
            </p:cNvSpPr>
            <p:nvPr/>
          </p:nvSpPr>
          <p:spPr bwMode="auto">
            <a:xfrm>
              <a:off x="1127329" y="42591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a typeface="+mn-ea"/>
              </a:endParaRPr>
            </a:p>
          </p:txBody>
        </p:sp>
        <p:cxnSp>
          <p:nvCxnSpPr>
            <p:cNvPr id="96" name="AutoShape 56"/>
            <p:cNvCxnSpPr>
              <a:cxnSpLocks noChangeShapeType="1"/>
              <a:stCxn id="91" idx="3"/>
              <a:endCxn id="92" idx="1"/>
            </p:cNvCxnSpPr>
            <p:nvPr/>
          </p:nvCxnSpPr>
          <p:spPr bwMode="auto">
            <a:xfrm>
              <a:off x="1847329" y="3212976"/>
              <a:ext cx="402536" cy="93610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7" name="AutoShape 56"/>
            <p:cNvCxnSpPr>
              <a:cxnSpLocks noChangeShapeType="1"/>
              <a:stCxn id="95" idx="3"/>
              <a:endCxn id="92" idx="1"/>
            </p:cNvCxnSpPr>
            <p:nvPr/>
          </p:nvCxnSpPr>
          <p:spPr bwMode="auto">
            <a:xfrm flipV="1">
              <a:off x="1847329" y="4149081"/>
              <a:ext cx="402536" cy="90219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8" name="Straight Arrow Connector 97"/>
            <p:cNvCxnSpPr>
              <a:stCxn id="92" idx="3"/>
              <a:endCxn id="94" idx="1"/>
            </p:cNvCxnSpPr>
            <p:nvPr/>
          </p:nvCxnSpPr>
          <p:spPr bwMode="auto">
            <a:xfrm>
              <a:off x="4410105" y="4149081"/>
              <a:ext cx="457448"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9" name="Straight Arrow Connector 98"/>
            <p:cNvCxnSpPr>
              <a:stCxn id="94" idx="3"/>
              <a:endCxn id="93" idx="1"/>
            </p:cNvCxnSpPr>
            <p:nvPr/>
          </p:nvCxnSpPr>
          <p:spPr bwMode="auto">
            <a:xfrm>
              <a:off x="5479386" y="4149081"/>
              <a:ext cx="206986"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0" name="Rectangle 20"/>
            <p:cNvSpPr>
              <a:spLocks noChangeArrowheads="1"/>
            </p:cNvSpPr>
            <p:nvPr/>
          </p:nvSpPr>
          <p:spPr bwMode="auto">
            <a:xfrm>
              <a:off x="567157" y="2422274"/>
              <a:ext cx="416156" cy="3421089"/>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grpSp>
      <p:sp>
        <p:nvSpPr>
          <p:cNvPr id="103" name="Isosceles Triangle 102"/>
          <p:cNvSpPr/>
          <p:nvPr/>
        </p:nvSpPr>
        <p:spPr bwMode="gray">
          <a:xfrm rot="10800000">
            <a:off x="848568" y="2642379"/>
            <a:ext cx="1181541" cy="153823"/>
          </a:xfrm>
          <a:prstGeom prst="triangle">
            <a:avLst/>
          </a:prstGeom>
          <a:solidFill>
            <a:schemeClr val="accent5">
              <a:lumMod val="60000"/>
              <a:lumOff val="40000"/>
            </a:schemeClr>
          </a:solidFill>
          <a:ln>
            <a:noFill/>
          </a:ln>
          <a:effectLst>
            <a:outerShdw blurRad="50800" dist="38100" dir="8100000" algn="tr" rotWithShape="0">
              <a:prstClr val="black">
                <a:alpha val="40000"/>
              </a:prstClr>
            </a:outerShdw>
          </a:effectLst>
        </p:spPr>
        <p:style>
          <a:lnRef idx="3">
            <a:schemeClr val="lt1"/>
          </a:lnRef>
          <a:fillRef idx="1">
            <a:schemeClr val="accent5"/>
          </a:fillRef>
          <a:effectRef idx="1">
            <a:schemeClr val="accent5"/>
          </a:effectRef>
          <a:fontRef idx="minor">
            <a:schemeClr val="lt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171450" indent="-171450" algn="ctr">
              <a:spcAft>
                <a:spcPts val="300"/>
              </a:spcAft>
              <a:buFont typeface="Wingdings" pitchFamily="2" charset="2"/>
              <a:buChar char="§"/>
            </a:pPr>
            <a:endParaRPr lang="en-US" sz="1200">
              <a:latin typeface="微软雅黑" pitchFamily="34" charset="-122"/>
              <a:ea typeface="微软雅黑" pitchFamily="34" charset="-122"/>
              <a:cs typeface="Arial"/>
            </a:endParaRPr>
          </a:p>
        </p:txBody>
      </p:sp>
      <p:sp>
        <p:nvSpPr>
          <p:cNvPr id="69" name="Isosceles Triangle 68"/>
          <p:cNvSpPr/>
          <p:nvPr/>
        </p:nvSpPr>
        <p:spPr bwMode="gray">
          <a:xfrm>
            <a:off x="880836" y="4295815"/>
            <a:ext cx="1181541" cy="153823"/>
          </a:xfrm>
          <a:prstGeom prst="triangle">
            <a:avLst/>
          </a:prstGeom>
          <a:solidFill>
            <a:schemeClr val="accent5">
              <a:lumMod val="60000"/>
              <a:lumOff val="40000"/>
            </a:schemeClr>
          </a:solidFill>
          <a:ln>
            <a:noFill/>
          </a:ln>
          <a:effectLst>
            <a:outerShdw blurRad="50800" dist="38100" dir="8100000" algn="tr" rotWithShape="0">
              <a:prstClr val="black">
                <a:alpha val="40000"/>
              </a:prstClr>
            </a:outerShdw>
          </a:effectLst>
        </p:spPr>
        <p:style>
          <a:lnRef idx="3">
            <a:schemeClr val="lt1"/>
          </a:lnRef>
          <a:fillRef idx="1">
            <a:schemeClr val="accent5"/>
          </a:fillRef>
          <a:effectRef idx="1">
            <a:schemeClr val="accent5"/>
          </a:effectRef>
          <a:fontRef idx="minor">
            <a:schemeClr val="lt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171450" indent="-171450" algn="ctr">
              <a:spcAft>
                <a:spcPts val="300"/>
              </a:spcAft>
              <a:buFont typeface="Wingdings" pitchFamily="2" charset="2"/>
              <a:buChar char="§"/>
            </a:pPr>
            <a:endParaRPr lang="en-US" sz="1200">
              <a:latin typeface="微软雅黑" pitchFamily="34" charset="-122"/>
              <a:ea typeface="微软雅黑" pitchFamily="34" charset="-122"/>
              <a:cs typeface="Arial"/>
            </a:endParaRPr>
          </a:p>
        </p:txBody>
      </p:sp>
      <p:sp>
        <p:nvSpPr>
          <p:cNvPr id="72" name="Rounded Rectangle 71"/>
          <p:cNvSpPr/>
          <p:nvPr/>
        </p:nvSpPr>
        <p:spPr bwMode="gray">
          <a:xfrm>
            <a:off x="2687558" y="1492871"/>
            <a:ext cx="5912698" cy="1774524"/>
          </a:xfrm>
          <a:prstGeom prst="roundRect">
            <a:avLst>
              <a:gd name="adj" fmla="val 0"/>
            </a:avLst>
          </a:prstGeom>
          <a:noFill/>
        </p:spPr>
        <p:style>
          <a:lnRef idx="2">
            <a:schemeClr val="accent6">
              <a:shade val="50000"/>
            </a:schemeClr>
          </a:lnRef>
          <a:fillRef idx="1">
            <a:schemeClr val="accent6"/>
          </a:fillRef>
          <a:effectRef idx="0">
            <a:schemeClr val="accent6"/>
          </a:effectRef>
          <a:fontRef idx="minor">
            <a:schemeClr val="lt1"/>
          </a:fontRef>
        </p:style>
        <p:txBody>
          <a:bodyPr lIns="36000" tIns="36000" rIns="36000" bIns="36000" rtlCol="0" anchor="t"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spcAft>
                <a:spcPts val="300"/>
              </a:spcAft>
            </a:pPr>
            <a:endParaRPr lang="zh-CN" altLang="en-US" sz="1400" i="1">
              <a:latin typeface="微软雅黑" pitchFamily="34" charset="-122"/>
              <a:ea typeface="微软雅黑" pitchFamily="34" charset="-122"/>
              <a:cs typeface="Arial"/>
            </a:endParaRPr>
          </a:p>
        </p:txBody>
      </p:sp>
      <p:sp>
        <p:nvSpPr>
          <p:cNvPr id="73" name="Rounded Rectangle 72"/>
          <p:cNvSpPr/>
          <p:nvPr/>
        </p:nvSpPr>
        <p:spPr bwMode="gray">
          <a:xfrm>
            <a:off x="2687558" y="3621887"/>
            <a:ext cx="5912698" cy="1867145"/>
          </a:xfrm>
          <a:prstGeom prst="roundRect">
            <a:avLst>
              <a:gd name="adj" fmla="val 0"/>
            </a:avLst>
          </a:prstGeom>
          <a:noFill/>
        </p:spPr>
        <p:style>
          <a:lnRef idx="2">
            <a:schemeClr val="accent6">
              <a:shade val="50000"/>
            </a:schemeClr>
          </a:lnRef>
          <a:fillRef idx="1">
            <a:schemeClr val="accent6"/>
          </a:fillRef>
          <a:effectRef idx="0">
            <a:schemeClr val="accent6"/>
          </a:effectRef>
          <a:fontRef idx="minor">
            <a:schemeClr val="lt1"/>
          </a:fontRef>
        </p:style>
        <p:txBody>
          <a:bodyPr lIns="36000" tIns="36000" rIns="36000" bIns="36000" rtlCol="0" anchor="t"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spcAft>
                <a:spcPts val="300"/>
              </a:spcAft>
            </a:pPr>
            <a:endParaRPr lang="zh-CN" altLang="en-US" sz="1400" i="1">
              <a:latin typeface="微软雅黑" pitchFamily="34" charset="-122"/>
              <a:ea typeface="微软雅黑" pitchFamily="34" charset="-122"/>
              <a:cs typeface="Arial"/>
            </a:endParaRPr>
          </a:p>
        </p:txBody>
      </p:sp>
      <p:sp>
        <p:nvSpPr>
          <p:cNvPr id="81" name="Rounded Rectangle 80"/>
          <p:cNvSpPr/>
          <p:nvPr/>
        </p:nvSpPr>
        <p:spPr bwMode="gray">
          <a:xfrm>
            <a:off x="2687558" y="5772437"/>
            <a:ext cx="5912697" cy="608891"/>
          </a:xfrm>
          <a:prstGeom prst="roundRect">
            <a:avLst>
              <a:gd name="adj" fmla="val 15000"/>
            </a:avLst>
          </a:prstGeom>
          <a:solidFill>
            <a:schemeClr val="accent5">
              <a:lumMod val="20000"/>
              <a:lumOff val="80000"/>
            </a:schemeClr>
          </a:solidFill>
          <a:ln>
            <a:solidFill>
              <a:schemeClr val="accent5"/>
            </a:solidFill>
          </a:ln>
        </p:spPr>
        <p:style>
          <a:lnRef idx="2">
            <a:schemeClr val="accent6">
              <a:shade val="50000"/>
            </a:schemeClr>
          </a:lnRef>
          <a:fillRef idx="1">
            <a:schemeClr val="accent6"/>
          </a:fillRef>
          <a:effectRef idx="0">
            <a:schemeClr val="accent6"/>
          </a:effectRef>
          <a:fontRef idx="minor">
            <a:schemeClr val="lt1"/>
          </a:fontRef>
        </p:style>
        <p:txBody>
          <a:bodyPr wrap="square" lIns="36000" tIns="36000" rIns="36000" bIns="36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r>
              <a:rPr lang="zh-CN" altLang="en-US" sz="1300" b="1">
                <a:solidFill>
                  <a:schemeClr val="tx1"/>
                </a:solidFill>
              </a:rPr>
              <a:t>钢铁流通</a:t>
            </a:r>
            <a:r>
              <a:rPr lang="zh-CN" altLang="en-US" sz="1300" b="1" smtClean="0">
                <a:solidFill>
                  <a:schemeClr val="tx1"/>
                </a:solidFill>
              </a:rPr>
              <a:t>行业期待能够</a:t>
            </a:r>
            <a:r>
              <a:rPr lang="zh-CN" altLang="en-US" sz="1300" b="1">
                <a:solidFill>
                  <a:schemeClr val="tx1"/>
                </a:solidFill>
              </a:rPr>
              <a:t>有效控</a:t>
            </a:r>
            <a:r>
              <a:rPr lang="zh-CN" altLang="en-US" sz="1300" b="1" smtClean="0">
                <a:solidFill>
                  <a:schemeClr val="tx1"/>
                </a:solidFill>
              </a:rPr>
              <a:t>制系统性风险的全新融资业务模式，为中小型贸易商提供其迫切需要的资金融通便利</a:t>
            </a:r>
            <a:endParaRPr lang="en-US" altLang="zh-CN" sz="1300" b="1" smtClean="0">
              <a:solidFill>
                <a:schemeClr val="tx1"/>
              </a:solidFill>
            </a:endParaRPr>
          </a:p>
        </p:txBody>
      </p:sp>
      <p:sp>
        <p:nvSpPr>
          <p:cNvPr id="82" name="等腰三角形 7"/>
          <p:cNvSpPr/>
          <p:nvPr/>
        </p:nvSpPr>
        <p:spPr bwMode="gray">
          <a:xfrm flipV="1">
            <a:off x="3707904" y="5517232"/>
            <a:ext cx="3918353" cy="237048"/>
          </a:xfrm>
          <a:prstGeom prst="triangle">
            <a:avLst>
              <a:gd name="adj" fmla="val 50143"/>
            </a:avLst>
          </a:prstGeom>
          <a:gradFill flip="none" rotWithShape="1">
            <a:gsLst>
              <a:gs pos="0">
                <a:schemeClr val="accent1">
                  <a:lumMod val="60000"/>
                  <a:lumOff val="40000"/>
                </a:schemeClr>
              </a:gs>
              <a:gs pos="100000">
                <a:schemeClr val="bg1"/>
              </a:gs>
            </a:gsLst>
            <a:lin ang="13500000" scaled="1"/>
          </a:gradFill>
          <a:ln>
            <a:noFill/>
            <a:headEnd type="none" w="med" len="med"/>
            <a:tailEnd type="none"/>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zh-CN" altLang="en-US">
              <a:solidFill>
                <a:schemeClr val="lt1"/>
              </a:solidFill>
            </a:endParaRPr>
          </a:p>
        </p:txBody>
      </p:sp>
      <p:sp>
        <p:nvSpPr>
          <p:cNvPr id="83" name="Rectangle 82"/>
          <p:cNvSpPr/>
          <p:nvPr/>
        </p:nvSpPr>
        <p:spPr>
          <a:xfrm>
            <a:off x="2796319" y="1586866"/>
            <a:ext cx="5749674" cy="292388"/>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spcAft>
                <a:spcPts val="300"/>
              </a:spcAft>
            </a:pPr>
            <a:r>
              <a:rPr lang="zh-CN" altLang="en-US" sz="1300" b="1" smtClean="0">
                <a:latin typeface="+mj-ea"/>
                <a:ea typeface="+mj-ea"/>
              </a:rPr>
              <a:t>钢贸行业融资供需严重失衡</a:t>
            </a:r>
            <a:r>
              <a:rPr lang="zh-CN" altLang="en-US" sz="1300" b="1">
                <a:latin typeface="+mj-ea"/>
                <a:ea typeface="+mj-ea"/>
              </a:rPr>
              <a:t>，授信和放贷流程冗长，难解</a:t>
            </a:r>
            <a:r>
              <a:rPr lang="zh-CN" altLang="en-US" sz="1300" b="1" smtClean="0">
                <a:latin typeface="+mj-ea"/>
                <a:ea typeface="+mj-ea"/>
              </a:rPr>
              <a:t>中小企业资金压力</a:t>
            </a:r>
            <a:endParaRPr lang="en-US" altLang="zh-CN" sz="1300" b="1" smtClean="0">
              <a:latin typeface="+mj-ea"/>
              <a:ea typeface="+mj-ea"/>
            </a:endParaRPr>
          </a:p>
        </p:txBody>
      </p:sp>
      <p:sp>
        <p:nvSpPr>
          <p:cNvPr id="85" name="Rectangle 84"/>
          <p:cNvSpPr/>
          <p:nvPr/>
        </p:nvSpPr>
        <p:spPr bwMode="gray">
          <a:xfrm>
            <a:off x="2796319" y="1938028"/>
            <a:ext cx="3596901" cy="1195958"/>
          </a:xfrm>
          <a:prstGeom prst="rect">
            <a:avLst/>
          </a:prstGeom>
          <a:ln>
            <a:noFill/>
          </a:ln>
        </p:spPr>
        <p:style>
          <a:lnRef idx="2">
            <a:schemeClr val="accent6"/>
          </a:lnRef>
          <a:fillRef idx="1">
            <a:schemeClr val="lt1"/>
          </a:fillRef>
          <a:effectRef idx="0">
            <a:schemeClr val="accent6"/>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114300" indent="-114300">
              <a:spcAft>
                <a:spcPts val="300"/>
              </a:spcAft>
              <a:buFont typeface="Arial" pitchFamily="34" charset="0"/>
              <a:buChar char="•"/>
            </a:pPr>
            <a:r>
              <a:rPr lang="zh-CN" altLang="en-US" sz="1200" smtClean="0">
                <a:solidFill>
                  <a:schemeClr val="tx1"/>
                </a:solidFill>
                <a:latin typeface="+mj-ea"/>
                <a:ea typeface="+mj-ea"/>
              </a:rPr>
              <a:t>针对</a:t>
            </a:r>
            <a:r>
              <a:rPr lang="en-US" altLang="zh-CN" sz="1200" smtClean="0">
                <a:solidFill>
                  <a:schemeClr val="tx1"/>
                </a:solidFill>
                <a:latin typeface="+mj-ea"/>
                <a:ea typeface="+mj-ea"/>
              </a:rPr>
              <a:t>537</a:t>
            </a:r>
            <a:r>
              <a:rPr lang="zh-CN" altLang="en-US" sz="1200" smtClean="0">
                <a:solidFill>
                  <a:schemeClr val="tx1"/>
                </a:solidFill>
                <a:latin typeface="+mj-ea"/>
                <a:ea typeface="+mj-ea"/>
              </a:rPr>
              <a:t>家大中钢</a:t>
            </a:r>
            <a:r>
              <a:rPr lang="zh-CN" altLang="en-US" sz="1200">
                <a:solidFill>
                  <a:schemeClr val="tx1"/>
                </a:solidFill>
                <a:latin typeface="+mj-ea"/>
                <a:ea typeface="+mj-ea"/>
              </a:rPr>
              <a:t>贸商的问卷调</a:t>
            </a:r>
            <a:r>
              <a:rPr lang="zh-CN" altLang="en-US" sz="1200" smtClean="0">
                <a:solidFill>
                  <a:schemeClr val="tx1"/>
                </a:solidFill>
                <a:latin typeface="+mj-ea"/>
                <a:ea typeface="+mj-ea"/>
              </a:rPr>
              <a:t>查表示，</a:t>
            </a:r>
            <a:r>
              <a:rPr lang="en-US" sz="1200" b="1">
                <a:solidFill>
                  <a:schemeClr val="tx1"/>
                </a:solidFill>
                <a:latin typeface="+mj-ea"/>
                <a:ea typeface="+mj-ea"/>
              </a:rPr>
              <a:t>97.9%</a:t>
            </a:r>
            <a:r>
              <a:rPr lang="zh-CN" altLang="en-US" sz="1200">
                <a:solidFill>
                  <a:schemeClr val="tx1"/>
                </a:solidFill>
                <a:latin typeface="+mj-ea"/>
                <a:ea typeface="+mj-ea"/>
              </a:rPr>
              <a:t>的受访者认为，融资难已经成为目前影响钢贸行业发展的首要</a:t>
            </a:r>
            <a:r>
              <a:rPr lang="zh-CN" altLang="en-US" sz="1200" smtClean="0">
                <a:solidFill>
                  <a:schemeClr val="tx1"/>
                </a:solidFill>
                <a:latin typeface="+mj-ea"/>
                <a:ea typeface="+mj-ea"/>
              </a:rPr>
              <a:t>问题</a:t>
            </a:r>
            <a:r>
              <a:rPr lang="en-US" altLang="zh-CN" sz="1200" baseline="30000" smtClean="0">
                <a:solidFill>
                  <a:schemeClr val="tx1"/>
                </a:solidFill>
                <a:latin typeface="+mj-ea"/>
                <a:ea typeface="+mj-ea"/>
              </a:rPr>
              <a:t>2</a:t>
            </a:r>
            <a:endParaRPr lang="en-US" altLang="zh-CN" sz="1200" baseline="30000">
              <a:solidFill>
                <a:schemeClr val="tx1"/>
              </a:solidFill>
              <a:latin typeface="+mj-ea"/>
              <a:ea typeface="+mj-ea"/>
            </a:endParaRPr>
          </a:p>
          <a:p>
            <a:pPr marL="114300" indent="-114300">
              <a:spcAft>
                <a:spcPts val="300"/>
              </a:spcAft>
              <a:buFont typeface="Arial" pitchFamily="34" charset="0"/>
              <a:buChar char="•"/>
            </a:pPr>
            <a:r>
              <a:rPr lang="zh-CN" altLang="en-US" sz="1200"/>
              <a:t>银行传</a:t>
            </a:r>
            <a:r>
              <a:rPr lang="zh-CN" altLang="en-US" sz="1200" smtClean="0"/>
              <a:t>统贷</a:t>
            </a:r>
            <a:r>
              <a:rPr lang="zh-CN" altLang="en-US" sz="1200"/>
              <a:t>款审批流</a:t>
            </a:r>
            <a:r>
              <a:rPr lang="zh-CN" altLang="en-US" sz="1200" smtClean="0"/>
              <a:t>程冗长，</a:t>
            </a:r>
            <a:r>
              <a:rPr lang="zh-CN" altLang="en-US" sz="1200"/>
              <a:t>手续繁</a:t>
            </a:r>
            <a:r>
              <a:rPr lang="zh-CN" altLang="en-US" sz="1200" smtClean="0"/>
              <a:t>琐，</a:t>
            </a:r>
            <a:r>
              <a:rPr lang="zh-CN" altLang="en-US" sz="1200"/>
              <a:t>迫使许多为求生存的中</a:t>
            </a:r>
            <a:r>
              <a:rPr lang="zh-CN" altLang="en-US" sz="1200" smtClean="0"/>
              <a:t>小贸易企</a:t>
            </a:r>
            <a:r>
              <a:rPr lang="zh-CN" altLang="en-US" sz="1200"/>
              <a:t>业选择民间融资渠</a:t>
            </a:r>
            <a:r>
              <a:rPr lang="zh-CN" altLang="en-US" sz="1200" smtClean="0"/>
              <a:t>道</a:t>
            </a:r>
            <a:endParaRPr lang="en-US" altLang="zh-CN" sz="1200" baseline="30000">
              <a:solidFill>
                <a:schemeClr val="tx1"/>
              </a:solidFill>
              <a:latin typeface="+mj-ea"/>
              <a:ea typeface="+mj-ea"/>
            </a:endParaRPr>
          </a:p>
          <a:p>
            <a:pPr>
              <a:spcAft>
                <a:spcPts val="300"/>
              </a:spcAft>
            </a:pPr>
            <a:endParaRPr lang="en-US" altLang="zh-CN" sz="1200" u="sng">
              <a:latin typeface="+mj-ea"/>
              <a:ea typeface="+mj-ea"/>
            </a:endParaRPr>
          </a:p>
          <a:p>
            <a:pPr algn="ctr">
              <a:spcAft>
                <a:spcPts val="300"/>
              </a:spcAft>
            </a:pPr>
            <a:endParaRPr lang="en-US" sz="1200" smtClean="0">
              <a:latin typeface="+mj-ea"/>
              <a:ea typeface="+mj-ea"/>
              <a:cs typeface="Arial"/>
            </a:endParaRPr>
          </a:p>
        </p:txBody>
      </p:sp>
      <p:grpSp>
        <p:nvGrpSpPr>
          <p:cNvPr id="9" name="Group 85"/>
          <p:cNvGrpSpPr/>
          <p:nvPr/>
        </p:nvGrpSpPr>
        <p:grpSpPr>
          <a:xfrm>
            <a:off x="6651005" y="1988064"/>
            <a:ext cx="1395602" cy="899302"/>
            <a:chOff x="4078995" y="3356992"/>
            <a:chExt cx="1395602" cy="899302"/>
          </a:xfrm>
        </p:grpSpPr>
        <p:grpSp>
          <p:nvGrpSpPr>
            <p:cNvPr id="10" name="Group 86"/>
            <p:cNvGrpSpPr/>
            <p:nvPr/>
          </p:nvGrpSpPr>
          <p:grpSpPr>
            <a:xfrm>
              <a:off x="4078995" y="3468467"/>
              <a:ext cx="1395602" cy="787827"/>
              <a:chOff x="3805312" y="3420560"/>
              <a:chExt cx="1395602" cy="787827"/>
            </a:xfrm>
          </p:grpSpPr>
          <p:grpSp>
            <p:nvGrpSpPr>
              <p:cNvPr id="11" name="Group 3"/>
              <p:cNvGrpSpPr/>
              <p:nvPr/>
            </p:nvGrpSpPr>
            <p:grpSpPr>
              <a:xfrm flipH="1">
                <a:off x="3805312" y="3420560"/>
                <a:ext cx="1395602" cy="787827"/>
                <a:chOff x="1134" y="1293"/>
                <a:chExt cx="3967" cy="2067"/>
              </a:xfrm>
            </p:grpSpPr>
            <p:sp>
              <p:nvSpPr>
                <p:cNvPr id="112" name="Rectangle 4"/>
                <p:cNvSpPr>
                  <a:spLocks noChangeAspect="1" noChangeArrowheads="1"/>
                </p:cNvSpPr>
                <p:nvPr/>
              </p:nvSpPr>
              <p:spPr bwMode="auto">
                <a:xfrm rot="1350694">
                  <a:off x="1502" y="1715"/>
                  <a:ext cx="1531" cy="334"/>
                </a:xfrm>
                <a:prstGeom prst="rect">
                  <a:avLst/>
                </a:prstGeom>
                <a:solidFill>
                  <a:srgbClr val="E4E7E7"/>
                </a:solidFill>
                <a:ln w="6350">
                  <a:noFill/>
                  <a:miter lim="800000"/>
                </a:ln>
                <a:effectLst/>
              </p:spPr>
              <p:txBody>
                <a:bodyPr lIns="72000" tIns="72000" rIns="72000" bIns="36000"/>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marL="174625" indent="-174625" algn="l" eaLnBrk="0" hangingPunct="0">
                    <a:buClr>
                      <a:schemeClr val="folHlink"/>
                    </a:buClr>
                  </a:pPr>
                  <a:endParaRPr lang="en-US" sz="1400">
                    <a:solidFill>
                      <a:schemeClr val="tx1"/>
                    </a:solidFill>
                  </a:endParaRPr>
                </a:p>
              </p:txBody>
            </p:sp>
            <p:sp>
              <p:nvSpPr>
                <p:cNvPr id="113" name="Rectangle 5"/>
                <p:cNvSpPr>
                  <a:spLocks noChangeAspect="1" noChangeArrowheads="1"/>
                </p:cNvSpPr>
                <p:nvPr/>
              </p:nvSpPr>
              <p:spPr bwMode="auto">
                <a:xfrm rot="1350694">
                  <a:off x="3570" y="1293"/>
                  <a:ext cx="1531" cy="1549"/>
                </a:xfrm>
                <a:prstGeom prst="rect">
                  <a:avLst/>
                </a:prstGeom>
                <a:solidFill>
                  <a:srgbClr val="E4E7E7"/>
                </a:solidFill>
                <a:ln w="6350">
                  <a:noFill/>
                  <a:miter lim="800000"/>
                </a:ln>
                <a:effectLst/>
              </p:spPr>
              <p:txBody>
                <a:bodyPr lIns="72000" tIns="72000" rIns="72000" bIns="36000"/>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marL="174625" indent="-174625" algn="l" eaLnBrk="0" hangingPunct="0">
                    <a:buClr>
                      <a:schemeClr val="folHlink"/>
                    </a:buClr>
                  </a:pPr>
                  <a:endParaRPr lang="en-US" sz="1400">
                    <a:solidFill>
                      <a:schemeClr val="tx1"/>
                    </a:solidFill>
                  </a:endParaRPr>
                </a:p>
              </p:txBody>
            </p:sp>
            <p:sp>
              <p:nvSpPr>
                <p:cNvPr id="114" name="Rectangle 6"/>
                <p:cNvSpPr>
                  <a:spLocks noChangeAspect="1" noChangeArrowheads="1"/>
                </p:cNvSpPr>
                <p:nvPr/>
              </p:nvSpPr>
              <p:spPr bwMode="auto">
                <a:xfrm rot="1350694">
                  <a:off x="1134" y="2399"/>
                  <a:ext cx="3936" cy="69"/>
                </a:xfrm>
                <a:prstGeom prst="rect">
                  <a:avLst/>
                </a:prstGeom>
                <a:solidFill>
                  <a:schemeClr val="accent4">
                    <a:lumMod val="75000"/>
                  </a:schemeClr>
                </a:solidFill>
                <a:ln w="6350">
                  <a:noFill/>
                  <a:miter lim="800000"/>
                </a:ln>
                <a:effectLst/>
              </p:spPr>
              <p:txBody>
                <a:bodyPr wrap="none" lIns="45720" rIns="45720"/>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l" eaLnBrk="0" hangingPunct="0"/>
                  <a:endParaRPr lang="de-DE" sz="1400">
                    <a:solidFill>
                      <a:schemeClr val="bg1"/>
                    </a:solidFill>
                  </a:endParaRPr>
                </a:p>
              </p:txBody>
            </p:sp>
            <p:sp>
              <p:nvSpPr>
                <p:cNvPr id="115" name="AutoShape 7"/>
                <p:cNvSpPr>
                  <a:spLocks noChangeAspect="1" noChangeArrowheads="1"/>
                </p:cNvSpPr>
                <p:nvPr/>
              </p:nvSpPr>
              <p:spPr bwMode="auto">
                <a:xfrm>
                  <a:off x="2372" y="2502"/>
                  <a:ext cx="1459" cy="858"/>
                </a:xfrm>
                <a:prstGeom prst="triangle">
                  <a:avLst>
                    <a:gd name="adj" fmla="val 50000"/>
                  </a:avLst>
                </a:prstGeom>
                <a:solidFill>
                  <a:schemeClr val="accent4">
                    <a:lumMod val="75000"/>
                  </a:schemeClr>
                </a:solidFill>
                <a:ln w="6350">
                  <a:noFill/>
                  <a:miter lim="800000"/>
                </a:ln>
                <a:effectLst/>
              </p:spPr>
              <p:txBody>
                <a:bodyPr lIns="45720" rIns="4572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l" eaLnBrk="0" hangingPunct="0"/>
                  <a:r>
                    <a:rPr lang="en-US" sz="1400">
                      <a:solidFill>
                        <a:schemeClr val="bg1"/>
                      </a:solidFill>
                    </a:rPr>
                    <a:t> </a:t>
                  </a:r>
                </a:p>
              </p:txBody>
            </p:sp>
          </p:grpSp>
          <p:sp>
            <p:nvSpPr>
              <p:cNvPr id="110" name="TextBox 109"/>
              <p:cNvSpPr txBox="1"/>
              <p:nvPr/>
            </p:nvSpPr>
            <p:spPr>
              <a:xfrm>
                <a:off x="3890020" y="3476429"/>
                <a:ext cx="387482" cy="46166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200" b="1">
                    <a:solidFill>
                      <a:srgbClr val="C00000"/>
                    </a:solidFill>
                    <a:latin typeface="微软雅黑" pitchFamily="34" charset="-122"/>
                    <a:ea typeface="微软雅黑" pitchFamily="34" charset="-122"/>
                  </a:rPr>
                  <a:t>需求</a:t>
                </a:r>
                <a:endParaRPr lang="en-US" sz="1200" b="1" smtClean="0">
                  <a:solidFill>
                    <a:srgbClr val="C00000"/>
                  </a:solidFill>
                  <a:latin typeface="微软雅黑" pitchFamily="34" charset="-122"/>
                  <a:ea typeface="微软雅黑" pitchFamily="34" charset="-122"/>
                </a:endParaRPr>
              </a:p>
            </p:txBody>
          </p:sp>
          <p:sp>
            <p:nvSpPr>
              <p:cNvPr id="111" name="TextBox 110"/>
              <p:cNvSpPr txBox="1"/>
              <p:nvPr/>
            </p:nvSpPr>
            <p:spPr>
              <a:xfrm>
                <a:off x="4499992" y="3424684"/>
                <a:ext cx="523928" cy="276999"/>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200" b="1" smtClean="0">
                    <a:solidFill>
                      <a:srgbClr val="C00000"/>
                    </a:solidFill>
                    <a:latin typeface="微软雅黑" pitchFamily="34" charset="-122"/>
                    <a:ea typeface="微软雅黑" pitchFamily="34" charset="-122"/>
                  </a:rPr>
                  <a:t>供给</a:t>
                </a:r>
                <a:endParaRPr lang="en-US" sz="1200" b="1" smtClean="0">
                  <a:solidFill>
                    <a:srgbClr val="C00000"/>
                  </a:solidFill>
                  <a:latin typeface="微软雅黑" pitchFamily="34" charset="-122"/>
                  <a:ea typeface="微软雅黑" pitchFamily="34" charset="-122"/>
                </a:endParaRPr>
              </a:p>
            </p:txBody>
          </p:sp>
        </p:grpSp>
        <p:pic>
          <p:nvPicPr>
            <p:cNvPr id="102" name="Picture 3"/>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a:ext>
              </a:extLst>
            </a:blip>
            <a:stretch>
              <a:fillRect/>
            </a:stretch>
          </p:blipFill>
          <p:spPr bwMode="auto">
            <a:xfrm>
              <a:off x="4079666" y="3422068"/>
              <a:ext cx="166014" cy="2331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4" name="Picture 3"/>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a:ext>
              </a:extLst>
            </a:blip>
            <a:stretch>
              <a:fillRect/>
            </a:stretch>
          </p:blipFill>
          <p:spPr bwMode="auto">
            <a:xfrm>
              <a:off x="4232066" y="3356992"/>
              <a:ext cx="166014" cy="2331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7" name="Picture 3"/>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a:ext>
              </a:extLst>
            </a:blip>
            <a:stretch>
              <a:fillRect/>
            </a:stretch>
          </p:blipFill>
          <p:spPr bwMode="auto">
            <a:xfrm>
              <a:off x="4394613" y="3408508"/>
              <a:ext cx="166014" cy="2331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8" name="Picture 3"/>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a:ext>
              </a:extLst>
            </a:blip>
            <a:stretch>
              <a:fillRect/>
            </a:stretch>
          </p:blipFill>
          <p:spPr bwMode="auto">
            <a:xfrm>
              <a:off x="5198074" y="3441879"/>
              <a:ext cx="166014" cy="2331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16" name="Rectangle 131"/>
          <p:cNvSpPr/>
          <p:nvPr/>
        </p:nvSpPr>
        <p:spPr bwMode="gray">
          <a:xfrm>
            <a:off x="2796319" y="3717032"/>
            <a:ext cx="4420129" cy="267825"/>
          </a:xfrm>
          <a:prstGeom prst="rect">
            <a:avLst/>
          </a:prstGeom>
          <a:solidFill>
            <a:schemeClr val="bg1"/>
          </a:solidFill>
          <a:ln>
            <a:noFill/>
          </a:ln>
          <a:effectLst/>
        </p:spPr>
        <p:style>
          <a:lnRef idx="2">
            <a:schemeClr val="accent6"/>
          </a:lnRef>
          <a:fillRef idx="1">
            <a:schemeClr val="lt1"/>
          </a:fillRef>
          <a:effectRef idx="0">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spcAft>
                <a:spcPts val="300"/>
              </a:spcAft>
            </a:pPr>
            <a:r>
              <a:rPr lang="zh-CN" altLang="en-US" sz="1300" b="1">
                <a:solidFill>
                  <a:schemeClr val="tx1"/>
                </a:solidFill>
                <a:latin typeface="微软雅黑" pitchFamily="34" charset="-122"/>
                <a:ea typeface="微软雅黑" pitchFamily="34" charset="-122"/>
                <a:cs typeface="Arial"/>
              </a:rPr>
              <a:t>融资</a:t>
            </a:r>
            <a:r>
              <a:rPr lang="zh-CN" altLang="en-US" sz="1300" b="1" smtClean="0">
                <a:solidFill>
                  <a:schemeClr val="tx1"/>
                </a:solidFill>
                <a:latin typeface="微软雅黑" pitchFamily="34" charset="-122"/>
                <a:ea typeface="微软雅黑" pitchFamily="34" charset="-122"/>
                <a:cs typeface="Arial"/>
              </a:rPr>
              <a:t>难的根源在于行业系统性风险难以防范：</a:t>
            </a:r>
            <a:endParaRPr lang="en-US" sz="1300" b="1">
              <a:solidFill>
                <a:schemeClr val="tx1"/>
              </a:solidFill>
              <a:latin typeface="微软雅黑" pitchFamily="34" charset="-122"/>
              <a:ea typeface="微软雅黑" pitchFamily="34" charset="-122"/>
              <a:cs typeface="Arial"/>
            </a:endParaRPr>
          </a:p>
        </p:txBody>
      </p:sp>
      <p:sp>
        <p:nvSpPr>
          <p:cNvPr id="118" name="Rectangle 117"/>
          <p:cNvSpPr/>
          <p:nvPr/>
        </p:nvSpPr>
        <p:spPr bwMode="gray">
          <a:xfrm>
            <a:off x="3275855" y="4092986"/>
            <a:ext cx="4847076" cy="250432"/>
          </a:xfrm>
          <a:prstGeom prst="rect">
            <a:avLst/>
          </a:prstGeom>
          <a:solidFill>
            <a:schemeClr val="accent1">
              <a:lumMod val="20000"/>
              <a:lumOff val="80000"/>
            </a:schemeClr>
          </a:solidFill>
          <a:ln>
            <a:noFill/>
          </a:ln>
        </p:spPr>
        <p:style>
          <a:lnRef idx="1">
            <a:schemeClr val="accent4"/>
          </a:lnRef>
          <a:fillRef idx="2">
            <a:schemeClr val="accent4"/>
          </a:fillRef>
          <a:effectRef idx="1">
            <a:schemeClr val="accent4"/>
          </a:effectRef>
          <a:fontRef idx="minor">
            <a:schemeClr val="dk1"/>
          </a:fontRef>
        </p:style>
        <p:txBody>
          <a:bodyPr wrap="square" lIns="36000" tIns="36000" rIns="36000" bIns="36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r>
              <a:rPr lang="zh-CN" altLang="en-US" sz="1200" smtClean="0"/>
              <a:t>贸易类企业经</a:t>
            </a:r>
            <a:r>
              <a:rPr lang="zh-CN" altLang="en-US" sz="1200"/>
              <a:t>营模式单</a:t>
            </a:r>
            <a:r>
              <a:rPr lang="zh-CN" altLang="en-US" sz="1200" smtClean="0"/>
              <a:t>一，风险集中</a:t>
            </a:r>
            <a:endParaRPr lang="en-US" sz="1200"/>
          </a:p>
        </p:txBody>
      </p:sp>
      <p:sp>
        <p:nvSpPr>
          <p:cNvPr id="119" name="Oval 118"/>
          <p:cNvSpPr/>
          <p:nvPr/>
        </p:nvSpPr>
        <p:spPr bwMode="gray">
          <a:xfrm>
            <a:off x="2973708" y="4135108"/>
            <a:ext cx="166189" cy="166189"/>
          </a:xfrm>
          <a:prstGeom prst="ellipse">
            <a:avLst/>
          </a:prstGeom>
        </p:spPr>
        <p:style>
          <a:lnRef idx="1">
            <a:schemeClr val="accent1"/>
          </a:lnRef>
          <a:fillRef idx="3">
            <a:schemeClr val="accent1"/>
          </a:fillRef>
          <a:effectRef idx="2">
            <a:schemeClr val="accent1"/>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spcAft>
                <a:spcPts val="300"/>
              </a:spcAft>
            </a:pPr>
            <a:r>
              <a:rPr lang="en-US" sz="1200" b="1" smtClean="0">
                <a:latin typeface="华文楷体" pitchFamily="2" charset="-122"/>
                <a:ea typeface="华文楷体" pitchFamily="2" charset="-122"/>
                <a:cs typeface="Arial"/>
              </a:rPr>
              <a:t>1</a:t>
            </a:r>
          </a:p>
        </p:txBody>
      </p:sp>
      <p:sp>
        <p:nvSpPr>
          <p:cNvPr id="121" name="Rectangle 120"/>
          <p:cNvSpPr/>
          <p:nvPr/>
        </p:nvSpPr>
        <p:spPr bwMode="gray">
          <a:xfrm>
            <a:off x="3275855" y="4448973"/>
            <a:ext cx="4847076" cy="216065"/>
          </a:xfrm>
          <a:prstGeom prst="rect">
            <a:avLst/>
          </a:prstGeom>
          <a:solidFill>
            <a:schemeClr val="accent1">
              <a:lumMod val="20000"/>
              <a:lumOff val="80000"/>
            </a:schemeClr>
          </a:solidFill>
          <a:ln>
            <a:noFill/>
          </a:ln>
        </p:spPr>
        <p:style>
          <a:lnRef idx="1">
            <a:schemeClr val="accent4"/>
          </a:lnRef>
          <a:fillRef idx="2">
            <a:schemeClr val="accent4"/>
          </a:fillRef>
          <a:effectRef idx="1">
            <a:schemeClr val="accent4"/>
          </a:effectRef>
          <a:fontRef idx="minor">
            <a:schemeClr val="dk1"/>
          </a:fontRef>
        </p:style>
        <p:txBody>
          <a:bodyPr wrap="square" lIns="36000" tIns="36000" rIns="36000" bIns="36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r>
              <a:rPr lang="zh-CN" altLang="en-US" sz="1200" smtClean="0"/>
              <a:t>钢材作为动产的抵</a:t>
            </a:r>
            <a:r>
              <a:rPr lang="zh-CN" altLang="en-US" sz="1200"/>
              <a:t>押物补偿性</a:t>
            </a:r>
            <a:r>
              <a:rPr lang="zh-CN" altLang="en-US" sz="1200" smtClean="0"/>
              <a:t>弱</a:t>
            </a:r>
            <a:endParaRPr lang="en-US" sz="1200"/>
          </a:p>
        </p:txBody>
      </p:sp>
      <p:sp>
        <p:nvSpPr>
          <p:cNvPr id="122" name="Oval 121"/>
          <p:cNvSpPr/>
          <p:nvPr/>
        </p:nvSpPr>
        <p:spPr bwMode="gray">
          <a:xfrm>
            <a:off x="2973708" y="4473911"/>
            <a:ext cx="166189" cy="166189"/>
          </a:xfrm>
          <a:prstGeom prst="ellipse">
            <a:avLst/>
          </a:prstGeom>
        </p:spPr>
        <p:style>
          <a:lnRef idx="1">
            <a:schemeClr val="accent1"/>
          </a:lnRef>
          <a:fillRef idx="3">
            <a:schemeClr val="accent1"/>
          </a:fillRef>
          <a:effectRef idx="2">
            <a:schemeClr val="accent1"/>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spcAft>
                <a:spcPts val="300"/>
              </a:spcAft>
            </a:pPr>
            <a:r>
              <a:rPr lang="en-US" sz="1200" b="1" smtClean="0">
                <a:latin typeface="华文楷体" pitchFamily="2" charset="-122"/>
                <a:ea typeface="华文楷体" pitchFamily="2" charset="-122"/>
                <a:cs typeface="Arial"/>
              </a:rPr>
              <a:t>2</a:t>
            </a:r>
          </a:p>
        </p:txBody>
      </p:sp>
      <p:sp>
        <p:nvSpPr>
          <p:cNvPr id="124" name="Rectangle 123"/>
          <p:cNvSpPr/>
          <p:nvPr/>
        </p:nvSpPr>
        <p:spPr bwMode="gray">
          <a:xfrm>
            <a:off x="3275855" y="4769003"/>
            <a:ext cx="4847076" cy="216065"/>
          </a:xfrm>
          <a:prstGeom prst="rect">
            <a:avLst/>
          </a:prstGeom>
          <a:solidFill>
            <a:schemeClr val="accent1">
              <a:lumMod val="20000"/>
              <a:lumOff val="80000"/>
            </a:schemeClr>
          </a:solidFill>
          <a:ln>
            <a:noFill/>
          </a:ln>
        </p:spPr>
        <p:style>
          <a:lnRef idx="1">
            <a:schemeClr val="accent4"/>
          </a:lnRef>
          <a:fillRef idx="2">
            <a:schemeClr val="accent4"/>
          </a:fillRef>
          <a:effectRef idx="1">
            <a:schemeClr val="accent4"/>
          </a:effectRef>
          <a:fontRef idx="minor">
            <a:schemeClr val="dk1"/>
          </a:fontRef>
        </p:style>
        <p:txBody>
          <a:bodyPr wrap="square" lIns="36000" tIns="36000" rIns="36000" bIns="36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r>
              <a:rPr lang="zh-CN" altLang="en-US" sz="1200"/>
              <a:t>库存确</a:t>
            </a:r>
            <a:r>
              <a:rPr lang="zh-CN" altLang="en-US" sz="1200" smtClean="0"/>
              <a:t>权存在技术难度，安全控货能力缺乏，重复质押难以有效防范</a:t>
            </a:r>
            <a:endParaRPr lang="en-US" sz="1200"/>
          </a:p>
        </p:txBody>
      </p:sp>
      <p:sp>
        <p:nvSpPr>
          <p:cNvPr id="125" name="Oval 124"/>
          <p:cNvSpPr/>
          <p:nvPr/>
        </p:nvSpPr>
        <p:spPr bwMode="gray">
          <a:xfrm>
            <a:off x="2973708" y="4793941"/>
            <a:ext cx="166189" cy="166189"/>
          </a:xfrm>
          <a:prstGeom prst="ellipse">
            <a:avLst/>
          </a:prstGeom>
        </p:spPr>
        <p:style>
          <a:lnRef idx="1">
            <a:schemeClr val="accent1"/>
          </a:lnRef>
          <a:fillRef idx="3">
            <a:schemeClr val="accent1"/>
          </a:fillRef>
          <a:effectRef idx="2">
            <a:schemeClr val="accent1"/>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spcAft>
                <a:spcPts val="300"/>
              </a:spcAft>
            </a:pPr>
            <a:r>
              <a:rPr lang="en-US" sz="1200" b="1" smtClean="0">
                <a:latin typeface="华文楷体" pitchFamily="2" charset="-122"/>
                <a:ea typeface="华文楷体" pitchFamily="2" charset="-122"/>
                <a:cs typeface="Arial"/>
              </a:rPr>
              <a:t>3</a:t>
            </a:r>
          </a:p>
        </p:txBody>
      </p:sp>
      <p:sp>
        <p:nvSpPr>
          <p:cNvPr id="127" name="Rectangle 126"/>
          <p:cNvSpPr/>
          <p:nvPr/>
        </p:nvSpPr>
        <p:spPr bwMode="gray">
          <a:xfrm>
            <a:off x="3275855" y="5089034"/>
            <a:ext cx="4847076" cy="216065"/>
          </a:xfrm>
          <a:prstGeom prst="rect">
            <a:avLst/>
          </a:prstGeom>
          <a:solidFill>
            <a:schemeClr val="accent1">
              <a:lumMod val="20000"/>
              <a:lumOff val="80000"/>
            </a:schemeClr>
          </a:solidFill>
          <a:ln>
            <a:noFill/>
          </a:ln>
        </p:spPr>
        <p:style>
          <a:lnRef idx="1">
            <a:schemeClr val="accent4"/>
          </a:lnRef>
          <a:fillRef idx="2">
            <a:schemeClr val="accent4"/>
          </a:fillRef>
          <a:effectRef idx="1">
            <a:schemeClr val="accent4"/>
          </a:effectRef>
          <a:fontRef idx="minor">
            <a:schemeClr val="dk1"/>
          </a:fontRef>
        </p:style>
        <p:txBody>
          <a:bodyPr wrap="square" lIns="36000" tIns="36000" rIns="36000" bIns="36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r>
              <a:rPr lang="zh-CN" altLang="en-US" sz="1200"/>
              <a:t>贷后监管困</a:t>
            </a:r>
            <a:r>
              <a:rPr lang="zh-CN" altLang="en-US" sz="1200" smtClean="0"/>
              <a:t>难，银行很难掌握融资方真实准确的财务和运营信息</a:t>
            </a:r>
            <a:endParaRPr lang="en-US" sz="1200"/>
          </a:p>
        </p:txBody>
      </p:sp>
      <p:sp>
        <p:nvSpPr>
          <p:cNvPr id="128" name="Oval 127"/>
          <p:cNvSpPr/>
          <p:nvPr/>
        </p:nvSpPr>
        <p:spPr bwMode="gray">
          <a:xfrm>
            <a:off x="2973708" y="5113972"/>
            <a:ext cx="166189" cy="166189"/>
          </a:xfrm>
          <a:prstGeom prst="ellipse">
            <a:avLst/>
          </a:prstGeom>
        </p:spPr>
        <p:style>
          <a:lnRef idx="1">
            <a:schemeClr val="accent1"/>
          </a:lnRef>
          <a:fillRef idx="3">
            <a:schemeClr val="accent1"/>
          </a:fillRef>
          <a:effectRef idx="2">
            <a:schemeClr val="accent1"/>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spcAft>
                <a:spcPts val="300"/>
              </a:spcAft>
            </a:pPr>
            <a:r>
              <a:rPr lang="en-US" sz="1200" b="1" smtClean="0">
                <a:latin typeface="华文楷体" pitchFamily="2" charset="-122"/>
                <a:ea typeface="华文楷体" pitchFamily="2" charset="-122"/>
                <a:cs typeface="Arial"/>
              </a:rPr>
              <a:t>4</a:t>
            </a:r>
          </a:p>
        </p:txBody>
      </p:sp>
      <p:sp>
        <p:nvSpPr>
          <p:cNvPr id="62" name="TextBox 61"/>
          <p:cNvSpPr txBox="1"/>
          <p:nvPr/>
        </p:nvSpPr>
        <p:spPr>
          <a:xfrm>
            <a:off x="7116593" y="2662312"/>
            <a:ext cx="492443" cy="276999"/>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200" b="1" smtClean="0">
                <a:solidFill>
                  <a:schemeClr val="bg1"/>
                </a:solidFill>
                <a:latin typeface="微软雅黑" pitchFamily="34" charset="-122"/>
                <a:ea typeface="微软雅黑" pitchFamily="34" charset="-122"/>
              </a:rPr>
              <a:t>资金</a:t>
            </a:r>
            <a:endParaRPr lang="en-US" sz="1200" b="1" smtClean="0">
              <a:solidFill>
                <a:schemeClr val="bg1"/>
              </a:solidFill>
              <a:latin typeface="微软雅黑" pitchFamily="34" charset="-122"/>
              <a:ea typeface="微软雅黑" pitchFamily="34" charset="-122"/>
            </a:endParaRPr>
          </a:p>
        </p:txBody>
      </p:sp>
    </p:spTree>
    <p:extLst>
      <p:ext uri="{BB962C8B-B14F-4D97-AF65-F5344CB8AC3E}">
        <p14:creationId xmlns:p14="http://schemas.microsoft.com/office/powerpoint/2010/main" val="1635936294"/>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212037" y="76201"/>
            <a:ext cx="6952251" cy="965200"/>
          </a:xfrm>
        </p:spPr>
        <p:txBody>
          <a:bodyPr/>
          <a:lstStyle/>
          <a:p>
            <a:r>
              <a:rPr lang="zh-CN" altLang="en-US" smtClean="0"/>
              <a:t>美国的钢铁贸易环节由钢厂主导</a:t>
            </a:r>
            <a:r>
              <a:rPr lang="zh-CN" altLang="en-US"/>
              <a:t>，贸易</a:t>
            </a:r>
            <a:r>
              <a:rPr lang="zh-CN" altLang="en-US" smtClean="0"/>
              <a:t>商通过整</a:t>
            </a:r>
            <a:r>
              <a:rPr lang="zh-CN" altLang="en-US"/>
              <a:t>合价值链下游增值服务，满足终端用户多元化的需求</a:t>
            </a:r>
            <a:endParaRPr lang="en-US" altLang="zh-CN"/>
          </a:p>
        </p:txBody>
      </p:sp>
      <p:sp>
        <p:nvSpPr>
          <p:cNvPr id="3" name="页脚占位符 2"/>
          <p:cNvSpPr>
            <a:spLocks noGrp="1"/>
          </p:cNvSpPr>
          <p:nvPr>
            <p:ph type="ftr" sz="quarter" idx="4294967295"/>
          </p:nvPr>
        </p:nvSpPr>
        <p:spPr>
          <a:xfrm>
            <a:off x="304800" y="6553200"/>
            <a:ext cx="5522913" cy="228600"/>
          </a:xfrm>
          <a:prstGeom prst="rect">
            <a:avLst/>
          </a:prstGeom>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p>
        </p:txBody>
      </p:sp>
      <p:sp>
        <p:nvSpPr>
          <p:cNvPr id="4" name="灯片编号占位符 3"/>
          <p:cNvSpPr>
            <a:spLocks noGrp="1"/>
          </p:cNvSpPr>
          <p:nvPr>
            <p:ph type="sldNum" sz="quarter" idx="11"/>
          </p:nvPr>
        </p:nvSpPr>
        <p:spPr/>
        <p:txBody>
          <a:bodyPr/>
          <a:lstStyle/>
          <a:p>
            <a:fld id="{916D2383-AA66-4E37-A027-B5DEB07741A2}" type="slidenum">
              <a:rPr lang="en-US" altLang="zh-CN" smtClean="0"/>
              <a:t>12</a:t>
            </a:fld>
            <a:br>
              <a:rPr lang="en-US" altLang="zh-CN" smtClean="0"/>
            </a:br>
            <a:endParaRPr lang="en-US" altLang="zh-CN"/>
          </a:p>
        </p:txBody>
      </p:sp>
      <p:sp>
        <p:nvSpPr>
          <p:cNvPr id="79" name="Content Placeholder 4"/>
          <p:cNvSpPr>
            <a:spLocks noGrp="1"/>
          </p:cNvSpPr>
          <p:nvPr>
            <p:ph sz="quarter" idx="12"/>
          </p:nvPr>
        </p:nvSpPr>
        <p:spPr/>
        <p:txBody>
          <a:bodyPr/>
          <a:lstStyle/>
          <a:p>
            <a:r>
              <a:rPr lang="zh-CN" altLang="en-US" smtClean="0"/>
              <a:t>美国钢铁行业分析</a:t>
            </a:r>
            <a:endParaRPr lang="en-US"/>
          </a:p>
        </p:txBody>
      </p:sp>
      <p:sp>
        <p:nvSpPr>
          <p:cNvPr id="153" name="Rectangle 4"/>
          <p:cNvSpPr/>
          <p:nvPr/>
        </p:nvSpPr>
        <p:spPr bwMode="gray">
          <a:xfrm>
            <a:off x="504819" y="5601860"/>
            <a:ext cx="8424899" cy="951340"/>
          </a:xfrm>
          <a:prstGeom prst="rect">
            <a:avLst/>
          </a:prstGeom>
          <a:solidFill>
            <a:schemeClr val="accent1">
              <a:lumMod val="20000"/>
              <a:lumOff val="80000"/>
            </a:schemeClr>
          </a:solidFill>
          <a:ln w="19050">
            <a:solidFill>
              <a:schemeClr val="bg1">
                <a:lumMod val="50000"/>
              </a:schemeClr>
            </a:solidFill>
          </a:ln>
        </p:spPr>
        <p:style>
          <a:lnRef idx="2">
            <a:schemeClr val="accent6"/>
          </a:lnRef>
          <a:fillRef idx="1">
            <a:schemeClr val="lt1"/>
          </a:fillRef>
          <a:effectRef idx="0">
            <a:schemeClr val="accent6"/>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171450" indent="-171450" algn="ctr">
              <a:spcAft>
                <a:spcPts val="300"/>
              </a:spcAft>
              <a:buFont typeface="Wingdings" pitchFamily="2" charset="2"/>
              <a:buChar char="§"/>
            </a:pPr>
            <a:endParaRPr lang="en-US" sz="1200" smtClean="0">
              <a:latin typeface="微软雅黑" pitchFamily="34" charset="-122"/>
              <a:ea typeface="微软雅黑" pitchFamily="34" charset="-122"/>
              <a:cs typeface="Arial"/>
            </a:endParaRPr>
          </a:p>
        </p:txBody>
      </p:sp>
      <p:sp>
        <p:nvSpPr>
          <p:cNvPr id="154" name="Rectangle 18"/>
          <p:cNvSpPr/>
          <p:nvPr/>
        </p:nvSpPr>
        <p:spPr bwMode="gray">
          <a:xfrm>
            <a:off x="633902" y="5453732"/>
            <a:ext cx="1406345" cy="256032"/>
          </a:xfrm>
          <a:prstGeom prst="rect">
            <a:avLst/>
          </a:prstGeom>
          <a:solidFill>
            <a:schemeClr val="accent3">
              <a:lumMod val="75000"/>
            </a:schemeClr>
          </a:solidFill>
          <a:ln>
            <a:solidFill>
              <a:schemeClr val="bg1">
                <a:lumMod val="50000"/>
              </a:schemeClr>
            </a:solidFill>
          </a:ln>
          <a:effectLst>
            <a:outerShdw blurRad="50800" dist="38100" dir="2700000" algn="tl"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300" b="1" smtClean="0">
                <a:solidFill>
                  <a:schemeClr val="bg2"/>
                </a:solidFill>
                <a:latin typeface="微软雅黑" pitchFamily="34" charset="-122"/>
                <a:ea typeface="微软雅黑" pitchFamily="34" charset="-122"/>
                <a:cs typeface="Arial"/>
              </a:rPr>
              <a:t>对于</a:t>
            </a:r>
            <a:r>
              <a:rPr lang="en-US" altLang="zh-CN" sz="1300" b="1" smtClean="0">
                <a:solidFill>
                  <a:schemeClr val="bg2"/>
                </a:solidFill>
                <a:latin typeface="微软雅黑" pitchFamily="34" charset="-122"/>
                <a:ea typeface="微软雅黑" pitchFamily="34" charset="-122"/>
                <a:cs typeface="Arial"/>
              </a:rPr>
              <a:t>A</a:t>
            </a:r>
            <a:r>
              <a:rPr lang="zh-CN" altLang="en-US" sz="1300" b="1" smtClean="0">
                <a:solidFill>
                  <a:schemeClr val="bg2"/>
                </a:solidFill>
                <a:latin typeface="微软雅黑" pitchFamily="34" charset="-122"/>
                <a:ea typeface="微软雅黑" pitchFamily="34" charset="-122"/>
                <a:cs typeface="Arial"/>
              </a:rPr>
              <a:t>的启</a:t>
            </a:r>
            <a:r>
              <a:rPr lang="zh-CN" altLang="en-US" sz="1300" b="1">
                <a:solidFill>
                  <a:schemeClr val="bg2"/>
                </a:solidFill>
                <a:latin typeface="微软雅黑" pitchFamily="34" charset="-122"/>
                <a:ea typeface="微软雅黑" pitchFamily="34" charset="-122"/>
                <a:cs typeface="Arial"/>
              </a:rPr>
              <a:t>示</a:t>
            </a:r>
            <a:endParaRPr lang="en-US" sz="1300" b="1">
              <a:solidFill>
                <a:schemeClr val="bg2"/>
              </a:solidFill>
              <a:latin typeface="微软雅黑" pitchFamily="34" charset="-122"/>
              <a:ea typeface="微软雅黑" pitchFamily="34" charset="-122"/>
              <a:cs typeface="Arial"/>
            </a:endParaRPr>
          </a:p>
        </p:txBody>
      </p:sp>
      <p:sp>
        <p:nvSpPr>
          <p:cNvPr id="78" name="Rounded Rectangle 244"/>
          <p:cNvSpPr/>
          <p:nvPr/>
        </p:nvSpPr>
        <p:spPr bwMode="gray">
          <a:xfrm>
            <a:off x="571472" y="5792564"/>
            <a:ext cx="8321007" cy="720080"/>
          </a:xfrm>
          <a:prstGeom prst="roundRect">
            <a:avLst>
              <a:gd name="adj" fmla="val 0"/>
            </a:avLst>
          </a:prstGeom>
          <a:noFill/>
          <a:ln>
            <a:noFill/>
          </a:ln>
        </p:spPr>
        <p:style>
          <a:lnRef idx="2">
            <a:schemeClr val="accent6">
              <a:shade val="50000"/>
            </a:schemeClr>
          </a:lnRef>
          <a:fillRef idx="1">
            <a:schemeClr val="accent6"/>
          </a:fillRef>
          <a:effectRef idx="0">
            <a:schemeClr val="accent6"/>
          </a:effectRef>
          <a:fontRef idx="minor">
            <a:schemeClr val="lt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114300" indent="-114300">
              <a:spcAft>
                <a:spcPts val="300"/>
              </a:spcAft>
              <a:buFont typeface="Arial" pitchFamily="34" charset="0"/>
              <a:buChar char="•"/>
            </a:pPr>
            <a:r>
              <a:rPr lang="zh-CN" altLang="en-US" sz="1300" smtClean="0">
                <a:solidFill>
                  <a:schemeClr val="tx1"/>
                </a:solidFill>
                <a:latin typeface="微软雅黑" pitchFamily="34" charset="-122"/>
                <a:ea typeface="微软雅黑" pitchFamily="34" charset="-122"/>
                <a:cs typeface="Arial"/>
              </a:rPr>
              <a:t>美国的钢铁贸易环节由钢厂主</a:t>
            </a:r>
            <a:r>
              <a:rPr lang="zh-CN" altLang="en-US" sz="1300">
                <a:solidFill>
                  <a:schemeClr val="tx1"/>
                </a:solidFill>
                <a:latin typeface="微软雅黑" pitchFamily="34" charset="-122"/>
                <a:ea typeface="微软雅黑" pitchFamily="34" charset="-122"/>
                <a:cs typeface="Arial"/>
              </a:rPr>
              <a:t>导，贸易</a:t>
            </a:r>
            <a:r>
              <a:rPr lang="zh-CN" altLang="en-US" sz="1300" smtClean="0">
                <a:solidFill>
                  <a:schemeClr val="tx1"/>
                </a:solidFill>
                <a:latin typeface="微软雅黑" pitchFamily="34" charset="-122"/>
                <a:ea typeface="微软雅黑" pitchFamily="34" charset="-122"/>
                <a:cs typeface="Arial"/>
              </a:rPr>
              <a:t>商整</a:t>
            </a:r>
            <a:r>
              <a:rPr lang="zh-CN" altLang="en-US" sz="1300">
                <a:solidFill>
                  <a:schemeClr val="tx1"/>
                </a:solidFill>
                <a:latin typeface="微软雅黑" pitchFamily="34" charset="-122"/>
                <a:ea typeface="微软雅黑" pitchFamily="34" charset="-122"/>
                <a:cs typeface="Arial"/>
              </a:rPr>
              <a:t>合剪切加工、仓储、配送等增值服务能力，满</a:t>
            </a:r>
            <a:r>
              <a:rPr lang="zh-CN" altLang="en-US" sz="1300" smtClean="0">
                <a:solidFill>
                  <a:schemeClr val="tx1"/>
                </a:solidFill>
                <a:latin typeface="微软雅黑" pitchFamily="34" charset="-122"/>
                <a:ea typeface="微软雅黑" pitchFamily="34" charset="-122"/>
                <a:cs typeface="Arial"/>
              </a:rPr>
              <a:t>足多</a:t>
            </a:r>
            <a:r>
              <a:rPr lang="zh-CN" altLang="en-US" sz="1300">
                <a:solidFill>
                  <a:schemeClr val="tx1"/>
                </a:solidFill>
                <a:latin typeface="微软雅黑" pitchFamily="34" charset="-122"/>
                <a:ea typeface="微软雅黑" pitchFamily="34" charset="-122"/>
                <a:cs typeface="Arial"/>
              </a:rPr>
              <a:t>元化的需求，向价值链的终端渗透</a:t>
            </a:r>
          </a:p>
          <a:p>
            <a:pPr marL="114300" indent="-114300">
              <a:spcAft>
                <a:spcPts val="300"/>
              </a:spcAft>
              <a:buFont typeface="Arial" pitchFamily="34" charset="0"/>
              <a:buChar char="•"/>
            </a:pPr>
            <a:r>
              <a:rPr lang="zh-CN" altLang="en-US" sz="1300" smtClean="0">
                <a:solidFill>
                  <a:schemeClr val="tx1"/>
                </a:solidFill>
                <a:latin typeface="微软雅黑" pitchFamily="34" charset="-122"/>
                <a:ea typeface="微软雅黑" pitchFamily="34" charset="-122"/>
                <a:cs typeface="Arial"/>
              </a:rPr>
              <a:t>从美</a:t>
            </a:r>
            <a:r>
              <a:rPr lang="zh-CN" altLang="en-US" sz="1300">
                <a:solidFill>
                  <a:schemeClr val="tx1"/>
                </a:solidFill>
                <a:latin typeface="微软雅黑" pitchFamily="34" charset="-122"/>
                <a:ea typeface="微软雅黑" pitchFamily="34" charset="-122"/>
                <a:cs typeface="Arial"/>
              </a:rPr>
              <a:t>国钢</a:t>
            </a:r>
            <a:r>
              <a:rPr lang="zh-CN" altLang="en-US" sz="1300" smtClean="0">
                <a:solidFill>
                  <a:schemeClr val="tx1"/>
                </a:solidFill>
                <a:latin typeface="微软雅黑" pitchFamily="34" charset="-122"/>
                <a:ea typeface="微软雅黑" pitchFamily="34" charset="-122"/>
                <a:cs typeface="Arial"/>
              </a:rPr>
              <a:t>铁流通环节的整合经验可见，贸易</a:t>
            </a:r>
            <a:r>
              <a:rPr lang="zh-CN" altLang="en-US" sz="1300">
                <a:solidFill>
                  <a:schemeClr val="tx1"/>
                </a:solidFill>
                <a:latin typeface="微软雅黑" pitchFamily="34" charset="-122"/>
                <a:ea typeface="微软雅黑" pitchFamily="34" charset="-122"/>
                <a:cs typeface="Arial"/>
              </a:rPr>
              <a:t>企</a:t>
            </a:r>
            <a:r>
              <a:rPr lang="zh-CN" altLang="en-US" sz="1300" smtClean="0">
                <a:solidFill>
                  <a:schemeClr val="tx1"/>
                </a:solidFill>
                <a:latin typeface="微软雅黑" pitchFamily="34" charset="-122"/>
                <a:ea typeface="微软雅黑" pitchFamily="34" charset="-122"/>
                <a:cs typeface="Arial"/>
              </a:rPr>
              <a:t>业最终将向大型化</a:t>
            </a:r>
            <a:r>
              <a:rPr lang="en-US" altLang="zh-CN" sz="1300" smtClean="0">
                <a:solidFill>
                  <a:schemeClr val="tx1"/>
                </a:solidFill>
                <a:latin typeface="微软雅黑" pitchFamily="34" charset="-122"/>
                <a:ea typeface="微软雅黑" pitchFamily="34" charset="-122"/>
                <a:cs typeface="Arial"/>
              </a:rPr>
              <a:t>/</a:t>
            </a:r>
            <a:r>
              <a:rPr lang="zh-CN" altLang="en-US" sz="1300" smtClean="0">
                <a:solidFill>
                  <a:schemeClr val="tx1"/>
                </a:solidFill>
                <a:latin typeface="微软雅黑" pitchFamily="34" charset="-122"/>
                <a:ea typeface="微软雅黑" pitchFamily="34" charset="-122"/>
                <a:cs typeface="Arial"/>
              </a:rPr>
              <a:t>连锁化或精</a:t>
            </a:r>
            <a:r>
              <a:rPr lang="zh-CN" altLang="en-US" sz="1300">
                <a:solidFill>
                  <a:schemeClr val="tx1"/>
                </a:solidFill>
                <a:latin typeface="微软雅黑" pitchFamily="34" charset="-122"/>
                <a:ea typeface="微软雅黑" pitchFamily="34" charset="-122"/>
                <a:cs typeface="Arial"/>
              </a:rPr>
              <a:t>细</a:t>
            </a:r>
            <a:r>
              <a:rPr lang="zh-CN" altLang="en-US" sz="1300" smtClean="0">
                <a:solidFill>
                  <a:schemeClr val="tx1"/>
                </a:solidFill>
                <a:latin typeface="微软雅黑" pitchFamily="34" charset="-122"/>
                <a:ea typeface="微软雅黑" pitchFamily="34" charset="-122"/>
                <a:cs typeface="Arial"/>
              </a:rPr>
              <a:t>化</a:t>
            </a:r>
            <a:r>
              <a:rPr lang="en-US" altLang="zh-CN" sz="1300" smtClean="0">
                <a:solidFill>
                  <a:schemeClr val="tx1"/>
                </a:solidFill>
                <a:latin typeface="微软雅黑" pitchFamily="34" charset="-122"/>
                <a:ea typeface="微软雅黑" pitchFamily="34" charset="-122"/>
                <a:cs typeface="Arial"/>
              </a:rPr>
              <a:t>/</a:t>
            </a:r>
            <a:r>
              <a:rPr lang="zh-CN" altLang="en-US" sz="1300" smtClean="0">
                <a:solidFill>
                  <a:schemeClr val="tx1"/>
                </a:solidFill>
                <a:latin typeface="微软雅黑" pitchFamily="34" charset="-122"/>
                <a:ea typeface="微软雅黑" pitchFamily="34" charset="-122"/>
                <a:cs typeface="Arial"/>
              </a:rPr>
              <a:t>专业化两个方向之一演变</a:t>
            </a:r>
            <a:endParaRPr lang="en-US" altLang="zh-CN" sz="1300">
              <a:solidFill>
                <a:schemeClr val="tx1"/>
              </a:solidFill>
              <a:latin typeface="微软雅黑" pitchFamily="34" charset="-122"/>
              <a:ea typeface="微软雅黑" pitchFamily="34" charset="-122"/>
              <a:cs typeface="Arial"/>
            </a:endParaRPr>
          </a:p>
        </p:txBody>
      </p:sp>
      <p:sp>
        <p:nvSpPr>
          <p:cNvPr id="115" name="Footer Placeholder 2"/>
          <p:cNvSpPr txBox="1"/>
          <p:nvPr/>
        </p:nvSpPr>
        <p:spPr bwMode="gray">
          <a:xfrm>
            <a:off x="2960825" y="6630415"/>
            <a:ext cx="4059447" cy="176785"/>
          </a:xfrm>
          <a:prstGeom prst="rect">
            <a:avLst/>
          </a:prstGeom>
          <a:noFill/>
          <a:ln w="12700">
            <a:noFill/>
            <a:miter lim="800000"/>
          </a:ln>
          <a:effectLst/>
        </p:spPr>
        <p:txBody>
          <a:bodyPr vert="horz" wrap="square" lIns="91440" tIns="45720" rIns="91440" bIns="45720" numCol="1" anchor="b"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r>
              <a:rPr lang="en-US" altLang="zh-CN" sz="1000" smtClean="0">
                <a:solidFill>
                  <a:srgbClr val="000000"/>
                </a:solidFill>
                <a:latin typeface="+mn-ea"/>
                <a:ea typeface="+mn-ea"/>
                <a:sym typeface="Symbol" pitchFamily="18" charset="2"/>
              </a:rPr>
              <a:t>1. </a:t>
            </a:r>
            <a:r>
              <a:rPr lang="zh-CN" altLang="en-US" sz="1000" smtClean="0">
                <a:solidFill>
                  <a:srgbClr val="000000"/>
                </a:solidFill>
                <a:latin typeface="+mn-ea"/>
                <a:ea typeface="+mn-ea"/>
                <a:sym typeface="Symbol" pitchFamily="18" charset="2"/>
              </a:rPr>
              <a:t>信息来源：美国海关总署</a:t>
            </a:r>
            <a:r>
              <a:rPr lang="en-US" altLang="zh-CN" sz="1000" smtClean="0">
                <a:solidFill>
                  <a:srgbClr val="000000"/>
                </a:solidFill>
                <a:latin typeface="+mn-ea"/>
                <a:ea typeface="+mn-ea"/>
                <a:sym typeface="Symbol" pitchFamily="18" charset="2"/>
              </a:rPr>
              <a:t>2012</a:t>
            </a:r>
            <a:r>
              <a:rPr lang="zh-CN" altLang="en-US" sz="1000" smtClean="0">
                <a:solidFill>
                  <a:srgbClr val="000000"/>
                </a:solidFill>
                <a:latin typeface="+mn-ea"/>
                <a:ea typeface="+mn-ea"/>
                <a:sym typeface="Symbol" pitchFamily="18" charset="2"/>
              </a:rPr>
              <a:t>；兰格钢铁网；</a:t>
            </a:r>
            <a:r>
              <a:rPr lang="en-US" altLang="zh-CN" sz="1000" smtClean="0">
                <a:solidFill>
                  <a:srgbClr val="000000"/>
                </a:solidFill>
                <a:latin typeface="+mn-ea"/>
                <a:ea typeface="+mn-ea"/>
                <a:sym typeface="Symbol" pitchFamily="18" charset="2"/>
              </a:rPr>
              <a:t>B</a:t>
            </a:r>
            <a:r>
              <a:rPr lang="zh-CN" altLang="en-US" sz="1000" smtClean="0">
                <a:solidFill>
                  <a:srgbClr val="000000"/>
                </a:solidFill>
                <a:latin typeface="+mn-ea"/>
                <a:ea typeface="+mn-ea"/>
                <a:sym typeface="Symbol" pitchFamily="18" charset="2"/>
              </a:rPr>
              <a:t>研究</a:t>
            </a:r>
            <a:endParaRPr kumimoji="0" lang="en-US" sz="1000" b="0" i="0" u="none" strike="noStrike" kern="1200" cap="none" spc="0" normalizeH="0" baseline="0" noProof="0">
              <a:ln>
                <a:noFill/>
              </a:ln>
              <a:solidFill>
                <a:srgbClr val="000000"/>
              </a:solidFill>
              <a:effectLst/>
              <a:uLnTx/>
              <a:uFillTx/>
              <a:latin typeface="+mn-ea"/>
              <a:ea typeface="+mn-ea"/>
              <a:sym typeface="Symbol" pitchFamily="18" charset="2"/>
            </a:endParaRPr>
          </a:p>
        </p:txBody>
      </p:sp>
      <p:grpSp>
        <p:nvGrpSpPr>
          <p:cNvPr id="75" name="Group 74"/>
          <p:cNvGrpSpPr/>
          <p:nvPr/>
        </p:nvGrpSpPr>
        <p:grpSpPr>
          <a:xfrm>
            <a:off x="7274859" y="84738"/>
            <a:ext cx="1195978" cy="510566"/>
            <a:chOff x="567157" y="2420888"/>
            <a:chExt cx="6927377" cy="3456384"/>
          </a:xfrm>
        </p:grpSpPr>
        <p:sp>
          <p:nvSpPr>
            <p:cNvPr id="85" name="Rectangle 13"/>
            <p:cNvSpPr>
              <a:spLocks noChangeArrowheads="1"/>
            </p:cNvSpPr>
            <p:nvPr/>
          </p:nvSpPr>
          <p:spPr bwMode="auto">
            <a:xfrm>
              <a:off x="1127329" y="2420888"/>
              <a:ext cx="720000" cy="1584175"/>
            </a:xfrm>
            <a:prstGeom prst="rect">
              <a:avLst/>
            </a:prstGeom>
            <a:ln w="9525">
              <a:solidFill>
                <a:schemeClr val="bg1"/>
              </a:solidFill>
            </a:ln>
          </p:spPr>
          <p:style>
            <a:lnRef idx="3">
              <a:schemeClr val="lt1"/>
            </a:lnRef>
            <a:fillRef idx="1">
              <a:schemeClr val="accent4"/>
            </a:fillRef>
            <a:effectRef idx="1">
              <a:schemeClr val="accent4"/>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a typeface="+mn-ea"/>
              </a:endParaRPr>
            </a:p>
          </p:txBody>
        </p:sp>
        <p:sp>
          <p:nvSpPr>
            <p:cNvPr id="86" name="Rectangle 27"/>
            <p:cNvSpPr>
              <a:spLocks noChangeArrowheads="1"/>
            </p:cNvSpPr>
            <p:nvPr/>
          </p:nvSpPr>
          <p:spPr bwMode="auto">
            <a:xfrm>
              <a:off x="2249865" y="2420889"/>
              <a:ext cx="2160240" cy="3456383"/>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smtClean="0">
                <a:latin typeface="+mn-ea"/>
                <a:ea typeface="+mn-ea"/>
              </a:endParaRPr>
            </a:p>
          </p:txBody>
        </p:sp>
        <p:sp>
          <p:nvSpPr>
            <p:cNvPr id="88" name="Rectangle 42"/>
            <p:cNvSpPr>
              <a:spLocks noChangeArrowheads="1"/>
            </p:cNvSpPr>
            <p:nvPr/>
          </p:nvSpPr>
          <p:spPr bwMode="auto">
            <a:xfrm>
              <a:off x="5686372" y="2420890"/>
              <a:ext cx="1808162" cy="3456382"/>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smtClean="0">
                <a:latin typeface="+mn-ea"/>
                <a:ea typeface="+mn-ea"/>
              </a:endParaRPr>
            </a:p>
          </p:txBody>
        </p:sp>
        <p:sp>
          <p:nvSpPr>
            <p:cNvPr id="97" name="Rectangle 47"/>
            <p:cNvSpPr>
              <a:spLocks noChangeArrowheads="1"/>
            </p:cNvSpPr>
            <p:nvPr/>
          </p:nvSpPr>
          <p:spPr bwMode="auto">
            <a:xfrm>
              <a:off x="4867553" y="2420889"/>
              <a:ext cx="611833" cy="3456383"/>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vert="eaVert"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a typeface="+mn-ea"/>
              </a:endParaRPr>
            </a:p>
          </p:txBody>
        </p:sp>
        <p:sp>
          <p:nvSpPr>
            <p:cNvPr id="98" name="Rectangle 13"/>
            <p:cNvSpPr>
              <a:spLocks noChangeArrowheads="1"/>
            </p:cNvSpPr>
            <p:nvPr/>
          </p:nvSpPr>
          <p:spPr bwMode="auto">
            <a:xfrm>
              <a:off x="1127329" y="42591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a typeface="+mn-ea"/>
              </a:endParaRPr>
            </a:p>
          </p:txBody>
        </p:sp>
        <p:cxnSp>
          <p:nvCxnSpPr>
            <p:cNvPr id="99" name="AutoShape 56"/>
            <p:cNvCxnSpPr>
              <a:cxnSpLocks noChangeShapeType="1"/>
              <a:stCxn id="85" idx="3"/>
              <a:endCxn id="86" idx="1"/>
            </p:cNvCxnSpPr>
            <p:nvPr/>
          </p:nvCxnSpPr>
          <p:spPr bwMode="auto">
            <a:xfrm>
              <a:off x="1847329" y="3212976"/>
              <a:ext cx="402536" cy="93610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0" name="AutoShape 56"/>
            <p:cNvCxnSpPr>
              <a:cxnSpLocks noChangeShapeType="1"/>
              <a:stCxn id="98" idx="3"/>
              <a:endCxn id="86" idx="1"/>
            </p:cNvCxnSpPr>
            <p:nvPr/>
          </p:nvCxnSpPr>
          <p:spPr bwMode="auto">
            <a:xfrm flipV="1">
              <a:off x="1847329" y="4149081"/>
              <a:ext cx="402536" cy="90219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1" name="Straight Arrow Connector 100"/>
            <p:cNvCxnSpPr>
              <a:stCxn id="86" idx="3"/>
              <a:endCxn id="97" idx="1"/>
            </p:cNvCxnSpPr>
            <p:nvPr/>
          </p:nvCxnSpPr>
          <p:spPr bwMode="auto">
            <a:xfrm>
              <a:off x="4410105" y="4149081"/>
              <a:ext cx="457448"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2" name="Straight Arrow Connector 101"/>
            <p:cNvCxnSpPr>
              <a:stCxn id="97" idx="3"/>
              <a:endCxn id="88" idx="1"/>
            </p:cNvCxnSpPr>
            <p:nvPr/>
          </p:nvCxnSpPr>
          <p:spPr bwMode="auto">
            <a:xfrm>
              <a:off x="5479386" y="4149081"/>
              <a:ext cx="206986"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3" name="Rectangle 20"/>
            <p:cNvSpPr>
              <a:spLocks noChangeArrowheads="1"/>
            </p:cNvSpPr>
            <p:nvPr/>
          </p:nvSpPr>
          <p:spPr bwMode="auto">
            <a:xfrm>
              <a:off x="567157" y="2422274"/>
              <a:ext cx="416156" cy="3421089"/>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grpSp>
      <p:sp>
        <p:nvSpPr>
          <p:cNvPr id="147" name="Rectangle 20"/>
          <p:cNvSpPr/>
          <p:nvPr/>
        </p:nvSpPr>
        <p:spPr bwMode="gray">
          <a:xfrm>
            <a:off x="4448204" y="1662106"/>
            <a:ext cx="4481514" cy="1232517"/>
          </a:xfrm>
          <a:prstGeom prst="rect">
            <a:avLst/>
          </a:prstGeom>
          <a:solidFill>
            <a:schemeClr val="bg1"/>
          </a:solidFill>
          <a:ln w="19050">
            <a:solidFill>
              <a:schemeClr val="bg1">
                <a:lumMod val="50000"/>
              </a:schemeClr>
            </a:solidFill>
          </a:ln>
        </p:spPr>
        <p:style>
          <a:lnRef idx="2">
            <a:schemeClr val="accent6"/>
          </a:lnRef>
          <a:fillRef idx="1">
            <a:schemeClr val="lt1"/>
          </a:fillRef>
          <a:effectRef idx="0">
            <a:schemeClr val="accent6"/>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171450" indent="-171450" algn="ctr">
              <a:spcAft>
                <a:spcPts val="300"/>
              </a:spcAft>
              <a:buFont typeface="Wingdings" pitchFamily="2" charset="2"/>
              <a:buChar char="§"/>
            </a:pPr>
            <a:endParaRPr lang="en-US" sz="1200" smtClean="0">
              <a:latin typeface="微软雅黑" pitchFamily="34" charset="-122"/>
              <a:ea typeface="微软雅黑" pitchFamily="34" charset="-122"/>
              <a:cs typeface="Arial"/>
            </a:endParaRPr>
          </a:p>
        </p:txBody>
      </p:sp>
      <p:sp>
        <p:nvSpPr>
          <p:cNvPr id="148" name="Rectangle 131"/>
          <p:cNvSpPr/>
          <p:nvPr/>
        </p:nvSpPr>
        <p:spPr bwMode="gray">
          <a:xfrm>
            <a:off x="4572000" y="1485206"/>
            <a:ext cx="1135646" cy="239673"/>
          </a:xfrm>
          <a:prstGeom prst="rect">
            <a:avLst/>
          </a:prstGeom>
          <a:solidFill>
            <a:schemeClr val="accent3">
              <a:lumMod val="75000"/>
            </a:schemeClr>
          </a:solidFill>
          <a:ln>
            <a:solidFill>
              <a:schemeClr val="bg1">
                <a:lumMod val="50000"/>
              </a:schemeClr>
            </a:solidFill>
          </a:ln>
          <a:effectLst>
            <a:outerShdw blurRad="50800" dist="38100" dir="2700000" algn="tl"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300" b="1">
                <a:solidFill>
                  <a:schemeClr val="bg2"/>
                </a:solidFill>
                <a:latin typeface="微软雅黑" pitchFamily="34" charset="-122"/>
                <a:ea typeface="微软雅黑" pitchFamily="34" charset="-122"/>
                <a:cs typeface="Arial"/>
              </a:rPr>
              <a:t>参与方</a:t>
            </a:r>
            <a:endParaRPr lang="en-US" sz="1300" b="1">
              <a:solidFill>
                <a:schemeClr val="bg2"/>
              </a:solidFill>
              <a:latin typeface="微软雅黑" pitchFamily="34" charset="-122"/>
              <a:ea typeface="微软雅黑" pitchFamily="34" charset="-122"/>
              <a:cs typeface="Arial"/>
            </a:endParaRPr>
          </a:p>
        </p:txBody>
      </p:sp>
      <p:sp>
        <p:nvSpPr>
          <p:cNvPr id="149" name="Rounded Rectangle 244"/>
          <p:cNvSpPr/>
          <p:nvPr/>
        </p:nvSpPr>
        <p:spPr bwMode="gray">
          <a:xfrm>
            <a:off x="4527858" y="1813664"/>
            <a:ext cx="4429156" cy="1018131"/>
          </a:xfrm>
          <a:prstGeom prst="roundRect">
            <a:avLst>
              <a:gd name="adj" fmla="val 0"/>
            </a:avLst>
          </a:prstGeom>
          <a:noFill/>
          <a:ln>
            <a:noFill/>
          </a:ln>
        </p:spPr>
        <p:style>
          <a:lnRef idx="2">
            <a:schemeClr val="accent6">
              <a:shade val="50000"/>
            </a:schemeClr>
          </a:lnRef>
          <a:fillRef idx="1">
            <a:schemeClr val="accent6"/>
          </a:fillRef>
          <a:effectRef idx="0">
            <a:schemeClr val="accent6"/>
          </a:effectRef>
          <a:fontRef idx="minor">
            <a:schemeClr val="lt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114300" indent="-114300">
              <a:spcBef>
                <a:spcPts val="300"/>
              </a:spcBef>
              <a:spcAft>
                <a:spcPts val="300"/>
              </a:spcAft>
              <a:buFont typeface="Arial" pitchFamily="34" charset="0"/>
              <a:buChar char="•"/>
            </a:pPr>
            <a:r>
              <a:rPr lang="zh-CN" altLang="en-US" sz="1300" b="1" smtClean="0">
                <a:solidFill>
                  <a:schemeClr val="tx1"/>
                </a:solidFill>
                <a:latin typeface="微软雅黑" pitchFamily="34" charset="-122"/>
                <a:ea typeface="微软雅黑" pitchFamily="34" charset="-122"/>
                <a:cs typeface="Arial"/>
              </a:rPr>
              <a:t>钢</a:t>
            </a:r>
            <a:r>
              <a:rPr lang="zh-CN" altLang="en-US" sz="1300" b="1">
                <a:solidFill>
                  <a:schemeClr val="tx1"/>
                </a:solidFill>
                <a:latin typeface="微软雅黑" pitchFamily="34" charset="-122"/>
                <a:ea typeface="微软雅黑" pitchFamily="34" charset="-122"/>
                <a:cs typeface="Arial"/>
              </a:rPr>
              <a:t>厂</a:t>
            </a:r>
            <a:r>
              <a:rPr lang="zh-CN" altLang="en-US" sz="1300">
                <a:solidFill>
                  <a:schemeClr val="tx1"/>
                </a:solidFill>
                <a:latin typeface="微软雅黑" pitchFamily="34" charset="-122"/>
                <a:ea typeface="微软雅黑" pitchFamily="34" charset="-122"/>
                <a:cs typeface="Arial"/>
              </a:rPr>
              <a:t>：以米塔尔、美国钢铁和纽柯三大钢铁集团为首，三大钢</a:t>
            </a:r>
            <a:r>
              <a:rPr lang="zh-CN" altLang="en-US" sz="1300" smtClean="0">
                <a:solidFill>
                  <a:schemeClr val="tx1"/>
                </a:solidFill>
                <a:latin typeface="微软雅黑" pitchFamily="34" charset="-122"/>
                <a:ea typeface="微软雅黑" pitchFamily="34" charset="-122"/>
                <a:cs typeface="Arial"/>
              </a:rPr>
              <a:t>厂之</a:t>
            </a:r>
            <a:r>
              <a:rPr lang="zh-CN" altLang="en-US" sz="1300">
                <a:solidFill>
                  <a:schemeClr val="tx1"/>
                </a:solidFill>
                <a:latin typeface="微软雅黑" pitchFamily="34" charset="-122"/>
                <a:ea typeface="微软雅黑" pitchFamily="34" charset="-122"/>
                <a:cs typeface="Arial"/>
              </a:rPr>
              <a:t>和占美国国内产能的</a:t>
            </a:r>
            <a:r>
              <a:rPr lang="en-US" altLang="zh-CN" sz="1300">
                <a:solidFill>
                  <a:schemeClr val="tx1"/>
                </a:solidFill>
                <a:latin typeface="微软雅黑" pitchFamily="34" charset="-122"/>
                <a:ea typeface="微软雅黑" pitchFamily="34" charset="-122"/>
                <a:cs typeface="Arial"/>
              </a:rPr>
              <a:t>73%</a:t>
            </a:r>
          </a:p>
          <a:p>
            <a:pPr marL="114300" indent="-114300">
              <a:spcBef>
                <a:spcPts val="300"/>
              </a:spcBef>
              <a:spcAft>
                <a:spcPts val="300"/>
              </a:spcAft>
              <a:buFont typeface="Arial" pitchFamily="34" charset="0"/>
              <a:buChar char="•"/>
            </a:pPr>
            <a:r>
              <a:rPr lang="zh-CN" altLang="en-US" sz="1300" b="1">
                <a:solidFill>
                  <a:schemeClr val="tx1"/>
                </a:solidFill>
                <a:latin typeface="微软雅黑" pitchFamily="34" charset="-122"/>
                <a:ea typeface="微软雅黑" pitchFamily="34" charset="-122"/>
                <a:cs typeface="Arial"/>
              </a:rPr>
              <a:t>贸易商</a:t>
            </a:r>
            <a:r>
              <a:rPr lang="zh-CN" altLang="en-US" sz="1300" smtClean="0">
                <a:solidFill>
                  <a:schemeClr val="tx1"/>
                </a:solidFill>
                <a:latin typeface="微软雅黑" pitchFamily="34" charset="-122"/>
                <a:ea typeface="微软雅黑" pitchFamily="34" charset="-122"/>
                <a:cs typeface="Arial"/>
              </a:rPr>
              <a:t>：又称钢</a:t>
            </a:r>
            <a:r>
              <a:rPr lang="zh-CN" altLang="en-US" sz="1300">
                <a:solidFill>
                  <a:schemeClr val="tx1"/>
                </a:solidFill>
                <a:latin typeface="微软雅黑" pitchFamily="34" charset="-122"/>
                <a:ea typeface="微软雅黑" pitchFamily="34" charset="-122"/>
                <a:cs typeface="Arial"/>
              </a:rPr>
              <a:t>材服务中心</a:t>
            </a:r>
            <a:r>
              <a:rPr lang="zh-CN" altLang="en-US" sz="1300" smtClean="0">
                <a:solidFill>
                  <a:schemeClr val="tx1"/>
                </a:solidFill>
                <a:latin typeface="微软雅黑" pitchFamily="34" charset="-122"/>
                <a:ea typeface="微软雅黑" pitchFamily="34" charset="-122"/>
                <a:cs typeface="Arial"/>
              </a:rPr>
              <a:t>，</a:t>
            </a:r>
            <a:r>
              <a:rPr lang="zh-CN" altLang="en-US" sz="1300">
                <a:solidFill>
                  <a:schemeClr val="tx1"/>
                </a:solidFill>
              </a:rPr>
              <a:t>市场集中</a:t>
            </a:r>
            <a:r>
              <a:rPr lang="zh-CN" altLang="en-US" sz="1300" smtClean="0">
                <a:solidFill>
                  <a:schemeClr val="tx1"/>
                </a:solidFill>
              </a:rPr>
              <a:t>度</a:t>
            </a:r>
            <a:r>
              <a:rPr lang="zh-CN" altLang="en-US" sz="1300">
                <a:solidFill>
                  <a:schemeClr val="tx1"/>
                </a:solidFill>
              </a:rPr>
              <a:t>偏</a:t>
            </a:r>
            <a:r>
              <a:rPr lang="zh-CN" altLang="en-US" sz="1300" smtClean="0">
                <a:solidFill>
                  <a:schemeClr val="tx1"/>
                </a:solidFill>
              </a:rPr>
              <a:t>低，</a:t>
            </a:r>
            <a:r>
              <a:rPr lang="zh-CN" altLang="en-US" sz="1300" smtClean="0">
                <a:solidFill>
                  <a:schemeClr val="tx1"/>
                </a:solidFill>
                <a:latin typeface="微软雅黑" pitchFamily="34" charset="-122"/>
                <a:ea typeface="微软雅黑" pitchFamily="34" charset="-122"/>
                <a:cs typeface="Arial"/>
              </a:rPr>
              <a:t>较</a:t>
            </a:r>
            <a:r>
              <a:rPr lang="zh-CN" altLang="en-US" sz="1300">
                <a:solidFill>
                  <a:schemeClr val="tx1"/>
                </a:solidFill>
                <a:latin typeface="微软雅黑" pitchFamily="34" charset="-122"/>
                <a:ea typeface="微软雅黑" pitchFamily="34" charset="-122"/>
                <a:cs typeface="Arial"/>
              </a:rPr>
              <a:t>大</a:t>
            </a:r>
            <a:r>
              <a:rPr lang="zh-CN" altLang="en-US" sz="1300" smtClean="0">
                <a:solidFill>
                  <a:schemeClr val="tx1"/>
                </a:solidFill>
                <a:latin typeface="微软雅黑" pitchFamily="34" charset="-122"/>
                <a:ea typeface="微软雅黑" pitchFamily="34" charset="-122"/>
                <a:cs typeface="Arial"/>
              </a:rPr>
              <a:t>的包括瑞</a:t>
            </a:r>
            <a:r>
              <a:rPr lang="zh-CN" altLang="en-US" sz="1300">
                <a:solidFill>
                  <a:schemeClr val="tx1"/>
                </a:solidFill>
                <a:latin typeface="微软雅黑" pitchFamily="34" charset="-122"/>
                <a:ea typeface="微软雅黑" pitchFamily="34" charset="-122"/>
                <a:cs typeface="Arial"/>
              </a:rPr>
              <a:t>尔森</a:t>
            </a:r>
            <a:r>
              <a:rPr lang="zh-CN" altLang="en-US" sz="1300" smtClean="0">
                <a:solidFill>
                  <a:schemeClr val="tx1"/>
                </a:solidFill>
                <a:latin typeface="微软雅黑" pitchFamily="34" charset="-122"/>
                <a:ea typeface="微软雅黑" pitchFamily="34" charset="-122"/>
                <a:cs typeface="Arial"/>
              </a:rPr>
              <a:t>公司、美国金属公司</a:t>
            </a:r>
            <a:r>
              <a:rPr lang="zh-CN" altLang="en-US" sz="1300" smtClean="0">
                <a:solidFill>
                  <a:schemeClr val="tx1"/>
                </a:solidFill>
              </a:rPr>
              <a:t>等，</a:t>
            </a:r>
            <a:r>
              <a:rPr lang="zh-CN" altLang="en-US" sz="1300">
                <a:solidFill>
                  <a:schemeClr val="tx1"/>
                </a:solidFill>
              </a:rPr>
              <a:t>融合了加工、仓储、配送等多</a:t>
            </a:r>
            <a:r>
              <a:rPr lang="zh-CN" altLang="en-US" sz="1300" smtClean="0">
                <a:solidFill>
                  <a:schemeClr val="tx1"/>
                </a:solidFill>
              </a:rPr>
              <a:t>项增值服务</a:t>
            </a:r>
            <a:endParaRPr lang="en-US" altLang="zh-CN" sz="1300">
              <a:solidFill>
                <a:schemeClr val="tx1"/>
              </a:solidFill>
            </a:endParaRPr>
          </a:p>
        </p:txBody>
      </p:sp>
      <p:sp>
        <p:nvSpPr>
          <p:cNvPr id="150" name="Rectangle 20"/>
          <p:cNvSpPr/>
          <p:nvPr/>
        </p:nvSpPr>
        <p:spPr bwMode="gray">
          <a:xfrm>
            <a:off x="4448204" y="3171348"/>
            <a:ext cx="4481514" cy="2168748"/>
          </a:xfrm>
          <a:prstGeom prst="rect">
            <a:avLst/>
          </a:prstGeom>
          <a:solidFill>
            <a:schemeClr val="bg1"/>
          </a:solidFill>
          <a:ln w="19050">
            <a:solidFill>
              <a:schemeClr val="bg1">
                <a:lumMod val="50000"/>
              </a:schemeClr>
            </a:solidFill>
          </a:ln>
        </p:spPr>
        <p:style>
          <a:lnRef idx="2">
            <a:schemeClr val="accent6"/>
          </a:lnRef>
          <a:fillRef idx="1">
            <a:schemeClr val="lt1"/>
          </a:fillRef>
          <a:effectRef idx="0">
            <a:schemeClr val="accent6"/>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171450" indent="-171450" algn="ctr">
              <a:spcAft>
                <a:spcPts val="300"/>
              </a:spcAft>
              <a:buFont typeface="Wingdings" pitchFamily="2" charset="2"/>
              <a:buChar char="§"/>
            </a:pPr>
            <a:endParaRPr lang="en-US" sz="1200" smtClean="0">
              <a:latin typeface="微软雅黑" pitchFamily="34" charset="-122"/>
              <a:ea typeface="微软雅黑" pitchFamily="34" charset="-122"/>
              <a:cs typeface="Arial"/>
            </a:endParaRPr>
          </a:p>
        </p:txBody>
      </p:sp>
      <p:sp>
        <p:nvSpPr>
          <p:cNvPr id="151" name="Rectangle 131"/>
          <p:cNvSpPr/>
          <p:nvPr/>
        </p:nvSpPr>
        <p:spPr bwMode="gray">
          <a:xfrm>
            <a:off x="4591080" y="2994449"/>
            <a:ext cx="1135646" cy="239673"/>
          </a:xfrm>
          <a:prstGeom prst="rect">
            <a:avLst/>
          </a:prstGeom>
          <a:solidFill>
            <a:schemeClr val="accent3">
              <a:lumMod val="75000"/>
            </a:schemeClr>
          </a:solidFill>
          <a:ln>
            <a:solidFill>
              <a:schemeClr val="bg1">
                <a:lumMod val="50000"/>
              </a:schemeClr>
            </a:solidFill>
          </a:ln>
          <a:effectLst>
            <a:outerShdw blurRad="50800" dist="38100" dir="2700000" algn="tl"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300" b="1" smtClean="0">
                <a:solidFill>
                  <a:schemeClr val="bg2"/>
                </a:solidFill>
                <a:latin typeface="微软雅黑" pitchFamily="34" charset="-122"/>
                <a:ea typeface="微软雅黑" pitchFamily="34" charset="-122"/>
                <a:cs typeface="Arial"/>
              </a:rPr>
              <a:t>行业特征</a:t>
            </a:r>
            <a:endParaRPr lang="en-US" sz="1300" b="1">
              <a:solidFill>
                <a:schemeClr val="bg2"/>
              </a:solidFill>
              <a:latin typeface="微软雅黑" pitchFamily="34" charset="-122"/>
              <a:ea typeface="微软雅黑" pitchFamily="34" charset="-122"/>
              <a:cs typeface="Arial"/>
            </a:endParaRPr>
          </a:p>
        </p:txBody>
      </p:sp>
      <p:sp>
        <p:nvSpPr>
          <p:cNvPr id="6" name="Text Box 142"/>
          <p:cNvSpPr txBox="1">
            <a:spLocks noChangeArrowheads="1"/>
          </p:cNvSpPr>
          <p:nvPr/>
        </p:nvSpPr>
        <p:spPr bwMode="auto">
          <a:xfrm>
            <a:off x="662391" y="2789433"/>
            <a:ext cx="816684" cy="269736"/>
          </a:xfrm>
          <a:prstGeom prst="rect">
            <a:avLst/>
          </a:prstGeom>
          <a:solidFill>
            <a:schemeClr val="accent5">
              <a:lumMod val="40000"/>
              <a:lumOff val="60000"/>
            </a:schemeClr>
          </a:solidFill>
          <a:ln w="6350" algn="ctr">
            <a:noFill/>
            <a:prstDash val="dash"/>
            <a:miter lim="800000"/>
          </a:ln>
          <a:effectLst>
            <a:outerShdw blurRad="50800" dist="38100" dir="2700000" algn="tl" rotWithShape="0">
              <a:prstClr val="black">
                <a:alpha val="40000"/>
              </a:prstClr>
            </a:outerShdw>
          </a:effectLst>
        </p:spPr>
        <p:txBody>
          <a:bodyPr lIns="0" tIns="36000" rIns="0" bIns="36000">
            <a:spAutoFit/>
          </a:bodyP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a:r>
              <a:rPr lang="zh-CN" altLang="en-US" sz="1400" b="1" smtClean="0">
                <a:latin typeface="+mj-ea"/>
                <a:ea typeface="+mj-ea"/>
              </a:rPr>
              <a:t>贸易分销</a:t>
            </a:r>
            <a:endParaRPr lang="zh-CN" altLang="en-US" sz="1400" b="1">
              <a:latin typeface="+mj-ea"/>
              <a:ea typeface="+mj-ea"/>
            </a:endParaRPr>
          </a:p>
        </p:txBody>
      </p:sp>
      <p:sp>
        <p:nvSpPr>
          <p:cNvPr id="8" name="Text Box 144"/>
          <p:cNvSpPr txBox="1">
            <a:spLocks noChangeArrowheads="1"/>
          </p:cNvSpPr>
          <p:nvPr/>
        </p:nvSpPr>
        <p:spPr bwMode="auto">
          <a:xfrm>
            <a:off x="662390" y="5000431"/>
            <a:ext cx="816684" cy="269736"/>
          </a:xfrm>
          <a:prstGeom prst="rect">
            <a:avLst/>
          </a:prstGeom>
          <a:solidFill>
            <a:schemeClr val="accent5">
              <a:lumMod val="40000"/>
              <a:lumOff val="60000"/>
            </a:schemeClr>
          </a:solidFill>
          <a:ln w="6350" algn="ctr">
            <a:noFill/>
            <a:prstDash val="dash"/>
            <a:miter lim="800000"/>
          </a:ln>
          <a:effectLst>
            <a:outerShdw blurRad="50800" dist="38100" dir="2700000" algn="tl" rotWithShape="0">
              <a:prstClr val="black">
                <a:alpha val="40000"/>
              </a:prstClr>
            </a:outerShdw>
          </a:effectLst>
        </p:spPr>
        <p:txBody>
          <a:bodyPr lIns="0" tIns="36000" rIns="0" bIns="36000" anchor="ctr">
            <a:spAutoFit/>
          </a:bodyP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a:r>
              <a:rPr lang="zh-CN" altLang="en-US" sz="1400" b="1" smtClean="0">
                <a:latin typeface="+mj-ea"/>
                <a:ea typeface="+mj-ea"/>
              </a:rPr>
              <a:t>终端用户</a:t>
            </a:r>
            <a:endParaRPr lang="zh-CN" altLang="en-US" sz="1400" b="1">
              <a:latin typeface="+mj-ea"/>
              <a:ea typeface="+mj-ea"/>
            </a:endParaRPr>
          </a:p>
        </p:txBody>
      </p:sp>
      <p:sp>
        <p:nvSpPr>
          <p:cNvPr id="9" name="Text Box 145"/>
          <p:cNvSpPr txBox="1">
            <a:spLocks noChangeArrowheads="1"/>
          </p:cNvSpPr>
          <p:nvPr/>
        </p:nvSpPr>
        <p:spPr bwMode="auto">
          <a:xfrm>
            <a:off x="662391" y="1683934"/>
            <a:ext cx="816684" cy="269736"/>
          </a:xfrm>
          <a:prstGeom prst="rect">
            <a:avLst/>
          </a:prstGeom>
          <a:solidFill>
            <a:schemeClr val="accent5">
              <a:lumMod val="40000"/>
              <a:lumOff val="60000"/>
            </a:schemeClr>
          </a:solidFill>
          <a:ln w="6350">
            <a:noFill/>
            <a:prstDash val="dash"/>
            <a:miter lim="800000"/>
          </a:ln>
          <a:effectLst>
            <a:outerShdw blurRad="50800" dist="38100" dir="2700000" algn="tl" rotWithShape="0">
              <a:prstClr val="black">
                <a:alpha val="40000"/>
              </a:prstClr>
            </a:outerShdw>
          </a:effectLst>
        </p:spPr>
        <p:txBody>
          <a:bodyPr lIns="0" tIns="36000" rIns="0" bIns="36000">
            <a:spAutoFit/>
          </a:bodyP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a:r>
              <a:rPr lang="zh-CN" altLang="en-US" sz="1400" b="1" smtClean="0">
                <a:latin typeface="+mj-ea"/>
                <a:ea typeface="+mj-ea"/>
              </a:rPr>
              <a:t>冶炼生产</a:t>
            </a:r>
            <a:endParaRPr lang="zh-CN" altLang="en-US" sz="1400" b="1">
              <a:latin typeface="+mj-ea"/>
              <a:ea typeface="+mj-ea"/>
            </a:endParaRPr>
          </a:p>
        </p:txBody>
      </p:sp>
      <p:sp>
        <p:nvSpPr>
          <p:cNvPr id="51" name="Text Box 142"/>
          <p:cNvSpPr txBox="1">
            <a:spLocks noChangeArrowheads="1"/>
          </p:cNvSpPr>
          <p:nvPr/>
        </p:nvSpPr>
        <p:spPr bwMode="auto">
          <a:xfrm>
            <a:off x="664796" y="3894931"/>
            <a:ext cx="816684" cy="269736"/>
          </a:xfrm>
          <a:prstGeom prst="rect">
            <a:avLst/>
          </a:prstGeom>
          <a:solidFill>
            <a:schemeClr val="accent5">
              <a:lumMod val="40000"/>
              <a:lumOff val="60000"/>
            </a:schemeClr>
          </a:solidFill>
          <a:ln w="6350" algn="ctr">
            <a:noFill/>
            <a:prstDash val="dash"/>
            <a:miter lim="800000"/>
          </a:ln>
          <a:effectLst>
            <a:outerShdw blurRad="50800" dist="38100" dir="2700000" algn="tl" rotWithShape="0">
              <a:prstClr val="black">
                <a:alpha val="40000"/>
              </a:prstClr>
            </a:outerShdw>
          </a:effectLst>
        </p:spPr>
        <p:txBody>
          <a:bodyPr lIns="0" tIns="36000" rIns="0" bIns="36000">
            <a:spAutoFit/>
          </a:bodyP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a:r>
              <a:rPr lang="zh-CN" altLang="en-US" sz="1400" b="1" smtClean="0">
                <a:latin typeface="+mj-ea"/>
                <a:ea typeface="+mj-ea"/>
              </a:rPr>
              <a:t>剪切加工</a:t>
            </a:r>
            <a:endParaRPr lang="zh-CN" altLang="en-US" sz="1400" b="1">
              <a:latin typeface="+mj-ea"/>
              <a:ea typeface="+mj-ea"/>
            </a:endParaRPr>
          </a:p>
        </p:txBody>
      </p:sp>
      <p:sp>
        <p:nvSpPr>
          <p:cNvPr id="144" name="Line 34"/>
          <p:cNvSpPr>
            <a:spLocks noChangeShapeType="1"/>
          </p:cNvSpPr>
          <p:nvPr/>
        </p:nvSpPr>
        <p:spPr bwMode="auto">
          <a:xfrm>
            <a:off x="500034" y="4417974"/>
            <a:ext cx="3636000" cy="0"/>
          </a:xfrm>
          <a:prstGeom prst="line">
            <a:avLst/>
          </a:prstGeom>
          <a:noFill/>
          <a:ln w="12700">
            <a:solidFill>
              <a:schemeClr val="accent6"/>
            </a:solidFill>
            <a:prstDash val="dash"/>
            <a:round/>
            <a:headEnd type="none" w="sm" len="sm"/>
            <a:tailEnd type="none" w="sm" len="sm"/>
          </a:ln>
          <a:extLst>
            <a:ext uri="{909E8E84-426E-40DD-AFC4-6F175D3DCCD1}">
              <a14:hiddenFill xmlns:a14="http://schemas.microsoft.com/office/drawing/2010/main">
                <a:noFill/>
              </a14:hiddenFill>
            </a:ext>
          </a:extLst>
        </p:spPr>
        <p:txBody>
          <a:bodyP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endParaRPr lang="en-US">
              <a:latin typeface="+mj-ea"/>
              <a:ea typeface="+mj-ea"/>
            </a:endParaRPr>
          </a:p>
        </p:txBody>
      </p:sp>
      <p:sp>
        <p:nvSpPr>
          <p:cNvPr id="145" name="Line 34"/>
          <p:cNvSpPr>
            <a:spLocks noChangeShapeType="1"/>
          </p:cNvSpPr>
          <p:nvPr/>
        </p:nvSpPr>
        <p:spPr bwMode="auto">
          <a:xfrm>
            <a:off x="500034" y="2344893"/>
            <a:ext cx="3636000" cy="0"/>
          </a:xfrm>
          <a:prstGeom prst="line">
            <a:avLst/>
          </a:prstGeom>
          <a:noFill/>
          <a:ln w="12700">
            <a:solidFill>
              <a:schemeClr val="accent6"/>
            </a:solidFill>
            <a:prstDash val="dash"/>
            <a:round/>
            <a:headEnd type="none" w="sm" len="sm"/>
            <a:tailEnd type="none" w="sm" len="sm"/>
          </a:ln>
          <a:extLst>
            <a:ext uri="{909E8E84-426E-40DD-AFC4-6F175D3DCCD1}">
              <a14:hiddenFill xmlns:a14="http://schemas.microsoft.com/office/drawing/2010/main">
                <a:noFill/>
              </a14:hiddenFill>
            </a:ext>
          </a:extLst>
        </p:spPr>
        <p:txBody>
          <a:bodyP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endParaRPr lang="en-US">
              <a:latin typeface="+mj-ea"/>
              <a:ea typeface="+mj-ea"/>
            </a:endParaRPr>
          </a:p>
        </p:txBody>
      </p:sp>
      <p:sp>
        <p:nvSpPr>
          <p:cNvPr id="77" name="Rounded Rectangle 244"/>
          <p:cNvSpPr/>
          <p:nvPr/>
        </p:nvSpPr>
        <p:spPr bwMode="gray">
          <a:xfrm>
            <a:off x="4527858" y="3375918"/>
            <a:ext cx="4364621" cy="1817341"/>
          </a:xfrm>
          <a:prstGeom prst="roundRect">
            <a:avLst>
              <a:gd name="adj" fmla="val 0"/>
            </a:avLst>
          </a:prstGeom>
          <a:noFill/>
          <a:ln>
            <a:noFill/>
          </a:ln>
        </p:spPr>
        <p:style>
          <a:lnRef idx="2">
            <a:schemeClr val="accent6">
              <a:shade val="50000"/>
            </a:schemeClr>
          </a:lnRef>
          <a:fillRef idx="1">
            <a:schemeClr val="accent6"/>
          </a:fillRef>
          <a:effectRef idx="0">
            <a:schemeClr val="accent6"/>
          </a:effectRef>
          <a:fontRef idx="minor">
            <a:schemeClr val="lt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114300" indent="-114300">
              <a:spcBef>
                <a:spcPts val="300"/>
              </a:spcBef>
              <a:spcAft>
                <a:spcPts val="300"/>
              </a:spcAft>
              <a:buFont typeface="Arial" pitchFamily="34" charset="0"/>
              <a:buChar char="•"/>
            </a:pPr>
            <a:r>
              <a:rPr lang="zh-CN" altLang="en-US" sz="1300" b="1" smtClean="0">
                <a:solidFill>
                  <a:schemeClr val="tx1"/>
                </a:solidFill>
                <a:latin typeface="微软雅黑" pitchFamily="34" charset="-122"/>
                <a:ea typeface="微软雅黑" pitchFamily="34" charset="-122"/>
                <a:cs typeface="Arial"/>
              </a:rPr>
              <a:t>钢厂直销比例</a:t>
            </a:r>
            <a:r>
              <a:rPr lang="zh-CN" altLang="en-US" sz="1300" smtClean="0">
                <a:solidFill>
                  <a:schemeClr val="tx1"/>
                </a:solidFill>
                <a:latin typeface="微软雅黑" pitchFamily="34" charset="-122"/>
                <a:ea typeface="微软雅黑" pitchFamily="34" charset="-122"/>
                <a:cs typeface="Arial"/>
              </a:rPr>
              <a:t>：钢厂充当大贸易商角色，直销比例达</a:t>
            </a:r>
            <a:r>
              <a:rPr lang="en-US" altLang="zh-CN" sz="1300" smtClean="0">
                <a:solidFill>
                  <a:schemeClr val="tx1"/>
                </a:solidFill>
                <a:latin typeface="微软雅黑" pitchFamily="34" charset="-122"/>
                <a:ea typeface="微软雅黑" pitchFamily="34" charset="-122"/>
                <a:cs typeface="Arial"/>
              </a:rPr>
              <a:t>62%</a:t>
            </a:r>
            <a:endParaRPr lang="en-US" altLang="zh-CN" sz="1300" b="1" smtClean="0">
              <a:solidFill>
                <a:schemeClr val="tx1"/>
              </a:solidFill>
              <a:latin typeface="微软雅黑" pitchFamily="34" charset="-122"/>
              <a:ea typeface="微软雅黑" pitchFamily="34" charset="-122"/>
              <a:cs typeface="Arial"/>
            </a:endParaRPr>
          </a:p>
          <a:p>
            <a:pPr marL="114300" indent="-114300">
              <a:spcBef>
                <a:spcPts val="300"/>
              </a:spcBef>
              <a:spcAft>
                <a:spcPts val="300"/>
              </a:spcAft>
              <a:buFont typeface="Arial" pitchFamily="34" charset="0"/>
              <a:buChar char="•"/>
            </a:pPr>
            <a:r>
              <a:rPr lang="zh-CN" altLang="en-US" sz="1300" b="1" smtClean="0">
                <a:solidFill>
                  <a:schemeClr val="tx1"/>
                </a:solidFill>
                <a:latin typeface="微软雅黑" pitchFamily="34" charset="-122"/>
                <a:ea typeface="微软雅黑" pitchFamily="34" charset="-122"/>
                <a:cs typeface="Arial"/>
              </a:rPr>
              <a:t>贸易商盈利模式</a:t>
            </a:r>
            <a:r>
              <a:rPr lang="zh-CN" altLang="en-US" sz="1300" smtClean="0">
                <a:solidFill>
                  <a:schemeClr val="tx1"/>
                </a:solidFill>
                <a:latin typeface="微软雅黑" pitchFamily="34" charset="-122"/>
                <a:ea typeface="微软雅黑" pitchFamily="34" charset="-122"/>
                <a:cs typeface="Arial"/>
              </a:rPr>
              <a:t>：贸易商</a:t>
            </a:r>
            <a:r>
              <a:rPr lang="zh-CN" altLang="en-US" sz="1300">
                <a:solidFill>
                  <a:schemeClr val="tx1"/>
                </a:solidFill>
              </a:rPr>
              <a:t>定位</a:t>
            </a:r>
            <a:r>
              <a:rPr lang="zh-CN" altLang="en-US" sz="1300" smtClean="0">
                <a:solidFill>
                  <a:schemeClr val="tx1"/>
                </a:solidFill>
              </a:rPr>
              <a:t>于满足终端用户零</a:t>
            </a:r>
            <a:r>
              <a:rPr lang="zh-CN" altLang="en-US" sz="1300">
                <a:solidFill>
                  <a:schemeClr val="tx1"/>
                </a:solidFill>
              </a:rPr>
              <a:t>散的多样化需</a:t>
            </a:r>
            <a:r>
              <a:rPr lang="zh-CN" altLang="en-US" sz="1300" smtClean="0">
                <a:solidFill>
                  <a:schemeClr val="tx1"/>
                </a:solidFill>
              </a:rPr>
              <a:t>求，主</a:t>
            </a:r>
            <a:r>
              <a:rPr lang="zh-CN" altLang="en-US" sz="1300">
                <a:solidFill>
                  <a:schemeClr val="tx1"/>
                </a:solidFill>
              </a:rPr>
              <a:t>要盈利方</a:t>
            </a:r>
            <a:r>
              <a:rPr lang="zh-CN" altLang="en-US" sz="1300" smtClean="0">
                <a:solidFill>
                  <a:schemeClr val="tx1"/>
                </a:solidFill>
              </a:rPr>
              <a:t>式为提供精细化的增</a:t>
            </a:r>
            <a:r>
              <a:rPr lang="zh-CN" altLang="en-US" sz="1300">
                <a:solidFill>
                  <a:schemeClr val="tx1"/>
                </a:solidFill>
              </a:rPr>
              <a:t>值服</a:t>
            </a:r>
            <a:r>
              <a:rPr lang="zh-CN" altLang="en-US" sz="1300" smtClean="0">
                <a:solidFill>
                  <a:schemeClr val="tx1"/>
                </a:solidFill>
              </a:rPr>
              <a:t>务</a:t>
            </a:r>
            <a:endParaRPr lang="en-US" altLang="zh-CN" sz="1300">
              <a:solidFill>
                <a:schemeClr val="tx1"/>
              </a:solidFill>
              <a:latin typeface="微软雅黑" pitchFamily="34" charset="-122"/>
              <a:ea typeface="微软雅黑" pitchFamily="34" charset="-122"/>
              <a:cs typeface="Arial"/>
            </a:endParaRPr>
          </a:p>
          <a:p>
            <a:pPr marL="114300" indent="-114300">
              <a:spcBef>
                <a:spcPts val="300"/>
              </a:spcBef>
              <a:spcAft>
                <a:spcPts val="300"/>
              </a:spcAft>
              <a:buFont typeface="Arial" pitchFamily="34" charset="0"/>
              <a:buChar char="•"/>
            </a:pPr>
            <a:r>
              <a:rPr lang="zh-CN" altLang="en-US" sz="1300" b="1" smtClean="0">
                <a:solidFill>
                  <a:schemeClr val="tx1"/>
                </a:solidFill>
                <a:latin typeface="微软雅黑" pitchFamily="34" charset="-122"/>
                <a:ea typeface="微软雅黑" pitchFamily="34" charset="-122"/>
                <a:cs typeface="Arial"/>
              </a:rPr>
              <a:t>贸易环节发展趋势：</a:t>
            </a:r>
            <a:endParaRPr lang="en-US" altLang="zh-CN" sz="1300" b="1">
              <a:solidFill>
                <a:schemeClr val="tx1"/>
              </a:solidFill>
              <a:latin typeface="微软雅黑" pitchFamily="34" charset="-122"/>
              <a:ea typeface="微软雅黑" pitchFamily="34" charset="-122"/>
              <a:cs typeface="Arial"/>
            </a:endParaRPr>
          </a:p>
          <a:p>
            <a:pPr marL="628650" lvl="1" indent="-171450">
              <a:spcBef>
                <a:spcPts val="300"/>
              </a:spcBef>
              <a:spcAft>
                <a:spcPts val="300"/>
              </a:spcAft>
              <a:buFont typeface="Verdana" pitchFamily="34" charset="0"/>
              <a:buChar char="–"/>
            </a:pPr>
            <a:r>
              <a:rPr lang="zh-CN" altLang="en-US" sz="1300">
                <a:solidFill>
                  <a:schemeClr val="tx1"/>
                </a:solidFill>
                <a:latin typeface="微软雅黑" pitchFamily="34" charset="-122"/>
                <a:ea typeface="微软雅黑" pitchFamily="34" charset="-122"/>
                <a:cs typeface="Arial"/>
              </a:rPr>
              <a:t>向大型化、连锁化方向发展，如瑞尔森</a:t>
            </a:r>
            <a:r>
              <a:rPr lang="zh-CN" altLang="en-US" sz="1300" smtClean="0">
                <a:solidFill>
                  <a:schemeClr val="tx1"/>
                </a:solidFill>
                <a:latin typeface="微软雅黑" pitchFamily="34" charset="-122"/>
                <a:ea typeface="微软雅黑" pitchFamily="34" charset="-122"/>
                <a:cs typeface="Arial"/>
              </a:rPr>
              <a:t>公司</a:t>
            </a:r>
            <a:endParaRPr lang="en-US" altLang="zh-CN" sz="1300">
              <a:solidFill>
                <a:schemeClr val="tx1"/>
              </a:solidFill>
              <a:latin typeface="微软雅黑" pitchFamily="34" charset="-122"/>
              <a:ea typeface="微软雅黑" pitchFamily="34" charset="-122"/>
              <a:cs typeface="Arial"/>
            </a:endParaRPr>
          </a:p>
          <a:p>
            <a:pPr marL="628650" lvl="1" indent="-171450">
              <a:spcBef>
                <a:spcPts val="300"/>
              </a:spcBef>
              <a:spcAft>
                <a:spcPts val="300"/>
              </a:spcAft>
              <a:buFont typeface="Verdana" pitchFamily="34" charset="0"/>
              <a:buChar char="–"/>
            </a:pPr>
            <a:r>
              <a:rPr lang="zh-CN" altLang="en-US" sz="1300">
                <a:solidFill>
                  <a:schemeClr val="tx1"/>
                </a:solidFill>
                <a:latin typeface="微软雅黑" pitchFamily="34" charset="-122"/>
                <a:ea typeface="微软雅黑" pitchFamily="34" charset="-122"/>
                <a:cs typeface="Arial"/>
              </a:rPr>
              <a:t>经营服务专业化，如</a:t>
            </a:r>
            <a:r>
              <a:rPr lang="en-US" altLang="zh-CN" sz="1300">
                <a:solidFill>
                  <a:schemeClr val="tx1"/>
                </a:solidFill>
                <a:latin typeface="微软雅黑" pitchFamily="34" charset="-122"/>
                <a:ea typeface="微软雅黑" pitchFamily="34" charset="-122"/>
                <a:cs typeface="Arial"/>
              </a:rPr>
              <a:t>Castle</a:t>
            </a:r>
            <a:r>
              <a:rPr lang="zh-CN" altLang="en-US" sz="1300">
                <a:solidFill>
                  <a:schemeClr val="tx1"/>
                </a:solidFill>
                <a:latin typeface="微软雅黑" pitchFamily="34" charset="-122"/>
                <a:ea typeface="微软雅黑" pitchFamily="34" charset="-122"/>
                <a:cs typeface="Arial"/>
              </a:rPr>
              <a:t>航天金属</a:t>
            </a:r>
            <a:r>
              <a:rPr lang="zh-CN" altLang="en-US" sz="1300" smtClean="0">
                <a:solidFill>
                  <a:schemeClr val="tx1"/>
                </a:solidFill>
                <a:latin typeface="微软雅黑" pitchFamily="34" charset="-122"/>
                <a:ea typeface="微软雅黑" pitchFamily="34" charset="-122"/>
                <a:cs typeface="Arial"/>
              </a:rPr>
              <a:t>公司</a:t>
            </a:r>
            <a:endParaRPr lang="en-US" altLang="zh-CN" sz="1300">
              <a:solidFill>
                <a:schemeClr val="tx1"/>
              </a:solidFill>
              <a:latin typeface="微软雅黑" pitchFamily="34" charset="-122"/>
              <a:ea typeface="微软雅黑" pitchFamily="34" charset="-122"/>
              <a:cs typeface="Arial"/>
            </a:endParaRPr>
          </a:p>
          <a:p>
            <a:pPr marL="628650" lvl="1" indent="-171450">
              <a:spcBef>
                <a:spcPts val="300"/>
              </a:spcBef>
              <a:spcAft>
                <a:spcPts val="300"/>
              </a:spcAft>
              <a:buFont typeface="Verdana" pitchFamily="34" charset="0"/>
              <a:buChar char="–"/>
            </a:pPr>
            <a:r>
              <a:rPr lang="zh-CN" altLang="en-US" sz="1300">
                <a:solidFill>
                  <a:schemeClr val="tx1"/>
                </a:solidFill>
                <a:latin typeface="微软雅黑" pitchFamily="34" charset="-122"/>
                <a:ea typeface="微软雅黑" pitchFamily="34" charset="-122"/>
                <a:cs typeface="Arial"/>
              </a:rPr>
              <a:t>服务技术含量</a:t>
            </a:r>
            <a:r>
              <a:rPr lang="zh-CN" altLang="en-US" sz="1300" smtClean="0">
                <a:solidFill>
                  <a:schemeClr val="tx1"/>
                </a:solidFill>
                <a:latin typeface="微软雅黑" pitchFamily="34" charset="-122"/>
                <a:ea typeface="微软雅黑" pitchFamily="34" charset="-122"/>
                <a:cs typeface="Arial"/>
              </a:rPr>
              <a:t>增加，</a:t>
            </a:r>
            <a:r>
              <a:rPr lang="zh-CN" altLang="en-US" sz="1300">
                <a:solidFill>
                  <a:schemeClr val="tx1"/>
                </a:solidFill>
                <a:latin typeface="微软雅黑" pitchFamily="34" charset="-122"/>
                <a:ea typeface="微软雅黑" pitchFamily="34" charset="-122"/>
                <a:cs typeface="Arial"/>
              </a:rPr>
              <a:t>普遍</a:t>
            </a:r>
            <a:r>
              <a:rPr lang="zh-CN" altLang="en-US" sz="1300" smtClean="0">
                <a:solidFill>
                  <a:schemeClr val="tx1"/>
                </a:solidFill>
                <a:latin typeface="微软雅黑" pitchFamily="34" charset="-122"/>
                <a:ea typeface="微软雅黑" pitchFamily="34" charset="-122"/>
                <a:cs typeface="Arial"/>
              </a:rPr>
              <a:t>使</a:t>
            </a:r>
            <a:r>
              <a:rPr lang="zh-CN" altLang="en-US" sz="1300">
                <a:solidFill>
                  <a:schemeClr val="tx1"/>
                </a:solidFill>
                <a:latin typeface="微软雅黑" pitchFamily="34" charset="-122"/>
                <a:ea typeface="微软雅黑" pitchFamily="34" charset="-122"/>
                <a:cs typeface="Arial"/>
              </a:rPr>
              <a:t>用条形码和</a:t>
            </a:r>
            <a:r>
              <a:rPr lang="en-US" altLang="zh-CN" sz="1300" smtClean="0">
                <a:solidFill>
                  <a:schemeClr val="tx1"/>
                </a:solidFill>
                <a:latin typeface="微软雅黑" pitchFamily="34" charset="-122"/>
                <a:ea typeface="微软雅黑" pitchFamily="34" charset="-122"/>
                <a:cs typeface="Arial"/>
              </a:rPr>
              <a:t>GPS</a:t>
            </a:r>
            <a:r>
              <a:rPr lang="zh-CN" altLang="en-US" sz="1300" smtClean="0">
                <a:solidFill>
                  <a:schemeClr val="tx1"/>
                </a:solidFill>
                <a:latin typeface="微软雅黑" pitchFamily="34" charset="-122"/>
                <a:ea typeface="微软雅黑" pitchFamily="34" charset="-122"/>
                <a:cs typeface="Arial"/>
              </a:rPr>
              <a:t>系</a:t>
            </a:r>
            <a:r>
              <a:rPr lang="zh-CN" altLang="en-US" sz="1300">
                <a:solidFill>
                  <a:schemeClr val="tx1"/>
                </a:solidFill>
                <a:latin typeface="微软雅黑" pitchFamily="34" charset="-122"/>
                <a:ea typeface="微软雅黑" pitchFamily="34" charset="-122"/>
                <a:cs typeface="Arial"/>
              </a:rPr>
              <a:t>统</a:t>
            </a:r>
            <a:endParaRPr lang="en-US" altLang="zh-CN" sz="1300">
              <a:solidFill>
                <a:schemeClr val="tx1"/>
              </a:solidFill>
              <a:latin typeface="微软雅黑" pitchFamily="34" charset="-122"/>
              <a:ea typeface="微软雅黑" pitchFamily="34" charset="-122"/>
              <a:cs typeface="Arial"/>
            </a:endParaRPr>
          </a:p>
        </p:txBody>
      </p:sp>
      <p:sp>
        <p:nvSpPr>
          <p:cNvPr id="80" name="Rectangle 261"/>
          <p:cNvSpPr>
            <a:spLocks noChangeArrowheads="1"/>
          </p:cNvSpPr>
          <p:nvPr/>
        </p:nvSpPr>
        <p:spPr bwMode="auto">
          <a:xfrm>
            <a:off x="1900778" y="1576616"/>
            <a:ext cx="2193649" cy="471798"/>
          </a:xfrm>
          <a:prstGeom prst="rect">
            <a:avLst/>
          </a:prstGeom>
          <a:solidFill>
            <a:schemeClr val="accent5">
              <a:lumMod val="20000"/>
              <a:lumOff val="80000"/>
              <a:alpha val="26000"/>
            </a:schemeClr>
          </a:solidFill>
          <a:ln w="6350">
            <a:solidFill>
              <a:schemeClr val="accent6"/>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eaLnBrk="1" hangingPunct="1">
              <a:spcBef>
                <a:spcPct val="50000"/>
              </a:spcBef>
            </a:pPr>
            <a:endParaRPr lang="en-US" altLang="zh-CN" sz="1100" b="1">
              <a:solidFill>
                <a:schemeClr val="bg1"/>
              </a:solidFill>
              <a:latin typeface="+mn-ea"/>
              <a:ea typeface="+mn-ea"/>
            </a:endParaRPr>
          </a:p>
        </p:txBody>
      </p:sp>
      <p:sp>
        <p:nvSpPr>
          <p:cNvPr id="81" name="Rectangle 261"/>
          <p:cNvSpPr>
            <a:spLocks noChangeArrowheads="1"/>
          </p:cNvSpPr>
          <p:nvPr/>
        </p:nvSpPr>
        <p:spPr bwMode="auto">
          <a:xfrm>
            <a:off x="2006886" y="1665696"/>
            <a:ext cx="1357204" cy="297151"/>
          </a:xfrm>
          <a:prstGeom prst="rect">
            <a:avLst/>
          </a:prstGeom>
          <a:solidFill>
            <a:schemeClr val="accent5"/>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eaLnBrk="1" hangingPunct="1">
              <a:spcBef>
                <a:spcPct val="50000"/>
              </a:spcBef>
            </a:pPr>
            <a:r>
              <a:rPr lang="zh-CN" altLang="en-US" sz="1100" b="1" smtClean="0">
                <a:solidFill>
                  <a:schemeClr val="bg1"/>
                </a:solidFill>
                <a:latin typeface="+mn-ea"/>
                <a:ea typeface="+mn-ea"/>
              </a:rPr>
              <a:t>    三大钢厂    </a:t>
            </a:r>
            <a:endParaRPr lang="en-US" altLang="zh-CN" sz="1100" b="1">
              <a:solidFill>
                <a:schemeClr val="bg1"/>
              </a:solidFill>
              <a:latin typeface="+mn-ea"/>
              <a:ea typeface="+mn-ea"/>
            </a:endParaRPr>
          </a:p>
        </p:txBody>
      </p:sp>
      <p:sp>
        <p:nvSpPr>
          <p:cNvPr id="82" name="Rectangle 78"/>
          <p:cNvSpPr>
            <a:spLocks noChangeArrowheads="1"/>
          </p:cNvSpPr>
          <p:nvPr/>
        </p:nvSpPr>
        <p:spPr bwMode="auto">
          <a:xfrm>
            <a:off x="3026147" y="1665696"/>
            <a:ext cx="337943" cy="297151"/>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cxnSp>
        <p:nvCxnSpPr>
          <p:cNvPr id="83" name="肘形连接符 45"/>
          <p:cNvCxnSpPr>
            <a:endCxn id="94" idx="0"/>
          </p:cNvCxnSpPr>
          <p:nvPr/>
        </p:nvCxnSpPr>
        <p:spPr bwMode="auto">
          <a:xfrm rot="5400000">
            <a:off x="2243314" y="2615167"/>
            <a:ext cx="1302548" cy="3"/>
          </a:xfrm>
          <a:prstGeom prst="bentConnector3">
            <a:avLst>
              <a:gd name="adj1" fmla="val 50000"/>
            </a:avLst>
          </a:prstGeom>
          <a:solidFill>
            <a:schemeClr val="bg1"/>
          </a:solidFill>
          <a:ln w="12700" cap="flat" cmpd="sng" algn="ctr">
            <a:solidFill>
              <a:schemeClr val="accent3">
                <a:lumMod val="75000"/>
              </a:schemeClr>
            </a:solidFill>
            <a:prstDash val="solid"/>
            <a:round/>
            <a:headEnd type="none" w="med" len="med"/>
            <a:tailEnd type="arrow"/>
          </a:ln>
          <a:effectLst/>
        </p:spPr>
      </p:cxnSp>
      <p:sp>
        <p:nvSpPr>
          <p:cNvPr id="84" name="Text Box 3"/>
          <p:cNvSpPr txBox="1">
            <a:spLocks noChangeArrowheads="1"/>
          </p:cNvSpPr>
          <p:nvPr/>
        </p:nvSpPr>
        <p:spPr bwMode="auto">
          <a:xfrm>
            <a:off x="2960825" y="1713165"/>
            <a:ext cx="627397" cy="2304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eaLnBrk="1" hangingPunct="1">
              <a:spcBef>
                <a:spcPct val="50000"/>
              </a:spcBef>
            </a:pPr>
            <a:r>
              <a:rPr lang="en-US" altLang="zh-CN" sz="1000" smtClean="0">
                <a:latin typeface="+mj-ea"/>
                <a:ea typeface="+mj-ea"/>
              </a:rPr>
              <a:t>340+</a:t>
            </a:r>
            <a:endParaRPr lang="zh-CN" altLang="en-US" sz="900">
              <a:latin typeface="+mj-ea"/>
              <a:ea typeface="+mj-ea"/>
            </a:endParaRPr>
          </a:p>
        </p:txBody>
      </p:sp>
      <p:grpSp>
        <p:nvGrpSpPr>
          <p:cNvPr id="87" name="组合 231"/>
          <p:cNvGrpSpPr/>
          <p:nvPr/>
        </p:nvGrpSpPr>
        <p:grpSpPr>
          <a:xfrm>
            <a:off x="2006886" y="3266442"/>
            <a:ext cx="1775400" cy="294633"/>
            <a:chOff x="2006886" y="2970241"/>
            <a:chExt cx="1775400" cy="546715"/>
          </a:xfrm>
        </p:grpSpPr>
        <p:sp>
          <p:nvSpPr>
            <p:cNvPr id="94" name="Rectangle 261"/>
            <p:cNvSpPr>
              <a:spLocks noChangeArrowheads="1"/>
            </p:cNvSpPr>
            <p:nvPr/>
          </p:nvSpPr>
          <p:spPr bwMode="auto">
            <a:xfrm>
              <a:off x="2006886" y="2970241"/>
              <a:ext cx="1775400" cy="546459"/>
            </a:xfrm>
            <a:prstGeom prst="rect">
              <a:avLst/>
            </a:prstGeom>
            <a:solidFill>
              <a:schemeClr val="accent5"/>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eaLnBrk="1" hangingPunct="1">
                <a:spcBef>
                  <a:spcPct val="50000"/>
                </a:spcBef>
              </a:pPr>
              <a:r>
                <a:rPr lang="zh-CN" altLang="en-US" sz="1100" b="1" smtClean="0">
                  <a:solidFill>
                    <a:schemeClr val="bg1"/>
                  </a:solidFill>
                  <a:latin typeface="+mn-ea"/>
                  <a:ea typeface="+mn-ea"/>
                </a:rPr>
                <a:t>前</a:t>
              </a:r>
              <a:r>
                <a:rPr lang="en-US" altLang="zh-CN" sz="1100" b="1" smtClean="0">
                  <a:solidFill>
                    <a:schemeClr val="bg1"/>
                  </a:solidFill>
                  <a:latin typeface="+mn-ea"/>
                  <a:ea typeface="+mn-ea"/>
                </a:rPr>
                <a:t>50</a:t>
              </a:r>
              <a:r>
                <a:rPr lang="zh-CN" altLang="en-US" sz="1100" b="1" smtClean="0">
                  <a:solidFill>
                    <a:schemeClr val="bg1"/>
                  </a:solidFill>
                  <a:latin typeface="+mn-ea"/>
                  <a:ea typeface="+mn-ea"/>
                </a:rPr>
                <a:t>大贸易商</a:t>
              </a:r>
              <a:endParaRPr lang="en-US" altLang="zh-CN" sz="1100" b="1">
                <a:solidFill>
                  <a:schemeClr val="bg1"/>
                </a:solidFill>
                <a:latin typeface="+mn-ea"/>
                <a:ea typeface="+mn-ea"/>
              </a:endParaRPr>
            </a:p>
          </p:txBody>
        </p:sp>
        <p:sp>
          <p:nvSpPr>
            <p:cNvPr id="95" name="Rectangle 78"/>
            <p:cNvSpPr>
              <a:spLocks noChangeArrowheads="1"/>
            </p:cNvSpPr>
            <p:nvPr/>
          </p:nvSpPr>
          <p:spPr bwMode="auto">
            <a:xfrm>
              <a:off x="2894590" y="2971035"/>
              <a:ext cx="887693" cy="545921"/>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96" name="Text Box 3"/>
            <p:cNvSpPr txBox="1">
              <a:spLocks noChangeArrowheads="1"/>
            </p:cNvSpPr>
            <p:nvPr/>
          </p:nvSpPr>
          <p:spPr bwMode="auto">
            <a:xfrm>
              <a:off x="2948102" y="3055583"/>
              <a:ext cx="751425" cy="230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eaLnBrk="1" hangingPunct="1">
                <a:spcBef>
                  <a:spcPct val="50000"/>
                </a:spcBef>
              </a:pPr>
              <a:r>
                <a:rPr lang="en-US" altLang="zh-CN" sz="900" smtClean="0">
                  <a:latin typeface="+mj-ea"/>
                  <a:ea typeface="+mj-ea"/>
                </a:rPr>
                <a:t>   10000+</a:t>
              </a:r>
              <a:endParaRPr lang="zh-CN" altLang="en-US" sz="800">
                <a:latin typeface="+mj-ea"/>
                <a:ea typeface="+mj-ea"/>
              </a:endParaRPr>
            </a:p>
          </p:txBody>
        </p:sp>
      </p:grpSp>
      <p:sp>
        <p:nvSpPr>
          <p:cNvPr id="89" name="Rectangle 78"/>
          <p:cNvSpPr>
            <a:spLocks noChangeArrowheads="1"/>
          </p:cNvSpPr>
          <p:nvPr/>
        </p:nvSpPr>
        <p:spPr bwMode="auto">
          <a:xfrm>
            <a:off x="3491880" y="1666741"/>
            <a:ext cx="445798" cy="297151"/>
          </a:xfrm>
          <a:prstGeom prst="rect">
            <a:avLst/>
          </a:prstGeom>
          <a:solidFill>
            <a:schemeClr val="accent3">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cxnSp>
        <p:nvCxnSpPr>
          <p:cNvPr id="90" name="肘形连接符 355"/>
          <p:cNvCxnSpPr>
            <a:stCxn id="81" idx="1"/>
            <a:endCxn id="171" idx="1"/>
          </p:cNvCxnSpPr>
          <p:nvPr/>
        </p:nvCxnSpPr>
        <p:spPr bwMode="auto">
          <a:xfrm rot="10800000" flipV="1">
            <a:off x="1940586" y="1814271"/>
            <a:ext cx="66300" cy="3321697"/>
          </a:xfrm>
          <a:prstGeom prst="bentConnector3">
            <a:avLst>
              <a:gd name="adj1" fmla="val 444796"/>
            </a:avLst>
          </a:prstGeom>
          <a:solidFill>
            <a:schemeClr val="bg1"/>
          </a:solidFill>
          <a:ln w="38100" cap="flat" cmpd="sng" algn="ctr">
            <a:solidFill>
              <a:schemeClr val="accent3">
                <a:lumMod val="75000"/>
              </a:schemeClr>
            </a:solidFill>
            <a:prstDash val="solid"/>
            <a:round/>
            <a:headEnd type="none" w="med" len="med"/>
            <a:tailEnd type="arrow"/>
          </a:ln>
          <a:effectLst/>
        </p:spPr>
      </p:cxnSp>
      <p:cxnSp>
        <p:nvCxnSpPr>
          <p:cNvPr id="91" name="肘形连接符 362"/>
          <p:cNvCxnSpPr>
            <a:stCxn id="89" idx="2"/>
            <a:endCxn id="94" idx="0"/>
          </p:cNvCxnSpPr>
          <p:nvPr/>
        </p:nvCxnSpPr>
        <p:spPr bwMode="auto">
          <a:xfrm rot="5400000">
            <a:off x="2653408" y="2205071"/>
            <a:ext cx="1302550" cy="820193"/>
          </a:xfrm>
          <a:prstGeom prst="bentConnector3">
            <a:avLst>
              <a:gd name="adj1" fmla="val 50000"/>
            </a:avLst>
          </a:prstGeom>
          <a:solidFill>
            <a:schemeClr val="bg1"/>
          </a:solidFill>
          <a:ln w="12700" cap="flat" cmpd="sng" algn="ctr">
            <a:solidFill>
              <a:schemeClr val="accent3">
                <a:lumMod val="75000"/>
              </a:schemeClr>
            </a:solidFill>
            <a:prstDash val="solid"/>
            <a:round/>
            <a:headEnd type="none" w="med" len="med"/>
            <a:tailEnd type="arrow"/>
          </a:ln>
          <a:effectLst/>
        </p:spPr>
      </p:cxnSp>
      <p:sp>
        <p:nvSpPr>
          <p:cNvPr id="92" name="Text Box 3"/>
          <p:cNvSpPr txBox="1">
            <a:spLocks noChangeArrowheads="1"/>
          </p:cNvSpPr>
          <p:nvPr/>
        </p:nvSpPr>
        <p:spPr bwMode="auto">
          <a:xfrm>
            <a:off x="1635765" y="4625376"/>
            <a:ext cx="1312337"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eaLnBrk="1" hangingPunct="1">
              <a:spcBef>
                <a:spcPct val="50000"/>
              </a:spcBef>
            </a:pPr>
            <a:r>
              <a:rPr lang="en-US" altLang="zh-CN" sz="1000" b="1" smtClean="0">
                <a:latin typeface="+mj-ea"/>
                <a:ea typeface="+mj-ea"/>
              </a:rPr>
              <a:t>~62</a:t>
            </a:r>
            <a:r>
              <a:rPr lang="en-US" altLang="zh-CN" sz="1000" b="1" smtClean="0">
                <a:latin typeface="+mj-ea"/>
              </a:rPr>
              <a:t>%</a:t>
            </a:r>
            <a:r>
              <a:rPr lang="en-US" altLang="zh-CN" sz="1000" baseline="30000" smtClean="0">
                <a:latin typeface="+mj-ea"/>
              </a:rPr>
              <a:t>1</a:t>
            </a:r>
            <a:r>
              <a:rPr lang="en-US" altLang="zh-CN" sz="800" smtClean="0">
                <a:latin typeface="+mj-ea"/>
                <a:ea typeface="+mj-ea"/>
              </a:rPr>
              <a:t>(77%*80%)</a:t>
            </a:r>
            <a:endParaRPr lang="zh-CN" altLang="en-US" sz="800" baseline="30000">
              <a:latin typeface="+mj-ea"/>
              <a:ea typeface="+mj-ea"/>
            </a:endParaRPr>
          </a:p>
        </p:txBody>
      </p:sp>
      <p:sp>
        <p:nvSpPr>
          <p:cNvPr id="93" name="Text Box 3"/>
          <p:cNvSpPr txBox="1">
            <a:spLocks noChangeArrowheads="1"/>
          </p:cNvSpPr>
          <p:nvPr/>
        </p:nvSpPr>
        <p:spPr bwMode="auto">
          <a:xfrm>
            <a:off x="2502809" y="1380744"/>
            <a:ext cx="798447" cy="2304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defPPr>
              <a:defRPr lang="zh-CN"/>
            </a:defPPr>
            <a:lvl1pPr algn="l" rtl="0" eaLnBrk="1" fontAlgn="base" hangingPunct="1">
              <a:spcBef>
                <a:spcPct val="50000"/>
              </a:spcBef>
              <a:spcAft>
                <a:spcPct val="0"/>
              </a:spcAft>
              <a:defRPr sz="1000" b="1" kern="1200">
                <a:solidFill>
                  <a:schemeClr val="tx1"/>
                </a:solidFill>
                <a:latin typeface="+mj-ea"/>
                <a:ea typeface="+mj-ea"/>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r>
              <a:rPr lang="en-US" altLang="zh-CN" smtClean="0"/>
              <a:t>77%</a:t>
            </a:r>
            <a:r>
              <a:rPr lang="en-US" altLang="zh-CN" b="0" baseline="30000" smtClean="0"/>
              <a:t>1</a:t>
            </a:r>
            <a:r>
              <a:rPr lang="en-US" altLang="zh-CN" smtClean="0"/>
              <a:t> </a:t>
            </a:r>
            <a:endParaRPr lang="zh-CN" altLang="en-US"/>
          </a:p>
        </p:txBody>
      </p:sp>
      <p:sp>
        <p:nvSpPr>
          <p:cNvPr id="112" name="加号 92"/>
          <p:cNvSpPr/>
          <p:nvPr/>
        </p:nvSpPr>
        <p:spPr bwMode="auto">
          <a:xfrm>
            <a:off x="878490" y="3288658"/>
            <a:ext cx="357190" cy="334368"/>
          </a:xfrm>
          <a:prstGeom prst="mathPlus">
            <a:avLst/>
          </a:prstGeom>
          <a:solidFill>
            <a:schemeClr val="accent5">
              <a:lumMod val="40000"/>
              <a:lumOff val="60000"/>
            </a:schemeClr>
          </a:solidFill>
          <a:ln w="6350" algn="ctr">
            <a:noFill/>
            <a:prstDash val="dash"/>
            <a:miter lim="800000"/>
          </a:ln>
          <a:effectLst>
            <a:outerShdw blurRad="50800" dist="38100" dir="2700000" algn="tl" rotWithShape="0">
              <a:prstClr val="black">
                <a:alpha val="40000"/>
              </a:prstClr>
            </a:outerShdw>
          </a:effectLst>
        </p:spPr>
        <p:txBody>
          <a:bodyPr lIns="0" tIns="36000" rIns="0" bIns="3600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sz="1400" b="1">
              <a:latin typeface="+mj-ea"/>
              <a:ea typeface="+mj-ea"/>
            </a:endParaRPr>
          </a:p>
        </p:txBody>
      </p:sp>
      <p:cxnSp>
        <p:nvCxnSpPr>
          <p:cNvPr id="29" name="Straight Arrow Connector 28"/>
          <p:cNvCxnSpPr>
            <a:stCxn id="94" idx="2"/>
          </p:cNvCxnSpPr>
          <p:nvPr/>
        </p:nvCxnSpPr>
        <p:spPr bwMode="auto">
          <a:xfrm flipH="1">
            <a:off x="2894586" y="3560938"/>
            <a:ext cx="0" cy="1384494"/>
          </a:xfrm>
          <a:prstGeom prst="straightConnector1">
            <a:avLst/>
          </a:prstGeom>
          <a:solidFill>
            <a:schemeClr val="bg1"/>
          </a:solidFill>
          <a:ln w="12700" cap="flat" cmpd="sng" algn="ctr">
            <a:solidFill>
              <a:schemeClr val="accent3">
                <a:lumMod val="75000"/>
              </a:schemeClr>
            </a:solidFill>
            <a:prstDash val="solid"/>
            <a:round/>
            <a:headEnd type="none" w="med" len="med"/>
            <a:tailEnd type="arrow"/>
          </a:ln>
          <a:effectLst/>
        </p:spPr>
      </p:cxnSp>
      <p:sp>
        <p:nvSpPr>
          <p:cNvPr id="114" name="Text Box 3"/>
          <p:cNvSpPr txBox="1">
            <a:spLocks noChangeArrowheads="1"/>
          </p:cNvSpPr>
          <p:nvPr/>
        </p:nvSpPr>
        <p:spPr bwMode="auto">
          <a:xfrm>
            <a:off x="3487155" y="1702628"/>
            <a:ext cx="627397" cy="2448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eaLnBrk="1" hangingPunct="1">
              <a:spcBef>
                <a:spcPct val="50000"/>
              </a:spcBef>
            </a:pPr>
            <a:r>
              <a:rPr lang="zh-CN" altLang="en-US" sz="1100" b="1" smtClean="0">
                <a:latin typeface="+mj-ea"/>
                <a:ea typeface="+mj-ea"/>
              </a:rPr>
              <a:t>进口</a:t>
            </a:r>
            <a:endParaRPr lang="zh-CN" altLang="en-US" sz="1100" b="1">
              <a:latin typeface="+mj-ea"/>
              <a:ea typeface="+mj-ea"/>
            </a:endParaRPr>
          </a:p>
        </p:txBody>
      </p:sp>
      <p:sp>
        <p:nvSpPr>
          <p:cNvPr id="116" name="Text Box 3"/>
          <p:cNvSpPr txBox="1">
            <a:spLocks noChangeArrowheads="1"/>
          </p:cNvSpPr>
          <p:nvPr/>
        </p:nvSpPr>
        <p:spPr bwMode="auto">
          <a:xfrm>
            <a:off x="3517280" y="1380744"/>
            <a:ext cx="798447" cy="2304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defPPr>
              <a:defRPr lang="zh-CN"/>
            </a:defPPr>
            <a:lvl1pPr algn="l" rtl="0" eaLnBrk="1" fontAlgn="base" hangingPunct="1">
              <a:spcBef>
                <a:spcPct val="50000"/>
              </a:spcBef>
              <a:spcAft>
                <a:spcPct val="0"/>
              </a:spcAft>
              <a:defRPr sz="1000" b="1" kern="1200">
                <a:solidFill>
                  <a:schemeClr val="tx1"/>
                </a:solidFill>
                <a:latin typeface="+mj-ea"/>
                <a:ea typeface="+mj-ea"/>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r>
              <a:rPr lang="en-US" altLang="zh-CN" smtClean="0"/>
              <a:t>23% </a:t>
            </a:r>
            <a:endParaRPr lang="zh-CN" altLang="en-US"/>
          </a:p>
        </p:txBody>
      </p:sp>
      <p:grpSp>
        <p:nvGrpSpPr>
          <p:cNvPr id="170" name="Group 169"/>
          <p:cNvGrpSpPr/>
          <p:nvPr/>
        </p:nvGrpSpPr>
        <p:grpSpPr>
          <a:xfrm>
            <a:off x="1940586" y="4950620"/>
            <a:ext cx="1908000" cy="370698"/>
            <a:chOff x="1940586" y="4916370"/>
            <a:chExt cx="1908000" cy="396000"/>
          </a:xfrm>
        </p:grpSpPr>
        <p:sp>
          <p:nvSpPr>
            <p:cNvPr id="171" name="矩形 156"/>
            <p:cNvSpPr/>
            <p:nvPr/>
          </p:nvSpPr>
          <p:spPr bwMode="auto">
            <a:xfrm>
              <a:off x="1940586" y="4916370"/>
              <a:ext cx="1908000" cy="396000"/>
            </a:xfrm>
            <a:prstGeom prst="rect">
              <a:avLst/>
            </a:prstGeom>
            <a:solidFill>
              <a:schemeClr val="accent1">
                <a:lumMod val="20000"/>
                <a:lumOff val="80000"/>
                <a:alpha val="50000"/>
              </a:schemeClr>
            </a:solidFill>
            <a:ln>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a:p>
          </p:txBody>
        </p:sp>
        <p:grpSp>
          <p:nvGrpSpPr>
            <p:cNvPr id="172" name="Group 171"/>
            <p:cNvGrpSpPr/>
            <p:nvPr/>
          </p:nvGrpSpPr>
          <p:grpSpPr>
            <a:xfrm>
              <a:off x="2006886" y="4971526"/>
              <a:ext cx="1779052" cy="285689"/>
              <a:chOff x="4956135" y="4805742"/>
              <a:chExt cx="1779052" cy="356950"/>
            </a:xfrm>
          </p:grpSpPr>
          <p:sp>
            <p:nvSpPr>
              <p:cNvPr id="173" name="Rectangle 73"/>
              <p:cNvSpPr>
                <a:spLocks noChangeArrowheads="1"/>
              </p:cNvSpPr>
              <p:nvPr/>
            </p:nvSpPr>
            <p:spPr bwMode="auto">
              <a:xfrm>
                <a:off x="6700369" y="4805742"/>
                <a:ext cx="34818"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174" name="Rectangle 74"/>
              <p:cNvSpPr>
                <a:spLocks noChangeArrowheads="1"/>
              </p:cNvSpPr>
              <p:nvPr/>
            </p:nvSpPr>
            <p:spPr bwMode="auto">
              <a:xfrm>
                <a:off x="6638593" y="4805742"/>
                <a:ext cx="34818"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175" name="Rectangle 75"/>
              <p:cNvSpPr>
                <a:spLocks noChangeArrowheads="1"/>
              </p:cNvSpPr>
              <p:nvPr/>
            </p:nvSpPr>
            <p:spPr bwMode="auto">
              <a:xfrm>
                <a:off x="5951893" y="4805742"/>
                <a:ext cx="87044"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177" name="Rectangle 76"/>
              <p:cNvSpPr>
                <a:spLocks noChangeArrowheads="1"/>
              </p:cNvSpPr>
              <p:nvPr/>
            </p:nvSpPr>
            <p:spPr bwMode="auto">
              <a:xfrm>
                <a:off x="5820482" y="4805742"/>
                <a:ext cx="104453"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178" name="Rectangle 77"/>
              <p:cNvSpPr>
                <a:spLocks noChangeArrowheads="1"/>
              </p:cNvSpPr>
              <p:nvPr/>
            </p:nvSpPr>
            <p:spPr bwMode="auto">
              <a:xfrm>
                <a:off x="5689071" y="4805742"/>
                <a:ext cx="104453"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179" name="Rectangle 73"/>
              <p:cNvSpPr>
                <a:spLocks noChangeArrowheads="1"/>
              </p:cNvSpPr>
              <p:nvPr/>
            </p:nvSpPr>
            <p:spPr bwMode="auto">
              <a:xfrm>
                <a:off x="6576817" y="4805742"/>
                <a:ext cx="34818"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180" name="Rectangle 73"/>
              <p:cNvSpPr>
                <a:spLocks noChangeArrowheads="1"/>
              </p:cNvSpPr>
              <p:nvPr/>
            </p:nvSpPr>
            <p:spPr bwMode="auto">
              <a:xfrm>
                <a:off x="6515041" y="4805742"/>
                <a:ext cx="34818"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181" name="Rectangle 75"/>
              <p:cNvSpPr>
                <a:spLocks noChangeArrowheads="1"/>
              </p:cNvSpPr>
              <p:nvPr/>
            </p:nvSpPr>
            <p:spPr bwMode="auto">
              <a:xfrm>
                <a:off x="6065895" y="4805742"/>
                <a:ext cx="87044"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182" name="Rectangle 73"/>
              <p:cNvSpPr>
                <a:spLocks noChangeArrowheads="1"/>
              </p:cNvSpPr>
              <p:nvPr/>
            </p:nvSpPr>
            <p:spPr bwMode="auto">
              <a:xfrm>
                <a:off x="6263683" y="4805742"/>
                <a:ext cx="56828"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183" name="Rectangle 74"/>
              <p:cNvSpPr>
                <a:spLocks noChangeArrowheads="1"/>
              </p:cNvSpPr>
              <p:nvPr/>
            </p:nvSpPr>
            <p:spPr bwMode="auto">
              <a:xfrm>
                <a:off x="6179897" y="4805742"/>
                <a:ext cx="56828"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184" name="Rectangle 75"/>
              <p:cNvSpPr>
                <a:spLocks noChangeArrowheads="1"/>
              </p:cNvSpPr>
              <p:nvPr/>
            </p:nvSpPr>
            <p:spPr bwMode="auto">
              <a:xfrm>
                <a:off x="5351017" y="4805742"/>
                <a:ext cx="142069"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185" name="Rectangle 76"/>
              <p:cNvSpPr>
                <a:spLocks noChangeArrowheads="1"/>
              </p:cNvSpPr>
              <p:nvPr/>
            </p:nvSpPr>
            <p:spPr bwMode="auto">
              <a:xfrm>
                <a:off x="5153576" y="4805742"/>
                <a:ext cx="170483"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186" name="Rectangle 77"/>
              <p:cNvSpPr>
                <a:spLocks noChangeArrowheads="1"/>
              </p:cNvSpPr>
              <p:nvPr/>
            </p:nvSpPr>
            <p:spPr bwMode="auto">
              <a:xfrm>
                <a:off x="4956135" y="4805742"/>
                <a:ext cx="170483"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187" name="Rectangle 73"/>
              <p:cNvSpPr>
                <a:spLocks noChangeArrowheads="1"/>
              </p:cNvSpPr>
              <p:nvPr/>
            </p:nvSpPr>
            <p:spPr bwMode="auto">
              <a:xfrm>
                <a:off x="6431255" y="4805742"/>
                <a:ext cx="56828"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188" name="Rectangle 73"/>
              <p:cNvSpPr>
                <a:spLocks noChangeArrowheads="1"/>
              </p:cNvSpPr>
              <p:nvPr/>
            </p:nvSpPr>
            <p:spPr bwMode="auto">
              <a:xfrm>
                <a:off x="6347469" y="4805742"/>
                <a:ext cx="56828"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189" name="Rectangle 75"/>
              <p:cNvSpPr>
                <a:spLocks noChangeArrowheads="1"/>
              </p:cNvSpPr>
              <p:nvPr/>
            </p:nvSpPr>
            <p:spPr bwMode="auto">
              <a:xfrm>
                <a:off x="5520044" y="4805742"/>
                <a:ext cx="142069"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grpSp>
      </p:grpSp>
      <p:sp>
        <p:nvSpPr>
          <p:cNvPr id="105" name="Text Box 3"/>
          <p:cNvSpPr txBox="1">
            <a:spLocks noChangeArrowheads="1"/>
          </p:cNvSpPr>
          <p:nvPr/>
        </p:nvSpPr>
        <p:spPr bwMode="auto">
          <a:xfrm>
            <a:off x="2890764" y="4625376"/>
            <a:ext cx="1557440"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eaLnBrk="1" hangingPunct="1">
              <a:spcBef>
                <a:spcPct val="50000"/>
              </a:spcBef>
            </a:pPr>
            <a:r>
              <a:rPr lang="en-US" altLang="zh-CN" sz="1000" b="1" smtClean="0">
                <a:latin typeface="+mj-ea"/>
                <a:ea typeface="+mj-ea"/>
              </a:rPr>
              <a:t>~38</a:t>
            </a:r>
            <a:r>
              <a:rPr lang="en-US" altLang="zh-CN" sz="1000" b="1" smtClean="0">
                <a:latin typeface="+mj-ea"/>
              </a:rPr>
              <a:t>%</a:t>
            </a:r>
            <a:r>
              <a:rPr lang="en-US" altLang="zh-CN" sz="1000" baseline="30000">
                <a:latin typeface="+mj-ea"/>
              </a:rPr>
              <a:t> </a:t>
            </a:r>
            <a:r>
              <a:rPr lang="en-US" altLang="zh-CN" sz="800" smtClean="0">
                <a:latin typeface="+mj-ea"/>
                <a:ea typeface="+mj-ea"/>
              </a:rPr>
              <a:t>(77%*20%+23%)</a:t>
            </a:r>
            <a:endParaRPr lang="zh-CN" altLang="en-US" sz="800" baseline="30000">
              <a:latin typeface="+mj-ea"/>
              <a:ea typeface="+mj-ea"/>
            </a:endParaRPr>
          </a:p>
        </p:txBody>
      </p:sp>
    </p:spTree>
    <p:extLst>
      <p:ext uri="{BB962C8B-B14F-4D97-AF65-F5344CB8AC3E}">
        <p14:creationId xmlns:p14="http://schemas.microsoft.com/office/powerpoint/2010/main" val="1931205822"/>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212037" y="76201"/>
            <a:ext cx="6952251" cy="965200"/>
          </a:xfrm>
        </p:spPr>
        <p:txBody>
          <a:bodyPr/>
          <a:lstStyle/>
          <a:p>
            <a:r>
              <a:rPr lang="zh-CN" altLang="en-US"/>
              <a:t>日本的钢铁流通行业的产业格局表明，由贴近资源的批发商和贴近市场的零售商</a:t>
            </a:r>
            <a:r>
              <a:rPr lang="zh-CN" altLang="en-US" smtClean="0"/>
              <a:t>组成两</a:t>
            </a:r>
            <a:r>
              <a:rPr lang="zh-CN" altLang="en-US"/>
              <a:t>级扁平化分销网络，极大的</a:t>
            </a:r>
            <a:r>
              <a:rPr lang="zh-CN" altLang="en-US" smtClean="0"/>
              <a:t>提高了流通</a:t>
            </a:r>
            <a:r>
              <a:rPr lang="zh-CN" altLang="en-US"/>
              <a:t>效率</a:t>
            </a:r>
          </a:p>
        </p:txBody>
      </p:sp>
      <p:sp>
        <p:nvSpPr>
          <p:cNvPr id="3" name="页脚占位符 2"/>
          <p:cNvSpPr>
            <a:spLocks noGrp="1"/>
          </p:cNvSpPr>
          <p:nvPr>
            <p:ph type="ftr" sz="quarter" idx="4294967295"/>
          </p:nvPr>
        </p:nvSpPr>
        <p:spPr>
          <a:xfrm>
            <a:off x="304800" y="6553200"/>
            <a:ext cx="5522913" cy="228600"/>
          </a:xfrm>
          <a:prstGeom prst="rect">
            <a:avLst/>
          </a:prstGeom>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p>
        </p:txBody>
      </p:sp>
      <p:sp>
        <p:nvSpPr>
          <p:cNvPr id="4" name="灯片编号占位符 3"/>
          <p:cNvSpPr>
            <a:spLocks noGrp="1"/>
          </p:cNvSpPr>
          <p:nvPr>
            <p:ph type="sldNum" sz="quarter" idx="11"/>
          </p:nvPr>
        </p:nvSpPr>
        <p:spPr/>
        <p:txBody>
          <a:bodyPr/>
          <a:lstStyle/>
          <a:p>
            <a:fld id="{916D2383-AA66-4E37-A027-B5DEB07741A2}" type="slidenum">
              <a:rPr lang="en-US" altLang="zh-CN" smtClean="0"/>
              <a:t>13</a:t>
            </a:fld>
            <a:br>
              <a:rPr lang="en-US" altLang="zh-CN" smtClean="0"/>
            </a:br>
            <a:endParaRPr lang="en-US" altLang="zh-CN"/>
          </a:p>
        </p:txBody>
      </p:sp>
      <p:sp>
        <p:nvSpPr>
          <p:cNvPr id="122" name="Content Placeholder 4"/>
          <p:cNvSpPr>
            <a:spLocks noGrp="1"/>
          </p:cNvSpPr>
          <p:nvPr>
            <p:ph sz="quarter" idx="12"/>
          </p:nvPr>
        </p:nvSpPr>
        <p:spPr/>
        <p:txBody>
          <a:bodyPr/>
          <a:lstStyle/>
          <a:p>
            <a:r>
              <a:rPr lang="zh-CN" altLang="en-US" smtClean="0"/>
              <a:t>日本钢铁行业分析</a:t>
            </a:r>
            <a:endParaRPr lang="en-US"/>
          </a:p>
        </p:txBody>
      </p:sp>
      <p:sp>
        <p:nvSpPr>
          <p:cNvPr id="153" name="Rectangle 4"/>
          <p:cNvSpPr/>
          <p:nvPr/>
        </p:nvSpPr>
        <p:spPr bwMode="gray">
          <a:xfrm>
            <a:off x="504819" y="5601860"/>
            <a:ext cx="8424899" cy="951340"/>
          </a:xfrm>
          <a:prstGeom prst="rect">
            <a:avLst/>
          </a:prstGeom>
          <a:solidFill>
            <a:schemeClr val="accent1">
              <a:lumMod val="20000"/>
              <a:lumOff val="80000"/>
            </a:schemeClr>
          </a:solidFill>
          <a:ln w="19050">
            <a:solidFill>
              <a:schemeClr val="bg1">
                <a:lumMod val="50000"/>
              </a:schemeClr>
            </a:solidFill>
          </a:ln>
        </p:spPr>
        <p:style>
          <a:lnRef idx="2">
            <a:schemeClr val="accent6"/>
          </a:lnRef>
          <a:fillRef idx="1">
            <a:schemeClr val="lt1"/>
          </a:fillRef>
          <a:effectRef idx="0">
            <a:schemeClr val="accent6"/>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171450" indent="-171450" algn="ctr">
              <a:spcAft>
                <a:spcPts val="300"/>
              </a:spcAft>
              <a:buFont typeface="Wingdings" pitchFamily="2" charset="2"/>
              <a:buChar char="§"/>
            </a:pPr>
            <a:endParaRPr lang="en-US" sz="1200" smtClean="0">
              <a:latin typeface="微软雅黑" pitchFamily="34" charset="-122"/>
              <a:ea typeface="微软雅黑" pitchFamily="34" charset="-122"/>
              <a:cs typeface="Arial"/>
            </a:endParaRPr>
          </a:p>
        </p:txBody>
      </p:sp>
      <p:sp>
        <p:nvSpPr>
          <p:cNvPr id="154" name="Rectangle 18"/>
          <p:cNvSpPr/>
          <p:nvPr/>
        </p:nvSpPr>
        <p:spPr bwMode="gray">
          <a:xfrm>
            <a:off x="633902" y="5453732"/>
            <a:ext cx="1406345" cy="256032"/>
          </a:xfrm>
          <a:prstGeom prst="rect">
            <a:avLst/>
          </a:prstGeom>
          <a:solidFill>
            <a:schemeClr val="accent3">
              <a:lumMod val="75000"/>
            </a:schemeClr>
          </a:solidFill>
          <a:ln>
            <a:solidFill>
              <a:schemeClr val="bg1">
                <a:lumMod val="50000"/>
              </a:schemeClr>
            </a:solidFill>
          </a:ln>
          <a:effectLst>
            <a:outerShdw blurRad="50800" dist="38100" dir="2700000" algn="tl"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300" b="1" smtClean="0">
                <a:solidFill>
                  <a:schemeClr val="bg2"/>
                </a:solidFill>
                <a:latin typeface="微软雅黑" pitchFamily="34" charset="-122"/>
                <a:ea typeface="微软雅黑" pitchFamily="34" charset="-122"/>
                <a:cs typeface="Arial"/>
              </a:rPr>
              <a:t>对于</a:t>
            </a:r>
            <a:r>
              <a:rPr lang="en-US" altLang="zh-CN" sz="1300" b="1" smtClean="0">
                <a:solidFill>
                  <a:schemeClr val="bg2"/>
                </a:solidFill>
                <a:latin typeface="微软雅黑" pitchFamily="34" charset="-122"/>
                <a:ea typeface="微软雅黑" pitchFamily="34" charset="-122"/>
                <a:cs typeface="Arial"/>
              </a:rPr>
              <a:t>A</a:t>
            </a:r>
            <a:r>
              <a:rPr lang="zh-CN" altLang="en-US" sz="1300" b="1" smtClean="0">
                <a:solidFill>
                  <a:schemeClr val="bg2"/>
                </a:solidFill>
                <a:latin typeface="微软雅黑" pitchFamily="34" charset="-122"/>
                <a:ea typeface="微软雅黑" pitchFamily="34" charset="-122"/>
                <a:cs typeface="Arial"/>
              </a:rPr>
              <a:t>的启</a:t>
            </a:r>
            <a:r>
              <a:rPr lang="zh-CN" altLang="en-US" sz="1300" b="1">
                <a:solidFill>
                  <a:schemeClr val="bg2"/>
                </a:solidFill>
                <a:latin typeface="微软雅黑" pitchFamily="34" charset="-122"/>
                <a:ea typeface="微软雅黑" pitchFamily="34" charset="-122"/>
                <a:cs typeface="Arial"/>
              </a:rPr>
              <a:t>示</a:t>
            </a:r>
            <a:endParaRPr lang="en-US" sz="1300" b="1">
              <a:solidFill>
                <a:schemeClr val="bg2"/>
              </a:solidFill>
              <a:latin typeface="微软雅黑" pitchFamily="34" charset="-122"/>
              <a:ea typeface="微软雅黑" pitchFamily="34" charset="-122"/>
              <a:cs typeface="Arial"/>
            </a:endParaRPr>
          </a:p>
        </p:txBody>
      </p:sp>
      <p:sp>
        <p:nvSpPr>
          <p:cNvPr id="78" name="Rounded Rectangle 244"/>
          <p:cNvSpPr/>
          <p:nvPr/>
        </p:nvSpPr>
        <p:spPr bwMode="gray">
          <a:xfrm>
            <a:off x="571472" y="5805264"/>
            <a:ext cx="8321007" cy="720080"/>
          </a:xfrm>
          <a:prstGeom prst="roundRect">
            <a:avLst>
              <a:gd name="adj" fmla="val 0"/>
            </a:avLst>
          </a:prstGeom>
          <a:noFill/>
          <a:ln>
            <a:noFill/>
          </a:ln>
        </p:spPr>
        <p:style>
          <a:lnRef idx="2">
            <a:schemeClr val="accent6">
              <a:shade val="50000"/>
            </a:schemeClr>
          </a:lnRef>
          <a:fillRef idx="1">
            <a:schemeClr val="accent6"/>
          </a:fillRef>
          <a:effectRef idx="0">
            <a:schemeClr val="accent6"/>
          </a:effectRef>
          <a:fontRef idx="minor">
            <a:schemeClr val="lt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114300" indent="-114300">
              <a:spcAft>
                <a:spcPts val="300"/>
              </a:spcAft>
              <a:buFont typeface="Arial" pitchFamily="34" charset="0"/>
              <a:buChar char="•"/>
            </a:pPr>
            <a:r>
              <a:rPr lang="zh-CN" altLang="en-US" sz="1300" smtClean="0">
                <a:solidFill>
                  <a:schemeClr val="tx1"/>
                </a:solidFill>
                <a:latin typeface="微软雅黑" pitchFamily="34" charset="-122"/>
                <a:ea typeface="微软雅黑" pitchFamily="34" charset="-122"/>
                <a:cs typeface="Arial"/>
              </a:rPr>
              <a:t>日本钢铁行业的贸易分销产业格局表明，由贴近资源的批发商和贴近市场的零售商组成的两级扁平化分销网络，提高了流通效率，提供稳定的盈利空间，促进市场良性的持续发展</a:t>
            </a:r>
            <a:endParaRPr lang="en-US" altLang="zh-CN" sz="1300">
              <a:solidFill>
                <a:schemeClr val="tx1"/>
              </a:solidFill>
              <a:latin typeface="微软雅黑" pitchFamily="34" charset="-122"/>
              <a:ea typeface="微软雅黑" pitchFamily="34" charset="-122"/>
              <a:cs typeface="Arial"/>
            </a:endParaRPr>
          </a:p>
          <a:p>
            <a:pPr marL="114300" indent="-114300">
              <a:spcAft>
                <a:spcPts val="300"/>
              </a:spcAft>
              <a:buFont typeface="Arial" pitchFamily="34" charset="0"/>
              <a:buChar char="•"/>
            </a:pPr>
            <a:r>
              <a:rPr lang="zh-CN" altLang="en-US" sz="1300">
                <a:solidFill>
                  <a:schemeClr val="tx1"/>
                </a:solidFill>
                <a:latin typeface="微软雅黑" pitchFamily="34" charset="-122"/>
                <a:ea typeface="微软雅黑" pitchFamily="34" charset="-122"/>
                <a:cs typeface="Arial"/>
              </a:rPr>
              <a:t>日</a:t>
            </a:r>
            <a:r>
              <a:rPr lang="zh-CN" altLang="en-US" sz="1300" smtClean="0">
                <a:solidFill>
                  <a:schemeClr val="tx1"/>
                </a:solidFill>
                <a:latin typeface="微软雅黑" pitchFamily="34" charset="-122"/>
                <a:ea typeface="微软雅黑" pitchFamily="34" charset="-122"/>
                <a:cs typeface="Arial"/>
              </a:rPr>
              <a:t>本钢材市场的下游需求通过贸易环节高效、迅速地向上游钢厂传递，指导合理的产能配置</a:t>
            </a:r>
            <a:endParaRPr lang="en-US" altLang="zh-CN" sz="1300">
              <a:solidFill>
                <a:schemeClr val="tx1"/>
              </a:solidFill>
              <a:latin typeface="微软雅黑" pitchFamily="34" charset="-122"/>
              <a:ea typeface="微软雅黑" pitchFamily="34" charset="-122"/>
              <a:cs typeface="Arial"/>
            </a:endParaRPr>
          </a:p>
        </p:txBody>
      </p:sp>
      <p:grpSp>
        <p:nvGrpSpPr>
          <p:cNvPr id="99" name="Group 98"/>
          <p:cNvGrpSpPr/>
          <p:nvPr/>
        </p:nvGrpSpPr>
        <p:grpSpPr>
          <a:xfrm>
            <a:off x="500034" y="1483162"/>
            <a:ext cx="8456980" cy="3849263"/>
            <a:chOff x="500034" y="1214422"/>
            <a:chExt cx="8456980" cy="4118004"/>
          </a:xfrm>
        </p:grpSpPr>
        <p:sp>
          <p:nvSpPr>
            <p:cNvPr id="147" name="Rectangle 20"/>
            <p:cNvSpPr/>
            <p:nvPr/>
          </p:nvSpPr>
          <p:spPr bwMode="gray">
            <a:xfrm>
              <a:off x="4448204" y="1403396"/>
              <a:ext cx="4481514" cy="1316642"/>
            </a:xfrm>
            <a:prstGeom prst="rect">
              <a:avLst/>
            </a:prstGeom>
            <a:solidFill>
              <a:schemeClr val="bg1"/>
            </a:solidFill>
            <a:ln w="19050">
              <a:solidFill>
                <a:schemeClr val="bg1">
                  <a:lumMod val="50000"/>
                </a:schemeClr>
              </a:solidFill>
            </a:ln>
          </p:spPr>
          <p:style>
            <a:lnRef idx="2">
              <a:schemeClr val="accent6"/>
            </a:lnRef>
            <a:fillRef idx="1">
              <a:schemeClr val="lt1"/>
            </a:fillRef>
            <a:effectRef idx="0">
              <a:schemeClr val="accent6"/>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171450" indent="-171450" algn="ctr">
                <a:spcAft>
                  <a:spcPts val="300"/>
                </a:spcAft>
                <a:buFont typeface="Wingdings" pitchFamily="2" charset="2"/>
                <a:buChar char="§"/>
              </a:pPr>
              <a:endParaRPr lang="en-US" sz="1200" smtClean="0">
                <a:latin typeface="微软雅黑" pitchFamily="34" charset="-122"/>
                <a:ea typeface="微软雅黑" pitchFamily="34" charset="-122"/>
                <a:cs typeface="Arial"/>
              </a:endParaRPr>
            </a:p>
          </p:txBody>
        </p:sp>
        <p:sp>
          <p:nvSpPr>
            <p:cNvPr id="148" name="Rectangle 131"/>
            <p:cNvSpPr/>
            <p:nvPr/>
          </p:nvSpPr>
          <p:spPr bwMode="gray">
            <a:xfrm>
              <a:off x="4572000" y="1214422"/>
              <a:ext cx="1135646" cy="256032"/>
            </a:xfrm>
            <a:prstGeom prst="rect">
              <a:avLst/>
            </a:prstGeom>
            <a:solidFill>
              <a:schemeClr val="accent3">
                <a:lumMod val="75000"/>
              </a:schemeClr>
            </a:solidFill>
            <a:ln>
              <a:solidFill>
                <a:schemeClr val="bg1">
                  <a:lumMod val="50000"/>
                </a:schemeClr>
              </a:solidFill>
            </a:ln>
            <a:effectLst>
              <a:outerShdw blurRad="50800" dist="38100" dir="2700000" algn="tl"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300" b="1">
                  <a:solidFill>
                    <a:schemeClr val="bg2"/>
                  </a:solidFill>
                  <a:latin typeface="微软雅黑" pitchFamily="34" charset="-122"/>
                  <a:ea typeface="微软雅黑" pitchFamily="34" charset="-122"/>
                  <a:cs typeface="Arial"/>
                </a:rPr>
                <a:t>参与方</a:t>
              </a:r>
              <a:endParaRPr lang="en-US" sz="1300" b="1">
                <a:solidFill>
                  <a:schemeClr val="bg2"/>
                </a:solidFill>
                <a:latin typeface="微软雅黑" pitchFamily="34" charset="-122"/>
                <a:ea typeface="微软雅黑" pitchFamily="34" charset="-122"/>
                <a:cs typeface="Arial"/>
              </a:endParaRPr>
            </a:p>
          </p:txBody>
        </p:sp>
        <p:sp>
          <p:nvSpPr>
            <p:cNvPr id="149" name="Rounded Rectangle 244"/>
            <p:cNvSpPr/>
            <p:nvPr/>
          </p:nvSpPr>
          <p:spPr bwMode="gray">
            <a:xfrm>
              <a:off x="4527858" y="1565299"/>
              <a:ext cx="4429156" cy="1087623"/>
            </a:xfrm>
            <a:prstGeom prst="roundRect">
              <a:avLst>
                <a:gd name="adj" fmla="val 0"/>
              </a:avLst>
            </a:prstGeom>
            <a:noFill/>
            <a:ln>
              <a:noFill/>
            </a:ln>
          </p:spPr>
          <p:style>
            <a:lnRef idx="2">
              <a:schemeClr val="accent6">
                <a:shade val="50000"/>
              </a:schemeClr>
            </a:lnRef>
            <a:fillRef idx="1">
              <a:schemeClr val="accent6"/>
            </a:fillRef>
            <a:effectRef idx="0">
              <a:schemeClr val="accent6"/>
            </a:effectRef>
            <a:fontRef idx="minor">
              <a:schemeClr val="lt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114300" indent="-114300">
                <a:spcAft>
                  <a:spcPts val="300"/>
                </a:spcAft>
                <a:buFont typeface="Arial" pitchFamily="34" charset="0"/>
                <a:buChar char="•"/>
              </a:pPr>
              <a:r>
                <a:rPr lang="zh-CN" altLang="en-US" sz="1300" b="1" smtClean="0">
                  <a:solidFill>
                    <a:schemeClr val="tx1"/>
                  </a:solidFill>
                  <a:latin typeface="微软雅黑" pitchFamily="34" charset="-122"/>
                  <a:ea typeface="微软雅黑" pitchFamily="34" charset="-122"/>
                  <a:cs typeface="Arial"/>
                </a:rPr>
                <a:t>钢</a:t>
              </a:r>
              <a:r>
                <a:rPr lang="zh-CN" altLang="en-US" sz="1300" b="1">
                  <a:solidFill>
                    <a:schemeClr val="tx1"/>
                  </a:solidFill>
                  <a:latin typeface="微软雅黑" pitchFamily="34" charset="-122"/>
                  <a:ea typeface="微软雅黑" pitchFamily="34" charset="-122"/>
                  <a:cs typeface="Arial"/>
                </a:rPr>
                <a:t>厂</a:t>
              </a:r>
              <a:r>
                <a:rPr lang="zh-CN" altLang="en-US" sz="1300">
                  <a:solidFill>
                    <a:schemeClr val="tx1"/>
                  </a:solidFill>
                  <a:latin typeface="微软雅黑" pitchFamily="34" charset="-122"/>
                  <a:ea typeface="微软雅黑" pitchFamily="34" charset="-122"/>
                  <a:cs typeface="Arial"/>
                </a:rPr>
                <a:t>：以</a:t>
              </a:r>
              <a:r>
                <a:rPr lang="en-US" altLang="zh-CN" sz="1300">
                  <a:solidFill>
                    <a:schemeClr val="tx1"/>
                  </a:solidFill>
                  <a:latin typeface="微软雅黑" pitchFamily="34" charset="-122"/>
                  <a:ea typeface="微软雅黑" pitchFamily="34" charset="-122"/>
                  <a:cs typeface="Arial"/>
                </a:rPr>
                <a:t>JFE</a:t>
              </a:r>
              <a:r>
                <a:rPr lang="zh-CN" altLang="en-US" sz="1300">
                  <a:solidFill>
                    <a:schemeClr val="tx1"/>
                  </a:solidFill>
                  <a:latin typeface="微软雅黑" pitchFamily="34" charset="-122"/>
                  <a:ea typeface="微软雅黑" pitchFamily="34" charset="-122"/>
                  <a:cs typeface="Arial"/>
                </a:rPr>
                <a:t>、新日铁住金、神户制钢和日新制</a:t>
              </a:r>
              <a:r>
                <a:rPr lang="zh-CN" altLang="en-US" sz="1300" smtClean="0">
                  <a:solidFill>
                    <a:schemeClr val="tx1"/>
                  </a:solidFill>
                  <a:latin typeface="微软雅黑" pitchFamily="34" charset="-122"/>
                  <a:ea typeface="微软雅黑" pitchFamily="34" charset="-122"/>
                  <a:cs typeface="Arial"/>
                </a:rPr>
                <a:t>钢主导</a:t>
              </a:r>
              <a:endParaRPr lang="en-US" altLang="zh-CN" sz="1300">
                <a:solidFill>
                  <a:schemeClr val="tx1"/>
                </a:solidFill>
                <a:latin typeface="微软雅黑" pitchFamily="34" charset="-122"/>
                <a:ea typeface="微软雅黑" pitchFamily="34" charset="-122"/>
                <a:cs typeface="Arial"/>
              </a:endParaRPr>
            </a:p>
            <a:p>
              <a:pPr marL="114300" indent="-114300">
                <a:spcAft>
                  <a:spcPts val="300"/>
                </a:spcAft>
                <a:buFont typeface="Arial" pitchFamily="34" charset="0"/>
                <a:buChar char="•"/>
              </a:pPr>
              <a:r>
                <a:rPr lang="zh-CN" altLang="en-US" sz="1300" b="1">
                  <a:solidFill>
                    <a:schemeClr val="tx1"/>
                  </a:solidFill>
                  <a:latin typeface="微软雅黑" pitchFamily="34" charset="-122"/>
                  <a:ea typeface="微软雅黑" pitchFamily="34" charset="-122"/>
                  <a:cs typeface="Arial"/>
                </a:rPr>
                <a:t>一级批</a:t>
              </a:r>
              <a:r>
                <a:rPr lang="zh-CN" altLang="en-US" sz="1300" b="1" smtClean="0">
                  <a:solidFill>
                    <a:schemeClr val="tx1"/>
                  </a:solidFill>
                  <a:latin typeface="微软雅黑" pitchFamily="34" charset="-122"/>
                  <a:ea typeface="微软雅黑" pitchFamily="34" charset="-122"/>
                  <a:cs typeface="Arial"/>
                </a:rPr>
                <a:t>发商</a:t>
              </a:r>
              <a:r>
                <a:rPr lang="zh-CN" altLang="en-US" sz="1300" smtClean="0">
                  <a:solidFill>
                    <a:schemeClr val="tx1"/>
                  </a:solidFill>
                  <a:latin typeface="微软雅黑" pitchFamily="34" charset="-122"/>
                  <a:ea typeface="微软雅黑" pitchFamily="34" charset="-122"/>
                  <a:cs typeface="Arial"/>
                </a:rPr>
                <a:t>：</a:t>
              </a:r>
              <a:r>
                <a:rPr lang="zh-CN" altLang="en-US" sz="1300">
                  <a:solidFill>
                    <a:schemeClr val="tx1"/>
                  </a:solidFill>
                  <a:latin typeface="微软雅黑" pitchFamily="34" charset="-122"/>
                  <a:ea typeface="微软雅黑" pitchFamily="34" charset="-122"/>
                  <a:cs typeface="Arial"/>
                </a:rPr>
                <a:t>已形</a:t>
              </a:r>
              <a:r>
                <a:rPr lang="zh-CN" altLang="en-US" sz="1300" smtClean="0">
                  <a:solidFill>
                    <a:schemeClr val="tx1"/>
                  </a:solidFill>
                  <a:latin typeface="微软雅黑" pitchFamily="34" charset="-122"/>
                  <a:ea typeface="微软雅黑" pitchFamily="34" charset="-122"/>
                  <a:cs typeface="Arial"/>
                </a:rPr>
                <a:t>成以美</a:t>
              </a:r>
              <a:r>
                <a:rPr lang="zh-CN" altLang="en-US" sz="1300">
                  <a:solidFill>
                    <a:schemeClr val="tx1"/>
                  </a:solidFill>
                  <a:latin typeface="微软雅黑" pitchFamily="34" charset="-122"/>
                  <a:ea typeface="微软雅黑" pitchFamily="34" charset="-122"/>
                  <a:cs typeface="Arial"/>
                </a:rPr>
                <a:t>达王、伊藤忠丸红、三井物产、住友商社四大商</a:t>
              </a:r>
              <a:r>
                <a:rPr lang="zh-CN" altLang="en-US" sz="1300" smtClean="0">
                  <a:solidFill>
                    <a:schemeClr val="tx1"/>
                  </a:solidFill>
                  <a:latin typeface="微软雅黑" pitchFamily="34" charset="-122"/>
                  <a:ea typeface="微软雅黑" pitchFamily="34" charset="-122"/>
                  <a:cs typeface="Arial"/>
                </a:rPr>
                <a:t>社为主的运</a:t>
              </a:r>
              <a:r>
                <a:rPr lang="zh-CN" altLang="en-US" sz="1300">
                  <a:solidFill>
                    <a:schemeClr val="tx1"/>
                  </a:solidFill>
                  <a:latin typeface="微软雅黑" pitchFamily="34" charset="-122"/>
                  <a:ea typeface="微软雅黑" pitchFamily="34" charset="-122"/>
                  <a:cs typeface="Arial"/>
                </a:rPr>
                <a:t>行</a:t>
              </a:r>
              <a:r>
                <a:rPr lang="zh-CN" altLang="en-US" sz="1300" smtClean="0">
                  <a:solidFill>
                    <a:schemeClr val="tx1"/>
                  </a:solidFill>
                  <a:latin typeface="微软雅黑" pitchFamily="34" charset="-122"/>
                  <a:ea typeface="微软雅黑" pitchFamily="34" charset="-122"/>
                  <a:cs typeface="Arial"/>
                </a:rPr>
                <a:t>体制</a:t>
              </a:r>
              <a:endParaRPr lang="en-US" altLang="zh-CN" sz="1300">
                <a:solidFill>
                  <a:schemeClr val="tx1"/>
                </a:solidFill>
                <a:latin typeface="微软雅黑" pitchFamily="34" charset="-122"/>
                <a:ea typeface="微软雅黑" pitchFamily="34" charset="-122"/>
                <a:cs typeface="Arial"/>
              </a:endParaRPr>
            </a:p>
            <a:p>
              <a:pPr marL="114300" indent="-114300">
                <a:spcAft>
                  <a:spcPts val="300"/>
                </a:spcAft>
                <a:buFont typeface="Arial" pitchFamily="34" charset="0"/>
                <a:buChar char="•"/>
              </a:pPr>
              <a:r>
                <a:rPr lang="zh-CN" altLang="en-US" sz="1300" b="1">
                  <a:solidFill>
                    <a:schemeClr val="tx1"/>
                  </a:solidFill>
                  <a:latin typeface="微软雅黑" pitchFamily="34" charset="-122"/>
                  <a:ea typeface="微软雅黑" pitchFamily="34" charset="-122"/>
                  <a:cs typeface="Arial"/>
                </a:rPr>
                <a:t>二</a:t>
              </a:r>
              <a:r>
                <a:rPr lang="zh-CN" altLang="en-US" sz="1300" b="1" smtClean="0">
                  <a:solidFill>
                    <a:schemeClr val="tx1"/>
                  </a:solidFill>
                  <a:latin typeface="微软雅黑" pitchFamily="34" charset="-122"/>
                  <a:ea typeface="微软雅黑" pitchFamily="34" charset="-122"/>
                  <a:cs typeface="Arial"/>
                </a:rPr>
                <a:t>级零售商</a:t>
              </a:r>
              <a:r>
                <a:rPr lang="zh-CN" altLang="en-US" sz="1300" smtClean="0">
                  <a:solidFill>
                    <a:schemeClr val="tx1"/>
                  </a:solidFill>
                  <a:latin typeface="微软雅黑" pitchFamily="34" charset="-122"/>
                  <a:ea typeface="微软雅黑" pitchFamily="34" charset="-122"/>
                  <a:cs typeface="Arial"/>
                </a:rPr>
                <a:t>：</a:t>
              </a:r>
              <a:r>
                <a:rPr lang="en-US" altLang="zh-CN" sz="1300" smtClean="0">
                  <a:solidFill>
                    <a:schemeClr val="tx1"/>
                  </a:solidFill>
                  <a:latin typeface="微软雅黑" pitchFamily="34" charset="-122"/>
                  <a:ea typeface="微软雅黑" pitchFamily="34" charset="-122"/>
                  <a:cs typeface="Arial"/>
                </a:rPr>
                <a:t>5000</a:t>
              </a:r>
              <a:r>
                <a:rPr lang="zh-CN" altLang="en-US" sz="1300" smtClean="0">
                  <a:solidFill>
                    <a:schemeClr val="tx1"/>
                  </a:solidFill>
                  <a:latin typeface="微软雅黑" pitchFamily="34" charset="-122"/>
                  <a:ea typeface="微软雅黑" pitchFamily="34" charset="-122"/>
                  <a:cs typeface="Arial"/>
                </a:rPr>
                <a:t>余家小型特</a:t>
              </a:r>
              <a:r>
                <a:rPr lang="zh-CN" altLang="en-US" sz="1300">
                  <a:solidFill>
                    <a:schemeClr val="tx1"/>
                  </a:solidFill>
                  <a:latin typeface="微软雅黑" pitchFamily="34" charset="-122"/>
                  <a:ea typeface="微软雅黑" pitchFamily="34" charset="-122"/>
                  <a:cs typeface="Arial"/>
                </a:rPr>
                <a:t>约专营</a:t>
              </a:r>
              <a:r>
                <a:rPr lang="zh-CN" altLang="en-US" sz="1300" smtClean="0">
                  <a:solidFill>
                    <a:schemeClr val="tx1"/>
                  </a:solidFill>
                  <a:latin typeface="微软雅黑" pitchFamily="34" charset="-122"/>
                  <a:ea typeface="微软雅黑" pitchFamily="34" charset="-122"/>
                  <a:cs typeface="Arial"/>
                </a:rPr>
                <a:t>店</a:t>
              </a:r>
              <a:endParaRPr lang="en-US" altLang="zh-CN" sz="1300" smtClean="0">
                <a:solidFill>
                  <a:schemeClr val="tx1"/>
                </a:solidFill>
                <a:latin typeface="微软雅黑" pitchFamily="34" charset="-122"/>
                <a:ea typeface="微软雅黑" pitchFamily="34" charset="-122"/>
                <a:cs typeface="Arial"/>
              </a:endParaRPr>
            </a:p>
          </p:txBody>
        </p:sp>
        <p:sp>
          <p:nvSpPr>
            <p:cNvPr id="150" name="Rectangle 20"/>
            <p:cNvSpPr/>
            <p:nvPr/>
          </p:nvSpPr>
          <p:spPr bwMode="gray">
            <a:xfrm>
              <a:off x="4448204" y="3015651"/>
              <a:ext cx="4481514" cy="2316775"/>
            </a:xfrm>
            <a:prstGeom prst="rect">
              <a:avLst/>
            </a:prstGeom>
            <a:solidFill>
              <a:schemeClr val="bg1"/>
            </a:solidFill>
            <a:ln w="19050">
              <a:solidFill>
                <a:schemeClr val="bg1">
                  <a:lumMod val="50000"/>
                </a:schemeClr>
              </a:solidFill>
            </a:ln>
          </p:spPr>
          <p:style>
            <a:lnRef idx="2">
              <a:schemeClr val="accent6"/>
            </a:lnRef>
            <a:fillRef idx="1">
              <a:schemeClr val="lt1"/>
            </a:fillRef>
            <a:effectRef idx="0">
              <a:schemeClr val="accent6"/>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171450" indent="-171450" algn="ctr">
                <a:spcAft>
                  <a:spcPts val="300"/>
                </a:spcAft>
                <a:buFont typeface="Wingdings" pitchFamily="2" charset="2"/>
                <a:buChar char="§"/>
              </a:pPr>
              <a:endParaRPr lang="en-US" sz="1200" smtClean="0">
                <a:latin typeface="微软雅黑" pitchFamily="34" charset="-122"/>
                <a:ea typeface="微软雅黑" pitchFamily="34" charset="-122"/>
                <a:cs typeface="Arial"/>
              </a:endParaRPr>
            </a:p>
          </p:txBody>
        </p:sp>
        <p:sp>
          <p:nvSpPr>
            <p:cNvPr id="151" name="Rectangle 131"/>
            <p:cNvSpPr/>
            <p:nvPr/>
          </p:nvSpPr>
          <p:spPr bwMode="gray">
            <a:xfrm>
              <a:off x="4591080" y="2826678"/>
              <a:ext cx="1135646" cy="256032"/>
            </a:xfrm>
            <a:prstGeom prst="rect">
              <a:avLst/>
            </a:prstGeom>
            <a:solidFill>
              <a:schemeClr val="accent3">
                <a:lumMod val="75000"/>
              </a:schemeClr>
            </a:solidFill>
            <a:ln>
              <a:solidFill>
                <a:schemeClr val="bg1">
                  <a:lumMod val="50000"/>
                </a:schemeClr>
              </a:solidFill>
            </a:ln>
            <a:effectLst>
              <a:outerShdw blurRad="50800" dist="38100" dir="2700000" algn="tl"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300" b="1" smtClean="0">
                  <a:solidFill>
                    <a:schemeClr val="bg2"/>
                  </a:solidFill>
                  <a:latin typeface="微软雅黑" pitchFamily="34" charset="-122"/>
                  <a:ea typeface="微软雅黑" pitchFamily="34" charset="-122"/>
                  <a:cs typeface="Arial"/>
                </a:rPr>
                <a:t>行业特征</a:t>
              </a:r>
              <a:endParaRPr lang="en-US" sz="1300" b="1">
                <a:solidFill>
                  <a:schemeClr val="bg2"/>
                </a:solidFill>
                <a:latin typeface="微软雅黑" pitchFamily="34" charset="-122"/>
                <a:ea typeface="微软雅黑" pitchFamily="34" charset="-122"/>
                <a:cs typeface="Arial"/>
              </a:endParaRPr>
            </a:p>
          </p:txBody>
        </p:sp>
        <p:sp>
          <p:nvSpPr>
            <p:cNvPr id="108" name="Text Box 3"/>
            <p:cNvSpPr txBox="1">
              <a:spLocks noChangeArrowheads="1"/>
            </p:cNvSpPr>
            <p:nvPr/>
          </p:nvSpPr>
          <p:spPr bwMode="auto">
            <a:xfrm>
              <a:off x="3690242" y="4440611"/>
              <a:ext cx="569871" cy="2634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eaLnBrk="1" hangingPunct="1">
                <a:spcBef>
                  <a:spcPct val="50000"/>
                </a:spcBef>
              </a:pPr>
              <a:r>
                <a:rPr lang="en-US" altLang="zh-CN" sz="1000" b="1" smtClean="0">
                  <a:latin typeface="+mj-ea"/>
                  <a:ea typeface="+mj-ea"/>
                </a:rPr>
                <a:t>~50%</a:t>
              </a:r>
              <a:endParaRPr lang="zh-CN" altLang="en-US" sz="900" b="1">
                <a:latin typeface="+mj-ea"/>
                <a:ea typeface="+mj-ea"/>
              </a:endParaRPr>
            </a:p>
          </p:txBody>
        </p:sp>
        <p:sp>
          <p:nvSpPr>
            <p:cNvPr id="6" name="Text Box 142"/>
            <p:cNvSpPr txBox="1">
              <a:spLocks noChangeArrowheads="1"/>
            </p:cNvSpPr>
            <p:nvPr/>
          </p:nvSpPr>
          <p:spPr bwMode="auto">
            <a:xfrm>
              <a:off x="662391" y="2607668"/>
              <a:ext cx="816684" cy="288147"/>
            </a:xfrm>
            <a:prstGeom prst="rect">
              <a:avLst/>
            </a:prstGeom>
            <a:solidFill>
              <a:schemeClr val="accent5">
                <a:lumMod val="40000"/>
                <a:lumOff val="60000"/>
              </a:schemeClr>
            </a:solidFill>
            <a:ln w="6350" algn="ctr">
              <a:noFill/>
              <a:prstDash val="dash"/>
              <a:miter lim="800000"/>
            </a:ln>
            <a:effectLst>
              <a:outerShdw blurRad="50800" dist="38100" dir="2700000" algn="tl" rotWithShape="0">
                <a:prstClr val="black">
                  <a:alpha val="40000"/>
                </a:prstClr>
              </a:outerShdw>
            </a:effectLst>
          </p:spPr>
          <p:txBody>
            <a:bodyPr lIns="0" tIns="36000" rIns="0" bIns="36000">
              <a:spAutoFit/>
            </a:bodyP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a:r>
                <a:rPr lang="zh-CN" altLang="en-US" sz="1400" b="1" smtClean="0">
                  <a:latin typeface="+mj-ea"/>
                  <a:ea typeface="+mj-ea"/>
                </a:rPr>
                <a:t>贸易分销</a:t>
              </a:r>
              <a:endParaRPr lang="zh-CN" altLang="en-US" sz="1400" b="1">
                <a:latin typeface="+mj-ea"/>
                <a:ea typeface="+mj-ea"/>
              </a:endParaRPr>
            </a:p>
          </p:txBody>
        </p:sp>
        <p:sp>
          <p:nvSpPr>
            <p:cNvPr id="8" name="Text Box 144"/>
            <p:cNvSpPr txBox="1">
              <a:spLocks noChangeArrowheads="1"/>
            </p:cNvSpPr>
            <p:nvPr/>
          </p:nvSpPr>
          <p:spPr bwMode="auto">
            <a:xfrm>
              <a:off x="662390" y="4969577"/>
              <a:ext cx="816684" cy="288147"/>
            </a:xfrm>
            <a:prstGeom prst="rect">
              <a:avLst/>
            </a:prstGeom>
            <a:solidFill>
              <a:schemeClr val="accent5">
                <a:lumMod val="40000"/>
                <a:lumOff val="60000"/>
              </a:schemeClr>
            </a:solidFill>
            <a:ln w="6350" algn="ctr">
              <a:noFill/>
              <a:prstDash val="dash"/>
              <a:miter lim="800000"/>
            </a:ln>
            <a:effectLst>
              <a:outerShdw blurRad="50800" dist="38100" dir="2700000" algn="tl" rotWithShape="0">
                <a:prstClr val="black">
                  <a:alpha val="40000"/>
                </a:prstClr>
              </a:outerShdw>
            </a:effectLst>
          </p:spPr>
          <p:txBody>
            <a:bodyPr lIns="0" tIns="36000" rIns="0" bIns="36000" anchor="ctr">
              <a:spAutoFit/>
            </a:bodyP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a:r>
                <a:rPr lang="zh-CN" altLang="en-US" sz="1400" b="1" smtClean="0">
                  <a:latin typeface="+mj-ea"/>
                  <a:ea typeface="+mj-ea"/>
                </a:rPr>
                <a:t>终端用户</a:t>
              </a:r>
              <a:endParaRPr lang="zh-CN" altLang="en-US" sz="1400" b="1">
                <a:latin typeface="+mj-ea"/>
                <a:ea typeface="+mj-ea"/>
              </a:endParaRPr>
            </a:p>
          </p:txBody>
        </p:sp>
        <p:sp>
          <p:nvSpPr>
            <p:cNvPr id="9" name="Text Box 145"/>
            <p:cNvSpPr txBox="1">
              <a:spLocks noChangeArrowheads="1"/>
            </p:cNvSpPr>
            <p:nvPr/>
          </p:nvSpPr>
          <p:spPr bwMode="auto">
            <a:xfrm>
              <a:off x="662391" y="1426714"/>
              <a:ext cx="816684" cy="288147"/>
            </a:xfrm>
            <a:prstGeom prst="rect">
              <a:avLst/>
            </a:prstGeom>
            <a:solidFill>
              <a:schemeClr val="accent5">
                <a:lumMod val="40000"/>
                <a:lumOff val="60000"/>
              </a:schemeClr>
            </a:solidFill>
            <a:ln w="6350">
              <a:noFill/>
              <a:prstDash val="dash"/>
              <a:miter lim="800000"/>
            </a:ln>
            <a:effectLst>
              <a:outerShdw blurRad="50800" dist="38100" dir="2700000" algn="tl" rotWithShape="0">
                <a:prstClr val="black">
                  <a:alpha val="40000"/>
                </a:prstClr>
              </a:outerShdw>
            </a:effectLst>
          </p:spPr>
          <p:txBody>
            <a:bodyPr lIns="0" tIns="36000" rIns="0" bIns="36000">
              <a:spAutoFit/>
            </a:bodyP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a:r>
                <a:rPr lang="zh-CN" altLang="en-US" sz="1400" b="1" smtClean="0">
                  <a:latin typeface="+mj-ea"/>
                  <a:ea typeface="+mj-ea"/>
                </a:rPr>
                <a:t>冶炼生产</a:t>
              </a:r>
              <a:endParaRPr lang="zh-CN" altLang="en-US" sz="1400" b="1">
                <a:latin typeface="+mj-ea"/>
                <a:ea typeface="+mj-ea"/>
              </a:endParaRPr>
            </a:p>
          </p:txBody>
        </p:sp>
        <p:grpSp>
          <p:nvGrpSpPr>
            <p:cNvPr id="60" name="组合 59"/>
            <p:cNvGrpSpPr/>
            <p:nvPr/>
          </p:nvGrpSpPr>
          <p:grpSpPr>
            <a:xfrm>
              <a:off x="2006886" y="1412776"/>
              <a:ext cx="1775400" cy="317433"/>
              <a:chOff x="1817991" y="1714488"/>
              <a:chExt cx="1800000" cy="360000"/>
            </a:xfrm>
          </p:grpSpPr>
          <p:sp>
            <p:nvSpPr>
              <p:cNvPr id="10" name="Rectangle 261"/>
              <p:cNvSpPr>
                <a:spLocks noChangeArrowheads="1"/>
              </p:cNvSpPr>
              <p:nvPr/>
            </p:nvSpPr>
            <p:spPr bwMode="auto">
              <a:xfrm>
                <a:off x="1817991" y="1714488"/>
                <a:ext cx="1800000" cy="360000"/>
              </a:xfrm>
              <a:prstGeom prst="rect">
                <a:avLst/>
              </a:prstGeom>
              <a:solidFill>
                <a:schemeClr val="accent5"/>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1" hangingPunct="1">
                  <a:spcBef>
                    <a:spcPct val="50000"/>
                  </a:spcBef>
                </a:pPr>
                <a:r>
                  <a:rPr lang="zh-CN" altLang="en-US" sz="1100" b="1" smtClean="0">
                    <a:solidFill>
                      <a:schemeClr val="bg1"/>
                    </a:solidFill>
                    <a:latin typeface="+mn-ea"/>
                    <a:ea typeface="+mn-ea"/>
                  </a:rPr>
                  <a:t>四大钢厂（</a:t>
                </a:r>
                <a:r>
                  <a:rPr lang="en-US" altLang="zh-CN" sz="1100" b="1" smtClean="0">
                    <a:solidFill>
                      <a:schemeClr val="bg1"/>
                    </a:solidFill>
                    <a:latin typeface="+mn-ea"/>
                    <a:ea typeface="+mn-ea"/>
                  </a:rPr>
                  <a:t>80%</a:t>
                </a:r>
                <a:r>
                  <a:rPr lang="zh-CN" altLang="en-US" sz="1100" b="1" smtClean="0">
                    <a:solidFill>
                      <a:schemeClr val="bg1"/>
                    </a:solidFill>
                    <a:latin typeface="+mn-ea"/>
                    <a:ea typeface="+mn-ea"/>
                  </a:rPr>
                  <a:t>）   </a:t>
                </a:r>
                <a:endParaRPr lang="en-US" altLang="zh-CN" sz="1100" b="1">
                  <a:solidFill>
                    <a:schemeClr val="bg1"/>
                  </a:solidFill>
                  <a:latin typeface="+mn-ea"/>
                  <a:ea typeface="+mn-ea"/>
                </a:endParaRPr>
              </a:p>
            </p:txBody>
          </p:sp>
          <p:sp>
            <p:nvSpPr>
              <p:cNvPr id="11" name="Rectangle 78"/>
              <p:cNvSpPr>
                <a:spLocks noChangeArrowheads="1"/>
              </p:cNvSpPr>
              <p:nvPr/>
            </p:nvSpPr>
            <p:spPr bwMode="auto">
              <a:xfrm>
                <a:off x="3257991" y="1714488"/>
                <a:ext cx="360000" cy="36000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grpSp>
        <p:grpSp>
          <p:nvGrpSpPr>
            <p:cNvPr id="61" name="组合 60"/>
            <p:cNvGrpSpPr/>
            <p:nvPr/>
          </p:nvGrpSpPr>
          <p:grpSpPr>
            <a:xfrm>
              <a:off x="2006886" y="2346200"/>
              <a:ext cx="1775400" cy="314743"/>
              <a:chOff x="1817990" y="2773084"/>
              <a:chExt cx="1800000" cy="356950"/>
            </a:xfrm>
          </p:grpSpPr>
          <p:sp>
            <p:nvSpPr>
              <p:cNvPr id="12" name="Rectangle 261"/>
              <p:cNvSpPr>
                <a:spLocks noChangeArrowheads="1"/>
              </p:cNvSpPr>
              <p:nvPr/>
            </p:nvSpPr>
            <p:spPr bwMode="auto">
              <a:xfrm>
                <a:off x="1817990" y="2773084"/>
                <a:ext cx="1800000" cy="356950"/>
              </a:xfrm>
              <a:prstGeom prst="rect">
                <a:avLst/>
              </a:prstGeom>
              <a:solidFill>
                <a:schemeClr val="accent5"/>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1" hangingPunct="1">
                  <a:spcBef>
                    <a:spcPct val="50000"/>
                  </a:spcBef>
                </a:pPr>
                <a:r>
                  <a:rPr lang="zh-CN" altLang="en-US" sz="1100" b="1" smtClean="0">
                    <a:solidFill>
                      <a:schemeClr val="bg1"/>
                    </a:solidFill>
                    <a:latin typeface="+mn-ea"/>
                    <a:ea typeface="+mn-ea"/>
                  </a:rPr>
                  <a:t>四大商社</a:t>
                </a:r>
                <a:endParaRPr lang="en-US" altLang="zh-CN" sz="1100" b="1">
                  <a:solidFill>
                    <a:schemeClr val="bg1"/>
                  </a:solidFill>
                  <a:latin typeface="+mn-ea"/>
                  <a:ea typeface="+mn-ea"/>
                </a:endParaRPr>
              </a:p>
            </p:txBody>
          </p:sp>
          <p:sp>
            <p:nvSpPr>
              <p:cNvPr id="13" name="Rectangle 78"/>
              <p:cNvSpPr>
                <a:spLocks noChangeArrowheads="1"/>
              </p:cNvSpPr>
              <p:nvPr/>
            </p:nvSpPr>
            <p:spPr bwMode="auto">
              <a:xfrm>
                <a:off x="3401990" y="2773084"/>
                <a:ext cx="216000"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grpSp>
        <p:grpSp>
          <p:nvGrpSpPr>
            <p:cNvPr id="160" name="组合 159"/>
            <p:cNvGrpSpPr/>
            <p:nvPr/>
          </p:nvGrpSpPr>
          <p:grpSpPr>
            <a:xfrm>
              <a:off x="2282586" y="3127825"/>
              <a:ext cx="1224000" cy="288000"/>
              <a:chOff x="2117226" y="3185780"/>
              <a:chExt cx="1224000" cy="288000"/>
            </a:xfrm>
          </p:grpSpPr>
          <p:sp>
            <p:nvSpPr>
              <p:cNvPr id="159" name="矩形 158"/>
              <p:cNvSpPr/>
              <p:nvPr/>
            </p:nvSpPr>
            <p:spPr bwMode="auto">
              <a:xfrm>
                <a:off x="2117226" y="3185780"/>
                <a:ext cx="1224000" cy="288000"/>
              </a:xfrm>
              <a:prstGeom prst="rect">
                <a:avLst/>
              </a:prstGeom>
              <a:solidFill>
                <a:schemeClr val="accent1">
                  <a:lumMod val="20000"/>
                  <a:lumOff val="80000"/>
                  <a:alpha val="50000"/>
                </a:schemeClr>
              </a:solidFill>
              <a:ln>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a:p>
            </p:txBody>
          </p:sp>
          <p:grpSp>
            <p:nvGrpSpPr>
              <p:cNvPr id="28" name="组合 27"/>
              <p:cNvGrpSpPr/>
              <p:nvPr/>
            </p:nvGrpSpPr>
            <p:grpSpPr>
              <a:xfrm>
                <a:off x="2172658" y="3234478"/>
                <a:ext cx="1113137" cy="188761"/>
                <a:chOff x="2157556" y="4072182"/>
                <a:chExt cx="1128560" cy="356950"/>
              </a:xfrm>
            </p:grpSpPr>
            <p:sp>
              <p:nvSpPr>
                <p:cNvPr id="21" name="Rectangle 73"/>
                <p:cNvSpPr>
                  <a:spLocks noChangeArrowheads="1"/>
                </p:cNvSpPr>
                <p:nvPr/>
              </p:nvSpPr>
              <p:spPr bwMode="auto">
                <a:xfrm>
                  <a:off x="2981776" y="4072182"/>
                  <a:ext cx="71849"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22" name="Rectangle 74"/>
                <p:cNvSpPr>
                  <a:spLocks noChangeArrowheads="1"/>
                </p:cNvSpPr>
                <p:nvPr/>
              </p:nvSpPr>
              <p:spPr bwMode="auto">
                <a:xfrm>
                  <a:off x="2865532" y="4072182"/>
                  <a:ext cx="71849"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23" name="Rectangle 75"/>
                <p:cNvSpPr>
                  <a:spLocks noChangeArrowheads="1"/>
                </p:cNvSpPr>
                <p:nvPr/>
              </p:nvSpPr>
              <p:spPr bwMode="auto">
                <a:xfrm>
                  <a:off x="2417498" y="4072182"/>
                  <a:ext cx="179622"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24" name="Rectangle 76"/>
                <p:cNvSpPr>
                  <a:spLocks noChangeArrowheads="1"/>
                </p:cNvSpPr>
                <p:nvPr/>
              </p:nvSpPr>
              <p:spPr bwMode="auto">
                <a:xfrm>
                  <a:off x="2157556" y="4072182"/>
                  <a:ext cx="215547"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25" name="Rectangle 73"/>
                <p:cNvSpPr>
                  <a:spLocks noChangeArrowheads="1"/>
                </p:cNvSpPr>
                <p:nvPr/>
              </p:nvSpPr>
              <p:spPr bwMode="auto">
                <a:xfrm>
                  <a:off x="3214267" y="4072182"/>
                  <a:ext cx="71849"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26" name="Rectangle 73"/>
                <p:cNvSpPr>
                  <a:spLocks noChangeArrowheads="1"/>
                </p:cNvSpPr>
                <p:nvPr/>
              </p:nvSpPr>
              <p:spPr bwMode="auto">
                <a:xfrm>
                  <a:off x="3098020" y="4072182"/>
                  <a:ext cx="71849"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27" name="Rectangle 75"/>
                <p:cNvSpPr>
                  <a:spLocks noChangeArrowheads="1"/>
                </p:cNvSpPr>
                <p:nvPr/>
              </p:nvSpPr>
              <p:spPr bwMode="auto">
                <a:xfrm>
                  <a:off x="2641515" y="4072182"/>
                  <a:ext cx="179622"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grpSp>
        </p:grpSp>
        <p:grpSp>
          <p:nvGrpSpPr>
            <p:cNvPr id="161" name="组合 160"/>
            <p:cNvGrpSpPr/>
            <p:nvPr/>
          </p:nvGrpSpPr>
          <p:grpSpPr>
            <a:xfrm>
              <a:off x="2282586" y="3812159"/>
              <a:ext cx="1224000" cy="288000"/>
              <a:chOff x="2166974" y="3870114"/>
              <a:chExt cx="1224000" cy="288000"/>
            </a:xfrm>
          </p:grpSpPr>
          <p:sp>
            <p:nvSpPr>
              <p:cNvPr id="158" name="矩形 157"/>
              <p:cNvSpPr/>
              <p:nvPr/>
            </p:nvSpPr>
            <p:spPr bwMode="auto">
              <a:xfrm>
                <a:off x="2166974" y="3870114"/>
                <a:ext cx="1224000" cy="288000"/>
              </a:xfrm>
              <a:prstGeom prst="rect">
                <a:avLst/>
              </a:prstGeom>
              <a:solidFill>
                <a:schemeClr val="accent1">
                  <a:lumMod val="20000"/>
                  <a:lumOff val="80000"/>
                  <a:alpha val="50000"/>
                </a:schemeClr>
              </a:solidFill>
              <a:ln>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a:p>
            </p:txBody>
          </p:sp>
          <p:grpSp>
            <p:nvGrpSpPr>
              <p:cNvPr id="32" name="组合 31"/>
              <p:cNvGrpSpPr/>
              <p:nvPr/>
            </p:nvGrpSpPr>
            <p:grpSpPr>
              <a:xfrm>
                <a:off x="2222406" y="3919734"/>
                <a:ext cx="1113137" cy="188761"/>
                <a:chOff x="2157556" y="4072182"/>
                <a:chExt cx="1128560" cy="356950"/>
              </a:xfrm>
            </p:grpSpPr>
            <p:sp>
              <p:nvSpPr>
                <p:cNvPr id="33" name="Rectangle 73"/>
                <p:cNvSpPr>
                  <a:spLocks noChangeArrowheads="1"/>
                </p:cNvSpPr>
                <p:nvPr/>
              </p:nvSpPr>
              <p:spPr bwMode="auto">
                <a:xfrm>
                  <a:off x="2981776" y="4072182"/>
                  <a:ext cx="71849"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34" name="Rectangle 74"/>
                <p:cNvSpPr>
                  <a:spLocks noChangeArrowheads="1"/>
                </p:cNvSpPr>
                <p:nvPr/>
              </p:nvSpPr>
              <p:spPr bwMode="auto">
                <a:xfrm>
                  <a:off x="2865532" y="4072182"/>
                  <a:ext cx="71849"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35" name="Rectangle 75"/>
                <p:cNvSpPr>
                  <a:spLocks noChangeArrowheads="1"/>
                </p:cNvSpPr>
                <p:nvPr/>
              </p:nvSpPr>
              <p:spPr bwMode="auto">
                <a:xfrm>
                  <a:off x="2417498" y="4072182"/>
                  <a:ext cx="179622"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36" name="Rectangle 76"/>
                <p:cNvSpPr>
                  <a:spLocks noChangeArrowheads="1"/>
                </p:cNvSpPr>
                <p:nvPr/>
              </p:nvSpPr>
              <p:spPr bwMode="auto">
                <a:xfrm>
                  <a:off x="2157556" y="4072182"/>
                  <a:ext cx="215547"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37" name="Rectangle 73"/>
                <p:cNvSpPr>
                  <a:spLocks noChangeArrowheads="1"/>
                </p:cNvSpPr>
                <p:nvPr/>
              </p:nvSpPr>
              <p:spPr bwMode="auto">
                <a:xfrm>
                  <a:off x="3214267" y="4072182"/>
                  <a:ext cx="71849"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38" name="Rectangle 73"/>
                <p:cNvSpPr>
                  <a:spLocks noChangeArrowheads="1"/>
                </p:cNvSpPr>
                <p:nvPr/>
              </p:nvSpPr>
              <p:spPr bwMode="auto">
                <a:xfrm>
                  <a:off x="3098020" y="4072182"/>
                  <a:ext cx="71849"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39" name="Rectangle 75"/>
                <p:cNvSpPr>
                  <a:spLocks noChangeArrowheads="1"/>
                </p:cNvSpPr>
                <p:nvPr/>
              </p:nvSpPr>
              <p:spPr bwMode="auto">
                <a:xfrm>
                  <a:off x="2641515" y="4072182"/>
                  <a:ext cx="179622"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grpSp>
        </p:grpSp>
        <p:cxnSp>
          <p:nvCxnSpPr>
            <p:cNvPr id="50" name="肘形连接符 49"/>
            <p:cNvCxnSpPr>
              <a:stCxn id="10" idx="1"/>
              <a:endCxn id="157" idx="1"/>
            </p:cNvCxnSpPr>
            <p:nvPr/>
          </p:nvCxnSpPr>
          <p:spPr bwMode="auto">
            <a:xfrm rot="10800000" flipV="1">
              <a:off x="1940586" y="1571492"/>
              <a:ext cx="66300" cy="3542877"/>
            </a:xfrm>
            <a:prstGeom prst="bentConnector3">
              <a:avLst>
                <a:gd name="adj1" fmla="val 444796"/>
              </a:avLst>
            </a:prstGeom>
            <a:solidFill>
              <a:schemeClr val="bg1"/>
            </a:solidFill>
            <a:ln w="12700" cap="flat" cmpd="sng" algn="ctr">
              <a:solidFill>
                <a:schemeClr val="accent3">
                  <a:lumMod val="75000"/>
                </a:schemeClr>
              </a:solidFill>
              <a:prstDash val="solid"/>
              <a:round/>
              <a:headEnd type="none" w="med" len="med"/>
              <a:tailEnd type="arrow"/>
            </a:ln>
            <a:effectLst/>
          </p:spPr>
        </p:cxnSp>
        <p:sp>
          <p:nvSpPr>
            <p:cNvPr id="51" name="Text Box 142"/>
            <p:cNvSpPr txBox="1">
              <a:spLocks noChangeArrowheads="1"/>
            </p:cNvSpPr>
            <p:nvPr/>
          </p:nvSpPr>
          <p:spPr bwMode="auto">
            <a:xfrm>
              <a:off x="664796" y="3788622"/>
              <a:ext cx="816684" cy="288147"/>
            </a:xfrm>
            <a:prstGeom prst="rect">
              <a:avLst/>
            </a:prstGeom>
            <a:solidFill>
              <a:schemeClr val="accent5">
                <a:lumMod val="40000"/>
                <a:lumOff val="60000"/>
              </a:schemeClr>
            </a:solidFill>
            <a:ln w="6350" algn="ctr">
              <a:noFill/>
              <a:prstDash val="dash"/>
              <a:miter lim="800000"/>
            </a:ln>
            <a:effectLst>
              <a:outerShdw blurRad="50800" dist="38100" dir="2700000" algn="tl" rotWithShape="0">
                <a:prstClr val="black">
                  <a:alpha val="40000"/>
                </a:prstClr>
              </a:outerShdw>
            </a:effectLst>
          </p:spPr>
          <p:txBody>
            <a:bodyPr lIns="0" tIns="36000" rIns="0" bIns="36000">
              <a:spAutoFit/>
            </a:bodyP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a:r>
                <a:rPr lang="zh-CN" altLang="en-US" sz="1400" b="1" smtClean="0">
                  <a:latin typeface="+mj-ea"/>
                  <a:ea typeface="+mj-ea"/>
                </a:rPr>
                <a:t>剪切加工</a:t>
              </a:r>
              <a:endParaRPr lang="zh-CN" altLang="en-US" sz="1400" b="1">
                <a:latin typeface="+mj-ea"/>
                <a:ea typeface="+mj-ea"/>
              </a:endParaRPr>
            </a:p>
          </p:txBody>
        </p:sp>
        <p:cxnSp>
          <p:nvCxnSpPr>
            <p:cNvPr id="52" name="肘形连接符 51"/>
            <p:cNvCxnSpPr>
              <a:stCxn id="10" idx="2"/>
              <a:endCxn id="12" idx="0"/>
            </p:cNvCxnSpPr>
            <p:nvPr/>
          </p:nvCxnSpPr>
          <p:spPr bwMode="auto">
            <a:xfrm rot="5400000">
              <a:off x="2586591" y="2038204"/>
              <a:ext cx="615991" cy="1588"/>
            </a:xfrm>
            <a:prstGeom prst="bentConnector3">
              <a:avLst>
                <a:gd name="adj1" fmla="val 50000"/>
              </a:avLst>
            </a:prstGeom>
            <a:solidFill>
              <a:schemeClr val="bg1"/>
            </a:solidFill>
            <a:ln w="38100" cap="flat" cmpd="sng" algn="ctr">
              <a:solidFill>
                <a:schemeClr val="accent3">
                  <a:lumMod val="75000"/>
                </a:schemeClr>
              </a:solidFill>
              <a:prstDash val="solid"/>
              <a:round/>
              <a:headEnd type="none" w="med" len="med"/>
              <a:tailEnd type="arrow"/>
            </a:ln>
            <a:effectLst/>
          </p:spPr>
        </p:cxnSp>
        <p:cxnSp>
          <p:nvCxnSpPr>
            <p:cNvPr id="70" name="肘形连接符 69"/>
            <p:cNvCxnSpPr>
              <a:stCxn id="159" idx="1"/>
            </p:cNvCxnSpPr>
            <p:nvPr/>
          </p:nvCxnSpPr>
          <p:spPr bwMode="auto">
            <a:xfrm rot="10800000" flipV="1">
              <a:off x="2182736" y="3271824"/>
              <a:ext cx="99850" cy="1644545"/>
            </a:xfrm>
            <a:prstGeom prst="bentConnector2">
              <a:avLst/>
            </a:prstGeom>
            <a:solidFill>
              <a:schemeClr val="bg1"/>
            </a:solidFill>
            <a:ln w="12700" cap="flat" cmpd="sng" algn="ctr">
              <a:solidFill>
                <a:schemeClr val="accent3">
                  <a:lumMod val="75000"/>
                </a:schemeClr>
              </a:solidFill>
              <a:prstDash val="solid"/>
              <a:round/>
              <a:headEnd type="none" w="med" len="med"/>
              <a:tailEnd type="arrow"/>
            </a:ln>
            <a:effectLst/>
          </p:spPr>
        </p:cxnSp>
        <p:cxnSp>
          <p:nvCxnSpPr>
            <p:cNvPr id="74" name="肘形连接符 73"/>
            <p:cNvCxnSpPr>
              <a:stCxn id="12" idx="2"/>
              <a:endCxn id="159" idx="0"/>
            </p:cNvCxnSpPr>
            <p:nvPr/>
          </p:nvCxnSpPr>
          <p:spPr bwMode="auto">
            <a:xfrm rot="5400000">
              <a:off x="2661145" y="2894384"/>
              <a:ext cx="466882" cy="1588"/>
            </a:xfrm>
            <a:prstGeom prst="bentConnector3">
              <a:avLst>
                <a:gd name="adj1" fmla="val 50000"/>
              </a:avLst>
            </a:prstGeom>
            <a:solidFill>
              <a:schemeClr val="bg1"/>
            </a:solidFill>
            <a:ln w="28575" cap="flat" cmpd="sng" algn="ctr">
              <a:solidFill>
                <a:schemeClr val="accent3">
                  <a:lumMod val="75000"/>
                </a:schemeClr>
              </a:solidFill>
              <a:prstDash val="solid"/>
              <a:round/>
              <a:headEnd type="none" w="med" len="med"/>
              <a:tailEnd type="arrow"/>
            </a:ln>
            <a:effectLst/>
          </p:spPr>
        </p:cxnSp>
        <p:cxnSp>
          <p:nvCxnSpPr>
            <p:cNvPr id="100" name="直接箭头连接符 99"/>
            <p:cNvCxnSpPr>
              <a:stCxn id="159" idx="2"/>
              <a:endCxn id="158" idx="0"/>
            </p:cNvCxnSpPr>
            <p:nvPr/>
          </p:nvCxnSpPr>
          <p:spPr bwMode="auto">
            <a:xfrm rot="5400000">
              <a:off x="2696419" y="3613992"/>
              <a:ext cx="396334" cy="1588"/>
            </a:xfrm>
            <a:prstGeom prst="straightConnector1">
              <a:avLst/>
            </a:prstGeom>
            <a:solidFill>
              <a:schemeClr val="bg1"/>
            </a:solidFill>
            <a:ln w="12700" cap="flat" cmpd="sng" algn="ctr">
              <a:solidFill>
                <a:schemeClr val="accent3">
                  <a:lumMod val="75000"/>
                </a:schemeClr>
              </a:solidFill>
              <a:prstDash val="solid"/>
              <a:round/>
              <a:headEnd type="none" w="med" len="med"/>
              <a:tailEnd type="arrow"/>
            </a:ln>
            <a:effectLst/>
          </p:spPr>
        </p:cxnSp>
        <p:sp>
          <p:nvSpPr>
            <p:cNvPr id="102" name="Text Box 3"/>
            <p:cNvSpPr txBox="1">
              <a:spLocks noChangeArrowheads="1"/>
            </p:cNvSpPr>
            <p:nvPr/>
          </p:nvSpPr>
          <p:spPr bwMode="auto">
            <a:xfrm>
              <a:off x="1638265" y="4449206"/>
              <a:ext cx="569871"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eaLnBrk="1" hangingPunct="1">
                <a:spcBef>
                  <a:spcPct val="50000"/>
                </a:spcBef>
              </a:pPr>
              <a:r>
                <a:rPr lang="en-US" altLang="zh-CN" sz="1000" b="1">
                  <a:latin typeface="+mj-ea"/>
                  <a:ea typeface="+mj-ea"/>
                </a:rPr>
                <a:t>~</a:t>
              </a:r>
              <a:r>
                <a:rPr lang="en-US" altLang="zh-CN" sz="1000" b="1" smtClean="0">
                  <a:latin typeface="+mj-ea"/>
                  <a:ea typeface="+mj-ea"/>
                </a:rPr>
                <a:t>10%</a:t>
              </a:r>
              <a:endParaRPr lang="zh-CN" altLang="en-US" sz="900" b="1">
                <a:latin typeface="+mj-ea"/>
                <a:ea typeface="+mj-ea"/>
              </a:endParaRPr>
            </a:p>
          </p:txBody>
        </p:sp>
        <p:sp>
          <p:nvSpPr>
            <p:cNvPr id="103" name="Text Box 3"/>
            <p:cNvSpPr txBox="1">
              <a:spLocks noChangeArrowheads="1"/>
            </p:cNvSpPr>
            <p:nvPr/>
          </p:nvSpPr>
          <p:spPr bwMode="auto">
            <a:xfrm>
              <a:off x="2841266" y="1915680"/>
              <a:ext cx="697568"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eaLnBrk="1" hangingPunct="1">
                <a:spcBef>
                  <a:spcPct val="50000"/>
                </a:spcBef>
              </a:pPr>
              <a:r>
                <a:rPr lang="en-US" altLang="zh-CN" sz="1000" b="1">
                  <a:latin typeface="+mj-ea"/>
                  <a:ea typeface="+mj-ea"/>
                </a:rPr>
                <a:t>~</a:t>
              </a:r>
              <a:r>
                <a:rPr lang="en-US" altLang="zh-CN" sz="1000" b="1" smtClean="0">
                  <a:latin typeface="+mj-ea"/>
                  <a:ea typeface="+mj-ea"/>
                </a:rPr>
                <a:t>90%</a:t>
              </a:r>
              <a:r>
                <a:rPr lang="en-US" altLang="zh-CN" sz="1000" baseline="30000" smtClean="0">
                  <a:latin typeface="+mj-ea"/>
                  <a:ea typeface="+mj-ea"/>
                </a:rPr>
                <a:t>1</a:t>
              </a:r>
              <a:endParaRPr lang="zh-CN" altLang="en-US" sz="900" baseline="30000">
                <a:latin typeface="+mj-ea"/>
                <a:ea typeface="+mj-ea"/>
              </a:endParaRPr>
            </a:p>
          </p:txBody>
        </p:sp>
        <p:sp>
          <p:nvSpPr>
            <p:cNvPr id="104" name="Text Box 3"/>
            <p:cNvSpPr txBox="1">
              <a:spLocks noChangeArrowheads="1"/>
            </p:cNvSpPr>
            <p:nvPr/>
          </p:nvSpPr>
          <p:spPr bwMode="auto">
            <a:xfrm>
              <a:off x="2841266" y="4440611"/>
              <a:ext cx="569871" cy="2634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eaLnBrk="1" hangingPunct="1">
                <a:spcBef>
                  <a:spcPct val="50000"/>
                </a:spcBef>
              </a:pPr>
              <a:r>
                <a:rPr lang="en-US" altLang="zh-CN" sz="1000" b="1" smtClean="0">
                  <a:latin typeface="+mj-ea"/>
                  <a:ea typeface="+mj-ea"/>
                </a:rPr>
                <a:t>~30%</a:t>
              </a:r>
              <a:endParaRPr lang="zh-CN" altLang="en-US" sz="900" b="1">
                <a:latin typeface="+mj-ea"/>
                <a:ea typeface="+mj-ea"/>
              </a:endParaRPr>
            </a:p>
          </p:txBody>
        </p:sp>
        <p:cxnSp>
          <p:nvCxnSpPr>
            <p:cNvPr id="105" name="肘形连接符 104"/>
            <p:cNvCxnSpPr>
              <a:stCxn id="13" idx="3"/>
              <a:endCxn id="157" idx="3"/>
            </p:cNvCxnSpPr>
            <p:nvPr/>
          </p:nvCxnSpPr>
          <p:spPr bwMode="auto">
            <a:xfrm>
              <a:off x="3782286" y="2503572"/>
              <a:ext cx="66300" cy="2610798"/>
            </a:xfrm>
            <a:prstGeom prst="bentConnector3">
              <a:avLst>
                <a:gd name="adj1" fmla="val 444796"/>
              </a:avLst>
            </a:prstGeom>
            <a:solidFill>
              <a:schemeClr val="bg1"/>
            </a:solidFill>
            <a:ln w="28575" cap="flat" cmpd="sng" algn="ctr">
              <a:solidFill>
                <a:schemeClr val="accent3">
                  <a:lumMod val="75000"/>
                </a:schemeClr>
              </a:solidFill>
              <a:prstDash val="solid"/>
              <a:round/>
              <a:headEnd type="none" w="med" len="med"/>
              <a:tailEnd type="arrow"/>
            </a:ln>
            <a:effectLst/>
          </p:spPr>
        </p:cxnSp>
        <p:sp>
          <p:nvSpPr>
            <p:cNvPr id="109" name="Text Box 3"/>
            <p:cNvSpPr txBox="1">
              <a:spLocks noChangeArrowheads="1"/>
            </p:cNvSpPr>
            <p:nvPr/>
          </p:nvSpPr>
          <p:spPr bwMode="auto">
            <a:xfrm>
              <a:off x="2127002" y="4440611"/>
              <a:ext cx="569871" cy="2634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eaLnBrk="1" hangingPunct="1">
                <a:spcBef>
                  <a:spcPct val="50000"/>
                </a:spcBef>
              </a:pPr>
              <a:r>
                <a:rPr lang="en-US" altLang="zh-CN" sz="1000" b="1" smtClean="0">
                  <a:latin typeface="+mj-ea"/>
                  <a:ea typeface="+mj-ea"/>
                </a:rPr>
                <a:t>~10%</a:t>
              </a:r>
            </a:p>
          </p:txBody>
        </p:sp>
        <p:sp>
          <p:nvSpPr>
            <p:cNvPr id="124" name="Text Box 3"/>
            <p:cNvSpPr txBox="1">
              <a:spLocks noChangeArrowheads="1"/>
            </p:cNvSpPr>
            <p:nvPr/>
          </p:nvSpPr>
          <p:spPr bwMode="auto">
            <a:xfrm>
              <a:off x="3479164" y="2410452"/>
              <a:ext cx="751425"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eaLnBrk="1" hangingPunct="1">
                <a:spcBef>
                  <a:spcPct val="50000"/>
                </a:spcBef>
              </a:pPr>
              <a:r>
                <a:rPr lang="en-US" altLang="zh-CN" sz="900" smtClean="0">
                  <a:latin typeface="+mj-ea"/>
                  <a:ea typeface="+mj-ea"/>
                </a:rPr>
                <a:t>60+</a:t>
              </a:r>
              <a:endParaRPr lang="zh-CN" altLang="en-US" sz="800">
                <a:latin typeface="+mj-ea"/>
                <a:ea typeface="+mj-ea"/>
              </a:endParaRPr>
            </a:p>
          </p:txBody>
        </p:sp>
        <p:sp>
          <p:nvSpPr>
            <p:cNvPr id="143" name="Line 34"/>
            <p:cNvSpPr>
              <a:spLocks noChangeShapeType="1"/>
            </p:cNvSpPr>
            <p:nvPr/>
          </p:nvSpPr>
          <p:spPr bwMode="auto">
            <a:xfrm>
              <a:off x="500034" y="3632985"/>
              <a:ext cx="3636000" cy="0"/>
            </a:xfrm>
            <a:prstGeom prst="line">
              <a:avLst/>
            </a:prstGeom>
            <a:noFill/>
            <a:ln w="12700">
              <a:solidFill>
                <a:schemeClr val="accent6"/>
              </a:solidFill>
              <a:prstDash val="dash"/>
              <a:round/>
              <a:headEnd type="none" w="sm" len="sm"/>
              <a:tailEnd type="none" w="sm" len="sm"/>
            </a:ln>
            <a:extLst>
              <a:ext uri="{909E8E84-426E-40DD-AFC4-6F175D3DCCD1}">
                <a14:hiddenFill xmlns:a14="http://schemas.microsoft.com/office/drawing/2010/main">
                  <a:noFill/>
                </a14:hiddenFill>
              </a:ext>
            </a:extLst>
          </p:spPr>
          <p:txBody>
            <a:bodyP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endParaRPr lang="en-US">
                <a:latin typeface="+mj-ea"/>
                <a:ea typeface="+mj-ea"/>
              </a:endParaRPr>
            </a:p>
          </p:txBody>
        </p:sp>
        <p:sp>
          <p:nvSpPr>
            <p:cNvPr id="144" name="Line 34"/>
            <p:cNvSpPr>
              <a:spLocks noChangeShapeType="1"/>
            </p:cNvSpPr>
            <p:nvPr/>
          </p:nvSpPr>
          <p:spPr bwMode="auto">
            <a:xfrm>
              <a:off x="500034" y="4347365"/>
              <a:ext cx="3636000" cy="0"/>
            </a:xfrm>
            <a:prstGeom prst="line">
              <a:avLst/>
            </a:prstGeom>
            <a:noFill/>
            <a:ln w="12700">
              <a:solidFill>
                <a:schemeClr val="accent6"/>
              </a:solidFill>
              <a:prstDash val="dash"/>
              <a:round/>
              <a:headEnd type="none" w="sm" len="sm"/>
              <a:tailEnd type="none" w="sm" len="sm"/>
            </a:ln>
            <a:extLst>
              <a:ext uri="{909E8E84-426E-40DD-AFC4-6F175D3DCCD1}">
                <a14:hiddenFill xmlns:a14="http://schemas.microsoft.com/office/drawing/2010/main">
                  <a:noFill/>
                </a14:hiddenFill>
              </a:ext>
            </a:extLst>
          </p:spPr>
          <p:txBody>
            <a:bodyP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endParaRPr lang="en-US">
                <a:latin typeface="+mj-ea"/>
                <a:ea typeface="+mj-ea"/>
              </a:endParaRPr>
            </a:p>
          </p:txBody>
        </p:sp>
        <p:sp>
          <p:nvSpPr>
            <p:cNvPr id="145" name="Line 34"/>
            <p:cNvSpPr>
              <a:spLocks noChangeShapeType="1"/>
            </p:cNvSpPr>
            <p:nvPr/>
          </p:nvSpPr>
          <p:spPr bwMode="auto">
            <a:xfrm>
              <a:off x="500034" y="2132787"/>
              <a:ext cx="3636000" cy="0"/>
            </a:xfrm>
            <a:prstGeom prst="line">
              <a:avLst/>
            </a:prstGeom>
            <a:noFill/>
            <a:ln w="12700">
              <a:solidFill>
                <a:schemeClr val="accent6"/>
              </a:solidFill>
              <a:prstDash val="dash"/>
              <a:round/>
              <a:headEnd type="none" w="sm" len="sm"/>
              <a:tailEnd type="none" w="sm" len="sm"/>
            </a:ln>
            <a:extLst>
              <a:ext uri="{909E8E84-426E-40DD-AFC4-6F175D3DCCD1}">
                <a14:hiddenFill xmlns:a14="http://schemas.microsoft.com/office/drawing/2010/main">
                  <a:noFill/>
                </a14:hiddenFill>
              </a:ext>
            </a:extLst>
          </p:spPr>
          <p:txBody>
            <a:bodyP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endParaRPr lang="en-US">
                <a:latin typeface="+mj-ea"/>
                <a:ea typeface="+mj-ea"/>
              </a:endParaRPr>
            </a:p>
          </p:txBody>
        </p:sp>
        <p:sp>
          <p:nvSpPr>
            <p:cNvPr id="155" name="Text Box 3"/>
            <p:cNvSpPr txBox="1">
              <a:spLocks noChangeArrowheads="1"/>
            </p:cNvSpPr>
            <p:nvPr/>
          </p:nvSpPr>
          <p:spPr bwMode="auto">
            <a:xfrm>
              <a:off x="3360752" y="1483163"/>
              <a:ext cx="751425"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eaLnBrk="1" hangingPunct="1">
                <a:spcBef>
                  <a:spcPct val="50000"/>
                </a:spcBef>
              </a:pPr>
              <a:r>
                <a:rPr lang="en-US" altLang="zh-CN" sz="900" smtClean="0">
                  <a:latin typeface="+mj-ea"/>
                  <a:ea typeface="+mj-ea"/>
                </a:rPr>
                <a:t>40+</a:t>
              </a:r>
              <a:endParaRPr lang="zh-CN" altLang="en-US" sz="800">
                <a:latin typeface="+mj-ea"/>
                <a:ea typeface="+mj-ea"/>
              </a:endParaRPr>
            </a:p>
          </p:txBody>
        </p:sp>
        <p:cxnSp>
          <p:nvCxnSpPr>
            <p:cNvPr id="176" name="直接箭头连接符 175"/>
            <p:cNvCxnSpPr>
              <a:stCxn id="158" idx="2"/>
              <a:endCxn id="157" idx="0"/>
            </p:cNvCxnSpPr>
            <p:nvPr/>
          </p:nvCxnSpPr>
          <p:spPr bwMode="auto">
            <a:xfrm rot="5400000">
              <a:off x="2486481" y="4508264"/>
              <a:ext cx="816211" cy="1588"/>
            </a:xfrm>
            <a:prstGeom prst="straightConnector1">
              <a:avLst/>
            </a:prstGeom>
            <a:solidFill>
              <a:schemeClr val="bg1"/>
            </a:solidFill>
            <a:ln w="12700" cap="flat" cmpd="sng" algn="ctr">
              <a:solidFill>
                <a:schemeClr val="accent3">
                  <a:lumMod val="75000"/>
                </a:schemeClr>
              </a:solidFill>
              <a:prstDash val="solid"/>
              <a:round/>
              <a:headEnd type="none" w="med" len="med"/>
              <a:tailEnd type="arrow"/>
            </a:ln>
            <a:effectLst/>
          </p:spPr>
        </p:cxnSp>
        <p:sp>
          <p:nvSpPr>
            <p:cNvPr id="14" name="TextBox 13"/>
            <p:cNvSpPr txBox="1"/>
            <p:nvPr/>
          </p:nvSpPr>
          <p:spPr>
            <a:xfrm>
              <a:off x="1988096" y="2876519"/>
              <a:ext cx="1086888" cy="26161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100" smtClean="0">
                  <a:latin typeface="微软雅黑" pitchFamily="34" charset="-122"/>
                  <a:ea typeface="微软雅黑" pitchFamily="34" charset="-122"/>
                </a:rPr>
                <a:t>二级零售商</a:t>
              </a:r>
              <a:endParaRPr lang="en-US" sz="1100" smtClean="0">
                <a:latin typeface="微软雅黑" pitchFamily="34" charset="-122"/>
                <a:ea typeface="微软雅黑" pitchFamily="34" charset="-122"/>
              </a:endParaRPr>
            </a:p>
          </p:txBody>
        </p:sp>
        <p:sp>
          <p:nvSpPr>
            <p:cNvPr id="72" name="Text Box 3"/>
            <p:cNvSpPr txBox="1">
              <a:spLocks noChangeArrowheads="1"/>
            </p:cNvSpPr>
            <p:nvPr/>
          </p:nvSpPr>
          <p:spPr bwMode="auto">
            <a:xfrm>
              <a:off x="2674392" y="3155021"/>
              <a:ext cx="751425"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eaLnBrk="1" hangingPunct="1">
                <a:spcBef>
                  <a:spcPct val="50000"/>
                </a:spcBef>
              </a:pPr>
              <a:r>
                <a:rPr lang="en-US" altLang="zh-CN" sz="900" smtClean="0">
                  <a:latin typeface="+mj-ea"/>
                  <a:ea typeface="+mj-ea"/>
                </a:rPr>
                <a:t>5000+</a:t>
              </a:r>
              <a:endParaRPr lang="zh-CN" altLang="en-US" sz="800">
                <a:latin typeface="+mj-ea"/>
                <a:ea typeface="+mj-ea"/>
              </a:endParaRPr>
            </a:p>
          </p:txBody>
        </p:sp>
        <p:sp>
          <p:nvSpPr>
            <p:cNvPr id="73" name="Text Box 3"/>
            <p:cNvSpPr txBox="1">
              <a:spLocks noChangeArrowheads="1"/>
            </p:cNvSpPr>
            <p:nvPr/>
          </p:nvSpPr>
          <p:spPr bwMode="auto">
            <a:xfrm>
              <a:off x="2712492" y="3860293"/>
              <a:ext cx="751425"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eaLnBrk="1" hangingPunct="1">
                <a:spcBef>
                  <a:spcPct val="50000"/>
                </a:spcBef>
              </a:pPr>
              <a:r>
                <a:rPr lang="en-US" altLang="zh-CN" sz="900" smtClean="0">
                  <a:latin typeface="+mj-ea"/>
                  <a:ea typeface="+mj-ea"/>
                </a:rPr>
                <a:t>500+</a:t>
              </a:r>
              <a:endParaRPr lang="zh-CN" altLang="en-US" sz="800">
                <a:latin typeface="+mj-ea"/>
                <a:ea typeface="+mj-ea"/>
              </a:endParaRPr>
            </a:p>
          </p:txBody>
        </p:sp>
        <p:sp>
          <p:nvSpPr>
            <p:cNvPr id="75" name="TextBox 74"/>
            <p:cNvSpPr txBox="1"/>
            <p:nvPr/>
          </p:nvSpPr>
          <p:spPr>
            <a:xfrm>
              <a:off x="1979712" y="2105515"/>
              <a:ext cx="1086888" cy="26161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100" smtClean="0">
                  <a:latin typeface="微软雅黑" pitchFamily="34" charset="-122"/>
                  <a:ea typeface="微软雅黑" pitchFamily="34" charset="-122"/>
                </a:rPr>
                <a:t>一级批发商</a:t>
              </a:r>
              <a:endParaRPr lang="en-US" sz="1100" smtClean="0">
                <a:latin typeface="微软雅黑" pitchFamily="34" charset="-122"/>
                <a:ea typeface="微软雅黑" pitchFamily="34" charset="-122"/>
              </a:endParaRPr>
            </a:p>
          </p:txBody>
        </p:sp>
        <p:sp>
          <p:nvSpPr>
            <p:cNvPr id="76" name="Text Box 3"/>
            <p:cNvSpPr txBox="1">
              <a:spLocks noChangeArrowheads="1"/>
            </p:cNvSpPr>
            <p:nvPr/>
          </p:nvSpPr>
          <p:spPr bwMode="auto">
            <a:xfrm>
              <a:off x="2841266" y="2751741"/>
              <a:ext cx="569871"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eaLnBrk="1" hangingPunct="1">
                <a:spcBef>
                  <a:spcPct val="50000"/>
                </a:spcBef>
              </a:pPr>
              <a:r>
                <a:rPr lang="en-US" altLang="zh-CN" sz="1000" b="1">
                  <a:latin typeface="+mj-ea"/>
                  <a:ea typeface="+mj-ea"/>
                </a:rPr>
                <a:t>4</a:t>
              </a:r>
              <a:r>
                <a:rPr lang="en-US" altLang="zh-CN" sz="1000" b="1" smtClean="0">
                  <a:latin typeface="+mj-ea"/>
                  <a:ea typeface="+mj-ea"/>
                </a:rPr>
                <a:t>0%</a:t>
              </a:r>
              <a:endParaRPr lang="zh-CN" altLang="en-US" sz="900" b="1">
                <a:latin typeface="+mj-ea"/>
                <a:ea typeface="+mj-ea"/>
              </a:endParaRPr>
            </a:p>
          </p:txBody>
        </p:sp>
        <p:sp>
          <p:nvSpPr>
            <p:cNvPr id="77" name="Rounded Rectangle 244"/>
            <p:cNvSpPr/>
            <p:nvPr/>
          </p:nvSpPr>
          <p:spPr bwMode="gray">
            <a:xfrm>
              <a:off x="4527858" y="3164389"/>
              <a:ext cx="4364621" cy="2098719"/>
            </a:xfrm>
            <a:prstGeom prst="roundRect">
              <a:avLst>
                <a:gd name="adj" fmla="val 0"/>
              </a:avLst>
            </a:prstGeom>
            <a:noFill/>
            <a:ln>
              <a:noFill/>
            </a:ln>
          </p:spPr>
          <p:style>
            <a:lnRef idx="2">
              <a:schemeClr val="accent6">
                <a:shade val="50000"/>
              </a:schemeClr>
            </a:lnRef>
            <a:fillRef idx="1">
              <a:schemeClr val="accent6"/>
            </a:fillRef>
            <a:effectRef idx="0">
              <a:schemeClr val="accent6"/>
            </a:effectRef>
            <a:fontRef idx="minor">
              <a:schemeClr val="lt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114300" indent="-114300">
                <a:spcAft>
                  <a:spcPts val="300"/>
                </a:spcAft>
                <a:buFont typeface="Arial" pitchFamily="34" charset="0"/>
                <a:buChar char="•"/>
              </a:pPr>
              <a:r>
                <a:rPr lang="zh-CN" altLang="en-US" sz="1300" b="1">
                  <a:solidFill>
                    <a:schemeClr val="tx1"/>
                  </a:solidFill>
                  <a:latin typeface="微软雅黑" pitchFamily="34" charset="-122"/>
                  <a:ea typeface="微软雅黑" pitchFamily="34" charset="-122"/>
                  <a:cs typeface="Arial"/>
                </a:rPr>
                <a:t>钢厂直销比例</a:t>
              </a:r>
              <a:r>
                <a:rPr lang="zh-CN" altLang="en-US" sz="1300" smtClean="0">
                  <a:solidFill>
                    <a:schemeClr val="tx1"/>
                  </a:solidFill>
                  <a:latin typeface="微软雅黑" pitchFamily="34" charset="-122"/>
                  <a:ea typeface="微软雅黑" pitchFamily="34" charset="-122"/>
                  <a:cs typeface="Arial"/>
                </a:rPr>
                <a:t>：</a:t>
              </a:r>
              <a:r>
                <a:rPr lang="zh-CN" altLang="en-US" sz="1300">
                  <a:solidFill>
                    <a:schemeClr val="tx1"/>
                  </a:solidFill>
                  <a:latin typeface="微软雅黑" pitchFamily="34" charset="-122"/>
                  <a:ea typeface="微软雅黑" pitchFamily="34" charset="-122"/>
                  <a:cs typeface="Arial"/>
                </a:rPr>
                <a:t>钢厂直销比</a:t>
              </a:r>
              <a:r>
                <a:rPr lang="zh-CN" altLang="en-US" sz="1300" smtClean="0">
                  <a:solidFill>
                    <a:schemeClr val="tx1"/>
                  </a:solidFill>
                  <a:latin typeface="微软雅黑" pitchFamily="34" charset="-122"/>
                  <a:ea typeface="微软雅黑" pitchFamily="34" charset="-122"/>
                  <a:cs typeface="Arial"/>
                </a:rPr>
                <a:t>例低于</a:t>
              </a:r>
              <a:r>
                <a:rPr lang="en-US" altLang="zh-CN" sz="1300" smtClean="0">
                  <a:solidFill>
                    <a:schemeClr val="tx1"/>
                  </a:solidFill>
                  <a:latin typeface="微软雅黑" pitchFamily="34" charset="-122"/>
                  <a:ea typeface="微软雅黑" pitchFamily="34" charset="-122"/>
                  <a:cs typeface="Arial"/>
                </a:rPr>
                <a:t>10%</a:t>
              </a:r>
              <a:r>
                <a:rPr lang="zh-CN" altLang="en-US" sz="1300" smtClean="0">
                  <a:solidFill>
                    <a:schemeClr val="tx1"/>
                  </a:solidFill>
                  <a:latin typeface="微软雅黑" pitchFamily="34" charset="-122"/>
                  <a:ea typeface="微软雅黑" pitchFamily="34" charset="-122"/>
                  <a:cs typeface="Arial"/>
                </a:rPr>
                <a:t>，通</a:t>
              </a:r>
              <a:r>
                <a:rPr lang="zh-CN" altLang="en-US" sz="1300">
                  <a:solidFill>
                    <a:schemeClr val="tx1"/>
                  </a:solidFill>
                  <a:latin typeface="微软雅黑" pitchFamily="34" charset="-122"/>
                  <a:ea typeface="微软雅黑" pitchFamily="34" charset="-122"/>
                  <a:cs typeface="Arial"/>
                </a:rPr>
                <a:t>过严格的批发商等级制</a:t>
              </a:r>
              <a:r>
                <a:rPr lang="zh-CN" altLang="en-US" sz="1300" smtClean="0">
                  <a:solidFill>
                    <a:schemeClr val="tx1"/>
                  </a:solidFill>
                  <a:latin typeface="微软雅黑" pitchFamily="34" charset="-122"/>
                  <a:ea typeface="微软雅黑" pitchFamily="34" charset="-122"/>
                  <a:cs typeface="Arial"/>
                </a:rPr>
                <a:t>度，确保分销渠道可</a:t>
              </a:r>
              <a:r>
                <a:rPr lang="zh-CN" altLang="en-US" sz="1300">
                  <a:solidFill>
                    <a:schemeClr val="tx1"/>
                  </a:solidFill>
                  <a:latin typeface="微软雅黑" pitchFamily="34" charset="-122"/>
                  <a:ea typeface="微软雅黑" pitchFamily="34" charset="-122"/>
                  <a:cs typeface="Arial"/>
                </a:rPr>
                <a:t>控</a:t>
              </a:r>
              <a:r>
                <a:rPr lang="zh-CN" altLang="en-US" sz="1300" smtClean="0">
                  <a:solidFill>
                    <a:schemeClr val="tx1"/>
                  </a:solidFill>
                  <a:latin typeface="微软雅黑" pitchFamily="34" charset="-122"/>
                  <a:ea typeface="微软雅黑" pitchFamily="34" charset="-122"/>
                  <a:cs typeface="Arial"/>
                </a:rPr>
                <a:t>，维护市</a:t>
              </a:r>
              <a:r>
                <a:rPr lang="zh-CN" altLang="en-US" sz="1300">
                  <a:solidFill>
                    <a:schemeClr val="tx1"/>
                  </a:solidFill>
                  <a:latin typeface="微软雅黑" pitchFamily="34" charset="-122"/>
                  <a:ea typeface="微软雅黑" pitchFamily="34" charset="-122"/>
                  <a:cs typeface="Arial"/>
                </a:rPr>
                <a:t>场秩</a:t>
              </a:r>
              <a:r>
                <a:rPr lang="zh-CN" altLang="en-US" sz="1300" smtClean="0">
                  <a:solidFill>
                    <a:schemeClr val="tx1"/>
                  </a:solidFill>
                  <a:latin typeface="微软雅黑" pitchFamily="34" charset="-122"/>
                  <a:ea typeface="微软雅黑" pitchFamily="34" charset="-122"/>
                  <a:cs typeface="Arial"/>
                </a:rPr>
                <a:t>序</a:t>
              </a:r>
              <a:endParaRPr lang="en-US" altLang="zh-CN" sz="1300">
                <a:solidFill>
                  <a:schemeClr val="tx1"/>
                </a:solidFill>
                <a:latin typeface="微软雅黑" pitchFamily="34" charset="-122"/>
                <a:ea typeface="微软雅黑" pitchFamily="34" charset="-122"/>
                <a:cs typeface="Arial"/>
              </a:endParaRPr>
            </a:p>
            <a:p>
              <a:pPr marL="114300" indent="-114300">
                <a:spcAft>
                  <a:spcPts val="300"/>
                </a:spcAft>
                <a:buFont typeface="Arial" pitchFamily="34" charset="0"/>
                <a:buChar char="•"/>
              </a:pPr>
              <a:r>
                <a:rPr lang="zh-CN" altLang="en-US" sz="1300" b="1" smtClean="0">
                  <a:solidFill>
                    <a:schemeClr val="tx1"/>
                  </a:solidFill>
                  <a:latin typeface="微软雅黑" pitchFamily="34" charset="-122"/>
                  <a:ea typeface="微软雅黑" pitchFamily="34" charset="-122"/>
                  <a:cs typeface="Arial"/>
                </a:rPr>
                <a:t>贸易商盈利模式</a:t>
              </a:r>
              <a:r>
                <a:rPr lang="zh-CN" altLang="en-US" sz="1300" smtClean="0">
                  <a:solidFill>
                    <a:schemeClr val="tx1"/>
                  </a:solidFill>
                  <a:latin typeface="微软雅黑" pitchFamily="34" charset="-122"/>
                  <a:ea typeface="微软雅黑" pitchFamily="34" charset="-122"/>
                  <a:cs typeface="Arial"/>
                </a:rPr>
                <a:t>：</a:t>
              </a:r>
              <a:endParaRPr lang="en-US" altLang="zh-CN" sz="1300" smtClean="0">
                <a:solidFill>
                  <a:schemeClr val="tx1"/>
                </a:solidFill>
                <a:latin typeface="微软雅黑" pitchFamily="34" charset="-122"/>
                <a:ea typeface="微软雅黑" pitchFamily="34" charset="-122"/>
                <a:cs typeface="Arial"/>
              </a:endParaRPr>
            </a:p>
            <a:p>
              <a:pPr marL="628650" lvl="1" indent="-171450">
                <a:spcBef>
                  <a:spcPts val="300"/>
                </a:spcBef>
                <a:spcAft>
                  <a:spcPts val="300"/>
                </a:spcAft>
                <a:buFont typeface="Verdana" pitchFamily="34" charset="0"/>
                <a:buChar char="–"/>
              </a:pPr>
              <a:r>
                <a:rPr lang="zh-CN" altLang="en-US" sz="1300" b="1">
                  <a:solidFill>
                    <a:schemeClr val="tx1"/>
                  </a:solidFill>
                  <a:latin typeface="微软雅黑" pitchFamily="34" charset="-122"/>
                  <a:ea typeface="微软雅黑" pitchFamily="34" charset="-122"/>
                  <a:cs typeface="Arial"/>
                </a:rPr>
                <a:t>服</a:t>
              </a:r>
              <a:r>
                <a:rPr lang="zh-CN" altLang="en-US" sz="1300" b="1" smtClean="0">
                  <a:solidFill>
                    <a:schemeClr val="tx1"/>
                  </a:solidFill>
                  <a:latin typeface="微软雅黑" pitchFamily="34" charset="-122"/>
                  <a:ea typeface="微软雅黑" pitchFamily="34" charset="-122"/>
                  <a:cs typeface="Arial"/>
                </a:rPr>
                <a:t>务佣金：</a:t>
              </a:r>
              <a:r>
                <a:rPr lang="zh-CN" altLang="en-US" sz="1300">
                  <a:solidFill>
                    <a:schemeClr val="tx1"/>
                  </a:solidFill>
                  <a:latin typeface="微软雅黑" pitchFamily="34" charset="-122"/>
                  <a:ea typeface="微软雅黑" pitchFamily="34" charset="-122"/>
                  <a:cs typeface="Arial"/>
                </a:rPr>
                <a:t>钢厂自行寻找终端客户并确定价格，但将具体商务交由商社负责，商社从中收取服务</a:t>
              </a:r>
              <a:r>
                <a:rPr lang="zh-CN" altLang="en-US" sz="1300" smtClean="0">
                  <a:solidFill>
                    <a:schemeClr val="tx1"/>
                  </a:solidFill>
                  <a:latin typeface="微软雅黑" pitchFamily="34" charset="-122"/>
                  <a:ea typeface="微软雅黑" pitchFamily="34" charset="-122"/>
                  <a:cs typeface="Arial"/>
                </a:rPr>
                <a:t>佣金</a:t>
              </a:r>
              <a:r>
                <a:rPr lang="en-US" altLang="zh-CN" sz="1300" smtClean="0">
                  <a:solidFill>
                    <a:schemeClr val="tx1"/>
                  </a:solidFill>
                  <a:latin typeface="微软雅黑" pitchFamily="34" charset="-122"/>
                  <a:ea typeface="微软雅黑" pitchFamily="34" charset="-122"/>
                  <a:cs typeface="Arial"/>
                </a:rPr>
                <a:t> </a:t>
              </a:r>
              <a:endParaRPr lang="en-US" altLang="zh-CN" sz="1300">
                <a:solidFill>
                  <a:schemeClr val="tx1"/>
                </a:solidFill>
                <a:latin typeface="微软雅黑" pitchFamily="34" charset="-122"/>
                <a:ea typeface="微软雅黑" pitchFamily="34" charset="-122"/>
                <a:cs typeface="Arial"/>
              </a:endParaRPr>
            </a:p>
            <a:p>
              <a:pPr marL="628650" lvl="1" indent="-171450">
                <a:spcBef>
                  <a:spcPts val="300"/>
                </a:spcBef>
                <a:spcAft>
                  <a:spcPts val="300"/>
                </a:spcAft>
                <a:buFont typeface="Verdana" pitchFamily="34" charset="0"/>
                <a:buChar char="–"/>
              </a:pPr>
              <a:r>
                <a:rPr lang="zh-CN" altLang="en-US" sz="1300" b="1" smtClean="0">
                  <a:solidFill>
                    <a:schemeClr val="tx1"/>
                  </a:solidFill>
                  <a:latin typeface="微软雅黑" pitchFamily="34" charset="-122"/>
                  <a:ea typeface="微软雅黑" pitchFamily="34" charset="-122"/>
                  <a:cs typeface="Arial"/>
                </a:rPr>
                <a:t>二级分销：</a:t>
              </a:r>
              <a:r>
                <a:rPr lang="zh-CN" altLang="en-US" sz="1300" smtClean="0">
                  <a:solidFill>
                    <a:schemeClr val="tx1"/>
                  </a:solidFill>
                  <a:latin typeface="微软雅黑" pitchFamily="34" charset="-122"/>
                  <a:ea typeface="微软雅黑" pitchFamily="34" charset="-122"/>
                  <a:cs typeface="Arial"/>
                </a:rPr>
                <a:t>商社买</a:t>
              </a:r>
              <a:r>
                <a:rPr lang="zh-CN" altLang="en-US" sz="1300">
                  <a:solidFill>
                    <a:schemeClr val="tx1"/>
                  </a:solidFill>
                  <a:latin typeface="微软雅黑" pitchFamily="34" charset="-122"/>
                  <a:ea typeface="微软雅黑" pitchFamily="34" charset="-122"/>
                  <a:cs typeface="Arial"/>
                </a:rPr>
                <a:t>断货源</a:t>
              </a:r>
              <a:r>
                <a:rPr lang="zh-CN" altLang="en-US" sz="1300" smtClean="0">
                  <a:solidFill>
                    <a:schemeClr val="tx1"/>
                  </a:solidFill>
                  <a:latin typeface="微软雅黑" pitchFamily="34" charset="-122"/>
                  <a:ea typeface="微软雅黑" pitchFamily="34" charset="-122"/>
                  <a:cs typeface="Arial"/>
                </a:rPr>
                <a:t>，通过专营店进</a:t>
              </a:r>
              <a:r>
                <a:rPr lang="zh-CN" altLang="en-US" sz="1300">
                  <a:solidFill>
                    <a:schemeClr val="tx1"/>
                  </a:solidFill>
                  <a:latin typeface="微软雅黑" pitchFamily="34" charset="-122"/>
                  <a:ea typeface="微软雅黑" pitchFamily="34" charset="-122"/>
                  <a:cs typeface="Arial"/>
                </a:rPr>
                <a:t>行分销</a:t>
              </a:r>
              <a:endParaRPr lang="en-US" altLang="zh-CN" sz="1300">
                <a:solidFill>
                  <a:schemeClr val="tx1"/>
                </a:solidFill>
                <a:latin typeface="微软雅黑" pitchFamily="34" charset="-122"/>
                <a:ea typeface="微软雅黑" pitchFamily="34" charset="-122"/>
                <a:cs typeface="Arial"/>
              </a:endParaRPr>
            </a:p>
            <a:p>
              <a:pPr marL="114300" indent="-114300">
                <a:spcAft>
                  <a:spcPts val="300"/>
                </a:spcAft>
                <a:buFont typeface="Arial" pitchFamily="34" charset="0"/>
                <a:buChar char="•"/>
              </a:pPr>
              <a:r>
                <a:rPr lang="zh-CN" altLang="en-US" sz="1300" b="1" smtClean="0">
                  <a:solidFill>
                    <a:schemeClr val="tx1"/>
                  </a:solidFill>
                  <a:latin typeface="微软雅黑" pitchFamily="34" charset="-122"/>
                  <a:ea typeface="微软雅黑" pitchFamily="34" charset="-122"/>
                  <a:cs typeface="Arial"/>
                </a:rPr>
                <a:t>供需关系：</a:t>
              </a:r>
              <a:r>
                <a:rPr lang="en-US" altLang="zh-CN" sz="1300" smtClean="0">
                  <a:solidFill>
                    <a:schemeClr val="tx1"/>
                  </a:solidFill>
                  <a:latin typeface="微软雅黑" pitchFamily="34" charset="-122"/>
                  <a:ea typeface="微软雅黑" pitchFamily="34" charset="-122"/>
                  <a:cs typeface="Arial"/>
                </a:rPr>
                <a:t>70%</a:t>
              </a:r>
              <a:r>
                <a:rPr lang="zh-CN" altLang="en-US" sz="1300" smtClean="0">
                  <a:solidFill>
                    <a:schemeClr val="tx1"/>
                  </a:solidFill>
                  <a:latin typeface="微软雅黑" pitchFamily="34" charset="-122"/>
                  <a:ea typeface="微软雅黑" pitchFamily="34" charset="-122"/>
                  <a:cs typeface="Arial"/>
                </a:rPr>
                <a:t>的情况下，商社先将下游需求集合起来，再向钢厂下订单，从而降低出现产能过剩的可能性</a:t>
              </a:r>
              <a:endParaRPr lang="en-US" altLang="zh-CN" sz="1300" smtClean="0">
                <a:solidFill>
                  <a:schemeClr val="tx1"/>
                </a:solidFill>
                <a:latin typeface="微软雅黑" pitchFamily="34" charset="-122"/>
                <a:ea typeface="微软雅黑" pitchFamily="34" charset="-122"/>
                <a:cs typeface="Arial"/>
              </a:endParaRPr>
            </a:p>
          </p:txBody>
        </p:sp>
        <p:grpSp>
          <p:nvGrpSpPr>
            <p:cNvPr id="7" name="Group 6"/>
            <p:cNvGrpSpPr/>
            <p:nvPr/>
          </p:nvGrpSpPr>
          <p:grpSpPr>
            <a:xfrm>
              <a:off x="1940586" y="4916370"/>
              <a:ext cx="1908000" cy="396000"/>
              <a:chOff x="1940586" y="4916370"/>
              <a:chExt cx="1908000" cy="396000"/>
            </a:xfrm>
          </p:grpSpPr>
          <p:sp>
            <p:nvSpPr>
              <p:cNvPr id="157" name="矩形 156"/>
              <p:cNvSpPr/>
              <p:nvPr/>
            </p:nvSpPr>
            <p:spPr bwMode="auto">
              <a:xfrm>
                <a:off x="1940586" y="4916370"/>
                <a:ext cx="1908000" cy="396000"/>
              </a:xfrm>
              <a:prstGeom prst="rect">
                <a:avLst/>
              </a:prstGeom>
              <a:solidFill>
                <a:schemeClr val="accent1">
                  <a:lumMod val="20000"/>
                  <a:lumOff val="80000"/>
                  <a:alpha val="50000"/>
                </a:schemeClr>
              </a:solidFill>
              <a:ln>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a:p>
            </p:txBody>
          </p:sp>
          <p:grpSp>
            <p:nvGrpSpPr>
              <p:cNvPr id="81" name="Group 80"/>
              <p:cNvGrpSpPr/>
              <p:nvPr/>
            </p:nvGrpSpPr>
            <p:grpSpPr>
              <a:xfrm>
                <a:off x="2006886" y="4971526"/>
                <a:ext cx="1779052" cy="285689"/>
                <a:chOff x="4956135" y="4805742"/>
                <a:chExt cx="1779052" cy="356950"/>
              </a:xfrm>
            </p:grpSpPr>
            <p:sp>
              <p:nvSpPr>
                <p:cNvPr id="82" name="Rectangle 73"/>
                <p:cNvSpPr>
                  <a:spLocks noChangeArrowheads="1"/>
                </p:cNvSpPr>
                <p:nvPr/>
              </p:nvSpPr>
              <p:spPr bwMode="auto">
                <a:xfrm>
                  <a:off x="6700369" y="4805742"/>
                  <a:ext cx="34818"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83" name="Rectangle 74"/>
                <p:cNvSpPr>
                  <a:spLocks noChangeArrowheads="1"/>
                </p:cNvSpPr>
                <p:nvPr/>
              </p:nvSpPr>
              <p:spPr bwMode="auto">
                <a:xfrm>
                  <a:off x="6638593" y="4805742"/>
                  <a:ext cx="34818"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84" name="Rectangle 75"/>
                <p:cNvSpPr>
                  <a:spLocks noChangeArrowheads="1"/>
                </p:cNvSpPr>
                <p:nvPr/>
              </p:nvSpPr>
              <p:spPr bwMode="auto">
                <a:xfrm>
                  <a:off x="5951893" y="4805742"/>
                  <a:ext cx="87044"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85" name="Rectangle 76"/>
                <p:cNvSpPr>
                  <a:spLocks noChangeArrowheads="1"/>
                </p:cNvSpPr>
                <p:nvPr/>
              </p:nvSpPr>
              <p:spPr bwMode="auto">
                <a:xfrm>
                  <a:off x="5820482" y="4805742"/>
                  <a:ext cx="104453"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86" name="Rectangle 77"/>
                <p:cNvSpPr>
                  <a:spLocks noChangeArrowheads="1"/>
                </p:cNvSpPr>
                <p:nvPr/>
              </p:nvSpPr>
              <p:spPr bwMode="auto">
                <a:xfrm>
                  <a:off x="5689071" y="4805742"/>
                  <a:ext cx="104453"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87" name="Rectangle 73"/>
                <p:cNvSpPr>
                  <a:spLocks noChangeArrowheads="1"/>
                </p:cNvSpPr>
                <p:nvPr/>
              </p:nvSpPr>
              <p:spPr bwMode="auto">
                <a:xfrm>
                  <a:off x="6576817" y="4805742"/>
                  <a:ext cx="34818"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88" name="Rectangle 73"/>
                <p:cNvSpPr>
                  <a:spLocks noChangeArrowheads="1"/>
                </p:cNvSpPr>
                <p:nvPr/>
              </p:nvSpPr>
              <p:spPr bwMode="auto">
                <a:xfrm>
                  <a:off x="6515041" y="4805742"/>
                  <a:ext cx="34818"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89" name="Rectangle 75"/>
                <p:cNvSpPr>
                  <a:spLocks noChangeArrowheads="1"/>
                </p:cNvSpPr>
                <p:nvPr/>
              </p:nvSpPr>
              <p:spPr bwMode="auto">
                <a:xfrm>
                  <a:off x="6065895" y="4805742"/>
                  <a:ext cx="87044"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90" name="Rectangle 73"/>
                <p:cNvSpPr>
                  <a:spLocks noChangeArrowheads="1"/>
                </p:cNvSpPr>
                <p:nvPr/>
              </p:nvSpPr>
              <p:spPr bwMode="auto">
                <a:xfrm>
                  <a:off x="6263683" y="4805742"/>
                  <a:ext cx="56828"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91" name="Rectangle 74"/>
                <p:cNvSpPr>
                  <a:spLocks noChangeArrowheads="1"/>
                </p:cNvSpPr>
                <p:nvPr/>
              </p:nvSpPr>
              <p:spPr bwMode="auto">
                <a:xfrm>
                  <a:off x="6179897" y="4805742"/>
                  <a:ext cx="56828"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92" name="Rectangle 75"/>
                <p:cNvSpPr>
                  <a:spLocks noChangeArrowheads="1"/>
                </p:cNvSpPr>
                <p:nvPr/>
              </p:nvSpPr>
              <p:spPr bwMode="auto">
                <a:xfrm>
                  <a:off x="5351017" y="4805742"/>
                  <a:ext cx="142069"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93" name="Rectangle 76"/>
                <p:cNvSpPr>
                  <a:spLocks noChangeArrowheads="1"/>
                </p:cNvSpPr>
                <p:nvPr/>
              </p:nvSpPr>
              <p:spPr bwMode="auto">
                <a:xfrm>
                  <a:off x="5153576" y="4805742"/>
                  <a:ext cx="170483"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94" name="Rectangle 77"/>
                <p:cNvSpPr>
                  <a:spLocks noChangeArrowheads="1"/>
                </p:cNvSpPr>
                <p:nvPr/>
              </p:nvSpPr>
              <p:spPr bwMode="auto">
                <a:xfrm>
                  <a:off x="4956135" y="4805742"/>
                  <a:ext cx="170483"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95" name="Rectangle 73"/>
                <p:cNvSpPr>
                  <a:spLocks noChangeArrowheads="1"/>
                </p:cNvSpPr>
                <p:nvPr/>
              </p:nvSpPr>
              <p:spPr bwMode="auto">
                <a:xfrm>
                  <a:off x="6431255" y="4805742"/>
                  <a:ext cx="56828"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96" name="Rectangle 73"/>
                <p:cNvSpPr>
                  <a:spLocks noChangeArrowheads="1"/>
                </p:cNvSpPr>
                <p:nvPr/>
              </p:nvSpPr>
              <p:spPr bwMode="auto">
                <a:xfrm>
                  <a:off x="6347469" y="4805742"/>
                  <a:ext cx="56828"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97" name="Rectangle 75"/>
                <p:cNvSpPr>
                  <a:spLocks noChangeArrowheads="1"/>
                </p:cNvSpPr>
                <p:nvPr/>
              </p:nvSpPr>
              <p:spPr bwMode="auto">
                <a:xfrm>
                  <a:off x="5520044" y="4805742"/>
                  <a:ext cx="142069"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grpSp>
        </p:grpSp>
      </p:grpSp>
      <p:sp>
        <p:nvSpPr>
          <p:cNvPr id="98" name="Footer Placeholder 2"/>
          <p:cNvSpPr txBox="1"/>
          <p:nvPr/>
        </p:nvSpPr>
        <p:spPr bwMode="gray">
          <a:xfrm>
            <a:off x="2960825" y="6630415"/>
            <a:ext cx="4059447" cy="176785"/>
          </a:xfrm>
          <a:prstGeom prst="rect">
            <a:avLst/>
          </a:prstGeom>
          <a:noFill/>
          <a:ln w="12700">
            <a:noFill/>
            <a:miter lim="800000"/>
          </a:ln>
          <a:effectLst/>
        </p:spPr>
        <p:txBody>
          <a:bodyPr vert="horz" wrap="square" lIns="91440" tIns="45720" rIns="91440" bIns="45720" numCol="1" anchor="b"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r>
              <a:rPr lang="en-US" altLang="zh-CN" sz="1000" smtClean="0">
                <a:solidFill>
                  <a:srgbClr val="000000"/>
                </a:solidFill>
                <a:latin typeface="+mn-ea"/>
                <a:ea typeface="+mn-ea"/>
                <a:sym typeface="Symbol" pitchFamily="18" charset="2"/>
              </a:rPr>
              <a:t>1. </a:t>
            </a:r>
            <a:r>
              <a:rPr lang="zh-CN" altLang="en-US" sz="1000" smtClean="0">
                <a:solidFill>
                  <a:srgbClr val="000000"/>
                </a:solidFill>
                <a:latin typeface="+mn-ea"/>
                <a:ea typeface="+mn-ea"/>
                <a:sym typeface="Symbol" pitchFamily="18" charset="2"/>
              </a:rPr>
              <a:t>信息来源：中国钢铁工业协会；日本钢铁联盟；</a:t>
            </a:r>
            <a:r>
              <a:rPr lang="en-US" altLang="zh-CN" sz="1000" smtClean="0">
                <a:solidFill>
                  <a:srgbClr val="000000"/>
                </a:solidFill>
                <a:latin typeface="+mn-ea"/>
                <a:ea typeface="+mn-ea"/>
                <a:sym typeface="Symbol" pitchFamily="18" charset="2"/>
              </a:rPr>
              <a:t>B</a:t>
            </a:r>
            <a:r>
              <a:rPr lang="zh-CN" altLang="en-US" sz="1000" smtClean="0">
                <a:solidFill>
                  <a:srgbClr val="000000"/>
                </a:solidFill>
                <a:latin typeface="+mn-ea"/>
                <a:ea typeface="+mn-ea"/>
                <a:sym typeface="Symbol" pitchFamily="18" charset="2"/>
              </a:rPr>
              <a:t>研究</a:t>
            </a:r>
            <a:endParaRPr kumimoji="0" lang="en-US" sz="1000" b="0" i="0" u="none" strike="noStrike" kern="1200" cap="none" spc="0" normalizeH="0" baseline="0" noProof="0">
              <a:ln>
                <a:noFill/>
              </a:ln>
              <a:solidFill>
                <a:srgbClr val="000000"/>
              </a:solidFill>
              <a:effectLst/>
              <a:uLnTx/>
              <a:uFillTx/>
              <a:latin typeface="+mn-ea"/>
              <a:ea typeface="+mn-ea"/>
              <a:sym typeface="Symbol" pitchFamily="18" charset="2"/>
            </a:endParaRPr>
          </a:p>
        </p:txBody>
      </p:sp>
      <p:grpSp>
        <p:nvGrpSpPr>
          <p:cNvPr id="120" name="Group 119"/>
          <p:cNvGrpSpPr/>
          <p:nvPr/>
        </p:nvGrpSpPr>
        <p:grpSpPr>
          <a:xfrm>
            <a:off x="7274859" y="84738"/>
            <a:ext cx="1195978" cy="510566"/>
            <a:chOff x="567157" y="2420888"/>
            <a:chExt cx="6927377" cy="3456384"/>
          </a:xfrm>
        </p:grpSpPr>
        <p:sp>
          <p:nvSpPr>
            <p:cNvPr id="121" name="Rectangle 13"/>
            <p:cNvSpPr>
              <a:spLocks noChangeArrowheads="1"/>
            </p:cNvSpPr>
            <p:nvPr/>
          </p:nvSpPr>
          <p:spPr bwMode="auto">
            <a:xfrm>
              <a:off x="1127329" y="2420888"/>
              <a:ext cx="720000" cy="1584175"/>
            </a:xfrm>
            <a:prstGeom prst="rect">
              <a:avLst/>
            </a:prstGeom>
            <a:ln w="9525">
              <a:solidFill>
                <a:schemeClr val="bg1"/>
              </a:solidFill>
            </a:ln>
          </p:spPr>
          <p:style>
            <a:lnRef idx="3">
              <a:schemeClr val="lt1"/>
            </a:lnRef>
            <a:fillRef idx="1">
              <a:schemeClr val="accent4"/>
            </a:fillRef>
            <a:effectRef idx="1">
              <a:schemeClr val="accent4"/>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a typeface="+mn-ea"/>
              </a:endParaRPr>
            </a:p>
          </p:txBody>
        </p:sp>
        <p:sp>
          <p:nvSpPr>
            <p:cNvPr id="125" name="Rectangle 27"/>
            <p:cNvSpPr>
              <a:spLocks noChangeArrowheads="1"/>
            </p:cNvSpPr>
            <p:nvPr/>
          </p:nvSpPr>
          <p:spPr bwMode="auto">
            <a:xfrm>
              <a:off x="2249865" y="2420889"/>
              <a:ext cx="2160240" cy="3456383"/>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smtClean="0">
                <a:latin typeface="+mn-ea"/>
                <a:ea typeface="+mn-ea"/>
              </a:endParaRPr>
            </a:p>
          </p:txBody>
        </p:sp>
        <p:sp>
          <p:nvSpPr>
            <p:cNvPr id="126" name="Rectangle 42"/>
            <p:cNvSpPr>
              <a:spLocks noChangeArrowheads="1"/>
            </p:cNvSpPr>
            <p:nvPr/>
          </p:nvSpPr>
          <p:spPr bwMode="auto">
            <a:xfrm>
              <a:off x="5686372" y="2420890"/>
              <a:ext cx="1808162" cy="3456382"/>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smtClean="0">
                <a:latin typeface="+mn-ea"/>
                <a:ea typeface="+mn-ea"/>
              </a:endParaRPr>
            </a:p>
          </p:txBody>
        </p:sp>
        <p:sp>
          <p:nvSpPr>
            <p:cNvPr id="127" name="Rectangle 47"/>
            <p:cNvSpPr>
              <a:spLocks noChangeArrowheads="1"/>
            </p:cNvSpPr>
            <p:nvPr/>
          </p:nvSpPr>
          <p:spPr bwMode="auto">
            <a:xfrm>
              <a:off x="4867553" y="2420889"/>
              <a:ext cx="611833" cy="3456383"/>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vert="eaVert"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a typeface="+mn-ea"/>
              </a:endParaRPr>
            </a:p>
          </p:txBody>
        </p:sp>
        <p:sp>
          <p:nvSpPr>
            <p:cNvPr id="128" name="Rectangle 13"/>
            <p:cNvSpPr>
              <a:spLocks noChangeArrowheads="1"/>
            </p:cNvSpPr>
            <p:nvPr/>
          </p:nvSpPr>
          <p:spPr bwMode="auto">
            <a:xfrm>
              <a:off x="1127329" y="42591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a typeface="+mn-ea"/>
              </a:endParaRPr>
            </a:p>
          </p:txBody>
        </p:sp>
        <p:cxnSp>
          <p:nvCxnSpPr>
            <p:cNvPr id="129" name="AutoShape 56"/>
            <p:cNvCxnSpPr>
              <a:cxnSpLocks noChangeShapeType="1"/>
              <a:stCxn id="121" idx="3"/>
              <a:endCxn id="125" idx="1"/>
            </p:cNvCxnSpPr>
            <p:nvPr/>
          </p:nvCxnSpPr>
          <p:spPr bwMode="auto">
            <a:xfrm>
              <a:off x="1847329" y="3212976"/>
              <a:ext cx="402536" cy="93610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0" name="AutoShape 56"/>
            <p:cNvCxnSpPr>
              <a:cxnSpLocks noChangeShapeType="1"/>
              <a:stCxn id="128" idx="3"/>
              <a:endCxn id="125" idx="1"/>
            </p:cNvCxnSpPr>
            <p:nvPr/>
          </p:nvCxnSpPr>
          <p:spPr bwMode="auto">
            <a:xfrm flipV="1">
              <a:off x="1847329" y="4149081"/>
              <a:ext cx="402536" cy="90219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1" name="Straight Arrow Connector 130"/>
            <p:cNvCxnSpPr>
              <a:stCxn id="125" idx="3"/>
              <a:endCxn id="127" idx="1"/>
            </p:cNvCxnSpPr>
            <p:nvPr/>
          </p:nvCxnSpPr>
          <p:spPr bwMode="auto">
            <a:xfrm>
              <a:off x="4410105" y="4149081"/>
              <a:ext cx="457448"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2" name="Straight Arrow Connector 131"/>
            <p:cNvCxnSpPr>
              <a:stCxn id="127" idx="3"/>
              <a:endCxn id="126" idx="1"/>
            </p:cNvCxnSpPr>
            <p:nvPr/>
          </p:nvCxnSpPr>
          <p:spPr bwMode="auto">
            <a:xfrm>
              <a:off x="5479386" y="4149081"/>
              <a:ext cx="206986"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33" name="Rectangle 20"/>
            <p:cNvSpPr>
              <a:spLocks noChangeArrowheads="1"/>
            </p:cNvSpPr>
            <p:nvPr/>
          </p:nvSpPr>
          <p:spPr bwMode="auto">
            <a:xfrm>
              <a:off x="567157" y="2422274"/>
              <a:ext cx="416156" cy="3421089"/>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grpSp>
    </p:spTree>
    <p:extLst>
      <p:ext uri="{BB962C8B-B14F-4D97-AF65-F5344CB8AC3E}">
        <p14:creationId xmlns:p14="http://schemas.microsoft.com/office/powerpoint/2010/main" val="449801335"/>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212037" y="76201"/>
            <a:ext cx="6953957" cy="965200"/>
          </a:xfrm>
        </p:spPr>
        <p:txBody>
          <a:bodyPr/>
          <a:lstStyle/>
          <a:p>
            <a:r>
              <a:rPr lang="zh-CN" altLang="en-US"/>
              <a:t>中国钢铁贸易流通</a:t>
            </a:r>
            <a:r>
              <a:rPr lang="zh-CN" altLang="en-US" smtClean="0"/>
              <a:t>环节将向</a:t>
            </a:r>
            <a:r>
              <a:rPr lang="zh-CN" altLang="en-US"/>
              <a:t>规模化和专业化方向</a:t>
            </a:r>
            <a:r>
              <a:rPr lang="zh-CN" altLang="en-US" smtClean="0"/>
              <a:t>发展，从而形成“哑铃型”的市场格局</a:t>
            </a:r>
            <a:endParaRPr lang="en-US"/>
          </a:p>
        </p:txBody>
      </p:sp>
      <p:sp>
        <p:nvSpPr>
          <p:cNvPr id="3" name="Footer Placeholder 2"/>
          <p:cNvSpPr>
            <a:spLocks noGrp="1"/>
          </p:cNvSpPr>
          <p:nvPr>
            <p:ph type="ftr" sz="quarter" idx="4294967295"/>
          </p:nvPr>
        </p:nvSpPr>
        <p:spPr>
          <a:xfrm>
            <a:off x="304800" y="6553200"/>
            <a:ext cx="5522913" cy="228600"/>
          </a:xfrm>
          <a:prstGeom prst="rect">
            <a:avLst/>
          </a:prstGeom>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p>
        </p:txBody>
      </p:sp>
      <p:sp>
        <p:nvSpPr>
          <p:cNvPr id="4" name="Slide Number Placeholder 3"/>
          <p:cNvSpPr>
            <a:spLocks noGrp="1"/>
          </p:cNvSpPr>
          <p:nvPr>
            <p:ph type="sldNum" sz="quarter" idx="11"/>
          </p:nvPr>
        </p:nvSpPr>
        <p:spPr/>
        <p:txBody>
          <a:bodyPr/>
          <a:lstStyle/>
          <a:p>
            <a:fld id="{916D2383-AA66-4E37-A027-B5DEB07741A2}" type="slidenum">
              <a:rPr lang="en-US" altLang="zh-CN" smtClean="0"/>
              <a:t>14</a:t>
            </a:fld>
            <a:br>
              <a:rPr lang="en-US" altLang="zh-CN" smtClean="0"/>
            </a:br>
            <a:endParaRPr lang="en-US" altLang="zh-CN"/>
          </a:p>
        </p:txBody>
      </p:sp>
      <p:sp>
        <p:nvSpPr>
          <p:cNvPr id="5" name="Content Placeholder 4"/>
          <p:cNvSpPr>
            <a:spLocks noGrp="1"/>
          </p:cNvSpPr>
          <p:nvPr>
            <p:ph sz="quarter" idx="12"/>
          </p:nvPr>
        </p:nvSpPr>
        <p:spPr/>
        <p:txBody>
          <a:bodyPr/>
          <a:lstStyle/>
          <a:p>
            <a:r>
              <a:rPr lang="zh-CN" altLang="en-US" smtClean="0"/>
              <a:t>中国钢铁流通趋势分析</a:t>
            </a:r>
            <a:endParaRPr lang="en-US"/>
          </a:p>
        </p:txBody>
      </p:sp>
      <p:sp>
        <p:nvSpPr>
          <p:cNvPr id="231" name="Rectangle 230"/>
          <p:cNvSpPr/>
          <p:nvPr/>
        </p:nvSpPr>
        <p:spPr bwMode="gray">
          <a:xfrm>
            <a:off x="425191" y="2022415"/>
            <a:ext cx="1050466" cy="354189"/>
          </a:xfrm>
          <a:prstGeom prst="rect">
            <a:avLst/>
          </a:prstGeom>
          <a:solidFill>
            <a:schemeClr val="accent4">
              <a:lumMod val="20000"/>
              <a:lumOff val="80000"/>
              <a:alpha val="30000"/>
            </a:schemeClr>
          </a:solidFill>
          <a:ln w="3175">
            <a:solidFill>
              <a:schemeClr val="accent4">
                <a:lumMod val="50000"/>
              </a:schemeClr>
            </a:solidFill>
            <a:prstDash val="sysDash"/>
          </a:ln>
        </p:spPr>
        <p:style>
          <a:lnRef idx="2">
            <a:schemeClr val="accent6"/>
          </a:lnRef>
          <a:fillRef idx="1">
            <a:schemeClr val="lt1"/>
          </a:fillRef>
          <a:effectRef idx="0">
            <a:schemeClr val="accent6"/>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171450" indent="-171450" algn="ctr">
              <a:spcAft>
                <a:spcPts val="300"/>
              </a:spcAft>
              <a:buFont typeface="Wingdings" pitchFamily="2" charset="2"/>
              <a:buChar char="§"/>
            </a:pPr>
            <a:endParaRPr lang="en-US" sz="1200">
              <a:latin typeface="微软雅黑" pitchFamily="34" charset="-122"/>
              <a:ea typeface="微软雅黑" pitchFamily="34" charset="-122"/>
              <a:cs typeface="Arial"/>
            </a:endParaRPr>
          </a:p>
        </p:txBody>
      </p:sp>
      <p:sp>
        <p:nvSpPr>
          <p:cNvPr id="232" name="Rectangle 231"/>
          <p:cNvSpPr/>
          <p:nvPr/>
        </p:nvSpPr>
        <p:spPr bwMode="gray">
          <a:xfrm>
            <a:off x="526853" y="4128247"/>
            <a:ext cx="8293619" cy="1835090"/>
          </a:xfrm>
          <a:prstGeom prst="rect">
            <a:avLst/>
          </a:prstGeom>
          <a:solidFill>
            <a:schemeClr val="accent4">
              <a:lumMod val="20000"/>
              <a:lumOff val="80000"/>
              <a:alpha val="30000"/>
            </a:schemeClr>
          </a:solidFill>
          <a:ln w="3175">
            <a:solidFill>
              <a:schemeClr val="accent4">
                <a:lumMod val="50000"/>
              </a:schemeClr>
            </a:solidFill>
            <a:prstDash val="sysDash"/>
          </a:ln>
        </p:spPr>
        <p:style>
          <a:lnRef idx="2">
            <a:schemeClr val="accent6"/>
          </a:lnRef>
          <a:fillRef idx="1">
            <a:schemeClr val="lt1"/>
          </a:fillRef>
          <a:effectRef idx="0">
            <a:schemeClr val="accent6"/>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171450" indent="-171450" algn="ctr">
              <a:spcAft>
                <a:spcPts val="300"/>
              </a:spcAft>
              <a:buFont typeface="Wingdings" pitchFamily="2" charset="2"/>
              <a:buChar char="§"/>
            </a:pPr>
            <a:endParaRPr lang="en-US" sz="1200" smtClean="0">
              <a:latin typeface="微软雅黑" pitchFamily="34" charset="-122"/>
              <a:ea typeface="微软雅黑" pitchFamily="34" charset="-122"/>
              <a:cs typeface="Arial"/>
            </a:endParaRPr>
          </a:p>
        </p:txBody>
      </p:sp>
      <p:sp>
        <p:nvSpPr>
          <p:cNvPr id="233" name="Rounded Rectangle 232"/>
          <p:cNvSpPr/>
          <p:nvPr/>
        </p:nvSpPr>
        <p:spPr bwMode="gray">
          <a:xfrm>
            <a:off x="5351388" y="4869160"/>
            <a:ext cx="3274284" cy="957313"/>
          </a:xfrm>
          <a:prstGeom prst="roundRect">
            <a:avLst>
              <a:gd name="adj" fmla="val 0"/>
            </a:avLst>
          </a:prstGeom>
          <a:noFill/>
          <a:ln>
            <a:noFill/>
          </a:ln>
        </p:spPr>
        <p:style>
          <a:lnRef idx="2">
            <a:schemeClr val="accent6">
              <a:shade val="50000"/>
            </a:schemeClr>
          </a:lnRef>
          <a:fillRef idx="1">
            <a:schemeClr val="accent6"/>
          </a:fillRef>
          <a:effectRef idx="0">
            <a:schemeClr val="accent6"/>
          </a:effectRef>
          <a:fontRef idx="minor">
            <a:schemeClr val="lt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114300" lvl="0" indent="-114300">
              <a:spcAft>
                <a:spcPts val="300"/>
              </a:spcAft>
              <a:buFont typeface="Arial" pitchFamily="34" charset="0"/>
              <a:buChar char="•"/>
            </a:pPr>
            <a:r>
              <a:rPr lang="zh-CN" altLang="en-US" sz="1300">
                <a:solidFill>
                  <a:schemeClr val="tx1"/>
                </a:solidFill>
                <a:latin typeface="微软雅黑" pitchFamily="34" charset="-122"/>
                <a:ea typeface="微软雅黑" pitchFamily="34" charset="-122"/>
                <a:cs typeface="Arial"/>
              </a:rPr>
              <a:t>钢铁流通的中间环节整合，最终形成由贴近资源的大型钢贸商以及</a:t>
            </a:r>
            <a:r>
              <a:rPr lang="zh-CN" altLang="en-US" sz="1300" smtClean="0">
                <a:solidFill>
                  <a:schemeClr val="tx1"/>
                </a:solidFill>
                <a:latin typeface="微软雅黑" pitchFamily="34" charset="-122"/>
                <a:ea typeface="微软雅黑" pitchFamily="34" charset="-122"/>
                <a:cs typeface="Arial"/>
              </a:rPr>
              <a:t>众多贴近</a:t>
            </a:r>
            <a:r>
              <a:rPr lang="zh-CN" altLang="en-US" sz="1300">
                <a:solidFill>
                  <a:schemeClr val="tx1"/>
                </a:solidFill>
                <a:latin typeface="微软雅黑" pitchFamily="34" charset="-122"/>
                <a:ea typeface="微软雅黑" pitchFamily="34" charset="-122"/>
                <a:cs typeface="Arial"/>
              </a:rPr>
              <a:t>市场的中小钢贸</a:t>
            </a:r>
            <a:r>
              <a:rPr lang="zh-CN" altLang="en-US" sz="1300" smtClean="0">
                <a:solidFill>
                  <a:schemeClr val="tx1"/>
                </a:solidFill>
                <a:latin typeface="微软雅黑" pitchFamily="34" charset="-122"/>
                <a:ea typeface="微软雅黑" pitchFamily="34" charset="-122"/>
                <a:cs typeface="Arial"/>
              </a:rPr>
              <a:t>商组成的“哑铃型”的市场</a:t>
            </a:r>
            <a:r>
              <a:rPr lang="zh-CN" altLang="en-US" sz="1300">
                <a:solidFill>
                  <a:schemeClr val="tx1"/>
                </a:solidFill>
                <a:latin typeface="微软雅黑" pitchFamily="34" charset="-122"/>
                <a:ea typeface="微软雅黑" pitchFamily="34" charset="-122"/>
                <a:cs typeface="Arial"/>
              </a:rPr>
              <a:t>格局</a:t>
            </a:r>
            <a:endParaRPr lang="en-US" sz="1300">
              <a:solidFill>
                <a:schemeClr val="tx1"/>
              </a:solidFill>
              <a:latin typeface="微软雅黑" pitchFamily="34" charset="-122"/>
              <a:ea typeface="微软雅黑" pitchFamily="34" charset="-122"/>
              <a:cs typeface="Arial"/>
            </a:endParaRPr>
          </a:p>
          <a:p>
            <a:pPr marL="114300" indent="-114300">
              <a:spcAft>
                <a:spcPts val="300"/>
              </a:spcAft>
              <a:buFont typeface="Arial" pitchFamily="34" charset="0"/>
              <a:buChar char="•"/>
            </a:pPr>
            <a:r>
              <a:rPr lang="zh-CN" altLang="en-US" sz="1300" smtClean="0">
                <a:solidFill>
                  <a:schemeClr val="tx1"/>
                </a:solidFill>
                <a:latin typeface="微软雅黑" pitchFamily="34" charset="-122"/>
                <a:ea typeface="微软雅黑" pitchFamily="34" charset="-122"/>
                <a:cs typeface="Arial"/>
              </a:rPr>
              <a:t>钢贸行业向规模化和专业化方向发展</a:t>
            </a:r>
            <a:endParaRPr lang="zh-CN" altLang="en-US" sz="1300">
              <a:solidFill>
                <a:schemeClr val="tx1"/>
              </a:solidFill>
              <a:latin typeface="微软雅黑" pitchFamily="34" charset="-122"/>
              <a:ea typeface="微软雅黑" pitchFamily="34" charset="-122"/>
              <a:cs typeface="Arial"/>
            </a:endParaRPr>
          </a:p>
        </p:txBody>
      </p:sp>
      <p:sp>
        <p:nvSpPr>
          <p:cNvPr id="234" name="Text Box 3"/>
          <p:cNvSpPr txBox="1">
            <a:spLocks noChangeArrowheads="1"/>
          </p:cNvSpPr>
          <p:nvPr/>
        </p:nvSpPr>
        <p:spPr bwMode="auto">
          <a:xfrm>
            <a:off x="754682" y="2933452"/>
            <a:ext cx="348234"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eaLnBrk="1" hangingPunct="1">
              <a:spcBef>
                <a:spcPct val="50000"/>
              </a:spcBef>
            </a:pPr>
            <a:r>
              <a:rPr lang="zh-CN" altLang="en-US" sz="1400" b="1">
                <a:latin typeface="+mj-ea"/>
                <a:ea typeface="+mj-ea"/>
              </a:rPr>
              <a:t>主</a:t>
            </a:r>
            <a:r>
              <a:rPr lang="zh-CN" altLang="en-US" sz="1400" b="1" smtClean="0">
                <a:latin typeface="+mj-ea"/>
                <a:ea typeface="+mj-ea"/>
              </a:rPr>
              <a:t>要特</a:t>
            </a:r>
            <a:r>
              <a:rPr lang="zh-CN" altLang="en-US" sz="1400" b="1">
                <a:latin typeface="+mj-ea"/>
                <a:ea typeface="+mj-ea"/>
              </a:rPr>
              <a:t>征</a:t>
            </a:r>
          </a:p>
        </p:txBody>
      </p:sp>
      <p:sp>
        <p:nvSpPr>
          <p:cNvPr id="235" name="Text Box 142"/>
          <p:cNvSpPr txBox="1">
            <a:spLocks noChangeArrowheads="1"/>
          </p:cNvSpPr>
          <p:nvPr/>
        </p:nvSpPr>
        <p:spPr bwMode="auto">
          <a:xfrm>
            <a:off x="526852" y="2060515"/>
            <a:ext cx="835025" cy="257369"/>
          </a:xfrm>
          <a:prstGeom prst="rect">
            <a:avLst/>
          </a:prstGeom>
          <a:solidFill>
            <a:schemeClr val="accent5">
              <a:lumMod val="40000"/>
              <a:lumOff val="60000"/>
            </a:schemeClr>
          </a:solidFill>
          <a:ln w="6350" algn="ctr">
            <a:noFill/>
            <a:prstDash val="dash"/>
            <a:miter lim="800000"/>
          </a:ln>
          <a:effectLst>
            <a:outerShdw blurRad="50800" dist="38100" dir="2700000" algn="tl" rotWithShape="0">
              <a:prstClr val="black">
                <a:alpha val="40000"/>
              </a:prstClr>
            </a:outerShdw>
          </a:effectLst>
        </p:spPr>
        <p:txBody>
          <a:bodyPr lIns="0" tIns="36000" rIns="0" bIns="36000">
            <a:spAutoFit/>
          </a:bodyP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a:r>
              <a:rPr lang="zh-CN" altLang="en-US" sz="1200" b="1" smtClean="0">
                <a:latin typeface="+mj-ea"/>
                <a:ea typeface="+mj-ea"/>
              </a:rPr>
              <a:t>贸易分销</a:t>
            </a:r>
            <a:endParaRPr lang="zh-CN" altLang="en-US" sz="1200" b="1">
              <a:latin typeface="+mj-ea"/>
              <a:ea typeface="+mj-ea"/>
            </a:endParaRPr>
          </a:p>
        </p:txBody>
      </p:sp>
      <p:sp>
        <p:nvSpPr>
          <p:cNvPr id="236" name="Text Box 143"/>
          <p:cNvSpPr txBox="1">
            <a:spLocks noChangeArrowheads="1"/>
          </p:cNvSpPr>
          <p:nvPr/>
        </p:nvSpPr>
        <p:spPr bwMode="auto">
          <a:xfrm>
            <a:off x="526852" y="2454168"/>
            <a:ext cx="835025" cy="257369"/>
          </a:xfrm>
          <a:prstGeom prst="rect">
            <a:avLst/>
          </a:prstGeom>
          <a:solidFill>
            <a:schemeClr val="accent5">
              <a:lumMod val="40000"/>
              <a:lumOff val="60000"/>
            </a:schemeClr>
          </a:solidFill>
          <a:ln w="6350" algn="ctr">
            <a:noFill/>
            <a:prstDash val="dash"/>
            <a:miter lim="800000"/>
          </a:ln>
          <a:effectLst>
            <a:outerShdw blurRad="50800" dist="38100" dir="2700000" algn="tl" rotWithShape="0">
              <a:prstClr val="black">
                <a:alpha val="40000"/>
              </a:prstClr>
            </a:outerShdw>
          </a:effectLst>
        </p:spPr>
        <p:txBody>
          <a:bodyPr lIns="0" tIns="36000" rIns="0" bIns="36000">
            <a:spAutoFit/>
          </a:bodyP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a:r>
              <a:rPr lang="zh-CN" altLang="en-US" sz="1200" b="1" smtClean="0">
                <a:latin typeface="+mj-ea"/>
                <a:ea typeface="+mj-ea"/>
              </a:rPr>
              <a:t>加工配送</a:t>
            </a:r>
            <a:endParaRPr lang="zh-CN" altLang="en-US" sz="1200" b="1">
              <a:latin typeface="+mj-ea"/>
              <a:ea typeface="+mj-ea"/>
            </a:endParaRPr>
          </a:p>
        </p:txBody>
      </p:sp>
      <p:sp>
        <p:nvSpPr>
          <p:cNvPr id="237" name="Text Box 145"/>
          <p:cNvSpPr txBox="1">
            <a:spLocks noChangeArrowheads="1"/>
          </p:cNvSpPr>
          <p:nvPr/>
        </p:nvSpPr>
        <p:spPr bwMode="auto">
          <a:xfrm>
            <a:off x="526852" y="1666862"/>
            <a:ext cx="817562" cy="257369"/>
          </a:xfrm>
          <a:prstGeom prst="rect">
            <a:avLst/>
          </a:prstGeom>
          <a:solidFill>
            <a:schemeClr val="accent5">
              <a:lumMod val="40000"/>
              <a:lumOff val="60000"/>
            </a:schemeClr>
          </a:solidFill>
          <a:ln w="6350">
            <a:noFill/>
            <a:prstDash val="dash"/>
            <a:miter lim="800000"/>
          </a:ln>
          <a:effectLst>
            <a:outerShdw blurRad="50800" dist="38100" dir="2700000" algn="tl" rotWithShape="0">
              <a:prstClr val="black">
                <a:alpha val="40000"/>
              </a:prstClr>
            </a:outerShdw>
          </a:effectLst>
        </p:spPr>
        <p:txBody>
          <a:bodyPr lIns="0" tIns="36000" rIns="0" bIns="36000">
            <a:spAutoFit/>
          </a:bodyP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a:r>
              <a:rPr lang="zh-CN" altLang="en-US" sz="1200" b="1" smtClean="0">
                <a:latin typeface="+mj-ea"/>
                <a:ea typeface="+mj-ea"/>
              </a:rPr>
              <a:t>冶炼生产</a:t>
            </a:r>
            <a:endParaRPr lang="zh-CN" altLang="en-US" sz="1200" b="1">
              <a:latin typeface="+mj-ea"/>
              <a:ea typeface="+mj-ea"/>
            </a:endParaRPr>
          </a:p>
        </p:txBody>
      </p:sp>
      <p:sp>
        <p:nvSpPr>
          <p:cNvPr id="238" name="Text Box 10"/>
          <p:cNvSpPr txBox="1">
            <a:spLocks noChangeArrowheads="1"/>
          </p:cNvSpPr>
          <p:nvPr/>
        </p:nvSpPr>
        <p:spPr bwMode="auto">
          <a:xfrm>
            <a:off x="1500166" y="2987501"/>
            <a:ext cx="3178515" cy="877163"/>
          </a:xfrm>
          <a:prstGeom prst="rect">
            <a:avLst/>
          </a:prstGeom>
          <a:noFill/>
          <a:ln>
            <a:noFill/>
          </a:ln>
          <a:extLst/>
        </p:spPr>
        <p:style>
          <a:lnRef idx="2">
            <a:schemeClr val="accent6">
              <a:shade val="50000"/>
            </a:schemeClr>
          </a:lnRef>
          <a:fillRef idx="1">
            <a:schemeClr val="accent6"/>
          </a:fillRef>
          <a:effectRef idx="0">
            <a:schemeClr val="accent6"/>
          </a:effectRef>
          <a:fontRef idx="minor">
            <a:schemeClr val="lt1"/>
          </a:fontRef>
        </p:style>
        <p:txBody>
          <a:bodyPr lIns="36000" tIns="36000" rIns="36000" bIns="36000" rtlCol="0" anchor="ctr" anchorCtr="0">
            <a:noAutofit/>
          </a:bodyPr>
          <a:lstStyle>
            <a:defPPr>
              <a:defRPr lang="zh-CN"/>
            </a:defPPr>
            <a:lvl1pPr marL="114300" lvl="0" indent="-114300" algn="l" rtl="0" fontAlgn="base">
              <a:spcBef>
                <a:spcPct val="0"/>
              </a:spcBef>
              <a:spcAft>
                <a:spcPts val="300"/>
              </a:spcAft>
              <a:buFont typeface="Arial" pitchFamily="34" charset="0"/>
              <a:buChar char="•"/>
              <a:defRPr sz="1300" kern="1200">
                <a:solidFill>
                  <a:schemeClr val="tx1"/>
                </a:solidFill>
                <a:latin typeface="微软雅黑" pitchFamily="34" charset="-122"/>
                <a:ea typeface="微软雅黑" pitchFamily="34" charset="-122"/>
                <a:cs typeface="Arial"/>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r>
              <a:rPr lang="zh-CN" altLang="en-US"/>
              <a:t>产业链各环节市场集中度低</a:t>
            </a:r>
            <a:r>
              <a:rPr lang="zh-CN" altLang="en-US" smtClean="0"/>
              <a:t>，分销环节散</a:t>
            </a:r>
            <a:r>
              <a:rPr lang="zh-CN" altLang="en-US"/>
              <a:t>、乱、差情况</a:t>
            </a:r>
            <a:r>
              <a:rPr lang="zh-CN" altLang="en-US" smtClean="0"/>
              <a:t>严重</a:t>
            </a:r>
            <a:endParaRPr lang="en-US" altLang="zh-CN"/>
          </a:p>
          <a:p>
            <a:r>
              <a:rPr lang="zh-CN" altLang="en-US"/>
              <a:t>钢材</a:t>
            </a:r>
            <a:r>
              <a:rPr lang="zh-CN" altLang="en-US" smtClean="0"/>
              <a:t>价格主要由</a:t>
            </a:r>
            <a:r>
              <a:rPr lang="zh-CN" altLang="en-US"/>
              <a:t>供应方</a:t>
            </a:r>
            <a:r>
              <a:rPr lang="zh-CN" altLang="en-US" smtClean="0"/>
              <a:t>决定</a:t>
            </a:r>
            <a:endParaRPr lang="en-US" altLang="zh-CN"/>
          </a:p>
          <a:p>
            <a:r>
              <a:rPr lang="zh-CN" altLang="en-US"/>
              <a:t>流通方式处于初级阶段，增值服务比例低</a:t>
            </a:r>
            <a:endParaRPr lang="en-US" altLang="zh-CN"/>
          </a:p>
        </p:txBody>
      </p:sp>
      <p:sp>
        <p:nvSpPr>
          <p:cNvPr id="239" name="Text Box 49"/>
          <p:cNvSpPr txBox="1">
            <a:spLocks noChangeArrowheads="1"/>
          </p:cNvSpPr>
          <p:nvPr/>
        </p:nvSpPr>
        <p:spPr bwMode="auto">
          <a:xfrm>
            <a:off x="2740483" y="1268633"/>
            <a:ext cx="694668" cy="309306"/>
          </a:xfrm>
          <a:prstGeom prst="rect">
            <a:avLst/>
          </a:prstGeom>
          <a:noFill/>
          <a:ln w="3175">
            <a:noFill/>
            <a:miter lim="800000"/>
          </a:ln>
          <a:extLst/>
        </p:spPr>
        <p:txBody>
          <a:bodyPr vert="horz" wrap="square" lIns="0" tIns="45720" rIns="0" bIns="45720" numCol="1" anchor="t" anchorCtr="0" compatLnSpc="1">
            <a:prstTxWarp prst="textNoShape">
              <a:avLst/>
            </a:prstTxWarp>
          </a:bodyPr>
          <a:lstStyle>
            <a:defPPr>
              <a:defRPr lang="zh-CN"/>
            </a:defPPr>
            <a:lvl1pPr marL="112713" indent="-112713" algn="l" rtl="0" eaLnBrk="0" fontAlgn="base" hangingPunct="0">
              <a:lnSpc>
                <a:spcPct val="120000"/>
              </a:lnSpc>
              <a:spcBef>
                <a:spcPct val="50000"/>
              </a:spcBef>
              <a:spcAft>
                <a:spcPct val="0"/>
              </a:spcAft>
              <a:buClr>
                <a:schemeClr val="tx1"/>
              </a:buClr>
              <a:buFont typeface="Wingdings" pitchFamily="2" charset="2"/>
              <a:buNone/>
              <a:defRPr sz="1400" b="1" kern="1200" baseline="0">
                <a:solidFill>
                  <a:schemeClr val="tx1"/>
                </a:solidFill>
                <a:latin typeface="微软雅黑" pitchFamily="34" charset="-122"/>
                <a:ea typeface="微软雅黑" pitchFamily="34" charset="-122"/>
                <a:cs typeface="+mn-cs"/>
              </a:defRPr>
            </a:lvl1pPr>
            <a:lvl2pPr marL="338138" indent="-112713" algn="l" rtl="0" eaLnBrk="0" fontAlgn="base" hangingPunct="0">
              <a:lnSpc>
                <a:spcPct val="120000"/>
              </a:lnSpc>
              <a:spcBef>
                <a:spcPct val="50000"/>
              </a:spcBef>
              <a:spcAft>
                <a:spcPct val="0"/>
              </a:spcAft>
              <a:buClr>
                <a:schemeClr val="tx1"/>
              </a:buClr>
              <a:buFont typeface="Arial" pitchFamily="34" charset="0"/>
              <a:buChar char="•"/>
              <a:defRPr sz="1400" b="1" kern="1200" baseline="0">
                <a:solidFill>
                  <a:schemeClr val="tx1"/>
                </a:solidFill>
                <a:latin typeface="微软雅黑" pitchFamily="34" charset="-122"/>
                <a:ea typeface="微软雅黑" pitchFamily="34" charset="-122"/>
                <a:cs typeface="+mn-cs"/>
              </a:defRPr>
            </a:lvl2pPr>
            <a:lvl3pPr marL="463550" indent="-109538" algn="l" rtl="0" eaLnBrk="0" fontAlgn="base" hangingPunct="0">
              <a:lnSpc>
                <a:spcPct val="120000"/>
              </a:lnSpc>
              <a:spcBef>
                <a:spcPct val="50000"/>
              </a:spcBef>
              <a:spcAft>
                <a:spcPct val="0"/>
              </a:spcAft>
              <a:buClr>
                <a:schemeClr val="tx1"/>
              </a:buClr>
              <a:buFont typeface="Verdana" pitchFamily="34" charset="0"/>
              <a:buChar char="–"/>
              <a:defRPr sz="1400" b="1" kern="1200" baseline="0">
                <a:solidFill>
                  <a:schemeClr val="tx1"/>
                </a:solidFill>
                <a:latin typeface="微软雅黑" pitchFamily="34" charset="-122"/>
                <a:ea typeface="微软雅黑" pitchFamily="34" charset="-122"/>
                <a:cs typeface="+mn-cs"/>
              </a:defRPr>
            </a:lvl3pPr>
            <a:lvl4pPr marL="4270375" indent="-228600" algn="l" rtl="0" eaLnBrk="0" fontAlgn="base" hangingPunct="0">
              <a:spcBef>
                <a:spcPct val="20000"/>
              </a:spcBef>
              <a:spcAft>
                <a:spcPct val="0"/>
              </a:spcAft>
              <a:buClr>
                <a:schemeClr val="tx1"/>
              </a:buClr>
              <a:buChar char="•"/>
              <a:defRPr sz="2000" kern="1200">
                <a:solidFill>
                  <a:schemeClr val="tx1"/>
                </a:solidFill>
                <a:latin typeface="+mn-lt"/>
                <a:ea typeface="宋体" charset="-122"/>
                <a:cs typeface="+mn-cs"/>
              </a:defRPr>
            </a:lvl4pPr>
            <a:lvl5pPr marL="4500563" indent="-228600" algn="l" rtl="0" eaLnBrk="0" fontAlgn="base" hangingPunct="0">
              <a:spcBef>
                <a:spcPct val="20000"/>
              </a:spcBef>
              <a:spcAft>
                <a:spcPct val="0"/>
              </a:spcAft>
              <a:buClr>
                <a:schemeClr val="tx1"/>
              </a:buClr>
              <a:buChar char="•"/>
              <a:defRPr sz="2000" kern="1200">
                <a:solidFill>
                  <a:schemeClr val="tx1"/>
                </a:solidFill>
                <a:latin typeface="+mn-lt"/>
                <a:ea typeface="宋体" charset="-122"/>
                <a:cs typeface="+mn-cs"/>
              </a:defRPr>
            </a:lvl5pPr>
            <a:lvl6pPr marL="4957763" indent="-228600" algn="l" defTabSz="914400" rtl="0" eaLnBrk="1" fontAlgn="base" latinLnBrk="0" hangingPunct="1">
              <a:spcBef>
                <a:spcPct val="20000"/>
              </a:spcBef>
              <a:spcAft>
                <a:spcPct val="0"/>
              </a:spcAft>
              <a:buClr>
                <a:schemeClr val="tx1"/>
              </a:buClr>
              <a:buChar char="•"/>
              <a:defRPr sz="2000" kern="1200">
                <a:solidFill>
                  <a:schemeClr val="tx1"/>
                </a:solidFill>
                <a:latin typeface="+mn-lt"/>
                <a:ea typeface="宋体" charset="-122"/>
                <a:cs typeface="+mn-cs"/>
              </a:defRPr>
            </a:lvl6pPr>
            <a:lvl7pPr marL="5414963" indent="-228600" algn="l" defTabSz="914400" rtl="0" eaLnBrk="1" fontAlgn="base" latinLnBrk="0" hangingPunct="1">
              <a:spcBef>
                <a:spcPct val="20000"/>
              </a:spcBef>
              <a:spcAft>
                <a:spcPct val="0"/>
              </a:spcAft>
              <a:buClr>
                <a:schemeClr val="tx1"/>
              </a:buClr>
              <a:buChar char="•"/>
              <a:defRPr sz="2000" kern="1200">
                <a:solidFill>
                  <a:schemeClr val="tx1"/>
                </a:solidFill>
                <a:latin typeface="+mn-lt"/>
                <a:ea typeface="宋体" charset="-122"/>
                <a:cs typeface="+mn-cs"/>
              </a:defRPr>
            </a:lvl7pPr>
            <a:lvl8pPr marL="5872163" indent="-228600" algn="l" defTabSz="914400" rtl="0" eaLnBrk="1" fontAlgn="base" latinLnBrk="0" hangingPunct="1">
              <a:spcBef>
                <a:spcPct val="20000"/>
              </a:spcBef>
              <a:spcAft>
                <a:spcPct val="0"/>
              </a:spcAft>
              <a:buClr>
                <a:schemeClr val="tx1"/>
              </a:buClr>
              <a:buChar char="•"/>
              <a:defRPr sz="2000" kern="1200">
                <a:solidFill>
                  <a:schemeClr val="tx1"/>
                </a:solidFill>
                <a:latin typeface="+mn-lt"/>
                <a:ea typeface="宋体" charset="-122"/>
                <a:cs typeface="+mn-cs"/>
              </a:defRPr>
            </a:lvl8pPr>
            <a:lvl9pPr marL="6329363" indent="-228600" algn="l" defTabSz="914400" rtl="0" eaLnBrk="1" fontAlgn="base" latinLnBrk="0" hangingPunct="1">
              <a:spcBef>
                <a:spcPct val="20000"/>
              </a:spcBef>
              <a:spcAft>
                <a:spcPct val="0"/>
              </a:spcAft>
              <a:buClr>
                <a:schemeClr val="tx1"/>
              </a:buClr>
              <a:buChar char="•"/>
              <a:defRPr sz="2000" kern="1200">
                <a:solidFill>
                  <a:schemeClr val="tx1"/>
                </a:solidFill>
                <a:latin typeface="+mn-lt"/>
                <a:ea typeface="宋体" charset="-122"/>
                <a:cs typeface="+mn-cs"/>
              </a:defRPr>
            </a:lvl9pPr>
          </a:lstStyle>
          <a:p>
            <a:r>
              <a:rPr lang="en-US" altLang="zh-CN" sz="1200" smtClean="0"/>
              <a:t>~2012</a:t>
            </a:r>
            <a:r>
              <a:rPr lang="zh-CN" altLang="en-US" sz="1200"/>
              <a:t>年</a:t>
            </a:r>
          </a:p>
        </p:txBody>
      </p:sp>
      <p:sp>
        <p:nvSpPr>
          <p:cNvPr id="240" name="Text Box 51"/>
          <p:cNvSpPr txBox="1">
            <a:spLocks noChangeArrowheads="1"/>
          </p:cNvSpPr>
          <p:nvPr/>
        </p:nvSpPr>
        <p:spPr bwMode="auto">
          <a:xfrm>
            <a:off x="6166626" y="1280890"/>
            <a:ext cx="1870266" cy="284792"/>
          </a:xfrm>
          <a:prstGeom prst="rect">
            <a:avLst/>
          </a:prstGeom>
          <a:noFill/>
          <a:ln w="3175">
            <a:noFill/>
            <a:miter lim="800000"/>
          </a:ln>
          <a:extLst/>
        </p:spPr>
        <p:txBody>
          <a:bodyPr vert="horz" wrap="square" lIns="0" tIns="45720" rIns="0" bIns="45720" numCol="1" anchor="t" anchorCtr="0" compatLnSpc="1">
            <a:prstTxWarp prst="textNoShape">
              <a:avLst/>
            </a:prstTxWarp>
          </a:bodyPr>
          <a:lstStyle>
            <a:defPPr>
              <a:defRPr lang="zh-CN"/>
            </a:defPPr>
            <a:lvl1pPr marL="112713" indent="-112713" algn="l" rtl="0" eaLnBrk="0" fontAlgn="base" hangingPunct="0">
              <a:lnSpc>
                <a:spcPct val="120000"/>
              </a:lnSpc>
              <a:spcBef>
                <a:spcPct val="50000"/>
              </a:spcBef>
              <a:spcAft>
                <a:spcPct val="0"/>
              </a:spcAft>
              <a:buClr>
                <a:schemeClr val="tx1"/>
              </a:buClr>
              <a:buFont typeface="Wingdings" pitchFamily="2" charset="2"/>
              <a:buNone/>
              <a:defRPr sz="1400" b="1" kern="1200" baseline="0">
                <a:solidFill>
                  <a:schemeClr val="tx1"/>
                </a:solidFill>
                <a:latin typeface="微软雅黑" pitchFamily="34" charset="-122"/>
                <a:ea typeface="微软雅黑" pitchFamily="34" charset="-122"/>
                <a:cs typeface="+mn-cs"/>
              </a:defRPr>
            </a:lvl1pPr>
            <a:lvl2pPr marL="338138" indent="-112713" algn="l" rtl="0" eaLnBrk="0" fontAlgn="base" hangingPunct="0">
              <a:lnSpc>
                <a:spcPct val="120000"/>
              </a:lnSpc>
              <a:spcBef>
                <a:spcPct val="50000"/>
              </a:spcBef>
              <a:spcAft>
                <a:spcPct val="0"/>
              </a:spcAft>
              <a:buClr>
                <a:schemeClr val="tx1"/>
              </a:buClr>
              <a:buFont typeface="Arial" pitchFamily="34" charset="0"/>
              <a:buChar char="•"/>
              <a:defRPr sz="1400" b="1" kern="1200" baseline="0">
                <a:solidFill>
                  <a:schemeClr val="tx1"/>
                </a:solidFill>
                <a:latin typeface="微软雅黑" pitchFamily="34" charset="-122"/>
                <a:ea typeface="微软雅黑" pitchFamily="34" charset="-122"/>
                <a:cs typeface="+mn-cs"/>
              </a:defRPr>
            </a:lvl2pPr>
            <a:lvl3pPr marL="463550" indent="-109538" algn="l" rtl="0" eaLnBrk="0" fontAlgn="base" hangingPunct="0">
              <a:lnSpc>
                <a:spcPct val="120000"/>
              </a:lnSpc>
              <a:spcBef>
                <a:spcPct val="50000"/>
              </a:spcBef>
              <a:spcAft>
                <a:spcPct val="0"/>
              </a:spcAft>
              <a:buClr>
                <a:schemeClr val="tx1"/>
              </a:buClr>
              <a:buFont typeface="Verdana" pitchFamily="34" charset="0"/>
              <a:buChar char="–"/>
              <a:defRPr sz="1400" b="1" kern="1200" baseline="0">
                <a:solidFill>
                  <a:schemeClr val="tx1"/>
                </a:solidFill>
                <a:latin typeface="微软雅黑" pitchFamily="34" charset="-122"/>
                <a:ea typeface="微软雅黑" pitchFamily="34" charset="-122"/>
                <a:cs typeface="+mn-cs"/>
              </a:defRPr>
            </a:lvl3pPr>
            <a:lvl4pPr marL="4270375" indent="-228600" algn="l" rtl="0" eaLnBrk="0" fontAlgn="base" hangingPunct="0">
              <a:spcBef>
                <a:spcPct val="20000"/>
              </a:spcBef>
              <a:spcAft>
                <a:spcPct val="0"/>
              </a:spcAft>
              <a:buClr>
                <a:schemeClr val="tx1"/>
              </a:buClr>
              <a:buChar char="•"/>
              <a:defRPr sz="2000" kern="1200">
                <a:solidFill>
                  <a:schemeClr val="tx1"/>
                </a:solidFill>
                <a:latin typeface="+mn-lt"/>
                <a:ea typeface="宋体" charset="-122"/>
                <a:cs typeface="+mn-cs"/>
              </a:defRPr>
            </a:lvl4pPr>
            <a:lvl5pPr marL="4500563" indent="-228600" algn="l" rtl="0" eaLnBrk="0" fontAlgn="base" hangingPunct="0">
              <a:spcBef>
                <a:spcPct val="20000"/>
              </a:spcBef>
              <a:spcAft>
                <a:spcPct val="0"/>
              </a:spcAft>
              <a:buClr>
                <a:schemeClr val="tx1"/>
              </a:buClr>
              <a:buChar char="•"/>
              <a:defRPr sz="2000" kern="1200">
                <a:solidFill>
                  <a:schemeClr val="tx1"/>
                </a:solidFill>
                <a:latin typeface="+mn-lt"/>
                <a:ea typeface="宋体" charset="-122"/>
                <a:cs typeface="+mn-cs"/>
              </a:defRPr>
            </a:lvl5pPr>
            <a:lvl6pPr marL="4957763" indent="-228600" algn="l" defTabSz="914400" rtl="0" eaLnBrk="1" fontAlgn="base" latinLnBrk="0" hangingPunct="1">
              <a:spcBef>
                <a:spcPct val="20000"/>
              </a:spcBef>
              <a:spcAft>
                <a:spcPct val="0"/>
              </a:spcAft>
              <a:buClr>
                <a:schemeClr val="tx1"/>
              </a:buClr>
              <a:buChar char="•"/>
              <a:defRPr sz="2000" kern="1200">
                <a:solidFill>
                  <a:schemeClr val="tx1"/>
                </a:solidFill>
                <a:latin typeface="+mn-lt"/>
                <a:ea typeface="宋体" charset="-122"/>
                <a:cs typeface="+mn-cs"/>
              </a:defRPr>
            </a:lvl6pPr>
            <a:lvl7pPr marL="5414963" indent="-228600" algn="l" defTabSz="914400" rtl="0" eaLnBrk="1" fontAlgn="base" latinLnBrk="0" hangingPunct="1">
              <a:spcBef>
                <a:spcPct val="20000"/>
              </a:spcBef>
              <a:spcAft>
                <a:spcPct val="0"/>
              </a:spcAft>
              <a:buClr>
                <a:schemeClr val="tx1"/>
              </a:buClr>
              <a:buChar char="•"/>
              <a:defRPr sz="2000" kern="1200">
                <a:solidFill>
                  <a:schemeClr val="tx1"/>
                </a:solidFill>
                <a:latin typeface="+mn-lt"/>
                <a:ea typeface="宋体" charset="-122"/>
                <a:cs typeface="+mn-cs"/>
              </a:defRPr>
            </a:lvl7pPr>
            <a:lvl8pPr marL="5872163" indent="-228600" algn="l" defTabSz="914400" rtl="0" eaLnBrk="1" fontAlgn="base" latinLnBrk="0" hangingPunct="1">
              <a:spcBef>
                <a:spcPct val="20000"/>
              </a:spcBef>
              <a:spcAft>
                <a:spcPct val="0"/>
              </a:spcAft>
              <a:buClr>
                <a:schemeClr val="tx1"/>
              </a:buClr>
              <a:buChar char="•"/>
              <a:defRPr sz="2000" kern="1200">
                <a:solidFill>
                  <a:schemeClr val="tx1"/>
                </a:solidFill>
                <a:latin typeface="+mn-lt"/>
                <a:ea typeface="宋体" charset="-122"/>
                <a:cs typeface="+mn-cs"/>
              </a:defRPr>
            </a:lvl8pPr>
            <a:lvl9pPr marL="6329363" indent="-228600" algn="l" defTabSz="914400" rtl="0" eaLnBrk="1" fontAlgn="base" latinLnBrk="0" hangingPunct="1">
              <a:spcBef>
                <a:spcPct val="20000"/>
              </a:spcBef>
              <a:spcAft>
                <a:spcPct val="0"/>
              </a:spcAft>
              <a:buClr>
                <a:schemeClr val="tx1"/>
              </a:buClr>
              <a:buChar char="•"/>
              <a:defRPr sz="2000" kern="1200">
                <a:solidFill>
                  <a:schemeClr val="tx1"/>
                </a:solidFill>
                <a:latin typeface="+mn-lt"/>
                <a:ea typeface="宋体" charset="-122"/>
                <a:cs typeface="+mn-cs"/>
              </a:defRPr>
            </a:lvl9pPr>
          </a:lstStyle>
          <a:p>
            <a:pPr algn="ctr"/>
            <a:r>
              <a:rPr lang="zh-CN" altLang="en-US" sz="1200"/>
              <a:t>未</a:t>
            </a:r>
            <a:r>
              <a:rPr lang="zh-CN" altLang="en-US" sz="1200" smtClean="0"/>
              <a:t>来</a:t>
            </a:r>
            <a:r>
              <a:rPr lang="en-US" altLang="zh-CN" sz="1200" smtClean="0"/>
              <a:t>10</a:t>
            </a:r>
            <a:r>
              <a:rPr lang="zh-CN" altLang="en-US" sz="1200" smtClean="0"/>
              <a:t>年（预判）</a:t>
            </a:r>
            <a:endParaRPr lang="zh-CN" altLang="en-US" sz="1200"/>
          </a:p>
        </p:txBody>
      </p:sp>
      <p:sp>
        <p:nvSpPr>
          <p:cNvPr id="241" name="Text Box 10"/>
          <p:cNvSpPr txBox="1">
            <a:spLocks noChangeArrowheads="1"/>
          </p:cNvSpPr>
          <p:nvPr/>
        </p:nvSpPr>
        <p:spPr bwMode="auto">
          <a:xfrm>
            <a:off x="5409428" y="2987501"/>
            <a:ext cx="3216244" cy="877163"/>
          </a:xfrm>
          <a:prstGeom prst="rect">
            <a:avLst/>
          </a:prstGeom>
          <a:noFill/>
          <a:ln>
            <a:noFill/>
          </a:ln>
          <a:extLst/>
        </p:spPr>
        <p:style>
          <a:lnRef idx="2">
            <a:schemeClr val="accent6">
              <a:shade val="50000"/>
            </a:schemeClr>
          </a:lnRef>
          <a:fillRef idx="1">
            <a:schemeClr val="accent6"/>
          </a:fillRef>
          <a:effectRef idx="0">
            <a:schemeClr val="accent6"/>
          </a:effectRef>
          <a:fontRef idx="minor">
            <a:schemeClr val="lt1"/>
          </a:fontRef>
        </p:style>
        <p:txBody>
          <a:bodyPr lIns="36000" tIns="36000" rIns="36000" bIns="36000" rtlCol="0" anchor="ctr" anchorCtr="0">
            <a:noAutofit/>
          </a:bodyPr>
          <a:lstStyle>
            <a:defPPr>
              <a:defRPr lang="zh-CN"/>
            </a:defPPr>
            <a:lvl1pPr marL="114300" lvl="0" indent="-114300" algn="l" rtl="0" fontAlgn="base">
              <a:spcBef>
                <a:spcPct val="0"/>
              </a:spcBef>
              <a:spcAft>
                <a:spcPts val="300"/>
              </a:spcAft>
              <a:buFont typeface="Arial" pitchFamily="34" charset="0"/>
              <a:buChar char="•"/>
              <a:defRPr sz="1300" kern="1200">
                <a:solidFill>
                  <a:schemeClr val="tx1"/>
                </a:solidFill>
                <a:latin typeface="微软雅黑" pitchFamily="34" charset="-122"/>
                <a:ea typeface="微软雅黑" pitchFamily="34" charset="-122"/>
                <a:cs typeface="Arial"/>
              </a:defRPr>
            </a:lvl1pPr>
            <a:lvl2pPr marL="457200" algn="l" rtl="0" fontAlgn="base">
              <a:spcBef>
                <a:spcPct val="0"/>
              </a:spcBef>
              <a:spcAft>
                <a:spcPct val="0"/>
              </a:spcAft>
              <a:defRPr kern="1200">
                <a:solidFill>
                  <a:schemeClr val="lt1"/>
                </a:solidFill>
                <a:latin typeface="+mn-lt"/>
                <a:ea typeface="+mn-ea"/>
                <a:cs typeface="+mn-cs"/>
              </a:defRPr>
            </a:lvl2pPr>
            <a:lvl3pPr marL="914400" algn="l" rtl="0" fontAlgn="base">
              <a:spcBef>
                <a:spcPct val="0"/>
              </a:spcBef>
              <a:spcAft>
                <a:spcPct val="0"/>
              </a:spcAft>
              <a:defRPr kern="1200">
                <a:solidFill>
                  <a:schemeClr val="lt1"/>
                </a:solidFill>
                <a:latin typeface="+mn-lt"/>
                <a:ea typeface="+mn-ea"/>
                <a:cs typeface="+mn-cs"/>
              </a:defRPr>
            </a:lvl3pPr>
            <a:lvl4pPr marL="1371600" algn="l" rtl="0" fontAlgn="base">
              <a:spcBef>
                <a:spcPct val="0"/>
              </a:spcBef>
              <a:spcAft>
                <a:spcPct val="0"/>
              </a:spcAft>
              <a:defRPr kern="1200">
                <a:solidFill>
                  <a:schemeClr val="lt1"/>
                </a:solidFill>
                <a:latin typeface="+mn-lt"/>
                <a:ea typeface="+mn-ea"/>
                <a:cs typeface="+mn-cs"/>
              </a:defRPr>
            </a:lvl4pPr>
            <a:lvl5pPr marL="1828800" algn="l" rtl="0" fontAlgn="base">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r>
              <a:rPr lang="zh-CN" altLang="en-US">
                <a:solidFill>
                  <a:schemeClr val="tx1"/>
                </a:solidFill>
              </a:rPr>
              <a:t>产业链各环节通过兼并重组，市场集中度逐步提高，市场秩序初步</a:t>
            </a:r>
            <a:r>
              <a:rPr lang="zh-CN" altLang="en-US" smtClean="0">
                <a:solidFill>
                  <a:schemeClr val="tx1"/>
                </a:solidFill>
              </a:rPr>
              <a:t>建立</a:t>
            </a:r>
            <a:endParaRPr lang="en-US" altLang="zh-CN">
              <a:solidFill>
                <a:schemeClr val="tx1"/>
              </a:solidFill>
            </a:endParaRPr>
          </a:p>
          <a:p>
            <a:r>
              <a:rPr lang="zh-CN" altLang="en-US">
                <a:solidFill>
                  <a:schemeClr val="tx1"/>
                </a:solidFill>
              </a:rPr>
              <a:t>钢材</a:t>
            </a:r>
            <a:r>
              <a:rPr lang="zh-CN" altLang="en-US" smtClean="0">
                <a:solidFill>
                  <a:schemeClr val="tx1"/>
                </a:solidFill>
              </a:rPr>
              <a:t>定价更多地考虑市场因素</a:t>
            </a:r>
            <a:endParaRPr lang="en-US" altLang="zh-CN">
              <a:solidFill>
                <a:schemeClr val="tx1"/>
              </a:solidFill>
            </a:endParaRPr>
          </a:p>
          <a:p>
            <a:pPr lvl="0"/>
            <a:r>
              <a:rPr lang="zh-CN" altLang="en-US">
                <a:solidFill>
                  <a:schemeClr val="tx1"/>
                </a:solidFill>
              </a:rPr>
              <a:t>专业化增值服务能力显著提高，其中融资、剪切和物流配套服务发展迅速</a:t>
            </a:r>
            <a:endParaRPr lang="en-US">
              <a:solidFill>
                <a:schemeClr val="tx1"/>
              </a:solidFill>
            </a:endParaRPr>
          </a:p>
        </p:txBody>
      </p:sp>
      <p:sp>
        <p:nvSpPr>
          <p:cNvPr id="242" name="Isosceles Triangle 241"/>
          <p:cNvSpPr/>
          <p:nvPr/>
        </p:nvSpPr>
        <p:spPr bwMode="gray">
          <a:xfrm rot="5400000">
            <a:off x="3803910" y="2790715"/>
            <a:ext cx="2303720" cy="208491"/>
          </a:xfrm>
          <a:prstGeom prst="triangle">
            <a:avLst/>
          </a:prstGeom>
          <a:solidFill>
            <a:schemeClr val="accent5">
              <a:lumMod val="60000"/>
              <a:lumOff val="40000"/>
            </a:schemeClr>
          </a:solidFill>
          <a:ln>
            <a:noFill/>
          </a:ln>
          <a:effectLst>
            <a:outerShdw blurRad="50800" dist="38100" dir="8100000" algn="tr" rotWithShape="0">
              <a:prstClr val="black">
                <a:alpha val="40000"/>
              </a:prstClr>
            </a:outerShdw>
          </a:effectLst>
        </p:spPr>
        <p:style>
          <a:lnRef idx="3">
            <a:schemeClr val="lt1"/>
          </a:lnRef>
          <a:fillRef idx="1">
            <a:schemeClr val="accent5"/>
          </a:fillRef>
          <a:effectRef idx="1">
            <a:schemeClr val="accent5"/>
          </a:effectRef>
          <a:fontRef idx="minor">
            <a:schemeClr val="lt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171450" indent="-171450" algn="ctr">
              <a:spcAft>
                <a:spcPts val="300"/>
              </a:spcAft>
              <a:buFont typeface="Wingdings" pitchFamily="2" charset="2"/>
              <a:buChar char="§"/>
            </a:pPr>
            <a:endParaRPr lang="en-US" sz="1200">
              <a:latin typeface="微软雅黑" pitchFamily="34" charset="-122"/>
              <a:ea typeface="微软雅黑" pitchFamily="34" charset="-122"/>
              <a:cs typeface="Arial"/>
            </a:endParaRPr>
          </a:p>
        </p:txBody>
      </p:sp>
      <p:sp>
        <p:nvSpPr>
          <p:cNvPr id="243" name="AutoShape 146"/>
          <p:cNvSpPr>
            <a:spLocks noChangeArrowheads="1"/>
          </p:cNvSpPr>
          <p:nvPr/>
        </p:nvSpPr>
        <p:spPr bwMode="auto">
          <a:xfrm>
            <a:off x="1115616" y="4376256"/>
            <a:ext cx="3562745" cy="274760"/>
          </a:xfrm>
          <a:prstGeom prst="rightArrow">
            <a:avLst>
              <a:gd name="adj1" fmla="val 49824"/>
              <a:gd name="adj2" fmla="val 92377"/>
            </a:avLst>
          </a:prstGeom>
          <a:solidFill>
            <a:srgbClr val="C0C0C0"/>
          </a:solidFill>
          <a:ln>
            <a:noFill/>
          </a:ln>
          <a:extLs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endParaRPr lang="en-US" sz="1100">
              <a:latin typeface="+mj-ea"/>
              <a:ea typeface="+mj-ea"/>
            </a:endParaRPr>
          </a:p>
        </p:txBody>
      </p:sp>
      <p:sp>
        <p:nvSpPr>
          <p:cNvPr id="244" name="Rounded Rectangle 243"/>
          <p:cNvSpPr/>
          <p:nvPr/>
        </p:nvSpPr>
        <p:spPr bwMode="gray">
          <a:xfrm>
            <a:off x="1214414" y="4964047"/>
            <a:ext cx="3553793" cy="720080"/>
          </a:xfrm>
          <a:prstGeom prst="roundRect">
            <a:avLst>
              <a:gd name="adj" fmla="val 0"/>
            </a:avLst>
          </a:prstGeom>
          <a:noFill/>
          <a:ln>
            <a:noFill/>
          </a:ln>
        </p:spPr>
        <p:style>
          <a:lnRef idx="2">
            <a:schemeClr val="accent6">
              <a:shade val="50000"/>
            </a:schemeClr>
          </a:lnRef>
          <a:fillRef idx="1">
            <a:schemeClr val="accent6"/>
          </a:fillRef>
          <a:effectRef idx="0">
            <a:schemeClr val="accent6"/>
          </a:effectRef>
          <a:fontRef idx="minor">
            <a:schemeClr val="lt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114300" indent="-114300">
              <a:spcAft>
                <a:spcPts val="300"/>
              </a:spcAft>
              <a:buFont typeface="Arial" pitchFamily="34" charset="0"/>
              <a:buChar char="•"/>
            </a:pPr>
            <a:r>
              <a:rPr lang="zh-CN" altLang="en-US" sz="1300" smtClean="0">
                <a:solidFill>
                  <a:schemeClr val="tx1"/>
                </a:solidFill>
                <a:latin typeface="微软雅黑" pitchFamily="34" charset="-122"/>
                <a:ea typeface="微软雅黑" pitchFamily="34" charset="-122"/>
                <a:cs typeface="Arial"/>
              </a:rPr>
              <a:t>钢贸行业进入门槛不高，集中度低</a:t>
            </a:r>
            <a:endParaRPr lang="en-US" altLang="zh-CN" sz="1300" smtClean="0">
              <a:solidFill>
                <a:schemeClr val="tx1"/>
              </a:solidFill>
              <a:latin typeface="微软雅黑" pitchFamily="34" charset="-122"/>
              <a:ea typeface="微软雅黑" pitchFamily="34" charset="-122"/>
              <a:cs typeface="Arial"/>
            </a:endParaRPr>
          </a:p>
          <a:p>
            <a:pPr marL="114300" indent="-114300">
              <a:spcAft>
                <a:spcPts val="300"/>
              </a:spcAft>
              <a:buFont typeface="Arial" pitchFamily="34" charset="0"/>
              <a:buChar char="•"/>
            </a:pPr>
            <a:r>
              <a:rPr lang="zh-CN" altLang="en-US" sz="1300" smtClean="0">
                <a:solidFill>
                  <a:schemeClr val="tx1"/>
                </a:solidFill>
                <a:latin typeface="微软雅黑" pitchFamily="34" charset="-122"/>
                <a:ea typeface="微软雅黑" pitchFamily="34" charset="-122"/>
                <a:cs typeface="Arial"/>
              </a:rPr>
              <a:t>市场秩序混乱，竞争激烈，信用机制匮乏</a:t>
            </a:r>
            <a:endParaRPr lang="en-US" altLang="zh-CN" sz="1300" smtClean="0">
              <a:solidFill>
                <a:schemeClr val="tx1"/>
              </a:solidFill>
              <a:latin typeface="微软雅黑" pitchFamily="34" charset="-122"/>
              <a:ea typeface="微软雅黑" pitchFamily="34" charset="-122"/>
              <a:cs typeface="Arial"/>
            </a:endParaRPr>
          </a:p>
          <a:p>
            <a:pPr marL="114300" indent="-114300">
              <a:spcAft>
                <a:spcPts val="300"/>
              </a:spcAft>
              <a:buFont typeface="Arial" pitchFamily="34" charset="0"/>
              <a:buChar char="•"/>
            </a:pPr>
            <a:r>
              <a:rPr lang="zh-CN" altLang="en-US" sz="1300" smtClean="0">
                <a:solidFill>
                  <a:schemeClr val="tx1"/>
                </a:solidFill>
                <a:latin typeface="微软雅黑" pitchFamily="34" charset="-122"/>
                <a:ea typeface="微软雅黑" pitchFamily="34" charset="-122"/>
                <a:cs typeface="Arial"/>
              </a:rPr>
              <a:t>盈利模式单一，缺乏针对细分市场的增值服务</a:t>
            </a:r>
            <a:endParaRPr lang="zh-CN" altLang="en-US" sz="1300">
              <a:solidFill>
                <a:schemeClr val="tx1"/>
              </a:solidFill>
              <a:latin typeface="微软雅黑" pitchFamily="34" charset="-122"/>
              <a:ea typeface="微软雅黑" pitchFamily="34" charset="-122"/>
              <a:cs typeface="Arial"/>
            </a:endParaRPr>
          </a:p>
        </p:txBody>
      </p:sp>
      <p:sp>
        <p:nvSpPr>
          <p:cNvPr id="245" name="Rectangle 244"/>
          <p:cNvSpPr>
            <a:spLocks noChangeArrowheads="1"/>
          </p:cNvSpPr>
          <p:nvPr/>
        </p:nvSpPr>
        <p:spPr bwMode="auto">
          <a:xfrm>
            <a:off x="1589135" y="1666862"/>
            <a:ext cx="1174728" cy="356950"/>
          </a:xfrm>
          <a:prstGeom prst="rect">
            <a:avLst/>
          </a:prstGeom>
          <a:solidFill>
            <a:schemeClr val="accent5"/>
          </a:solidFill>
          <a:ln w="6350">
            <a:no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1" hangingPunct="1">
              <a:spcBef>
                <a:spcPct val="50000"/>
              </a:spcBef>
            </a:pPr>
            <a:endParaRPr lang="en-US" altLang="zh-CN" sz="1100" b="1">
              <a:solidFill>
                <a:schemeClr val="bg1"/>
              </a:solidFill>
              <a:latin typeface="+mn-ea"/>
              <a:ea typeface="+mn-ea"/>
            </a:endParaRPr>
          </a:p>
        </p:txBody>
      </p:sp>
      <p:sp>
        <p:nvSpPr>
          <p:cNvPr id="246" name="Rectangle 63"/>
          <p:cNvSpPr>
            <a:spLocks noChangeArrowheads="1"/>
          </p:cNvSpPr>
          <p:nvPr/>
        </p:nvSpPr>
        <p:spPr bwMode="auto">
          <a:xfrm>
            <a:off x="1589135" y="2098711"/>
            <a:ext cx="738000" cy="360000"/>
          </a:xfrm>
          <a:prstGeom prst="rect">
            <a:avLst/>
          </a:prstGeom>
          <a:solidFill>
            <a:schemeClr val="accent5"/>
          </a:solidFill>
          <a:ln w="6350">
            <a:noFill/>
            <a:miter lim="800000"/>
          </a:ln>
        </p:spPr>
        <p:txBody>
          <a:bodyPr wrap="none" lIns="36000" tIns="72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1" hangingPunct="1">
              <a:lnSpc>
                <a:spcPts val="700"/>
              </a:lnSpc>
              <a:spcBef>
                <a:spcPct val="50000"/>
              </a:spcBef>
            </a:pPr>
            <a:endParaRPr lang="en-US" altLang="zh-CN" sz="1100" b="1" smtClean="0">
              <a:solidFill>
                <a:schemeClr val="bg1"/>
              </a:solidFill>
              <a:latin typeface="+mn-ea"/>
              <a:ea typeface="+mn-ea"/>
            </a:endParaRPr>
          </a:p>
        </p:txBody>
      </p:sp>
      <p:sp>
        <p:nvSpPr>
          <p:cNvPr id="247" name="Rectangle 73"/>
          <p:cNvSpPr>
            <a:spLocks noChangeArrowheads="1"/>
          </p:cNvSpPr>
          <p:nvPr/>
        </p:nvSpPr>
        <p:spPr bwMode="auto">
          <a:xfrm>
            <a:off x="4233418" y="2098711"/>
            <a:ext cx="71849"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248" name="Rectangle 74"/>
          <p:cNvSpPr>
            <a:spLocks noChangeArrowheads="1"/>
          </p:cNvSpPr>
          <p:nvPr/>
        </p:nvSpPr>
        <p:spPr bwMode="auto">
          <a:xfrm>
            <a:off x="4117407" y="2098711"/>
            <a:ext cx="71849"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249" name="Rectangle 75"/>
          <p:cNvSpPr>
            <a:spLocks noChangeArrowheads="1"/>
          </p:cNvSpPr>
          <p:nvPr/>
        </p:nvSpPr>
        <p:spPr bwMode="auto">
          <a:xfrm>
            <a:off x="3669839" y="2098711"/>
            <a:ext cx="179622"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250" name="Rectangle 76"/>
          <p:cNvSpPr>
            <a:spLocks noChangeArrowheads="1"/>
          </p:cNvSpPr>
          <p:nvPr/>
        </p:nvSpPr>
        <p:spPr bwMode="auto">
          <a:xfrm>
            <a:off x="3410131" y="2098711"/>
            <a:ext cx="215546"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251" name="Rectangle 77"/>
          <p:cNvSpPr>
            <a:spLocks noChangeArrowheads="1"/>
          </p:cNvSpPr>
          <p:nvPr/>
        </p:nvSpPr>
        <p:spPr bwMode="auto">
          <a:xfrm>
            <a:off x="3150423" y="2098711"/>
            <a:ext cx="215546"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252" name="Rectangle 78"/>
          <p:cNvSpPr>
            <a:spLocks noChangeArrowheads="1"/>
          </p:cNvSpPr>
          <p:nvPr/>
        </p:nvSpPr>
        <p:spPr bwMode="auto">
          <a:xfrm>
            <a:off x="2890715" y="2098711"/>
            <a:ext cx="215546"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253" name="Rectangle 73"/>
          <p:cNvSpPr>
            <a:spLocks noChangeArrowheads="1"/>
          </p:cNvSpPr>
          <p:nvPr/>
        </p:nvSpPr>
        <p:spPr bwMode="auto">
          <a:xfrm>
            <a:off x="4465440" y="2098711"/>
            <a:ext cx="71849"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254" name="Rectangle 73"/>
          <p:cNvSpPr>
            <a:spLocks noChangeArrowheads="1"/>
          </p:cNvSpPr>
          <p:nvPr/>
        </p:nvSpPr>
        <p:spPr bwMode="auto">
          <a:xfrm>
            <a:off x="4349429" y="2098711"/>
            <a:ext cx="71849"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255" name="Rectangle 75"/>
          <p:cNvSpPr>
            <a:spLocks noChangeArrowheads="1"/>
          </p:cNvSpPr>
          <p:nvPr/>
        </p:nvSpPr>
        <p:spPr bwMode="auto">
          <a:xfrm>
            <a:off x="3893623" y="2098711"/>
            <a:ext cx="179622"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256" name="Rectangle 73"/>
          <p:cNvSpPr>
            <a:spLocks noChangeArrowheads="1"/>
          </p:cNvSpPr>
          <p:nvPr/>
        </p:nvSpPr>
        <p:spPr bwMode="auto">
          <a:xfrm>
            <a:off x="4231007" y="1666862"/>
            <a:ext cx="71849"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257" name="Rectangle 74"/>
          <p:cNvSpPr>
            <a:spLocks noChangeArrowheads="1"/>
          </p:cNvSpPr>
          <p:nvPr/>
        </p:nvSpPr>
        <p:spPr bwMode="auto">
          <a:xfrm>
            <a:off x="4113792" y="1666862"/>
            <a:ext cx="71849"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258" name="Rectangle 75"/>
          <p:cNvSpPr>
            <a:spLocks noChangeArrowheads="1"/>
          </p:cNvSpPr>
          <p:nvPr/>
        </p:nvSpPr>
        <p:spPr bwMode="auto">
          <a:xfrm>
            <a:off x="3663816" y="1666862"/>
            <a:ext cx="179622"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259" name="Rectangle 76"/>
          <p:cNvSpPr>
            <a:spLocks noChangeArrowheads="1"/>
          </p:cNvSpPr>
          <p:nvPr/>
        </p:nvSpPr>
        <p:spPr bwMode="auto">
          <a:xfrm>
            <a:off x="3402903" y="1666862"/>
            <a:ext cx="215547"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260" name="Rectangle 77"/>
          <p:cNvSpPr>
            <a:spLocks noChangeArrowheads="1"/>
          </p:cNvSpPr>
          <p:nvPr/>
        </p:nvSpPr>
        <p:spPr bwMode="auto">
          <a:xfrm>
            <a:off x="3141990" y="1666862"/>
            <a:ext cx="215547"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261" name="Rectangle 78"/>
          <p:cNvSpPr>
            <a:spLocks noChangeArrowheads="1"/>
          </p:cNvSpPr>
          <p:nvPr/>
        </p:nvSpPr>
        <p:spPr bwMode="auto">
          <a:xfrm>
            <a:off x="2809229" y="1666862"/>
            <a:ext cx="287395"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262" name="Rectangle 73"/>
          <p:cNvSpPr>
            <a:spLocks noChangeArrowheads="1"/>
          </p:cNvSpPr>
          <p:nvPr/>
        </p:nvSpPr>
        <p:spPr bwMode="auto">
          <a:xfrm>
            <a:off x="4465440" y="1666862"/>
            <a:ext cx="71849"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263" name="Rectangle 73"/>
          <p:cNvSpPr>
            <a:spLocks noChangeArrowheads="1"/>
          </p:cNvSpPr>
          <p:nvPr/>
        </p:nvSpPr>
        <p:spPr bwMode="auto">
          <a:xfrm>
            <a:off x="4348222" y="1666862"/>
            <a:ext cx="71849"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264" name="Rectangle 75"/>
          <p:cNvSpPr>
            <a:spLocks noChangeArrowheads="1"/>
          </p:cNvSpPr>
          <p:nvPr/>
        </p:nvSpPr>
        <p:spPr bwMode="auto">
          <a:xfrm>
            <a:off x="3888804" y="1666862"/>
            <a:ext cx="179622"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grpSp>
        <p:nvGrpSpPr>
          <p:cNvPr id="265" name="Group 264"/>
          <p:cNvGrpSpPr/>
          <p:nvPr/>
        </p:nvGrpSpPr>
        <p:grpSpPr>
          <a:xfrm>
            <a:off x="1589135" y="2529341"/>
            <a:ext cx="2948154" cy="149182"/>
            <a:chOff x="1589135" y="2529341"/>
            <a:chExt cx="2948154" cy="149182"/>
          </a:xfrm>
        </p:grpSpPr>
        <p:sp>
          <p:nvSpPr>
            <p:cNvPr id="266" name="Rectangle 73"/>
            <p:cNvSpPr>
              <a:spLocks noChangeArrowheads="1"/>
            </p:cNvSpPr>
            <p:nvPr/>
          </p:nvSpPr>
          <p:spPr bwMode="auto">
            <a:xfrm>
              <a:off x="4234852" y="2530561"/>
              <a:ext cx="71849" cy="14278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267" name="Rectangle 74"/>
            <p:cNvSpPr>
              <a:spLocks noChangeArrowheads="1"/>
            </p:cNvSpPr>
            <p:nvPr/>
          </p:nvSpPr>
          <p:spPr bwMode="auto">
            <a:xfrm>
              <a:off x="4119559" y="2530561"/>
              <a:ext cx="71849" cy="14278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268" name="Rectangle 75"/>
            <p:cNvSpPr>
              <a:spLocks noChangeArrowheads="1"/>
            </p:cNvSpPr>
            <p:nvPr/>
          </p:nvSpPr>
          <p:spPr bwMode="auto">
            <a:xfrm>
              <a:off x="3673427" y="2530561"/>
              <a:ext cx="179622" cy="14278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269" name="Rectangle 76"/>
            <p:cNvSpPr>
              <a:spLocks noChangeArrowheads="1"/>
            </p:cNvSpPr>
            <p:nvPr/>
          </p:nvSpPr>
          <p:spPr bwMode="auto">
            <a:xfrm>
              <a:off x="3414437" y="2530561"/>
              <a:ext cx="215546" cy="14278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270" name="Rectangle 77"/>
            <p:cNvSpPr>
              <a:spLocks noChangeArrowheads="1"/>
            </p:cNvSpPr>
            <p:nvPr/>
          </p:nvSpPr>
          <p:spPr bwMode="auto">
            <a:xfrm>
              <a:off x="3155447" y="2530561"/>
              <a:ext cx="215546" cy="14278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271" name="Rectangle 78"/>
            <p:cNvSpPr>
              <a:spLocks noChangeArrowheads="1"/>
            </p:cNvSpPr>
            <p:nvPr/>
          </p:nvSpPr>
          <p:spPr bwMode="auto">
            <a:xfrm>
              <a:off x="2896457" y="2530561"/>
              <a:ext cx="215546" cy="14278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272" name="Rectangle 73"/>
            <p:cNvSpPr>
              <a:spLocks noChangeArrowheads="1"/>
            </p:cNvSpPr>
            <p:nvPr/>
          </p:nvSpPr>
          <p:spPr bwMode="auto">
            <a:xfrm>
              <a:off x="4465440" y="2530561"/>
              <a:ext cx="71849" cy="14278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273" name="Rectangle 73"/>
            <p:cNvSpPr>
              <a:spLocks noChangeArrowheads="1"/>
            </p:cNvSpPr>
            <p:nvPr/>
          </p:nvSpPr>
          <p:spPr bwMode="auto">
            <a:xfrm>
              <a:off x="4350145" y="2530561"/>
              <a:ext cx="71849" cy="14278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274" name="Rectangle 75"/>
            <p:cNvSpPr>
              <a:spLocks noChangeArrowheads="1"/>
            </p:cNvSpPr>
            <p:nvPr/>
          </p:nvSpPr>
          <p:spPr bwMode="auto">
            <a:xfrm>
              <a:off x="3896493" y="2530561"/>
              <a:ext cx="179622" cy="14278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275" name="Rectangle 79"/>
            <p:cNvSpPr>
              <a:spLocks noChangeArrowheads="1"/>
            </p:cNvSpPr>
            <p:nvPr/>
          </p:nvSpPr>
          <p:spPr bwMode="auto">
            <a:xfrm>
              <a:off x="2637013" y="2530561"/>
              <a:ext cx="216000" cy="147962"/>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276" name="Rectangle 63"/>
            <p:cNvSpPr>
              <a:spLocks noChangeArrowheads="1"/>
            </p:cNvSpPr>
            <p:nvPr/>
          </p:nvSpPr>
          <p:spPr bwMode="auto">
            <a:xfrm>
              <a:off x="1589135" y="2529341"/>
              <a:ext cx="396000" cy="144000"/>
            </a:xfrm>
            <a:prstGeom prst="rect">
              <a:avLst/>
            </a:prstGeom>
            <a:solidFill>
              <a:schemeClr val="accent5"/>
            </a:solidFill>
            <a:ln w="6350">
              <a:no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1" hangingPunct="1">
                <a:spcBef>
                  <a:spcPct val="50000"/>
                </a:spcBef>
              </a:pPr>
              <a:endParaRPr lang="en-US" altLang="zh-CN" sz="1100" b="1">
                <a:solidFill>
                  <a:schemeClr val="bg1"/>
                </a:solidFill>
                <a:latin typeface="+mn-ea"/>
                <a:ea typeface="+mn-ea"/>
              </a:endParaRPr>
            </a:p>
          </p:txBody>
        </p:sp>
        <p:sp>
          <p:nvSpPr>
            <p:cNvPr id="277" name="Rectangle 77"/>
            <p:cNvSpPr>
              <a:spLocks noChangeArrowheads="1"/>
            </p:cNvSpPr>
            <p:nvPr/>
          </p:nvSpPr>
          <p:spPr bwMode="auto">
            <a:xfrm>
              <a:off x="2378023" y="2530561"/>
              <a:ext cx="215546" cy="14278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278" name="Rectangle 78"/>
            <p:cNvSpPr>
              <a:spLocks noChangeArrowheads="1"/>
            </p:cNvSpPr>
            <p:nvPr/>
          </p:nvSpPr>
          <p:spPr bwMode="auto">
            <a:xfrm>
              <a:off x="2028579" y="2530561"/>
              <a:ext cx="306000" cy="14278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grpSp>
      <p:sp>
        <p:nvSpPr>
          <p:cNvPr id="279" name="Rectangle 76"/>
          <p:cNvSpPr>
            <a:spLocks noChangeArrowheads="1"/>
          </p:cNvSpPr>
          <p:nvPr/>
        </p:nvSpPr>
        <p:spPr bwMode="auto">
          <a:xfrm>
            <a:off x="2631006" y="2098711"/>
            <a:ext cx="215547"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280" name="Rectangle 77"/>
          <p:cNvSpPr>
            <a:spLocks noChangeArrowheads="1"/>
          </p:cNvSpPr>
          <p:nvPr/>
        </p:nvSpPr>
        <p:spPr bwMode="auto">
          <a:xfrm>
            <a:off x="2371297" y="2098711"/>
            <a:ext cx="215547" cy="35695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grpSp>
        <p:nvGrpSpPr>
          <p:cNvPr id="281" name="组合 424"/>
          <p:cNvGrpSpPr/>
          <p:nvPr/>
        </p:nvGrpSpPr>
        <p:grpSpPr>
          <a:xfrm>
            <a:off x="4233418" y="1268760"/>
            <a:ext cx="1593505" cy="230832"/>
            <a:chOff x="4714876" y="1287430"/>
            <a:chExt cx="1593505" cy="230832"/>
          </a:xfrm>
        </p:grpSpPr>
        <p:sp>
          <p:nvSpPr>
            <p:cNvPr id="282" name="Rectangle 38"/>
            <p:cNvSpPr>
              <a:spLocks noChangeArrowheads="1"/>
            </p:cNvSpPr>
            <p:nvPr/>
          </p:nvSpPr>
          <p:spPr bwMode="auto">
            <a:xfrm>
              <a:off x="4714876" y="1348846"/>
              <a:ext cx="108000" cy="108000"/>
            </a:xfrm>
            <a:prstGeom prst="rect">
              <a:avLst/>
            </a:prstGeom>
            <a:solidFill>
              <a:schemeClr val="accent5"/>
            </a:solidFill>
            <a:ln w="6350">
              <a:no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100" b="1">
                <a:solidFill>
                  <a:schemeClr val="bg1"/>
                </a:solidFill>
                <a:latin typeface="+mj-ea"/>
                <a:ea typeface="+mj-ea"/>
              </a:endParaRPr>
            </a:p>
          </p:txBody>
        </p:sp>
        <p:sp>
          <p:nvSpPr>
            <p:cNvPr id="283" name="TextBox 282"/>
            <p:cNvSpPr txBox="1"/>
            <p:nvPr/>
          </p:nvSpPr>
          <p:spPr>
            <a:xfrm>
              <a:off x="4858462" y="1287430"/>
              <a:ext cx="1449919" cy="230832"/>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900" smtClean="0">
                  <a:latin typeface="微软雅黑" pitchFamily="34" charset="-122"/>
                  <a:ea typeface="微软雅黑" pitchFamily="34" charset="-122"/>
                </a:rPr>
                <a:t>行业前五名企业市场份额</a:t>
              </a:r>
            </a:p>
          </p:txBody>
        </p:sp>
      </p:grpSp>
      <p:sp>
        <p:nvSpPr>
          <p:cNvPr id="284" name="Text Box 3"/>
          <p:cNvSpPr txBox="1">
            <a:spLocks noChangeArrowheads="1"/>
          </p:cNvSpPr>
          <p:nvPr/>
        </p:nvSpPr>
        <p:spPr bwMode="auto">
          <a:xfrm>
            <a:off x="755576" y="4797152"/>
            <a:ext cx="348234"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eaLnBrk="1" hangingPunct="1">
              <a:spcBef>
                <a:spcPct val="50000"/>
              </a:spcBef>
            </a:pPr>
            <a:r>
              <a:rPr lang="zh-CN" altLang="en-US" sz="1400" b="1" smtClean="0">
                <a:latin typeface="+mj-ea"/>
                <a:ea typeface="+mj-ea"/>
              </a:rPr>
              <a:t>贸易环节</a:t>
            </a:r>
            <a:endParaRPr lang="zh-CN" altLang="en-US" sz="1400" b="1">
              <a:latin typeface="+mj-ea"/>
              <a:ea typeface="+mj-ea"/>
            </a:endParaRPr>
          </a:p>
        </p:txBody>
      </p:sp>
      <p:cxnSp>
        <p:nvCxnSpPr>
          <p:cNvPr id="285" name="Curved Connector 284"/>
          <p:cNvCxnSpPr>
            <a:stCxn id="231" idx="1"/>
            <a:endCxn id="232" idx="1"/>
          </p:cNvCxnSpPr>
          <p:nvPr/>
        </p:nvCxnSpPr>
        <p:spPr bwMode="auto">
          <a:xfrm rot="10800000" flipH="1" flipV="1">
            <a:off x="425191" y="2199510"/>
            <a:ext cx="101662" cy="2846282"/>
          </a:xfrm>
          <a:prstGeom prst="curvedConnector3">
            <a:avLst>
              <a:gd name="adj1" fmla="val -224863"/>
            </a:avLst>
          </a:prstGeom>
          <a:solidFill>
            <a:schemeClr val="bg1"/>
          </a:solidFill>
          <a:ln w="3175" cap="flat" cmpd="sng" algn="ctr">
            <a:solidFill>
              <a:schemeClr val="accent4">
                <a:lumMod val="50000"/>
              </a:schemeClr>
            </a:solidFill>
            <a:prstDash val="solid"/>
            <a:round/>
            <a:headEnd type="none" w="med" len="med"/>
            <a:tailEnd type="arrow"/>
          </a:ln>
          <a:effectLst/>
        </p:spPr>
      </p:cxnSp>
      <p:sp>
        <p:nvSpPr>
          <p:cNvPr id="286" name="Isosceles Triangle 285"/>
          <p:cNvSpPr/>
          <p:nvPr/>
        </p:nvSpPr>
        <p:spPr bwMode="gray">
          <a:xfrm rot="5400000">
            <a:off x="4142344" y="4905965"/>
            <a:ext cx="1601453" cy="208491"/>
          </a:xfrm>
          <a:prstGeom prst="triangle">
            <a:avLst/>
          </a:prstGeom>
          <a:solidFill>
            <a:schemeClr val="accent5">
              <a:lumMod val="60000"/>
              <a:lumOff val="40000"/>
            </a:schemeClr>
          </a:solidFill>
          <a:ln>
            <a:noFill/>
          </a:ln>
          <a:effectLst>
            <a:outerShdw blurRad="50800" dist="38100" dir="8100000" algn="tr" rotWithShape="0">
              <a:prstClr val="black">
                <a:alpha val="40000"/>
              </a:prstClr>
            </a:outerShdw>
          </a:effectLst>
        </p:spPr>
        <p:style>
          <a:lnRef idx="3">
            <a:schemeClr val="lt1"/>
          </a:lnRef>
          <a:fillRef idx="1">
            <a:schemeClr val="accent5"/>
          </a:fillRef>
          <a:effectRef idx="1">
            <a:schemeClr val="accent5"/>
          </a:effectRef>
          <a:fontRef idx="minor">
            <a:schemeClr val="lt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171450" indent="-171450" algn="ctr">
              <a:spcAft>
                <a:spcPts val="300"/>
              </a:spcAft>
              <a:buFont typeface="Wingdings" pitchFamily="2" charset="2"/>
              <a:buChar char="§"/>
            </a:pPr>
            <a:endParaRPr lang="en-US" sz="1200">
              <a:latin typeface="微软雅黑" pitchFamily="34" charset="-122"/>
              <a:ea typeface="微软雅黑" pitchFamily="34" charset="-122"/>
              <a:cs typeface="Arial"/>
            </a:endParaRPr>
          </a:p>
        </p:txBody>
      </p:sp>
      <p:grpSp>
        <p:nvGrpSpPr>
          <p:cNvPr id="287" name="组合 122"/>
          <p:cNvGrpSpPr/>
          <p:nvPr/>
        </p:nvGrpSpPr>
        <p:grpSpPr>
          <a:xfrm>
            <a:off x="1309915" y="4200381"/>
            <a:ext cx="2951423" cy="648072"/>
            <a:chOff x="1309915" y="4578280"/>
            <a:chExt cx="2951423" cy="648072"/>
          </a:xfrm>
        </p:grpSpPr>
        <p:sp>
          <p:nvSpPr>
            <p:cNvPr id="288" name="Rectangle 287"/>
            <p:cNvSpPr>
              <a:spLocks noChangeArrowheads="1"/>
            </p:cNvSpPr>
            <p:nvPr/>
          </p:nvSpPr>
          <p:spPr bwMode="auto">
            <a:xfrm>
              <a:off x="1309915" y="4578280"/>
              <a:ext cx="481667" cy="648072"/>
            </a:xfrm>
            <a:prstGeom prst="rect">
              <a:avLst/>
            </a:prstGeom>
            <a:solidFill>
              <a:schemeClr val="accent1">
                <a:lumMod val="20000"/>
                <a:lumOff val="80000"/>
              </a:schemeClr>
            </a:solidFill>
            <a:ln w="6350">
              <a:solidFill>
                <a:schemeClr val="accent1"/>
              </a:solidFill>
              <a:miter lim="800000"/>
            </a:ln>
          </p:spPr>
          <p:txBody>
            <a:bodyPr vert="eaVert"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r>
                <a:rPr lang="zh-CN" altLang="en-US" sz="1100" b="1">
                  <a:latin typeface="+mj-ea"/>
                  <a:ea typeface="+mj-ea"/>
                </a:rPr>
                <a:t>钢厂</a:t>
              </a:r>
            </a:p>
          </p:txBody>
        </p:sp>
        <p:sp>
          <p:nvSpPr>
            <p:cNvPr id="289" name="Rectangle 288"/>
            <p:cNvSpPr>
              <a:spLocks noChangeArrowheads="1"/>
            </p:cNvSpPr>
            <p:nvPr/>
          </p:nvSpPr>
          <p:spPr bwMode="auto">
            <a:xfrm>
              <a:off x="3779671" y="4578280"/>
              <a:ext cx="481667" cy="648072"/>
            </a:xfrm>
            <a:prstGeom prst="rect">
              <a:avLst/>
            </a:prstGeom>
            <a:solidFill>
              <a:schemeClr val="accent1">
                <a:lumMod val="20000"/>
                <a:lumOff val="80000"/>
              </a:schemeClr>
            </a:solidFill>
            <a:ln w="6350">
              <a:solidFill>
                <a:schemeClr val="accent1"/>
              </a:solidFill>
              <a:miter lim="800000"/>
            </a:ln>
          </p:spPr>
          <p:txBody>
            <a:bodyPr vert="eaVert"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r>
                <a:rPr lang="zh-CN" altLang="en-US" sz="1100" b="1" smtClean="0">
                  <a:latin typeface="+mj-ea"/>
                  <a:ea typeface="+mj-ea"/>
                </a:rPr>
                <a:t>终端用户</a:t>
              </a:r>
              <a:endParaRPr lang="zh-CN" altLang="en-US" sz="1100" b="1">
                <a:latin typeface="+mj-ea"/>
                <a:ea typeface="+mj-ea"/>
              </a:endParaRPr>
            </a:p>
          </p:txBody>
        </p:sp>
        <p:sp>
          <p:nvSpPr>
            <p:cNvPr id="290" name="Rectangle 21"/>
            <p:cNvSpPr>
              <a:spLocks noChangeArrowheads="1"/>
            </p:cNvSpPr>
            <p:nvPr/>
          </p:nvSpPr>
          <p:spPr bwMode="auto">
            <a:xfrm>
              <a:off x="1924031" y="4578316"/>
              <a:ext cx="418268" cy="648000"/>
            </a:xfrm>
            <a:prstGeom prst="rect">
              <a:avLst/>
            </a:prstGeom>
            <a:pattFill prst="solidDmnd">
              <a:fgClr>
                <a:schemeClr val="accent4"/>
              </a:fgClr>
              <a:bgClr>
                <a:schemeClr val="bg1"/>
              </a:bgClr>
            </a:pattFill>
            <a:ln w="6350">
              <a:solidFill>
                <a:schemeClr val="accent1"/>
              </a:solidFill>
              <a:miter lim="800000"/>
            </a:ln>
          </p:spPr>
          <p:txBody>
            <a:bodyPr vert="eaVert"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100" b="1">
                <a:latin typeface="+mj-ea"/>
                <a:ea typeface="+mj-ea"/>
              </a:endParaRPr>
            </a:p>
          </p:txBody>
        </p:sp>
        <p:sp>
          <p:nvSpPr>
            <p:cNvPr id="291" name="Rectangle 23"/>
            <p:cNvSpPr>
              <a:spLocks noChangeArrowheads="1"/>
            </p:cNvSpPr>
            <p:nvPr/>
          </p:nvSpPr>
          <p:spPr bwMode="auto">
            <a:xfrm>
              <a:off x="2342300" y="4578298"/>
              <a:ext cx="648000" cy="648037"/>
            </a:xfrm>
            <a:prstGeom prst="rect">
              <a:avLst/>
            </a:prstGeom>
            <a:pattFill prst="smCheck">
              <a:fgClr>
                <a:schemeClr val="accent4"/>
              </a:fgClr>
              <a:bgClr>
                <a:schemeClr val="bg1"/>
              </a:bgClr>
            </a:pattFill>
            <a:ln w="6350">
              <a:solidFill>
                <a:schemeClr val="accent1"/>
              </a:solidFill>
              <a:miter lim="800000"/>
            </a:ln>
          </p:spPr>
          <p:txBody>
            <a:bodyPr vert="eaVert"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en-US" altLang="zh-CN" sz="1100" b="1" smtClean="0">
                <a:latin typeface="+mj-ea"/>
                <a:ea typeface="+mj-ea"/>
              </a:endParaRPr>
            </a:p>
          </p:txBody>
        </p:sp>
        <p:sp>
          <p:nvSpPr>
            <p:cNvPr id="292" name="TextBox 291"/>
            <p:cNvSpPr txBox="1"/>
            <p:nvPr/>
          </p:nvSpPr>
          <p:spPr>
            <a:xfrm>
              <a:off x="1990707" y="4737916"/>
              <a:ext cx="288000" cy="323165"/>
            </a:xfrm>
            <a:prstGeom prst="rect">
              <a:avLst/>
            </a:prstGeom>
            <a:solidFill>
              <a:schemeClr val="bg1"/>
            </a:solidFill>
          </p:spPr>
          <p:txBody>
            <a:bodyPr wrap="square" lIns="0" tIns="0" rIns="0" bIns="0"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050" b="1" smtClean="0">
                  <a:latin typeface="微软雅黑" pitchFamily="34" charset="-122"/>
                  <a:ea typeface="微软雅黑" pitchFamily="34" charset="-122"/>
                </a:rPr>
                <a:t>大钢贸商</a:t>
              </a:r>
            </a:p>
          </p:txBody>
        </p:sp>
        <p:sp>
          <p:nvSpPr>
            <p:cNvPr id="293" name="TextBox 292"/>
            <p:cNvSpPr txBox="1"/>
            <p:nvPr/>
          </p:nvSpPr>
          <p:spPr>
            <a:xfrm>
              <a:off x="2506494" y="4737916"/>
              <a:ext cx="325953" cy="323165"/>
            </a:xfrm>
            <a:prstGeom prst="rect">
              <a:avLst/>
            </a:prstGeom>
            <a:solidFill>
              <a:schemeClr val="bg1"/>
            </a:solidFill>
          </p:spPr>
          <p:txBody>
            <a:bodyPr wrap="square" lIns="0" tIns="0" rIns="0" bIns="0"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050" b="1" smtClean="0">
                  <a:latin typeface="微软雅黑" pitchFamily="34" charset="-122"/>
                  <a:ea typeface="微软雅黑" pitchFamily="34" charset="-122"/>
                </a:rPr>
                <a:t>中钢贸商</a:t>
              </a:r>
            </a:p>
          </p:txBody>
        </p:sp>
        <p:sp>
          <p:nvSpPr>
            <p:cNvPr id="294" name="Rectangle 122"/>
            <p:cNvSpPr>
              <a:spLocks noChangeArrowheads="1"/>
            </p:cNvSpPr>
            <p:nvPr/>
          </p:nvSpPr>
          <p:spPr bwMode="auto">
            <a:xfrm>
              <a:off x="3000364" y="4578280"/>
              <a:ext cx="684000" cy="648072"/>
            </a:xfrm>
            <a:prstGeom prst="rect">
              <a:avLst/>
            </a:prstGeom>
            <a:solidFill>
              <a:schemeClr val="accent4">
                <a:lumMod val="20000"/>
                <a:lumOff val="80000"/>
              </a:schemeClr>
            </a:solidFill>
            <a:ln w="6350">
              <a:solidFill>
                <a:schemeClr val="accent1"/>
              </a:solidFill>
              <a:miter lim="800000"/>
            </a:ln>
          </p:spPr>
          <p:txBody>
            <a:bodyPr vert="eaVert"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100" b="1">
                <a:latin typeface="+mj-ea"/>
                <a:ea typeface="+mj-ea"/>
              </a:endParaRPr>
            </a:p>
          </p:txBody>
        </p:sp>
        <p:sp>
          <p:nvSpPr>
            <p:cNvPr id="295" name="TextBox 294"/>
            <p:cNvSpPr txBox="1"/>
            <p:nvPr/>
          </p:nvSpPr>
          <p:spPr>
            <a:xfrm>
              <a:off x="3183103" y="4737916"/>
              <a:ext cx="325953" cy="323165"/>
            </a:xfrm>
            <a:prstGeom prst="rect">
              <a:avLst/>
            </a:prstGeom>
            <a:solidFill>
              <a:schemeClr val="bg1"/>
            </a:solidFill>
          </p:spPr>
          <p:txBody>
            <a:bodyPr wrap="square" lIns="0" tIns="0" rIns="0" bIns="0"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050" b="1" smtClean="0">
                  <a:latin typeface="微软雅黑" pitchFamily="34" charset="-122"/>
                  <a:ea typeface="微软雅黑" pitchFamily="34" charset="-122"/>
                </a:rPr>
                <a:t>小钢贸商</a:t>
              </a:r>
            </a:p>
          </p:txBody>
        </p:sp>
      </p:grpSp>
      <p:grpSp>
        <p:nvGrpSpPr>
          <p:cNvPr id="296" name="组合 125"/>
          <p:cNvGrpSpPr/>
          <p:nvPr/>
        </p:nvGrpSpPr>
        <p:grpSpPr>
          <a:xfrm>
            <a:off x="5148064" y="4200381"/>
            <a:ext cx="3562745" cy="648072"/>
            <a:chOff x="5148064" y="4584635"/>
            <a:chExt cx="3562745" cy="648072"/>
          </a:xfrm>
        </p:grpSpPr>
        <p:sp>
          <p:nvSpPr>
            <p:cNvPr id="297" name="AutoShape 146"/>
            <p:cNvSpPr>
              <a:spLocks noChangeArrowheads="1"/>
            </p:cNvSpPr>
            <p:nvPr/>
          </p:nvSpPr>
          <p:spPr bwMode="auto">
            <a:xfrm>
              <a:off x="5148064" y="4771291"/>
              <a:ext cx="3562745" cy="274760"/>
            </a:xfrm>
            <a:prstGeom prst="rightArrow">
              <a:avLst>
                <a:gd name="adj1" fmla="val 49824"/>
                <a:gd name="adj2" fmla="val 92377"/>
              </a:avLst>
            </a:prstGeom>
            <a:solidFill>
              <a:srgbClr val="C0C0C0"/>
            </a:solidFill>
            <a:ln>
              <a:noFill/>
            </a:ln>
            <a:extLs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endParaRPr lang="en-US" sz="1100">
                <a:latin typeface="+mj-ea"/>
                <a:ea typeface="+mj-ea"/>
              </a:endParaRPr>
            </a:p>
          </p:txBody>
        </p:sp>
        <p:sp>
          <p:nvSpPr>
            <p:cNvPr id="298" name="Rectangle 297"/>
            <p:cNvSpPr>
              <a:spLocks noChangeArrowheads="1"/>
            </p:cNvSpPr>
            <p:nvPr/>
          </p:nvSpPr>
          <p:spPr bwMode="auto">
            <a:xfrm>
              <a:off x="5342363" y="4584635"/>
              <a:ext cx="481667" cy="648072"/>
            </a:xfrm>
            <a:prstGeom prst="rect">
              <a:avLst/>
            </a:prstGeom>
            <a:solidFill>
              <a:schemeClr val="accent1">
                <a:lumMod val="20000"/>
                <a:lumOff val="80000"/>
              </a:schemeClr>
            </a:solidFill>
            <a:ln w="6350">
              <a:solidFill>
                <a:schemeClr val="accent1"/>
              </a:solidFill>
              <a:miter lim="800000"/>
            </a:ln>
          </p:spPr>
          <p:txBody>
            <a:bodyPr vert="eaVert"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r>
                <a:rPr lang="zh-CN" altLang="en-US" sz="1100" b="1">
                  <a:latin typeface="+mj-ea"/>
                  <a:ea typeface="+mj-ea"/>
                </a:rPr>
                <a:t>钢厂</a:t>
              </a:r>
            </a:p>
          </p:txBody>
        </p:sp>
        <p:sp>
          <p:nvSpPr>
            <p:cNvPr id="299" name="Rectangle 298"/>
            <p:cNvSpPr>
              <a:spLocks noChangeArrowheads="1"/>
            </p:cNvSpPr>
            <p:nvPr/>
          </p:nvSpPr>
          <p:spPr bwMode="auto">
            <a:xfrm>
              <a:off x="7812119" y="4584635"/>
              <a:ext cx="481667" cy="648072"/>
            </a:xfrm>
            <a:prstGeom prst="rect">
              <a:avLst/>
            </a:prstGeom>
            <a:solidFill>
              <a:schemeClr val="accent1">
                <a:lumMod val="20000"/>
                <a:lumOff val="80000"/>
              </a:schemeClr>
            </a:solidFill>
            <a:ln w="6350">
              <a:solidFill>
                <a:schemeClr val="accent1"/>
              </a:solidFill>
              <a:miter lim="800000"/>
            </a:ln>
          </p:spPr>
          <p:txBody>
            <a:bodyPr vert="eaVert"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r>
                <a:rPr lang="zh-CN" altLang="en-US" sz="1100" b="1" smtClean="0">
                  <a:latin typeface="+mj-ea"/>
                  <a:ea typeface="+mj-ea"/>
                </a:rPr>
                <a:t>终端用户</a:t>
              </a:r>
              <a:endParaRPr lang="zh-CN" altLang="en-US" sz="1100" b="1">
                <a:latin typeface="+mj-ea"/>
                <a:ea typeface="+mj-ea"/>
              </a:endParaRPr>
            </a:p>
          </p:txBody>
        </p:sp>
        <p:sp>
          <p:nvSpPr>
            <p:cNvPr id="300" name="Rectangle 21"/>
            <p:cNvSpPr>
              <a:spLocks noChangeArrowheads="1"/>
            </p:cNvSpPr>
            <p:nvPr/>
          </p:nvSpPr>
          <p:spPr bwMode="auto">
            <a:xfrm>
              <a:off x="5951141" y="4584673"/>
              <a:ext cx="864000" cy="647997"/>
            </a:xfrm>
            <a:prstGeom prst="rect">
              <a:avLst/>
            </a:prstGeom>
            <a:pattFill prst="solidDmnd">
              <a:fgClr>
                <a:schemeClr val="accent4"/>
              </a:fgClr>
              <a:bgClr>
                <a:schemeClr val="bg1"/>
              </a:bgClr>
            </a:pattFill>
            <a:ln w="6350">
              <a:solidFill>
                <a:schemeClr val="accent1"/>
              </a:solidFill>
              <a:miter lim="800000"/>
            </a:ln>
          </p:spPr>
          <p:txBody>
            <a:bodyPr vert="eaVert"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100" b="1">
                <a:latin typeface="+mj-ea"/>
                <a:ea typeface="+mj-ea"/>
              </a:endParaRPr>
            </a:p>
          </p:txBody>
        </p:sp>
        <p:sp>
          <p:nvSpPr>
            <p:cNvPr id="301" name="Rectangle 23"/>
            <p:cNvSpPr>
              <a:spLocks noChangeArrowheads="1"/>
            </p:cNvSpPr>
            <p:nvPr/>
          </p:nvSpPr>
          <p:spPr bwMode="auto">
            <a:xfrm>
              <a:off x="6821082" y="4584671"/>
              <a:ext cx="216000" cy="648000"/>
            </a:xfrm>
            <a:prstGeom prst="rect">
              <a:avLst/>
            </a:prstGeom>
            <a:pattFill prst="smCheck">
              <a:fgClr>
                <a:schemeClr val="accent4"/>
              </a:fgClr>
              <a:bgClr>
                <a:schemeClr val="bg1"/>
              </a:bgClr>
            </a:pattFill>
            <a:ln w="6350">
              <a:solidFill>
                <a:schemeClr val="accent1"/>
              </a:solidFill>
              <a:miter lim="800000"/>
            </a:ln>
          </p:spPr>
          <p:txBody>
            <a:bodyPr vert="eaVert"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en-US" altLang="zh-CN" sz="1100" b="1" smtClean="0">
                <a:latin typeface="+mj-ea"/>
                <a:ea typeface="+mj-ea"/>
              </a:endParaRPr>
            </a:p>
          </p:txBody>
        </p:sp>
        <p:sp>
          <p:nvSpPr>
            <p:cNvPr id="302" name="TextBox 301"/>
            <p:cNvSpPr txBox="1"/>
            <p:nvPr/>
          </p:nvSpPr>
          <p:spPr>
            <a:xfrm>
              <a:off x="6097803" y="4834771"/>
              <a:ext cx="570677" cy="161583"/>
            </a:xfrm>
            <a:prstGeom prst="rect">
              <a:avLst/>
            </a:prstGeom>
            <a:solidFill>
              <a:schemeClr val="bg1"/>
            </a:solidFill>
          </p:spPr>
          <p:txBody>
            <a:bodyPr wrap="square" lIns="0" tIns="0" rIns="0" bIns="0"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r>
                <a:rPr lang="zh-CN" altLang="en-US" sz="1050" b="1" smtClean="0">
                  <a:latin typeface="微软雅黑" pitchFamily="34" charset="-122"/>
                  <a:ea typeface="微软雅黑" pitchFamily="34" charset="-122"/>
                </a:rPr>
                <a:t>大钢贸商</a:t>
              </a:r>
            </a:p>
          </p:txBody>
        </p:sp>
        <p:sp>
          <p:nvSpPr>
            <p:cNvPr id="303" name="Rectangle 122"/>
            <p:cNvSpPr>
              <a:spLocks noChangeArrowheads="1"/>
            </p:cNvSpPr>
            <p:nvPr/>
          </p:nvSpPr>
          <p:spPr bwMode="auto">
            <a:xfrm>
              <a:off x="7044022" y="4584635"/>
              <a:ext cx="684000" cy="648072"/>
            </a:xfrm>
            <a:prstGeom prst="rect">
              <a:avLst/>
            </a:prstGeom>
            <a:solidFill>
              <a:schemeClr val="accent4">
                <a:lumMod val="20000"/>
                <a:lumOff val="80000"/>
              </a:schemeClr>
            </a:solidFill>
            <a:ln w="6350">
              <a:solidFill>
                <a:schemeClr val="accent1"/>
              </a:solidFill>
              <a:miter lim="800000"/>
            </a:ln>
          </p:spPr>
          <p:txBody>
            <a:bodyPr vert="eaVert"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100" b="1">
                <a:latin typeface="+mj-ea"/>
                <a:ea typeface="+mj-ea"/>
              </a:endParaRPr>
            </a:p>
          </p:txBody>
        </p:sp>
        <p:sp>
          <p:nvSpPr>
            <p:cNvPr id="304" name="TextBox 303"/>
            <p:cNvSpPr txBox="1"/>
            <p:nvPr/>
          </p:nvSpPr>
          <p:spPr>
            <a:xfrm>
              <a:off x="7243372" y="4753980"/>
              <a:ext cx="325953" cy="323165"/>
            </a:xfrm>
            <a:prstGeom prst="rect">
              <a:avLst/>
            </a:prstGeom>
            <a:solidFill>
              <a:schemeClr val="bg1"/>
            </a:solidFill>
          </p:spPr>
          <p:txBody>
            <a:bodyPr wrap="square" lIns="0" tIns="0" rIns="0" bIns="0"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050" b="1" smtClean="0">
                  <a:latin typeface="微软雅黑" pitchFamily="34" charset="-122"/>
                  <a:ea typeface="微软雅黑" pitchFamily="34" charset="-122"/>
                </a:rPr>
                <a:t>小钢贸商</a:t>
              </a:r>
            </a:p>
          </p:txBody>
        </p:sp>
        <p:sp>
          <p:nvSpPr>
            <p:cNvPr id="305" name="TextBox 304"/>
            <p:cNvSpPr txBox="1"/>
            <p:nvPr/>
          </p:nvSpPr>
          <p:spPr>
            <a:xfrm>
              <a:off x="6786578" y="4759750"/>
              <a:ext cx="288000" cy="311624"/>
            </a:xfrm>
            <a:prstGeom prst="rect">
              <a:avLst/>
            </a:prstGeom>
            <a:solidFill>
              <a:schemeClr val="bg1"/>
            </a:solidFill>
          </p:spPr>
          <p:txBody>
            <a:bodyPr wrap="square" lIns="0" tIns="0" rIns="0" bIns="0" rtlCol="0">
              <a:no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000" b="1" smtClean="0">
                  <a:latin typeface="微软雅黑" pitchFamily="34" charset="-122"/>
                  <a:ea typeface="微软雅黑" pitchFamily="34" charset="-122"/>
                </a:rPr>
                <a:t>中钢贸商</a:t>
              </a:r>
            </a:p>
          </p:txBody>
        </p:sp>
      </p:grpSp>
      <p:sp>
        <p:nvSpPr>
          <p:cNvPr id="306" name="Rectangle 50"/>
          <p:cNvSpPr>
            <a:spLocks noChangeArrowheads="1"/>
          </p:cNvSpPr>
          <p:nvPr/>
        </p:nvSpPr>
        <p:spPr bwMode="auto">
          <a:xfrm>
            <a:off x="7587749" y="2052604"/>
            <a:ext cx="372859" cy="32400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307" name="Rectangle 306"/>
          <p:cNvSpPr>
            <a:spLocks noChangeArrowheads="1"/>
          </p:cNvSpPr>
          <p:nvPr/>
        </p:nvSpPr>
        <p:spPr bwMode="auto">
          <a:xfrm>
            <a:off x="5471342" y="1666862"/>
            <a:ext cx="2071355" cy="324000"/>
          </a:xfrm>
          <a:prstGeom prst="rect">
            <a:avLst/>
          </a:prstGeom>
          <a:solidFill>
            <a:schemeClr val="accent5"/>
          </a:solidFill>
          <a:ln w="6350">
            <a:no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100" b="1">
              <a:solidFill>
                <a:schemeClr val="bg1"/>
              </a:solidFill>
              <a:latin typeface="+mj-ea"/>
              <a:ea typeface="+mj-ea"/>
            </a:endParaRPr>
          </a:p>
        </p:txBody>
      </p:sp>
      <p:sp>
        <p:nvSpPr>
          <p:cNvPr id="308" name="Rectangle 50"/>
          <p:cNvSpPr>
            <a:spLocks noChangeArrowheads="1"/>
          </p:cNvSpPr>
          <p:nvPr/>
        </p:nvSpPr>
        <p:spPr bwMode="auto">
          <a:xfrm>
            <a:off x="7807104" y="1666862"/>
            <a:ext cx="187258" cy="32400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309" name="Rectangle 38"/>
          <p:cNvSpPr>
            <a:spLocks noChangeArrowheads="1"/>
          </p:cNvSpPr>
          <p:nvPr/>
        </p:nvSpPr>
        <p:spPr bwMode="auto">
          <a:xfrm>
            <a:off x="5471343" y="2052604"/>
            <a:ext cx="1224000" cy="324000"/>
          </a:xfrm>
          <a:prstGeom prst="rect">
            <a:avLst/>
          </a:prstGeom>
          <a:solidFill>
            <a:schemeClr val="accent5"/>
          </a:solidFill>
          <a:ln w="6350">
            <a:no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100" b="1">
              <a:solidFill>
                <a:schemeClr val="bg1"/>
              </a:solidFill>
              <a:latin typeface="+mj-ea"/>
              <a:ea typeface="+mj-ea"/>
            </a:endParaRPr>
          </a:p>
        </p:txBody>
      </p:sp>
      <p:sp>
        <p:nvSpPr>
          <p:cNvPr id="310" name="Rectangle 49"/>
          <p:cNvSpPr>
            <a:spLocks noChangeArrowheads="1"/>
          </p:cNvSpPr>
          <p:nvPr/>
        </p:nvSpPr>
        <p:spPr bwMode="auto">
          <a:xfrm>
            <a:off x="7165994" y="2052604"/>
            <a:ext cx="372859" cy="32400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311" name="Rectangle 50"/>
          <p:cNvSpPr>
            <a:spLocks noChangeArrowheads="1"/>
          </p:cNvSpPr>
          <p:nvPr/>
        </p:nvSpPr>
        <p:spPr bwMode="auto">
          <a:xfrm>
            <a:off x="6744239" y="2052604"/>
            <a:ext cx="372859" cy="32400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312" name="Rectangle 75"/>
          <p:cNvSpPr>
            <a:spLocks noChangeArrowheads="1"/>
          </p:cNvSpPr>
          <p:nvPr/>
        </p:nvSpPr>
        <p:spPr bwMode="auto">
          <a:xfrm>
            <a:off x="8026380" y="1666862"/>
            <a:ext cx="179622" cy="32400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313" name="Rectangle 75"/>
          <p:cNvSpPr>
            <a:spLocks noChangeArrowheads="1"/>
          </p:cNvSpPr>
          <p:nvPr/>
        </p:nvSpPr>
        <p:spPr bwMode="auto">
          <a:xfrm>
            <a:off x="8238021" y="1666862"/>
            <a:ext cx="179622" cy="32400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314" name="Rectangle 75"/>
          <p:cNvSpPr>
            <a:spLocks noChangeArrowheads="1"/>
          </p:cNvSpPr>
          <p:nvPr/>
        </p:nvSpPr>
        <p:spPr bwMode="auto">
          <a:xfrm>
            <a:off x="8009504" y="2052604"/>
            <a:ext cx="179622" cy="32400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315" name="Rectangle 75"/>
          <p:cNvSpPr>
            <a:spLocks noChangeArrowheads="1"/>
          </p:cNvSpPr>
          <p:nvPr/>
        </p:nvSpPr>
        <p:spPr bwMode="auto">
          <a:xfrm>
            <a:off x="8238021" y="2052604"/>
            <a:ext cx="179622" cy="32400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316" name="Rectangle 50"/>
          <p:cNvSpPr>
            <a:spLocks noChangeArrowheads="1"/>
          </p:cNvSpPr>
          <p:nvPr/>
        </p:nvSpPr>
        <p:spPr bwMode="auto">
          <a:xfrm>
            <a:off x="7587828" y="1666862"/>
            <a:ext cx="187258" cy="32400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317" name="矩形 127"/>
          <p:cNvSpPr/>
          <p:nvPr/>
        </p:nvSpPr>
        <p:spPr>
          <a:xfrm>
            <a:off x="6371080" y="1643050"/>
            <a:ext cx="415498" cy="369332"/>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b="1" smtClean="0">
                <a:solidFill>
                  <a:schemeClr val="bg1"/>
                </a:solidFill>
              </a:rPr>
              <a:t>？</a:t>
            </a:r>
            <a:endParaRPr lang="zh-CN" altLang="en-US" b="1">
              <a:solidFill>
                <a:schemeClr val="bg1"/>
              </a:solidFill>
            </a:endParaRPr>
          </a:p>
        </p:txBody>
      </p:sp>
      <p:sp>
        <p:nvSpPr>
          <p:cNvPr id="318" name="矩形 128"/>
          <p:cNvSpPr/>
          <p:nvPr/>
        </p:nvSpPr>
        <p:spPr>
          <a:xfrm>
            <a:off x="5929322" y="2059536"/>
            <a:ext cx="415498" cy="369332"/>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b="1" smtClean="0">
                <a:solidFill>
                  <a:schemeClr val="bg1"/>
                </a:solidFill>
              </a:rPr>
              <a:t>？</a:t>
            </a:r>
            <a:endParaRPr lang="zh-CN" altLang="en-US" b="1">
              <a:solidFill>
                <a:schemeClr val="bg1"/>
              </a:solidFill>
            </a:endParaRPr>
          </a:p>
        </p:txBody>
      </p:sp>
      <p:grpSp>
        <p:nvGrpSpPr>
          <p:cNvPr id="319" name="Group 318"/>
          <p:cNvGrpSpPr/>
          <p:nvPr/>
        </p:nvGrpSpPr>
        <p:grpSpPr>
          <a:xfrm>
            <a:off x="5471343" y="2416726"/>
            <a:ext cx="2946300" cy="369332"/>
            <a:chOff x="5471343" y="2416726"/>
            <a:chExt cx="2946300" cy="369332"/>
          </a:xfrm>
        </p:grpSpPr>
        <p:sp>
          <p:nvSpPr>
            <p:cNvPr id="320" name="Rectangle 49"/>
            <p:cNvSpPr>
              <a:spLocks noChangeArrowheads="1"/>
            </p:cNvSpPr>
            <p:nvPr/>
          </p:nvSpPr>
          <p:spPr bwMode="auto">
            <a:xfrm>
              <a:off x="7160870" y="2438346"/>
              <a:ext cx="372859" cy="32400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321" name="Rectangle 50"/>
            <p:cNvSpPr>
              <a:spLocks noChangeArrowheads="1"/>
            </p:cNvSpPr>
            <p:nvPr/>
          </p:nvSpPr>
          <p:spPr bwMode="auto">
            <a:xfrm>
              <a:off x="7584332" y="2438346"/>
              <a:ext cx="372859" cy="32400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322" name="Rectangle 38"/>
            <p:cNvSpPr>
              <a:spLocks noChangeArrowheads="1"/>
            </p:cNvSpPr>
            <p:nvPr/>
          </p:nvSpPr>
          <p:spPr bwMode="auto">
            <a:xfrm>
              <a:off x="5471343" y="2438346"/>
              <a:ext cx="792000" cy="324000"/>
            </a:xfrm>
            <a:prstGeom prst="rect">
              <a:avLst/>
            </a:prstGeom>
            <a:solidFill>
              <a:schemeClr val="accent5"/>
            </a:solidFill>
            <a:ln w="6350">
              <a:no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100" b="1">
                <a:solidFill>
                  <a:schemeClr val="bg1"/>
                </a:solidFill>
                <a:latin typeface="+mj-ea"/>
                <a:ea typeface="+mj-ea"/>
              </a:endParaRPr>
            </a:p>
          </p:txBody>
        </p:sp>
        <p:sp>
          <p:nvSpPr>
            <p:cNvPr id="323" name="Rectangle 49"/>
            <p:cNvSpPr>
              <a:spLocks noChangeArrowheads="1"/>
            </p:cNvSpPr>
            <p:nvPr/>
          </p:nvSpPr>
          <p:spPr bwMode="auto">
            <a:xfrm>
              <a:off x="6313946" y="2438346"/>
              <a:ext cx="372859" cy="32400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324" name="Rectangle 50"/>
            <p:cNvSpPr>
              <a:spLocks noChangeArrowheads="1"/>
            </p:cNvSpPr>
            <p:nvPr/>
          </p:nvSpPr>
          <p:spPr bwMode="auto">
            <a:xfrm>
              <a:off x="6737408" y="2438346"/>
              <a:ext cx="372859" cy="32400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325" name="Rectangle 75"/>
            <p:cNvSpPr>
              <a:spLocks noChangeArrowheads="1"/>
            </p:cNvSpPr>
            <p:nvPr/>
          </p:nvSpPr>
          <p:spPr bwMode="auto">
            <a:xfrm>
              <a:off x="8007794" y="2438346"/>
              <a:ext cx="179622" cy="32400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326" name="Rectangle 75"/>
            <p:cNvSpPr>
              <a:spLocks noChangeArrowheads="1"/>
            </p:cNvSpPr>
            <p:nvPr/>
          </p:nvSpPr>
          <p:spPr bwMode="auto">
            <a:xfrm>
              <a:off x="8238021" y="2438346"/>
              <a:ext cx="179622" cy="324000"/>
            </a:xfrm>
            <a:prstGeom prst="rect">
              <a:avLst/>
            </a:prstGeom>
            <a:solidFill>
              <a:schemeClr val="accent5">
                <a:lumMod val="20000"/>
                <a:lumOff val="80000"/>
              </a:schemeClr>
            </a:solidFill>
            <a:ln w="6350">
              <a:solidFill>
                <a:schemeClr val="accent1"/>
              </a:solidFill>
              <a:miter lim="800000"/>
            </a:ln>
          </p:spPr>
          <p:txBody>
            <a:bodyPr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400" b="1">
                <a:solidFill>
                  <a:schemeClr val="bg1"/>
                </a:solidFill>
                <a:latin typeface="+mj-ea"/>
                <a:ea typeface="+mj-ea"/>
              </a:endParaRPr>
            </a:p>
          </p:txBody>
        </p:sp>
        <p:sp>
          <p:nvSpPr>
            <p:cNvPr id="327" name="矩形 129"/>
            <p:cNvSpPr/>
            <p:nvPr/>
          </p:nvSpPr>
          <p:spPr>
            <a:xfrm>
              <a:off x="5696239" y="2416726"/>
              <a:ext cx="415498" cy="369332"/>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b="1" smtClean="0">
                  <a:solidFill>
                    <a:schemeClr val="bg1"/>
                  </a:solidFill>
                </a:rPr>
                <a:t>？</a:t>
              </a:r>
              <a:endParaRPr lang="zh-CN" altLang="en-US" b="1">
                <a:solidFill>
                  <a:schemeClr val="bg1"/>
                </a:solidFill>
              </a:endParaRPr>
            </a:p>
          </p:txBody>
        </p:sp>
      </p:grpSp>
      <p:sp>
        <p:nvSpPr>
          <p:cNvPr id="328" name="矩形 131"/>
          <p:cNvSpPr/>
          <p:nvPr/>
        </p:nvSpPr>
        <p:spPr>
          <a:xfrm>
            <a:off x="1522117" y="1609642"/>
            <a:ext cx="274434" cy="369332"/>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b="1" smtClean="0">
                <a:solidFill>
                  <a:schemeClr val="bg1"/>
                </a:solidFill>
              </a:rPr>
              <a:t>*</a:t>
            </a:r>
            <a:endParaRPr lang="zh-CN" altLang="en-US" b="1">
              <a:solidFill>
                <a:schemeClr val="bg1"/>
              </a:solidFill>
            </a:endParaRPr>
          </a:p>
        </p:txBody>
      </p:sp>
      <p:sp>
        <p:nvSpPr>
          <p:cNvPr id="329" name="Footer Placeholder 2"/>
          <p:cNvSpPr txBox="1"/>
          <p:nvPr/>
        </p:nvSpPr>
        <p:spPr bwMode="gray">
          <a:xfrm>
            <a:off x="4673662" y="6594204"/>
            <a:ext cx="4156905" cy="165461"/>
          </a:xfrm>
          <a:prstGeom prst="rect">
            <a:avLst/>
          </a:prstGeom>
          <a:noFill/>
          <a:ln w="12700">
            <a:noFill/>
            <a:miter lim="800000"/>
          </a:ln>
          <a:effectLst/>
        </p:spPr>
        <p:txBody>
          <a:bodyPr vert="horz" wrap="square" lIns="91440" tIns="45720" rIns="91440" bIns="45720" numCol="1" anchor="b"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r>
              <a:rPr lang="zh-CN" altLang="en-US" sz="1000" smtClean="0">
                <a:solidFill>
                  <a:srgbClr val="000000"/>
                </a:solidFill>
                <a:latin typeface="+mn-ea"/>
                <a:ea typeface="+mn-ea"/>
                <a:sym typeface="Symbol" pitchFamily="18" charset="2"/>
              </a:rPr>
              <a:t>*信息来源：中国产业经济信息网；中钢联；我的钢铁网；</a:t>
            </a:r>
            <a:r>
              <a:rPr lang="en-US" altLang="zh-CN" sz="1000" smtClean="0">
                <a:solidFill>
                  <a:srgbClr val="000000"/>
                </a:solidFill>
                <a:latin typeface="+mn-ea"/>
                <a:ea typeface="+mn-ea"/>
                <a:sym typeface="Symbol" pitchFamily="18" charset="2"/>
              </a:rPr>
              <a:t>B</a:t>
            </a:r>
            <a:r>
              <a:rPr lang="zh-CN" altLang="en-US" sz="1000" smtClean="0">
                <a:solidFill>
                  <a:srgbClr val="000000"/>
                </a:solidFill>
                <a:latin typeface="+mn-ea"/>
                <a:ea typeface="+mn-ea"/>
                <a:sym typeface="Symbol" pitchFamily="18" charset="2"/>
              </a:rPr>
              <a:t>分析</a:t>
            </a:r>
            <a:endParaRPr kumimoji="0" lang="en-US" sz="1000" b="0" i="0" u="none" strike="noStrike" kern="1200" cap="none" spc="0" normalizeH="0" baseline="0" noProof="0">
              <a:ln>
                <a:noFill/>
              </a:ln>
              <a:solidFill>
                <a:srgbClr val="000000"/>
              </a:solidFill>
              <a:effectLst/>
              <a:uLnTx/>
              <a:uFillTx/>
              <a:latin typeface="+mn-ea"/>
              <a:ea typeface="+mn-ea"/>
              <a:sym typeface="Symbol" pitchFamily="18" charset="2"/>
            </a:endParaRPr>
          </a:p>
        </p:txBody>
      </p:sp>
      <p:sp>
        <p:nvSpPr>
          <p:cNvPr id="8" name="Rectangle 7"/>
          <p:cNvSpPr/>
          <p:nvPr/>
        </p:nvSpPr>
        <p:spPr>
          <a:xfrm>
            <a:off x="529520" y="6057062"/>
            <a:ext cx="8290951" cy="338554"/>
          </a:xfrm>
          <a:prstGeom prst="rect">
            <a:avLst/>
          </a:prstGeom>
          <a:solidFill>
            <a:schemeClr val="accent1">
              <a:lumMod val="20000"/>
              <a:lumOff val="80000"/>
            </a:schemeClr>
          </a:solidFill>
          <a:ln>
            <a:solidFill>
              <a:schemeClr val="bg1">
                <a:lumMod val="50000"/>
              </a:schemeClr>
            </a:solidFill>
          </a:ln>
        </p:spPr>
        <p:style>
          <a:lnRef idx="1">
            <a:schemeClr val="accent3"/>
          </a:lnRef>
          <a:fillRef idx="3">
            <a:schemeClr val="accent3"/>
          </a:fillRef>
          <a:effectRef idx="2">
            <a:schemeClr val="accent3"/>
          </a:effectRef>
          <a:fontRef idx="minor">
            <a:schemeClr val="lt1"/>
          </a:fontRef>
        </p:style>
        <p:txBody>
          <a:bodyPr wrap="square">
            <a:sp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r>
              <a:rPr lang="en-US" altLang="zh-CN" sz="1600" b="1" smtClean="0">
                <a:solidFill>
                  <a:schemeClr val="tx1"/>
                </a:solidFill>
              </a:rPr>
              <a:t>A</a:t>
            </a:r>
            <a:r>
              <a:rPr lang="zh-CN" altLang="en-US" sz="1600" b="1" smtClean="0">
                <a:solidFill>
                  <a:schemeClr val="tx1"/>
                </a:solidFill>
              </a:rPr>
              <a:t>宜顺应潮</a:t>
            </a:r>
            <a:r>
              <a:rPr lang="zh-CN" altLang="en-US" sz="1600" b="1">
                <a:solidFill>
                  <a:schemeClr val="tx1"/>
                </a:solidFill>
              </a:rPr>
              <a:t>流</a:t>
            </a:r>
            <a:r>
              <a:rPr lang="zh-CN" altLang="en-US" sz="1600" b="1" smtClean="0">
                <a:solidFill>
                  <a:schemeClr val="tx1"/>
                </a:solidFill>
              </a:rPr>
              <a:t>，引领变革，</a:t>
            </a:r>
            <a:r>
              <a:rPr lang="zh-CN" altLang="en-US" sz="1600" b="1">
                <a:solidFill>
                  <a:schemeClr val="tx1"/>
                </a:solidFill>
              </a:rPr>
              <a:t>通过资源整合实现销售模式创新和服</a:t>
            </a:r>
            <a:r>
              <a:rPr lang="zh-CN" altLang="en-US" sz="1600" b="1" smtClean="0">
                <a:solidFill>
                  <a:schemeClr val="tx1"/>
                </a:solidFill>
              </a:rPr>
              <a:t>务</a:t>
            </a:r>
            <a:r>
              <a:rPr lang="zh-CN" altLang="en-US" sz="1600" b="1">
                <a:solidFill>
                  <a:schemeClr val="tx1"/>
                </a:solidFill>
              </a:rPr>
              <a:t>转型</a:t>
            </a:r>
            <a:endParaRPr lang="en-US" sz="1600" b="1">
              <a:solidFill>
                <a:schemeClr val="tx1"/>
              </a:solidFill>
            </a:endParaRPr>
          </a:p>
        </p:txBody>
      </p:sp>
      <p:grpSp>
        <p:nvGrpSpPr>
          <p:cNvPr id="106" name="Group 105"/>
          <p:cNvGrpSpPr/>
          <p:nvPr/>
        </p:nvGrpSpPr>
        <p:grpSpPr>
          <a:xfrm>
            <a:off x="7274859" y="84738"/>
            <a:ext cx="1195978" cy="510566"/>
            <a:chOff x="567157" y="2420888"/>
            <a:chExt cx="6927377" cy="3456384"/>
          </a:xfrm>
        </p:grpSpPr>
        <p:sp>
          <p:nvSpPr>
            <p:cNvPr id="107" name="Rectangle 13"/>
            <p:cNvSpPr>
              <a:spLocks noChangeArrowheads="1"/>
            </p:cNvSpPr>
            <p:nvPr/>
          </p:nvSpPr>
          <p:spPr bwMode="auto">
            <a:xfrm>
              <a:off x="1127329" y="2420888"/>
              <a:ext cx="720000" cy="1584175"/>
            </a:xfrm>
            <a:prstGeom prst="rect">
              <a:avLst/>
            </a:prstGeom>
            <a:ln w="9525">
              <a:solidFill>
                <a:schemeClr val="bg1"/>
              </a:solidFill>
            </a:ln>
          </p:spPr>
          <p:style>
            <a:lnRef idx="3">
              <a:schemeClr val="lt1"/>
            </a:lnRef>
            <a:fillRef idx="1">
              <a:schemeClr val="accent4"/>
            </a:fillRef>
            <a:effectRef idx="1">
              <a:schemeClr val="accent4"/>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a typeface="+mn-ea"/>
              </a:endParaRPr>
            </a:p>
          </p:txBody>
        </p:sp>
        <p:sp>
          <p:nvSpPr>
            <p:cNvPr id="108" name="Rectangle 27"/>
            <p:cNvSpPr>
              <a:spLocks noChangeArrowheads="1"/>
            </p:cNvSpPr>
            <p:nvPr/>
          </p:nvSpPr>
          <p:spPr bwMode="auto">
            <a:xfrm>
              <a:off x="2249865" y="2420889"/>
              <a:ext cx="2160240" cy="3456383"/>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smtClean="0">
                <a:latin typeface="+mn-ea"/>
                <a:ea typeface="+mn-ea"/>
              </a:endParaRPr>
            </a:p>
          </p:txBody>
        </p:sp>
        <p:sp>
          <p:nvSpPr>
            <p:cNvPr id="109" name="Rectangle 42"/>
            <p:cNvSpPr>
              <a:spLocks noChangeArrowheads="1"/>
            </p:cNvSpPr>
            <p:nvPr/>
          </p:nvSpPr>
          <p:spPr bwMode="auto">
            <a:xfrm>
              <a:off x="5686372" y="2420890"/>
              <a:ext cx="1808162" cy="3456382"/>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smtClean="0">
                <a:latin typeface="+mn-ea"/>
                <a:ea typeface="+mn-ea"/>
              </a:endParaRPr>
            </a:p>
          </p:txBody>
        </p:sp>
        <p:sp>
          <p:nvSpPr>
            <p:cNvPr id="110" name="Rectangle 47"/>
            <p:cNvSpPr>
              <a:spLocks noChangeArrowheads="1"/>
            </p:cNvSpPr>
            <p:nvPr/>
          </p:nvSpPr>
          <p:spPr bwMode="auto">
            <a:xfrm>
              <a:off x="4867553" y="2420889"/>
              <a:ext cx="611833" cy="3456383"/>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vert="eaVert"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a typeface="+mn-ea"/>
              </a:endParaRPr>
            </a:p>
          </p:txBody>
        </p:sp>
        <p:sp>
          <p:nvSpPr>
            <p:cNvPr id="111" name="Rectangle 13"/>
            <p:cNvSpPr>
              <a:spLocks noChangeArrowheads="1"/>
            </p:cNvSpPr>
            <p:nvPr/>
          </p:nvSpPr>
          <p:spPr bwMode="auto">
            <a:xfrm>
              <a:off x="1127329" y="42591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a typeface="+mn-ea"/>
              </a:endParaRPr>
            </a:p>
          </p:txBody>
        </p:sp>
        <p:cxnSp>
          <p:nvCxnSpPr>
            <p:cNvPr id="112" name="AutoShape 56"/>
            <p:cNvCxnSpPr>
              <a:cxnSpLocks noChangeShapeType="1"/>
              <a:stCxn id="107" idx="3"/>
              <a:endCxn id="108" idx="1"/>
            </p:cNvCxnSpPr>
            <p:nvPr/>
          </p:nvCxnSpPr>
          <p:spPr bwMode="auto">
            <a:xfrm>
              <a:off x="1847329" y="3212976"/>
              <a:ext cx="402536" cy="93610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3" name="AutoShape 56"/>
            <p:cNvCxnSpPr>
              <a:cxnSpLocks noChangeShapeType="1"/>
              <a:stCxn id="111" idx="3"/>
              <a:endCxn id="108" idx="1"/>
            </p:cNvCxnSpPr>
            <p:nvPr/>
          </p:nvCxnSpPr>
          <p:spPr bwMode="auto">
            <a:xfrm flipV="1">
              <a:off x="1847329" y="4149081"/>
              <a:ext cx="402536" cy="90219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4" name="Straight Arrow Connector 113"/>
            <p:cNvCxnSpPr>
              <a:stCxn id="108" idx="3"/>
              <a:endCxn id="110" idx="1"/>
            </p:cNvCxnSpPr>
            <p:nvPr/>
          </p:nvCxnSpPr>
          <p:spPr bwMode="auto">
            <a:xfrm>
              <a:off x="4410105" y="4149081"/>
              <a:ext cx="457448"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5" name="Straight Arrow Connector 114"/>
            <p:cNvCxnSpPr>
              <a:stCxn id="110" idx="3"/>
              <a:endCxn id="109" idx="1"/>
            </p:cNvCxnSpPr>
            <p:nvPr/>
          </p:nvCxnSpPr>
          <p:spPr bwMode="auto">
            <a:xfrm>
              <a:off x="5479386" y="4149081"/>
              <a:ext cx="206986"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6" name="Rectangle 20"/>
            <p:cNvSpPr>
              <a:spLocks noChangeArrowheads="1"/>
            </p:cNvSpPr>
            <p:nvPr/>
          </p:nvSpPr>
          <p:spPr bwMode="auto">
            <a:xfrm>
              <a:off x="567157" y="2422274"/>
              <a:ext cx="416156" cy="3421089"/>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grpSp>
    </p:spTree>
    <p:extLst>
      <p:ext uri="{BB962C8B-B14F-4D97-AF65-F5344CB8AC3E}">
        <p14:creationId xmlns:p14="http://schemas.microsoft.com/office/powerpoint/2010/main" val="343909682"/>
      </p:ext>
    </p:ext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目录</a:t>
            </a:r>
            <a:endParaRPr lang="en-US"/>
          </a:p>
        </p:txBody>
      </p:sp>
      <p:sp>
        <p:nvSpPr>
          <p:cNvPr id="3" name="Footer Placeholder 2"/>
          <p:cNvSpPr>
            <a:spLocks noGrp="1"/>
          </p:cNvSpPr>
          <p:nvPr>
            <p:ph type="ftr" sz="quarter" idx="4294967295"/>
          </p:nvPr>
        </p:nvSpPr>
        <p:spPr>
          <a:xfrm>
            <a:off x="304800" y="6553200"/>
            <a:ext cx="5522913" cy="228600"/>
          </a:xfrm>
          <a:prstGeom prst="rect">
            <a:avLst/>
          </a:prstGeom>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p>
        </p:txBody>
      </p:sp>
      <p:sp>
        <p:nvSpPr>
          <p:cNvPr id="4" name="Slide Number Placeholder 3"/>
          <p:cNvSpPr>
            <a:spLocks noGrp="1"/>
          </p:cNvSpPr>
          <p:nvPr>
            <p:ph type="sldNum" sz="quarter" idx="11"/>
          </p:nvPr>
        </p:nvSpPr>
        <p:spPr/>
        <p:txBody>
          <a:bodyPr/>
          <a:lstStyle/>
          <a:p>
            <a:fld id="{916D2383-AA66-4E37-A027-B5DEB07741A2}" type="slidenum">
              <a:rPr lang="en-US" altLang="zh-CN" smtClean="0"/>
              <a:t>15</a:t>
            </a:fld>
            <a:br>
              <a:rPr lang="en-US" altLang="zh-CN" smtClean="0"/>
            </a:br>
            <a:endParaRPr lang="en-US" altLang="zh-CN"/>
          </a:p>
        </p:txBody>
      </p:sp>
      <p:sp>
        <p:nvSpPr>
          <p:cNvPr id="10" name="Rounded Rectangle 9"/>
          <p:cNvSpPr/>
          <p:nvPr/>
        </p:nvSpPr>
        <p:spPr bwMode="gray">
          <a:xfrm>
            <a:off x="2061920" y="2522583"/>
            <a:ext cx="4968000" cy="540000"/>
          </a:xfrm>
          <a:prstGeom prst="roundRect">
            <a:avLst>
              <a:gd name="adj" fmla="val 0"/>
            </a:avLst>
          </a:prstGeom>
        </p:spPr>
        <p:style>
          <a:lnRef idx="2">
            <a:schemeClr val="accent5">
              <a:shade val="50000"/>
            </a:schemeClr>
          </a:lnRef>
          <a:fillRef idx="1">
            <a:schemeClr val="accent5"/>
          </a:fillRef>
          <a:effectRef idx="0">
            <a:schemeClr val="accent5"/>
          </a:effectRef>
          <a:fontRef idx="minor">
            <a:schemeClr val="lt1"/>
          </a:fontRef>
        </p:style>
        <p:txBody>
          <a:bodyPr wrap="square" lIns="182880" tIns="36000" rIns="36000" bIns="36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spcAft>
                <a:spcPts val="300"/>
              </a:spcAft>
            </a:pPr>
            <a:r>
              <a:rPr lang="en-US" altLang="zh-CN" sz="2000" b="1" smtClean="0">
                <a:latin typeface="微软雅黑" pitchFamily="34" charset="-122"/>
                <a:ea typeface="微软雅黑" pitchFamily="34" charset="-122"/>
                <a:cs typeface="Arial"/>
              </a:rPr>
              <a:t>I. </a:t>
            </a:r>
            <a:r>
              <a:rPr lang="zh-CN" altLang="en-US" sz="2000" b="1" smtClean="0">
                <a:latin typeface="微软雅黑" pitchFamily="34" charset="-122"/>
                <a:ea typeface="微软雅黑" pitchFamily="34" charset="-122"/>
                <a:cs typeface="Arial"/>
              </a:rPr>
              <a:t>总</a:t>
            </a:r>
            <a:r>
              <a:rPr lang="zh-CN" altLang="en-US" sz="2000" b="1">
                <a:latin typeface="微软雅黑" pitchFamily="34" charset="-122"/>
                <a:ea typeface="微软雅黑" pitchFamily="34" charset="-122"/>
                <a:cs typeface="Arial"/>
              </a:rPr>
              <a:t>体业</a:t>
            </a:r>
            <a:r>
              <a:rPr lang="zh-CN" altLang="en-US" sz="2000" b="1" smtClean="0">
                <a:latin typeface="微软雅黑" pitchFamily="34" charset="-122"/>
                <a:ea typeface="微软雅黑" pitchFamily="34" charset="-122"/>
                <a:cs typeface="Arial"/>
              </a:rPr>
              <a:t>务</a:t>
            </a:r>
            <a:r>
              <a:rPr lang="zh-CN" altLang="en-US" sz="2000" b="1">
                <a:latin typeface="微软雅黑" pitchFamily="34" charset="-122"/>
                <a:ea typeface="微软雅黑" pitchFamily="34" charset="-122"/>
                <a:cs typeface="Arial"/>
              </a:rPr>
              <a:t>模式</a:t>
            </a:r>
            <a:endParaRPr lang="en-US" sz="2000" b="1">
              <a:latin typeface="微软雅黑" pitchFamily="34" charset="-122"/>
              <a:ea typeface="微软雅黑" pitchFamily="34" charset="-122"/>
              <a:cs typeface="Arial"/>
            </a:endParaRPr>
          </a:p>
        </p:txBody>
      </p:sp>
      <p:sp>
        <p:nvSpPr>
          <p:cNvPr id="11" name="Rounded Rectangle 10"/>
          <p:cNvSpPr/>
          <p:nvPr/>
        </p:nvSpPr>
        <p:spPr bwMode="gray">
          <a:xfrm>
            <a:off x="2061920" y="1832070"/>
            <a:ext cx="4968000" cy="540000"/>
          </a:xfrm>
          <a:prstGeom prst="roundRect">
            <a:avLst>
              <a:gd name="adj" fmla="val 0"/>
            </a:avLst>
          </a:prstGeom>
        </p:spPr>
        <p:style>
          <a:lnRef idx="2">
            <a:schemeClr val="accent6">
              <a:shade val="50000"/>
            </a:schemeClr>
          </a:lnRef>
          <a:fillRef idx="1">
            <a:schemeClr val="accent6"/>
          </a:fillRef>
          <a:effectRef idx="0">
            <a:schemeClr val="accent6"/>
          </a:effectRef>
          <a:fontRef idx="minor">
            <a:schemeClr val="lt1"/>
          </a:fontRef>
        </p:style>
        <p:txBody>
          <a:bodyPr lIns="182880" tIns="36000" rIns="36000" bIns="36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spcAft>
                <a:spcPts val="300"/>
              </a:spcAft>
            </a:pPr>
            <a:r>
              <a:rPr lang="zh-CN" altLang="en-US" sz="2000" b="1">
                <a:latin typeface="微软雅黑" pitchFamily="34" charset="-122"/>
                <a:ea typeface="微软雅黑" pitchFamily="34" charset="-122"/>
                <a:cs typeface="Arial"/>
              </a:rPr>
              <a:t>项目背景与方法</a:t>
            </a:r>
            <a:endParaRPr lang="en-US" sz="2000" b="1">
              <a:latin typeface="微软雅黑" pitchFamily="34" charset="-122"/>
              <a:ea typeface="微软雅黑" pitchFamily="34" charset="-122"/>
              <a:cs typeface="Arial"/>
            </a:endParaRPr>
          </a:p>
        </p:txBody>
      </p:sp>
      <p:sp>
        <p:nvSpPr>
          <p:cNvPr id="9" name="Rounded Rectangle 8"/>
          <p:cNvSpPr/>
          <p:nvPr/>
        </p:nvSpPr>
        <p:spPr bwMode="gray">
          <a:xfrm>
            <a:off x="2061920" y="4689200"/>
            <a:ext cx="4968000" cy="540000"/>
          </a:xfrm>
          <a:prstGeom prst="roundRect">
            <a:avLst>
              <a:gd name="adj" fmla="val 0"/>
            </a:avLst>
          </a:prstGeom>
        </p:spPr>
        <p:style>
          <a:lnRef idx="2">
            <a:schemeClr val="accent6">
              <a:shade val="50000"/>
            </a:schemeClr>
          </a:lnRef>
          <a:fillRef idx="1">
            <a:schemeClr val="accent6"/>
          </a:fillRef>
          <a:effectRef idx="0">
            <a:schemeClr val="accent6"/>
          </a:effectRef>
          <a:fontRef idx="minor">
            <a:schemeClr val="lt1"/>
          </a:fontRef>
        </p:style>
        <p:txBody>
          <a:bodyPr lIns="182880" tIns="36000" rIns="36000" bIns="36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spcAft>
                <a:spcPts val="300"/>
              </a:spcAft>
            </a:pPr>
            <a:r>
              <a:rPr lang="en-US" altLang="zh-CN" sz="2000" b="1" smtClean="0">
                <a:latin typeface="微软雅黑" pitchFamily="34" charset="-122"/>
                <a:ea typeface="微软雅黑" pitchFamily="34" charset="-122"/>
                <a:cs typeface="Arial"/>
              </a:rPr>
              <a:t>II. </a:t>
            </a:r>
            <a:r>
              <a:rPr lang="zh-CN" altLang="en-US" sz="2000" b="1" smtClean="0">
                <a:latin typeface="微软雅黑" pitchFamily="34" charset="-122"/>
                <a:ea typeface="微软雅黑" pitchFamily="34" charset="-122"/>
                <a:cs typeface="Arial"/>
              </a:rPr>
              <a:t>具体业务内涵</a:t>
            </a:r>
            <a:endParaRPr lang="zh-CN" altLang="en-US" sz="2000" b="1">
              <a:latin typeface="微软雅黑" pitchFamily="34" charset="-122"/>
              <a:ea typeface="微软雅黑" pitchFamily="34" charset="-122"/>
              <a:cs typeface="Arial"/>
            </a:endParaRPr>
          </a:p>
        </p:txBody>
      </p:sp>
      <p:sp>
        <p:nvSpPr>
          <p:cNvPr id="14" name="TextBox 13"/>
          <p:cNvSpPr txBox="1"/>
          <p:nvPr/>
        </p:nvSpPr>
        <p:spPr>
          <a:xfrm>
            <a:off x="2843808" y="3212976"/>
            <a:ext cx="3174267" cy="1338828"/>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marL="285750" indent="-285750">
              <a:lnSpc>
                <a:spcPct val="150000"/>
              </a:lnSpc>
              <a:buFont typeface="Arial" pitchFamily="34" charset="0"/>
              <a:buChar char="•"/>
            </a:pPr>
            <a:r>
              <a:rPr lang="en-US" altLang="zh-CN" smtClean="0">
                <a:latin typeface="微软雅黑" pitchFamily="34" charset="-122"/>
                <a:ea typeface="微软雅黑" pitchFamily="34" charset="-122"/>
              </a:rPr>
              <a:t>A</a:t>
            </a:r>
            <a:r>
              <a:rPr lang="zh-CN" altLang="en-US" smtClean="0">
                <a:latin typeface="微软雅黑" pitchFamily="34" charset="-122"/>
                <a:ea typeface="微软雅黑" pitchFamily="34" charset="-122"/>
              </a:rPr>
              <a:t>战略</a:t>
            </a:r>
            <a:r>
              <a:rPr lang="zh-CN" altLang="en-US">
                <a:latin typeface="微软雅黑" pitchFamily="34" charset="-122"/>
                <a:ea typeface="微软雅黑" pitchFamily="34" charset="-122"/>
              </a:rPr>
              <a:t>理</a:t>
            </a:r>
            <a:r>
              <a:rPr lang="zh-CN" altLang="en-US" smtClean="0">
                <a:latin typeface="微软雅黑" pitchFamily="34" charset="-122"/>
                <a:ea typeface="微软雅黑" pitchFamily="34" charset="-122"/>
              </a:rPr>
              <a:t>解及外</a:t>
            </a:r>
            <a:r>
              <a:rPr lang="zh-CN" altLang="en-US">
                <a:latin typeface="微软雅黑" pitchFamily="34" charset="-122"/>
                <a:ea typeface="微软雅黑" pitchFamily="34" charset="-122"/>
              </a:rPr>
              <a:t>部行业趋势</a:t>
            </a:r>
            <a:endParaRPr lang="en-US" altLang="zh-CN">
              <a:latin typeface="微软雅黑" pitchFamily="34" charset="-122"/>
              <a:ea typeface="微软雅黑" pitchFamily="34" charset="-122"/>
            </a:endParaRPr>
          </a:p>
          <a:p>
            <a:pPr marL="285750" indent="-285750">
              <a:lnSpc>
                <a:spcPct val="150000"/>
              </a:lnSpc>
              <a:buFont typeface="Arial" pitchFamily="34" charset="0"/>
              <a:buChar char="•"/>
            </a:pPr>
            <a:r>
              <a:rPr lang="zh-CN" altLang="en-US" b="1">
                <a:solidFill>
                  <a:schemeClr val="accent5"/>
                </a:solidFill>
                <a:latin typeface="微软雅黑" pitchFamily="34" charset="-122"/>
                <a:ea typeface="微软雅黑" pitchFamily="34" charset="-122"/>
              </a:rPr>
              <a:t>电子商务洞察</a:t>
            </a:r>
            <a:endParaRPr lang="en-US" altLang="zh-CN" b="1">
              <a:solidFill>
                <a:schemeClr val="accent5"/>
              </a:solidFill>
              <a:latin typeface="微软雅黑" pitchFamily="34" charset="-122"/>
              <a:ea typeface="微软雅黑" pitchFamily="34" charset="-122"/>
            </a:endParaRPr>
          </a:p>
          <a:p>
            <a:pPr marL="285750" indent="-285750">
              <a:lnSpc>
                <a:spcPct val="150000"/>
              </a:lnSpc>
              <a:buFont typeface="Arial" pitchFamily="34" charset="0"/>
              <a:buChar char="•"/>
            </a:pPr>
            <a:r>
              <a:rPr lang="zh-CN" altLang="en-US">
                <a:latin typeface="微软雅黑" pitchFamily="34" charset="-122"/>
                <a:ea typeface="微软雅黑" pitchFamily="34" charset="-122"/>
              </a:rPr>
              <a:t>业务模式总体设计</a:t>
            </a:r>
            <a:endParaRPr lang="en-US" altLang="zh-CN" smtClean="0">
              <a:latin typeface="微软雅黑" pitchFamily="34" charset="-122"/>
              <a:ea typeface="微软雅黑" pitchFamily="34" charset="-122"/>
            </a:endParaRPr>
          </a:p>
        </p:txBody>
      </p:sp>
      <p:sp>
        <p:nvSpPr>
          <p:cNvPr id="13" name="Rounded Rectangle 12"/>
          <p:cNvSpPr/>
          <p:nvPr/>
        </p:nvSpPr>
        <p:spPr bwMode="gray">
          <a:xfrm>
            <a:off x="2045896" y="5409280"/>
            <a:ext cx="4968000" cy="540000"/>
          </a:xfrm>
          <a:prstGeom prst="roundRect">
            <a:avLst>
              <a:gd name="adj" fmla="val 0"/>
            </a:avLst>
          </a:prstGeom>
        </p:spPr>
        <p:style>
          <a:lnRef idx="2">
            <a:schemeClr val="accent6">
              <a:shade val="50000"/>
            </a:schemeClr>
          </a:lnRef>
          <a:fillRef idx="1">
            <a:schemeClr val="accent6"/>
          </a:fillRef>
          <a:effectRef idx="0">
            <a:schemeClr val="accent6"/>
          </a:effectRef>
          <a:fontRef idx="minor">
            <a:schemeClr val="lt1"/>
          </a:fontRef>
        </p:style>
        <p:txBody>
          <a:bodyPr lIns="182880" tIns="36000" rIns="36000" bIns="36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spcAft>
                <a:spcPts val="300"/>
              </a:spcAft>
            </a:pPr>
            <a:r>
              <a:rPr lang="zh-CN" altLang="en-US" sz="2000" b="1" smtClean="0">
                <a:latin typeface="微软雅黑" pitchFamily="34" charset="-122"/>
                <a:ea typeface="微软雅黑" pitchFamily="34" charset="-122"/>
                <a:cs typeface="Arial"/>
              </a:rPr>
              <a:t>附录</a:t>
            </a:r>
            <a:endParaRPr lang="en-US" sz="2000" b="1">
              <a:latin typeface="微软雅黑" pitchFamily="34" charset="-122"/>
              <a:ea typeface="微软雅黑" pitchFamily="34" charset="-122"/>
              <a:cs typeface="Arial"/>
            </a:endParaRPr>
          </a:p>
        </p:txBody>
      </p:sp>
    </p:spTree>
    <p:extLst>
      <p:ext uri="{BB962C8B-B14F-4D97-AF65-F5344CB8AC3E}">
        <p14:creationId xmlns:p14="http://schemas.microsoft.com/office/powerpoint/2010/main" val="425340453"/>
      </p:ext>
    </p:ext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212037" y="76201"/>
            <a:ext cx="6952251" cy="965200"/>
          </a:xfrm>
        </p:spPr>
        <p:txBody>
          <a:bodyPr/>
          <a:lstStyle/>
          <a:p>
            <a:r>
              <a:rPr lang="zh-CN" altLang="en-US" smtClean="0">
                <a:latin typeface="+mn-ea"/>
                <a:ea typeface="+mn-ea"/>
              </a:rPr>
              <a:t>国内电子商务市场日趋成熟和多元化，为大宗商品交易进驻此领域提供了外部机遇</a:t>
            </a:r>
            <a:endParaRPr lang="zh-CN" altLang="en-US">
              <a:latin typeface="+mn-ea"/>
              <a:ea typeface="+mn-ea"/>
            </a:endParaRPr>
          </a:p>
        </p:txBody>
      </p:sp>
      <p:sp>
        <p:nvSpPr>
          <p:cNvPr id="3" name="页脚占位符 2"/>
          <p:cNvSpPr>
            <a:spLocks noGrp="1"/>
          </p:cNvSpPr>
          <p:nvPr>
            <p:ph type="ftr" sz="quarter" idx="4294967295"/>
          </p:nvPr>
        </p:nvSpPr>
        <p:spPr>
          <a:xfrm>
            <a:off x="304800" y="6553200"/>
            <a:ext cx="5522913" cy="228600"/>
          </a:xfrm>
          <a:prstGeom prst="rect">
            <a:avLst/>
          </a:prstGeom>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latin typeface="+mn-lt"/>
              <a:ea typeface="+mn-ea"/>
            </a:endParaRPr>
          </a:p>
        </p:txBody>
      </p:sp>
      <p:sp>
        <p:nvSpPr>
          <p:cNvPr id="25" name="Content Placeholder 5"/>
          <p:cNvSpPr txBox="1"/>
          <p:nvPr/>
        </p:nvSpPr>
        <p:spPr>
          <a:xfrm>
            <a:off x="212037" y="1155700"/>
            <a:ext cx="8445500" cy="382772"/>
          </a:xfrm>
          <a:prstGeom prst="rect">
            <a:avLst/>
          </a:prstGeom>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marL="112713" marR="0" lvl="0" indent="-112713" defTabSz="914400" eaLnBrk="0" latinLnBrk="0" hangingPunct="0">
              <a:lnSpc>
                <a:spcPct val="120000"/>
              </a:lnSpc>
              <a:spcBef>
                <a:spcPct val="50000"/>
              </a:spcBef>
              <a:buClr>
                <a:schemeClr val="tx1"/>
              </a:buClr>
              <a:buSzTx/>
              <a:defRPr/>
            </a:pPr>
            <a:r>
              <a:rPr lang="zh-CN" altLang="en-US" sz="1400" b="1" smtClean="0">
                <a:latin typeface="微软雅黑" pitchFamily="34" charset="-122"/>
                <a:ea typeface="微软雅黑" pitchFamily="34" charset="-122"/>
              </a:rPr>
              <a:t>国内电子商务市场分析</a:t>
            </a:r>
            <a:endParaRPr lang="en-US" altLang="en-US" sz="1400" b="1">
              <a:latin typeface="微软雅黑" pitchFamily="34" charset="-122"/>
              <a:ea typeface="微软雅黑" pitchFamily="34" charset="-122"/>
            </a:endParaRPr>
          </a:p>
        </p:txBody>
      </p:sp>
      <p:sp>
        <p:nvSpPr>
          <p:cNvPr id="26" name="Rectangle 4"/>
          <p:cNvSpPr/>
          <p:nvPr/>
        </p:nvSpPr>
        <p:spPr bwMode="gray">
          <a:xfrm>
            <a:off x="5737073" y="5013176"/>
            <a:ext cx="3247238" cy="1425463"/>
          </a:xfrm>
          <a:prstGeom prst="rect">
            <a:avLst/>
          </a:prstGeom>
          <a:solidFill>
            <a:schemeClr val="accent1">
              <a:lumMod val="20000"/>
              <a:lumOff val="80000"/>
            </a:schemeClr>
          </a:solidFill>
          <a:ln w="19050">
            <a:solidFill>
              <a:schemeClr val="bg1">
                <a:lumMod val="50000"/>
              </a:schemeClr>
            </a:solidFill>
          </a:ln>
        </p:spPr>
        <p:style>
          <a:lnRef idx="2">
            <a:schemeClr val="accent6"/>
          </a:lnRef>
          <a:fillRef idx="1">
            <a:schemeClr val="lt1"/>
          </a:fillRef>
          <a:effectRef idx="0">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114300" indent="-114300">
              <a:spcAft>
                <a:spcPts val="300"/>
              </a:spcAft>
              <a:buFont typeface="Arial" pitchFamily="34" charset="0"/>
              <a:buChar char="•"/>
            </a:pPr>
            <a:r>
              <a:rPr lang="zh-CN" altLang="en-US" sz="1400" b="1" smtClean="0">
                <a:solidFill>
                  <a:schemeClr val="tx1"/>
                </a:solidFill>
                <a:latin typeface="微软雅黑" pitchFamily="34" charset="-122"/>
                <a:ea typeface="微软雅黑" pitchFamily="34" charset="-122"/>
                <a:cs typeface="Arial"/>
              </a:rPr>
              <a:t>依托国家利好政策，顺应电子商务发展趋势，借助行业地位，引领大宗交易行业电子商务发展</a:t>
            </a:r>
            <a:endParaRPr lang="en-US" altLang="zh-CN" sz="1400" b="1" smtClean="0">
              <a:solidFill>
                <a:schemeClr val="tx1"/>
              </a:solidFill>
              <a:latin typeface="微软雅黑" pitchFamily="34" charset="-122"/>
              <a:ea typeface="微软雅黑" pitchFamily="34" charset="-122"/>
              <a:cs typeface="Arial"/>
            </a:endParaRPr>
          </a:p>
          <a:p>
            <a:pPr marL="114300" indent="-114300">
              <a:spcAft>
                <a:spcPts val="300"/>
              </a:spcAft>
              <a:buFont typeface="Arial" pitchFamily="34" charset="0"/>
              <a:buChar char="•"/>
            </a:pPr>
            <a:r>
              <a:rPr lang="zh-CN" altLang="en-US" sz="1400" b="1" smtClean="0">
                <a:solidFill>
                  <a:schemeClr val="tx1"/>
                </a:solidFill>
                <a:latin typeface="微软雅黑" pitchFamily="34" charset="-122"/>
                <a:ea typeface="微软雅黑" pitchFamily="34" charset="-122"/>
                <a:cs typeface="Arial"/>
              </a:rPr>
              <a:t>洞察市场需求变动，通过模式创新和技术创新实现差异化竞争</a:t>
            </a:r>
            <a:endParaRPr lang="en-US" altLang="en-US" sz="1400" b="1" smtClean="0">
              <a:solidFill>
                <a:schemeClr val="tx1"/>
              </a:solidFill>
              <a:latin typeface="微软雅黑" pitchFamily="34" charset="-122"/>
              <a:ea typeface="微软雅黑" pitchFamily="34" charset="-122"/>
              <a:cs typeface="Arial"/>
            </a:endParaRPr>
          </a:p>
        </p:txBody>
      </p:sp>
      <p:sp>
        <p:nvSpPr>
          <p:cNvPr id="27" name="Rectangle 18"/>
          <p:cNvSpPr/>
          <p:nvPr/>
        </p:nvSpPr>
        <p:spPr bwMode="gray">
          <a:xfrm>
            <a:off x="5884543" y="4829152"/>
            <a:ext cx="1406345" cy="256032"/>
          </a:xfrm>
          <a:prstGeom prst="rect">
            <a:avLst/>
          </a:prstGeom>
          <a:solidFill>
            <a:schemeClr val="accent3">
              <a:lumMod val="75000"/>
            </a:schemeClr>
          </a:solidFill>
          <a:ln>
            <a:solidFill>
              <a:schemeClr val="bg1">
                <a:lumMod val="50000"/>
              </a:schemeClr>
            </a:solidFill>
          </a:ln>
          <a:effectLst>
            <a:outerShdw blurRad="50800" dist="38100" dir="2700000" algn="tl"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300" b="1" smtClean="0">
                <a:solidFill>
                  <a:schemeClr val="bg2"/>
                </a:solidFill>
                <a:latin typeface="微软雅黑" pitchFamily="34" charset="-122"/>
                <a:ea typeface="微软雅黑" pitchFamily="34" charset="-122"/>
                <a:cs typeface="Arial"/>
              </a:rPr>
              <a:t>对于</a:t>
            </a:r>
            <a:r>
              <a:rPr lang="en-US" altLang="zh-CN" sz="1300" b="1" smtClean="0">
                <a:solidFill>
                  <a:schemeClr val="bg2"/>
                </a:solidFill>
                <a:latin typeface="微软雅黑" pitchFamily="34" charset="-122"/>
                <a:ea typeface="微软雅黑" pitchFamily="34" charset="-122"/>
                <a:cs typeface="Arial"/>
              </a:rPr>
              <a:t>A</a:t>
            </a:r>
            <a:r>
              <a:rPr lang="zh-CN" altLang="en-US" sz="1300" b="1" smtClean="0">
                <a:solidFill>
                  <a:schemeClr val="bg2"/>
                </a:solidFill>
                <a:latin typeface="微软雅黑" pitchFamily="34" charset="-122"/>
                <a:ea typeface="微软雅黑" pitchFamily="34" charset="-122"/>
                <a:cs typeface="Arial"/>
              </a:rPr>
              <a:t>的启</a:t>
            </a:r>
            <a:r>
              <a:rPr lang="zh-CN" altLang="en-US" sz="1300" b="1">
                <a:solidFill>
                  <a:schemeClr val="bg2"/>
                </a:solidFill>
                <a:latin typeface="微软雅黑" pitchFamily="34" charset="-122"/>
                <a:ea typeface="微软雅黑" pitchFamily="34" charset="-122"/>
                <a:cs typeface="Arial"/>
              </a:rPr>
              <a:t>示</a:t>
            </a:r>
            <a:endParaRPr lang="en-US" sz="1300" b="1">
              <a:solidFill>
                <a:schemeClr val="bg2"/>
              </a:solidFill>
              <a:latin typeface="微软雅黑" pitchFamily="34" charset="-122"/>
              <a:ea typeface="微软雅黑" pitchFamily="34" charset="-122"/>
              <a:cs typeface="Arial"/>
            </a:endParaRPr>
          </a:p>
        </p:txBody>
      </p:sp>
      <p:sp>
        <p:nvSpPr>
          <p:cNvPr id="65" name="Footer Placeholder 2"/>
          <p:cNvSpPr txBox="1"/>
          <p:nvPr/>
        </p:nvSpPr>
        <p:spPr bwMode="gray">
          <a:xfrm>
            <a:off x="5214941" y="6567790"/>
            <a:ext cx="3442596" cy="290210"/>
          </a:xfrm>
          <a:prstGeom prst="rect">
            <a:avLst/>
          </a:prstGeom>
          <a:noFill/>
          <a:ln w="12700">
            <a:noFill/>
            <a:miter lim="800000"/>
          </a:ln>
          <a:effectLst/>
        </p:spPr>
        <p:txBody>
          <a:bodyPr vert="horz" wrap="square" lIns="91440" tIns="45720" rIns="91440" bIns="45720" numCol="1"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lvl="0" eaLnBrk="0" hangingPunct="0">
              <a:defRPr/>
            </a:pPr>
            <a:r>
              <a:rPr lang="zh-CN" altLang="en-US" sz="1000" smtClean="0">
                <a:solidFill>
                  <a:srgbClr val="000000"/>
                </a:solidFill>
                <a:latin typeface="+mn-ea"/>
                <a:ea typeface="+mn-ea"/>
                <a:sym typeface="Symbol" pitchFamily="18" charset="2"/>
              </a:rPr>
              <a:t>*信息</a:t>
            </a:r>
            <a:r>
              <a:rPr lang="zh-CN" altLang="en-US" sz="1000" smtClean="0">
                <a:solidFill>
                  <a:srgbClr val="000000"/>
                </a:solidFill>
                <a:latin typeface="+mj-ea"/>
                <a:ea typeface="+mj-ea"/>
                <a:sym typeface="Symbol" pitchFamily="18" charset="2"/>
              </a:rPr>
              <a:t>来源：中国电子商务研究中心；</a:t>
            </a:r>
            <a:r>
              <a:rPr lang="en-US" altLang="zh-CN" sz="1000" smtClean="0">
                <a:solidFill>
                  <a:srgbClr val="000000"/>
                </a:solidFill>
                <a:latin typeface="+mj-ea"/>
                <a:ea typeface="+mj-ea"/>
                <a:sym typeface="Symbol" pitchFamily="18" charset="2"/>
              </a:rPr>
              <a:t>B</a:t>
            </a:r>
            <a:r>
              <a:rPr lang="zh-CN" altLang="en-US" sz="1000" smtClean="0">
                <a:solidFill>
                  <a:srgbClr val="000000"/>
                </a:solidFill>
                <a:latin typeface="+mj-ea"/>
                <a:ea typeface="+mj-ea"/>
                <a:sym typeface="Symbol" pitchFamily="18" charset="2"/>
              </a:rPr>
              <a:t>研究</a:t>
            </a:r>
            <a:endParaRPr lang="en-US" sz="1000" smtClean="0">
              <a:solidFill>
                <a:srgbClr val="000000"/>
              </a:solidFill>
              <a:latin typeface="+mj-ea"/>
              <a:ea typeface="+mj-ea"/>
              <a:sym typeface="Symbol" pitchFamily="18" charset="2"/>
            </a:endParaRPr>
          </a:p>
          <a:p>
            <a:pPr eaLnBrk="0" hangingPunct="0">
              <a:defRPr/>
            </a:pPr>
            <a:endParaRPr lang="en-US" altLang="en-US" sz="1000">
              <a:solidFill>
                <a:srgbClr val="000000"/>
              </a:solidFill>
              <a:latin typeface="+mn-ea"/>
              <a:ea typeface="+mn-ea"/>
              <a:sym typeface="Symbol" pitchFamily="18" charset="2"/>
            </a:endParaRPr>
          </a:p>
        </p:txBody>
      </p:sp>
      <p:grpSp>
        <p:nvGrpSpPr>
          <p:cNvPr id="6" name="Group 35"/>
          <p:cNvGrpSpPr/>
          <p:nvPr/>
        </p:nvGrpSpPr>
        <p:grpSpPr>
          <a:xfrm>
            <a:off x="7274859" y="84738"/>
            <a:ext cx="1195978" cy="510566"/>
            <a:chOff x="567157" y="2420888"/>
            <a:chExt cx="6927377" cy="3456384"/>
          </a:xfrm>
        </p:grpSpPr>
        <p:sp>
          <p:nvSpPr>
            <p:cNvPr id="41" name="Rectangle 13"/>
            <p:cNvSpPr>
              <a:spLocks noChangeArrowheads="1"/>
            </p:cNvSpPr>
            <p:nvPr/>
          </p:nvSpPr>
          <p:spPr bwMode="auto">
            <a:xfrm>
              <a:off x="1127329" y="24208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a:latin typeface="+mn-ea"/>
              </a:endParaRPr>
            </a:p>
          </p:txBody>
        </p:sp>
        <p:sp>
          <p:nvSpPr>
            <p:cNvPr id="42" name="Rectangle 27"/>
            <p:cNvSpPr>
              <a:spLocks noChangeArrowheads="1"/>
            </p:cNvSpPr>
            <p:nvPr/>
          </p:nvSpPr>
          <p:spPr bwMode="auto">
            <a:xfrm>
              <a:off x="2249865" y="2420889"/>
              <a:ext cx="2160240" cy="3456383"/>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smtClean="0">
                <a:latin typeface="+mn-ea"/>
                <a:ea typeface="+mn-ea"/>
              </a:endParaRPr>
            </a:p>
          </p:txBody>
        </p:sp>
        <p:sp>
          <p:nvSpPr>
            <p:cNvPr id="43" name="Rectangle 42"/>
            <p:cNvSpPr>
              <a:spLocks noChangeArrowheads="1"/>
            </p:cNvSpPr>
            <p:nvPr/>
          </p:nvSpPr>
          <p:spPr bwMode="auto">
            <a:xfrm>
              <a:off x="5686372" y="2420890"/>
              <a:ext cx="1808162" cy="3456382"/>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smtClean="0">
                <a:latin typeface="+mn-ea"/>
                <a:ea typeface="+mn-ea"/>
              </a:endParaRPr>
            </a:p>
          </p:txBody>
        </p:sp>
        <p:sp>
          <p:nvSpPr>
            <p:cNvPr id="44" name="Rectangle 47"/>
            <p:cNvSpPr>
              <a:spLocks noChangeArrowheads="1"/>
            </p:cNvSpPr>
            <p:nvPr/>
          </p:nvSpPr>
          <p:spPr bwMode="auto">
            <a:xfrm>
              <a:off x="4867553" y="2420889"/>
              <a:ext cx="611833" cy="3456383"/>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vert="eaVert"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a typeface="+mn-ea"/>
              </a:endParaRPr>
            </a:p>
          </p:txBody>
        </p:sp>
        <p:sp>
          <p:nvSpPr>
            <p:cNvPr id="45" name="Rectangle 13"/>
            <p:cNvSpPr>
              <a:spLocks noChangeArrowheads="1"/>
            </p:cNvSpPr>
            <p:nvPr/>
          </p:nvSpPr>
          <p:spPr bwMode="auto">
            <a:xfrm>
              <a:off x="1127329" y="4259188"/>
              <a:ext cx="720000" cy="1584175"/>
            </a:xfrm>
            <a:prstGeom prst="rect">
              <a:avLst/>
            </a:prstGeom>
            <a:ln w="9525">
              <a:solidFill>
                <a:schemeClr val="bg1"/>
              </a:solidFill>
            </a:ln>
          </p:spPr>
          <p:style>
            <a:lnRef idx="3">
              <a:schemeClr val="lt1"/>
            </a:lnRef>
            <a:fillRef idx="1">
              <a:schemeClr val="accent4"/>
            </a:fillRef>
            <a:effectRef idx="1">
              <a:schemeClr val="accent4"/>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cxnSp>
          <p:nvCxnSpPr>
            <p:cNvPr id="50" name="AutoShape 56"/>
            <p:cNvCxnSpPr>
              <a:cxnSpLocks noChangeShapeType="1"/>
              <a:stCxn id="41" idx="3"/>
              <a:endCxn id="42" idx="1"/>
            </p:cNvCxnSpPr>
            <p:nvPr/>
          </p:nvCxnSpPr>
          <p:spPr bwMode="auto">
            <a:xfrm>
              <a:off x="1847329" y="3212976"/>
              <a:ext cx="402536" cy="93610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2" name="AutoShape 56"/>
            <p:cNvCxnSpPr>
              <a:cxnSpLocks noChangeShapeType="1"/>
              <a:stCxn id="45" idx="3"/>
              <a:endCxn id="42" idx="1"/>
            </p:cNvCxnSpPr>
            <p:nvPr/>
          </p:nvCxnSpPr>
          <p:spPr bwMode="auto">
            <a:xfrm flipV="1">
              <a:off x="1847329" y="4149081"/>
              <a:ext cx="402536" cy="90219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4" name="Straight Arrow Connector 53"/>
            <p:cNvCxnSpPr>
              <a:stCxn id="42" idx="3"/>
              <a:endCxn id="44" idx="1"/>
            </p:cNvCxnSpPr>
            <p:nvPr/>
          </p:nvCxnSpPr>
          <p:spPr bwMode="auto">
            <a:xfrm>
              <a:off x="4410105" y="4149081"/>
              <a:ext cx="457448"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6" name="Straight Arrow Connector 55"/>
            <p:cNvCxnSpPr>
              <a:stCxn id="44" idx="3"/>
              <a:endCxn id="43" idx="1"/>
            </p:cNvCxnSpPr>
            <p:nvPr/>
          </p:nvCxnSpPr>
          <p:spPr bwMode="auto">
            <a:xfrm>
              <a:off x="5479386" y="4149081"/>
              <a:ext cx="206986"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0" name="Rectangle 20"/>
            <p:cNvSpPr>
              <a:spLocks noChangeArrowheads="1"/>
            </p:cNvSpPr>
            <p:nvPr/>
          </p:nvSpPr>
          <p:spPr bwMode="auto">
            <a:xfrm>
              <a:off x="567157" y="2422274"/>
              <a:ext cx="416156" cy="3421089"/>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grpSp>
      <p:grpSp>
        <p:nvGrpSpPr>
          <p:cNvPr id="7" name="组合 44"/>
          <p:cNvGrpSpPr/>
          <p:nvPr/>
        </p:nvGrpSpPr>
        <p:grpSpPr>
          <a:xfrm>
            <a:off x="5659691" y="1469368"/>
            <a:ext cx="3490994" cy="3183768"/>
            <a:chOff x="2851126" y="1676400"/>
            <a:chExt cx="4997474" cy="3683000"/>
          </a:xfrm>
        </p:grpSpPr>
        <p:graphicFrame>
          <p:nvGraphicFramePr>
            <p:cNvPr id="71" name="图表 70"/>
            <p:cNvGraphicFramePr/>
            <p:nvPr/>
          </p:nvGraphicFramePr>
          <p:xfrm>
            <a:off x="3124200" y="2209801"/>
            <a:ext cx="4724400" cy="3149599"/>
          </p:xfrm>
          <a:graphic>
            <a:graphicData uri="http://schemas.openxmlformats.org/drawingml/2006/chart">
              <c:chart xmlns:c="http://schemas.openxmlformats.org/drawingml/2006/chart" r:id="rId2"/>
            </a:graphicData>
          </a:graphic>
        </p:graphicFrame>
        <p:sp>
          <p:nvSpPr>
            <p:cNvPr id="72" name="TextBox 71"/>
            <p:cNvSpPr txBox="1"/>
            <p:nvPr/>
          </p:nvSpPr>
          <p:spPr>
            <a:xfrm>
              <a:off x="3352800" y="1676400"/>
              <a:ext cx="4267200" cy="413517"/>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zh-CN" altLang="en-US" sz="1200" smtClean="0">
                <a:latin typeface="+mn-ea"/>
                <a:ea typeface="+mn-ea"/>
              </a:endParaRPr>
            </a:p>
          </p:txBody>
        </p:sp>
        <p:sp>
          <p:nvSpPr>
            <p:cNvPr id="73" name="TextBox 72"/>
            <p:cNvSpPr txBox="1"/>
            <p:nvPr/>
          </p:nvSpPr>
          <p:spPr>
            <a:xfrm>
              <a:off x="3407825" y="1860832"/>
              <a:ext cx="4267199" cy="320434"/>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r>
                <a:rPr lang="zh-CN" altLang="en-US" sz="1200" b="1" smtClean="0">
                  <a:latin typeface="+mn-ea"/>
                  <a:ea typeface="+mn-ea"/>
                </a:rPr>
                <a:t>中国</a:t>
              </a:r>
              <a:r>
                <a:rPr lang="en-US" altLang="zh-CN" sz="1200" b="1" smtClean="0">
                  <a:latin typeface="+mn-ea"/>
                  <a:ea typeface="+mn-ea"/>
                </a:rPr>
                <a:t>B2B</a:t>
              </a:r>
              <a:r>
                <a:rPr lang="zh-CN" altLang="en-US" sz="1200" b="1" smtClean="0">
                  <a:latin typeface="+mn-ea"/>
                  <a:ea typeface="+mn-ea"/>
                </a:rPr>
                <a:t>市场交易规模逐年增加</a:t>
              </a:r>
              <a:r>
                <a:rPr lang="en-US" altLang="zh-CN" sz="1200" baseline="30000" smtClean="0">
                  <a:latin typeface="+mn-ea"/>
                  <a:ea typeface="+mn-ea"/>
                </a:rPr>
                <a:t>*</a:t>
              </a:r>
              <a:endParaRPr lang="zh-CN" altLang="en-US" sz="1200" baseline="30000" smtClean="0">
                <a:latin typeface="+mn-ea"/>
                <a:ea typeface="+mn-ea"/>
              </a:endParaRPr>
            </a:p>
          </p:txBody>
        </p:sp>
        <p:sp>
          <p:nvSpPr>
            <p:cNvPr id="74" name="TextBox 73"/>
            <p:cNvSpPr txBox="1"/>
            <p:nvPr/>
          </p:nvSpPr>
          <p:spPr>
            <a:xfrm>
              <a:off x="2851126" y="2198423"/>
              <a:ext cx="528711" cy="2666999"/>
            </a:xfrm>
            <a:prstGeom prst="rect">
              <a:avLst/>
            </a:prstGeom>
            <a:noFill/>
          </p:spPr>
          <p:txBody>
            <a:bodyPr vert="eaVert" wrap="squar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200" smtClean="0">
                  <a:latin typeface="+mn-ea"/>
                  <a:ea typeface="+mn-ea"/>
                </a:rPr>
                <a:t>交易金额（万亿元）</a:t>
              </a:r>
            </a:p>
          </p:txBody>
        </p:sp>
      </p:grpSp>
      <p:sp>
        <p:nvSpPr>
          <p:cNvPr id="77" name="矩形 76"/>
          <p:cNvSpPr/>
          <p:nvPr/>
        </p:nvSpPr>
        <p:spPr bwMode="auto">
          <a:xfrm>
            <a:off x="7611622" y="2486859"/>
            <a:ext cx="374866" cy="2113065"/>
          </a:xfrm>
          <a:prstGeom prst="rect">
            <a:avLst/>
          </a:prstGeom>
          <a:noFill/>
          <a:ln w="28575">
            <a:solidFill>
              <a:schemeClr val="accent5"/>
            </a:solidFill>
            <a:prstDash val="sysDash"/>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grpSp>
        <p:nvGrpSpPr>
          <p:cNvPr id="48" name="组合 47"/>
          <p:cNvGrpSpPr/>
          <p:nvPr/>
        </p:nvGrpSpPr>
        <p:grpSpPr>
          <a:xfrm>
            <a:off x="212037" y="1493762"/>
            <a:ext cx="5365110" cy="993097"/>
            <a:chOff x="212037" y="1566622"/>
            <a:chExt cx="5365110" cy="993097"/>
          </a:xfrm>
        </p:grpSpPr>
        <p:sp>
          <p:nvSpPr>
            <p:cNvPr id="35" name="矩形 34"/>
            <p:cNvSpPr/>
            <p:nvPr/>
          </p:nvSpPr>
          <p:spPr bwMode="auto">
            <a:xfrm>
              <a:off x="212037" y="1780207"/>
              <a:ext cx="5365110" cy="779512"/>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114300" indent="-114300">
                <a:spcAft>
                  <a:spcPts val="300"/>
                </a:spcAft>
                <a:buFont typeface="Arial" pitchFamily="34" charset="0"/>
                <a:buChar char="•"/>
              </a:pPr>
              <a:r>
                <a:rPr lang="zh-CN" altLang="en-US" sz="1200" smtClean="0">
                  <a:solidFill>
                    <a:schemeClr val="tx1"/>
                  </a:solidFill>
                  <a:latin typeface="微软雅黑" pitchFamily="34" charset="-122"/>
                  <a:ea typeface="微软雅黑" pitchFamily="34" charset="-122"/>
                  <a:cs typeface="Arial"/>
                </a:rPr>
                <a:t>近年来，国家出台一系列电子商务相关法律法规对行业进行规范与监管，如</a:t>
              </a:r>
              <a:r>
                <a:rPr lang="en-US" altLang="zh-CN" sz="1200" smtClean="0">
                  <a:solidFill>
                    <a:schemeClr val="tx1"/>
                  </a:solidFill>
                  <a:latin typeface="微软雅黑" pitchFamily="34" charset="-122"/>
                  <a:ea typeface="微软雅黑" pitchFamily="34" charset="-122"/>
                  <a:cs typeface="Arial"/>
                </a:rPr>
                <a:t>《</a:t>
              </a:r>
              <a:r>
                <a:rPr lang="zh-CN" altLang="en-US" sz="1200" smtClean="0">
                  <a:solidFill>
                    <a:schemeClr val="tx1"/>
                  </a:solidFill>
                  <a:latin typeface="微软雅黑" pitchFamily="34" charset="-122"/>
                  <a:ea typeface="微软雅黑" pitchFamily="34" charset="-122"/>
                  <a:cs typeface="Arial"/>
                </a:rPr>
                <a:t>电子商务模式规范</a:t>
              </a:r>
              <a:r>
                <a:rPr lang="en-US" altLang="zh-CN" sz="1200" smtClean="0">
                  <a:solidFill>
                    <a:schemeClr val="tx1"/>
                  </a:solidFill>
                  <a:latin typeface="微软雅黑" pitchFamily="34" charset="-122"/>
                  <a:ea typeface="微软雅黑" pitchFamily="34" charset="-122"/>
                  <a:cs typeface="Arial"/>
                </a:rPr>
                <a:t>》</a:t>
              </a:r>
              <a:r>
                <a:rPr lang="zh-CN" altLang="en-US" sz="1200" smtClean="0">
                  <a:solidFill>
                    <a:schemeClr val="tx1"/>
                  </a:solidFill>
                  <a:latin typeface="微软雅黑" pitchFamily="34" charset="-122"/>
                  <a:ea typeface="微软雅黑" pitchFamily="34" charset="-122"/>
                  <a:cs typeface="Arial"/>
                </a:rPr>
                <a:t>等</a:t>
              </a:r>
              <a:endParaRPr lang="en-US" altLang="zh-CN" sz="1200" smtClean="0">
                <a:solidFill>
                  <a:schemeClr val="tx1"/>
                </a:solidFill>
                <a:latin typeface="微软雅黑" pitchFamily="34" charset="-122"/>
                <a:ea typeface="微软雅黑" pitchFamily="34" charset="-122"/>
                <a:cs typeface="Arial"/>
              </a:endParaRPr>
            </a:p>
            <a:p>
              <a:pPr marL="114300" indent="-114300">
                <a:spcAft>
                  <a:spcPts val="300"/>
                </a:spcAft>
                <a:buFont typeface="Arial" pitchFamily="34" charset="0"/>
                <a:buChar char="•"/>
              </a:pPr>
              <a:r>
                <a:rPr lang="zh-CN" altLang="en-US" sz="1200" smtClean="0">
                  <a:solidFill>
                    <a:schemeClr val="tx1">
                      <a:lumMod val="95000"/>
                      <a:lumOff val="5000"/>
                    </a:schemeClr>
                  </a:solidFill>
                  <a:latin typeface="微软雅黑" pitchFamily="34" charset="-122"/>
                  <a:ea typeface="微软雅黑" pitchFamily="34" charset="-122"/>
                  <a:cs typeface="Arial"/>
                </a:rPr>
                <a:t>国家建立了多个电子商务试点城市</a:t>
              </a:r>
              <a:endParaRPr lang="en-US" altLang="zh-CN" sz="1200" smtClean="0">
                <a:solidFill>
                  <a:schemeClr val="tx1">
                    <a:lumMod val="95000"/>
                    <a:lumOff val="5000"/>
                  </a:schemeClr>
                </a:solidFill>
                <a:latin typeface="微软雅黑" pitchFamily="34" charset="-122"/>
                <a:ea typeface="微软雅黑" pitchFamily="34" charset="-122"/>
                <a:cs typeface="Arial"/>
              </a:endParaRPr>
            </a:p>
          </p:txBody>
        </p:sp>
        <p:sp>
          <p:nvSpPr>
            <p:cNvPr id="38" name="Rectangle 18"/>
            <p:cNvSpPr/>
            <p:nvPr/>
          </p:nvSpPr>
          <p:spPr bwMode="gray">
            <a:xfrm>
              <a:off x="304800" y="1566622"/>
              <a:ext cx="2392754" cy="256032"/>
            </a:xfrm>
            <a:prstGeom prst="rect">
              <a:avLst/>
            </a:prstGeom>
            <a:solidFill>
              <a:schemeClr val="accent4"/>
            </a:solidFill>
            <a:ln>
              <a:solidFill>
                <a:schemeClr val="bg1">
                  <a:lumMod val="50000"/>
                </a:schemeClr>
              </a:solidFill>
            </a:ln>
            <a:effectLst>
              <a:outerShdw blurRad="50800" dist="38100" dir="2700000" algn="tl"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r>
                <a:rPr lang="zh-CN" altLang="en-US" sz="1200" b="1" smtClean="0">
                  <a:solidFill>
                    <a:schemeClr val="bg1"/>
                  </a:solidFill>
                  <a:latin typeface="+mj-ea"/>
                </a:rPr>
                <a:t>国家政策支持</a:t>
              </a:r>
              <a:r>
                <a:rPr lang="en-US" altLang="zh-CN" sz="1200" b="1" smtClean="0">
                  <a:solidFill>
                    <a:schemeClr val="bg1"/>
                  </a:solidFill>
                  <a:latin typeface="+mj-ea"/>
                </a:rPr>
                <a:t>/</a:t>
              </a:r>
              <a:r>
                <a:rPr lang="zh-CN" altLang="en-US" sz="1200" b="1" smtClean="0">
                  <a:solidFill>
                    <a:schemeClr val="bg1"/>
                  </a:solidFill>
                  <a:latin typeface="+mj-ea"/>
                </a:rPr>
                <a:t>规范不断完善</a:t>
              </a:r>
              <a:endParaRPr lang="zh-CN" altLang="en-US" sz="1200" b="1">
                <a:solidFill>
                  <a:schemeClr val="bg1"/>
                </a:solidFill>
                <a:latin typeface="+mj-ea"/>
              </a:endParaRPr>
            </a:p>
          </p:txBody>
        </p:sp>
      </p:grpSp>
      <p:grpSp>
        <p:nvGrpSpPr>
          <p:cNvPr id="49" name="组合 48"/>
          <p:cNvGrpSpPr/>
          <p:nvPr/>
        </p:nvGrpSpPr>
        <p:grpSpPr>
          <a:xfrm>
            <a:off x="212037" y="2521901"/>
            <a:ext cx="5378558" cy="881934"/>
            <a:chOff x="212037" y="2672902"/>
            <a:chExt cx="5378558" cy="881934"/>
          </a:xfrm>
        </p:grpSpPr>
        <p:sp>
          <p:nvSpPr>
            <p:cNvPr id="28" name="矩形 27"/>
            <p:cNvSpPr/>
            <p:nvPr/>
          </p:nvSpPr>
          <p:spPr bwMode="auto">
            <a:xfrm>
              <a:off x="212037" y="2857495"/>
              <a:ext cx="5378558" cy="697341"/>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114300" indent="-114300">
                <a:spcAft>
                  <a:spcPts val="300"/>
                </a:spcAft>
                <a:buFont typeface="Arial" pitchFamily="34" charset="0"/>
                <a:buChar char="•"/>
              </a:pPr>
              <a:r>
                <a:rPr lang="zh-CN" altLang="en-US" sz="1200" smtClean="0">
                  <a:solidFill>
                    <a:schemeClr val="tx1"/>
                  </a:solidFill>
                  <a:latin typeface="微软雅黑" pitchFamily="34" charset="-122"/>
                  <a:ea typeface="微软雅黑" pitchFamily="34" charset="-122"/>
                  <a:cs typeface="Arial"/>
                </a:rPr>
                <a:t>截止到</a:t>
              </a:r>
              <a:r>
                <a:rPr lang="en-US" altLang="zh-CN" sz="1200" smtClean="0">
                  <a:solidFill>
                    <a:schemeClr val="tx1"/>
                  </a:solidFill>
                  <a:latin typeface="微软雅黑" pitchFamily="34" charset="-122"/>
                  <a:ea typeface="微软雅黑" pitchFamily="34" charset="-122"/>
                  <a:cs typeface="Arial"/>
                </a:rPr>
                <a:t>2011</a:t>
              </a:r>
              <a:r>
                <a:rPr lang="zh-CN" altLang="en-US" sz="1200" smtClean="0">
                  <a:solidFill>
                    <a:schemeClr val="tx1"/>
                  </a:solidFill>
                  <a:latin typeface="微软雅黑" pitchFamily="34" charset="-122"/>
                  <a:ea typeface="微软雅黑" pitchFamily="34" charset="-122"/>
                  <a:cs typeface="Arial"/>
                </a:rPr>
                <a:t>底，中国电子商务市场交易额达</a:t>
              </a:r>
              <a:r>
                <a:rPr lang="en-US" altLang="zh-CN" sz="1200" smtClean="0">
                  <a:solidFill>
                    <a:schemeClr val="tx1"/>
                  </a:solidFill>
                  <a:latin typeface="微软雅黑" pitchFamily="34" charset="-122"/>
                  <a:ea typeface="微软雅黑" pitchFamily="34" charset="-122"/>
                  <a:cs typeface="Arial"/>
                </a:rPr>
                <a:t>6</a:t>
              </a:r>
              <a:r>
                <a:rPr lang="zh-CN" altLang="en-US" sz="1200" smtClean="0">
                  <a:solidFill>
                    <a:schemeClr val="tx1"/>
                  </a:solidFill>
                  <a:latin typeface="微软雅黑" pitchFamily="34" charset="-122"/>
                  <a:ea typeface="微软雅黑" pitchFamily="34" charset="-122"/>
                  <a:cs typeface="Arial"/>
                </a:rPr>
                <a:t>万亿，同比增长</a:t>
              </a:r>
              <a:r>
                <a:rPr lang="en-US" altLang="zh-CN" sz="1200" smtClean="0">
                  <a:solidFill>
                    <a:schemeClr val="tx1"/>
                  </a:solidFill>
                  <a:latin typeface="微软雅黑" pitchFamily="34" charset="-122"/>
                  <a:ea typeface="微软雅黑" pitchFamily="34" charset="-122"/>
                  <a:cs typeface="Arial"/>
                </a:rPr>
                <a:t>33%</a:t>
              </a:r>
              <a:r>
                <a:rPr lang="zh-CN" altLang="en-US" sz="1200" smtClean="0">
                  <a:solidFill>
                    <a:schemeClr val="tx1"/>
                  </a:solidFill>
                  <a:latin typeface="微软雅黑" pitchFamily="34" charset="-122"/>
                  <a:ea typeface="微软雅黑" pitchFamily="34" charset="-122"/>
                  <a:cs typeface="Arial"/>
                </a:rPr>
                <a:t>；其中，</a:t>
              </a:r>
              <a:r>
                <a:rPr lang="en-US" altLang="zh-CN" sz="1200" smtClean="0">
                  <a:solidFill>
                    <a:schemeClr val="tx1"/>
                  </a:solidFill>
                  <a:latin typeface="微软雅黑" pitchFamily="34" charset="-122"/>
                  <a:ea typeface="微软雅黑" pitchFamily="34" charset="-122"/>
                  <a:cs typeface="Arial"/>
                </a:rPr>
                <a:t>B2B</a:t>
              </a:r>
              <a:r>
                <a:rPr lang="zh-CN" altLang="en-US" sz="1200" smtClean="0">
                  <a:solidFill>
                    <a:schemeClr val="tx1"/>
                  </a:solidFill>
                  <a:latin typeface="微软雅黑" pitchFamily="34" charset="-122"/>
                  <a:ea typeface="微软雅黑" pitchFamily="34" charset="-122"/>
                  <a:cs typeface="Arial"/>
                </a:rPr>
                <a:t>电子商务交易额达到</a:t>
              </a:r>
              <a:r>
                <a:rPr lang="en-US" altLang="zh-CN" sz="1200" smtClean="0">
                  <a:solidFill>
                    <a:schemeClr val="tx1"/>
                  </a:solidFill>
                  <a:latin typeface="微软雅黑" pitchFamily="34" charset="-122"/>
                  <a:ea typeface="微软雅黑" pitchFamily="34" charset="-122"/>
                  <a:cs typeface="Arial"/>
                </a:rPr>
                <a:t>4.9</a:t>
              </a:r>
              <a:r>
                <a:rPr lang="zh-CN" altLang="en-US" sz="1200" smtClean="0">
                  <a:solidFill>
                    <a:schemeClr val="tx1"/>
                  </a:solidFill>
                  <a:latin typeface="微软雅黑" pitchFamily="34" charset="-122"/>
                  <a:ea typeface="微软雅黑" pitchFamily="34" charset="-122"/>
                  <a:cs typeface="Arial"/>
                </a:rPr>
                <a:t>万亿，同比增长</a:t>
              </a:r>
              <a:r>
                <a:rPr lang="en-US" altLang="zh-CN" sz="1200" smtClean="0">
                  <a:solidFill>
                    <a:schemeClr val="tx1"/>
                  </a:solidFill>
                  <a:latin typeface="微软雅黑" pitchFamily="34" charset="-122"/>
                  <a:ea typeface="微软雅黑" pitchFamily="34" charset="-122"/>
                  <a:cs typeface="Arial"/>
                </a:rPr>
                <a:t>29%</a:t>
              </a:r>
            </a:p>
          </p:txBody>
        </p:sp>
        <p:sp>
          <p:nvSpPr>
            <p:cNvPr id="39" name="Rectangle 18"/>
            <p:cNvSpPr/>
            <p:nvPr/>
          </p:nvSpPr>
          <p:spPr bwMode="gray">
            <a:xfrm>
              <a:off x="304800" y="2672902"/>
              <a:ext cx="2392754" cy="256032"/>
            </a:xfrm>
            <a:prstGeom prst="rect">
              <a:avLst/>
            </a:prstGeom>
            <a:solidFill>
              <a:schemeClr val="accent4"/>
            </a:solidFill>
            <a:ln>
              <a:solidFill>
                <a:schemeClr val="bg1">
                  <a:lumMod val="50000"/>
                </a:schemeClr>
              </a:solidFill>
            </a:ln>
            <a:effectLst>
              <a:outerShdw blurRad="50800" dist="38100" dir="2700000" algn="tl"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r>
                <a:rPr lang="zh-CN" altLang="en-US" sz="1200" b="1" smtClean="0">
                  <a:solidFill>
                    <a:schemeClr val="bg1"/>
                  </a:solidFill>
                </a:rPr>
                <a:t>电子商务市场规模持续增长</a:t>
              </a:r>
            </a:p>
          </p:txBody>
        </p:sp>
      </p:grpSp>
      <p:grpSp>
        <p:nvGrpSpPr>
          <p:cNvPr id="58" name="组合 57"/>
          <p:cNvGrpSpPr/>
          <p:nvPr/>
        </p:nvGrpSpPr>
        <p:grpSpPr>
          <a:xfrm>
            <a:off x="212037" y="3438877"/>
            <a:ext cx="5374075" cy="957059"/>
            <a:chOff x="212037" y="3686294"/>
            <a:chExt cx="5374075" cy="957059"/>
          </a:xfrm>
        </p:grpSpPr>
        <p:sp>
          <p:nvSpPr>
            <p:cNvPr id="51" name="矩形 50"/>
            <p:cNvSpPr/>
            <p:nvPr/>
          </p:nvSpPr>
          <p:spPr bwMode="auto">
            <a:xfrm>
              <a:off x="212037" y="3912448"/>
              <a:ext cx="5374075" cy="730905"/>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114300" indent="-114300">
                <a:spcAft>
                  <a:spcPts val="300"/>
                </a:spcAft>
                <a:buFont typeface="Arial" pitchFamily="34" charset="0"/>
                <a:buChar char="•"/>
              </a:pPr>
              <a:r>
                <a:rPr lang="zh-CN" altLang="en-US" sz="1200" smtClean="0">
                  <a:solidFill>
                    <a:schemeClr val="tx1"/>
                  </a:solidFill>
                  <a:latin typeface="微软雅黑" pitchFamily="34" charset="-122"/>
                  <a:ea typeface="微软雅黑" pitchFamily="34" charset="-122"/>
                  <a:cs typeface="Arial"/>
                </a:rPr>
                <a:t>市场需求电子商务交易产品种类逐渐覆盖全市场产品领域，逐步从图书、消费电子、服装等生活用品，到装修、家具和大宗贸易领域</a:t>
              </a:r>
            </a:p>
          </p:txBody>
        </p:sp>
        <p:sp>
          <p:nvSpPr>
            <p:cNvPr id="40" name="Rectangle 18"/>
            <p:cNvSpPr/>
            <p:nvPr/>
          </p:nvSpPr>
          <p:spPr bwMode="gray">
            <a:xfrm>
              <a:off x="304800" y="3686294"/>
              <a:ext cx="2392754" cy="256032"/>
            </a:xfrm>
            <a:prstGeom prst="rect">
              <a:avLst/>
            </a:prstGeom>
            <a:solidFill>
              <a:schemeClr val="accent4"/>
            </a:solidFill>
            <a:ln>
              <a:solidFill>
                <a:schemeClr val="bg1">
                  <a:lumMod val="50000"/>
                </a:schemeClr>
              </a:solidFill>
            </a:ln>
            <a:effectLst>
              <a:outerShdw blurRad="50800" dist="38100" dir="2700000" algn="tl"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r>
                <a:rPr lang="zh-CN" altLang="en-US" sz="1200" b="1" smtClean="0">
                  <a:solidFill>
                    <a:schemeClr val="bg1"/>
                  </a:solidFill>
                </a:rPr>
                <a:t>电子商务交易产品的领域扩大</a:t>
              </a:r>
              <a:endParaRPr lang="en-US" altLang="zh-CN" sz="1200" b="1" smtClean="0">
                <a:solidFill>
                  <a:schemeClr val="bg1"/>
                </a:solidFill>
              </a:endParaRPr>
            </a:p>
          </p:txBody>
        </p:sp>
      </p:grpSp>
      <p:grpSp>
        <p:nvGrpSpPr>
          <p:cNvPr id="59" name="组合 58"/>
          <p:cNvGrpSpPr/>
          <p:nvPr/>
        </p:nvGrpSpPr>
        <p:grpSpPr>
          <a:xfrm>
            <a:off x="212037" y="4430978"/>
            <a:ext cx="5346648" cy="1025791"/>
            <a:chOff x="212038" y="4546838"/>
            <a:chExt cx="5346648" cy="931522"/>
          </a:xfrm>
        </p:grpSpPr>
        <p:sp>
          <p:nvSpPr>
            <p:cNvPr id="33" name="矩形 32"/>
            <p:cNvSpPr/>
            <p:nvPr/>
          </p:nvSpPr>
          <p:spPr bwMode="auto">
            <a:xfrm>
              <a:off x="212038" y="4775973"/>
              <a:ext cx="5346648" cy="702387"/>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114300" indent="-114300">
                <a:spcAft>
                  <a:spcPts val="300"/>
                </a:spcAft>
                <a:buFont typeface="Arial" pitchFamily="34" charset="0"/>
                <a:buChar char="•"/>
              </a:pPr>
              <a:r>
                <a:rPr lang="zh-CN" altLang="en-US" sz="1200" smtClean="0">
                  <a:solidFill>
                    <a:schemeClr val="tx1"/>
                  </a:solidFill>
                  <a:latin typeface="微软雅黑" pitchFamily="34" charset="-122"/>
                  <a:ea typeface="微软雅黑" pitchFamily="34" charset="-122"/>
                  <a:cs typeface="Arial"/>
                </a:rPr>
                <a:t>截止</a:t>
              </a:r>
              <a:r>
                <a:rPr lang="en-US" altLang="zh-CN" sz="1200" smtClean="0">
                  <a:solidFill>
                    <a:schemeClr val="tx1"/>
                  </a:solidFill>
                  <a:latin typeface="微软雅黑" pitchFamily="34" charset="-122"/>
                  <a:ea typeface="微软雅黑" pitchFamily="34" charset="-122"/>
                  <a:cs typeface="Arial"/>
                </a:rPr>
                <a:t>2011</a:t>
              </a:r>
              <a:r>
                <a:rPr lang="zh-CN" altLang="en-US" sz="1200" smtClean="0">
                  <a:solidFill>
                    <a:schemeClr val="tx1"/>
                  </a:solidFill>
                  <a:latin typeface="微软雅黑" pitchFamily="34" charset="-122"/>
                  <a:ea typeface="微软雅黑" pitchFamily="34" charset="-122"/>
                  <a:cs typeface="Arial"/>
                </a:rPr>
                <a:t>底，我国</a:t>
              </a:r>
              <a:r>
                <a:rPr lang="en-US" altLang="zh-CN" sz="1200" smtClean="0">
                  <a:solidFill>
                    <a:schemeClr val="tx1"/>
                  </a:solidFill>
                  <a:latin typeface="微软雅黑" pitchFamily="34" charset="-122"/>
                  <a:ea typeface="微软雅黑" pitchFamily="34" charset="-122"/>
                  <a:cs typeface="Arial"/>
                </a:rPr>
                <a:t>B2B</a:t>
              </a:r>
              <a:r>
                <a:rPr lang="zh-CN" altLang="en-US" sz="1200" smtClean="0">
                  <a:solidFill>
                    <a:schemeClr val="tx1"/>
                  </a:solidFill>
                  <a:latin typeface="微软雅黑" pitchFamily="34" charset="-122"/>
                  <a:ea typeface="微软雅黑" pitchFamily="34" charset="-122"/>
                  <a:cs typeface="Arial"/>
                </a:rPr>
                <a:t>电子商务服务企业达</a:t>
              </a:r>
              <a:r>
                <a:rPr lang="en-US" altLang="zh-CN" sz="1200" smtClean="0">
                  <a:solidFill>
                    <a:schemeClr val="tx1"/>
                  </a:solidFill>
                  <a:latin typeface="微软雅黑" pitchFamily="34" charset="-122"/>
                  <a:ea typeface="微软雅黑" pitchFamily="34" charset="-122"/>
                  <a:cs typeface="Arial"/>
                </a:rPr>
                <a:t>1</a:t>
              </a:r>
              <a:r>
                <a:rPr lang="zh-CN" altLang="en-US" sz="1200" smtClean="0">
                  <a:solidFill>
                    <a:schemeClr val="tx1"/>
                  </a:solidFill>
                  <a:latin typeface="微软雅黑" pitchFamily="34" charset="-122"/>
                  <a:ea typeface="微软雅黑" pitchFamily="34" charset="-122"/>
                  <a:cs typeface="Arial"/>
                </a:rPr>
                <a:t>万多家，同比增长</a:t>
              </a:r>
              <a:r>
                <a:rPr lang="en-US" altLang="zh-CN" sz="1200" smtClean="0">
                  <a:solidFill>
                    <a:schemeClr val="tx1"/>
                  </a:solidFill>
                  <a:latin typeface="微软雅黑" pitchFamily="34" charset="-122"/>
                  <a:ea typeface="微软雅黑" pitchFamily="34" charset="-122"/>
                  <a:cs typeface="Arial"/>
                </a:rPr>
                <a:t>14%</a:t>
              </a:r>
              <a:r>
                <a:rPr lang="zh-CN" altLang="en-US" sz="1200" smtClean="0">
                  <a:solidFill>
                    <a:schemeClr val="tx1"/>
                  </a:solidFill>
                  <a:latin typeface="微软雅黑" pitchFamily="34" charset="-122"/>
                  <a:ea typeface="微软雅黑" pitchFamily="34" charset="-122"/>
                  <a:cs typeface="Arial"/>
                </a:rPr>
                <a:t>，电子商务呈现向垂直领域发展趋势，如大宗商品交易类（我的钢铁网、金银岛）</a:t>
              </a:r>
              <a:endParaRPr lang="en-US" altLang="zh-CN" sz="1200" smtClean="0">
                <a:solidFill>
                  <a:schemeClr val="tx1"/>
                </a:solidFill>
                <a:latin typeface="微软雅黑" pitchFamily="34" charset="-122"/>
                <a:ea typeface="微软雅黑" pitchFamily="34" charset="-122"/>
                <a:cs typeface="Arial"/>
              </a:endParaRPr>
            </a:p>
            <a:p>
              <a:pPr marL="114300" indent="-114300">
                <a:spcAft>
                  <a:spcPts val="300"/>
                </a:spcAft>
                <a:buFont typeface="Arial" pitchFamily="34" charset="0"/>
                <a:buChar char="•"/>
              </a:pPr>
              <a:r>
                <a:rPr lang="zh-CN" altLang="en-US" sz="1200" smtClean="0">
                  <a:solidFill>
                    <a:schemeClr val="tx1"/>
                  </a:solidFill>
                  <a:latin typeface="微软雅黑" pitchFamily="34" charset="-122"/>
                  <a:ea typeface="微软雅黑" pitchFamily="34" charset="-122"/>
                  <a:cs typeface="Arial"/>
                </a:rPr>
                <a:t>钢铁</a:t>
              </a:r>
              <a:r>
                <a:rPr lang="en-US" altLang="zh-CN" sz="1200" smtClean="0">
                  <a:solidFill>
                    <a:schemeClr val="tx1"/>
                  </a:solidFill>
                  <a:latin typeface="微软雅黑" pitchFamily="34" charset="-122"/>
                  <a:ea typeface="微软雅黑" pitchFamily="34" charset="-122"/>
                  <a:cs typeface="Arial"/>
                </a:rPr>
                <a:t>B2B</a:t>
              </a:r>
              <a:r>
                <a:rPr lang="zh-CN" altLang="en-US" sz="1200" smtClean="0">
                  <a:solidFill>
                    <a:schemeClr val="tx1"/>
                  </a:solidFill>
                  <a:latin typeface="微软雅黑" pitchFamily="34" charset="-122"/>
                  <a:ea typeface="微软雅黑" pitchFamily="34" charset="-122"/>
                  <a:cs typeface="Arial"/>
                </a:rPr>
                <a:t>网站的发展经历了从网络黄页到商情咨讯，从在线交易到服务创新的逐步深入过程</a:t>
              </a:r>
            </a:p>
          </p:txBody>
        </p:sp>
        <p:sp>
          <p:nvSpPr>
            <p:cNvPr id="46" name="Rectangle 18"/>
            <p:cNvSpPr/>
            <p:nvPr/>
          </p:nvSpPr>
          <p:spPr bwMode="gray">
            <a:xfrm>
              <a:off x="304800" y="4546838"/>
              <a:ext cx="2392754" cy="229139"/>
            </a:xfrm>
            <a:prstGeom prst="rect">
              <a:avLst/>
            </a:prstGeom>
            <a:solidFill>
              <a:schemeClr val="accent4"/>
            </a:solidFill>
            <a:ln>
              <a:solidFill>
                <a:schemeClr val="bg1">
                  <a:lumMod val="50000"/>
                </a:schemeClr>
              </a:solidFill>
            </a:ln>
            <a:effectLst>
              <a:outerShdw blurRad="50800" dist="38100" dir="2700000" algn="tl"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r>
                <a:rPr lang="zh-CN" altLang="en-US" sz="1200" b="1" smtClean="0">
                  <a:solidFill>
                    <a:schemeClr val="bg1"/>
                  </a:solidFill>
                </a:rPr>
                <a:t>电子商务垂直化发展趋势明显</a:t>
              </a:r>
            </a:p>
          </p:txBody>
        </p:sp>
      </p:grpSp>
      <p:grpSp>
        <p:nvGrpSpPr>
          <p:cNvPr id="62" name="组合 61"/>
          <p:cNvGrpSpPr/>
          <p:nvPr/>
        </p:nvGrpSpPr>
        <p:grpSpPr>
          <a:xfrm>
            <a:off x="212037" y="5491810"/>
            <a:ext cx="5337684" cy="946830"/>
            <a:chOff x="212037" y="5491810"/>
            <a:chExt cx="5337684" cy="946830"/>
          </a:xfrm>
        </p:grpSpPr>
        <p:sp>
          <p:nvSpPr>
            <p:cNvPr id="37" name="矩形 36"/>
            <p:cNvSpPr/>
            <p:nvPr/>
          </p:nvSpPr>
          <p:spPr bwMode="auto">
            <a:xfrm>
              <a:off x="212037" y="5690604"/>
              <a:ext cx="5337684" cy="748036"/>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114300" indent="-114300">
                <a:spcAft>
                  <a:spcPts val="300"/>
                </a:spcAft>
                <a:buFont typeface="Arial" pitchFamily="34" charset="0"/>
                <a:buChar char="•"/>
              </a:pPr>
              <a:r>
                <a:rPr lang="zh-CN" altLang="en-US" sz="1200" smtClean="0">
                  <a:solidFill>
                    <a:schemeClr val="tx1"/>
                  </a:solidFill>
                  <a:latin typeface="微软雅黑" pitchFamily="34" charset="-122"/>
                  <a:ea typeface="微软雅黑" pitchFamily="34" charset="-122"/>
                  <a:cs typeface="Arial"/>
                </a:rPr>
                <a:t>电子商务平台实施技术上已成熟，面向服务的体系架构（</a:t>
              </a:r>
              <a:r>
                <a:rPr lang="en-US" altLang="en-US" sz="1200" smtClean="0">
                  <a:solidFill>
                    <a:schemeClr val="tx1"/>
                  </a:solidFill>
                  <a:latin typeface="微软雅黑" pitchFamily="34" charset="-122"/>
                  <a:ea typeface="微软雅黑" pitchFamily="34" charset="-122"/>
                  <a:cs typeface="Arial"/>
                </a:rPr>
                <a:t>SOA</a:t>
              </a:r>
              <a:r>
                <a:rPr lang="zh-CN" altLang="en-US" sz="1200" smtClean="0">
                  <a:solidFill>
                    <a:schemeClr val="tx1"/>
                  </a:solidFill>
                  <a:latin typeface="微软雅黑" pitchFamily="34" charset="-122"/>
                  <a:ea typeface="微软雅黑" pitchFamily="34" charset="-122"/>
                  <a:cs typeface="Arial"/>
                </a:rPr>
                <a:t>）给信息化带来标准化的机会，云计算、物联网、</a:t>
              </a:r>
              <a:r>
                <a:rPr lang="en-US" altLang="en-US" sz="1200" smtClean="0">
                  <a:solidFill>
                    <a:schemeClr val="tx1"/>
                  </a:solidFill>
                  <a:latin typeface="微软雅黑" pitchFamily="34" charset="-122"/>
                  <a:ea typeface="微软雅黑" pitchFamily="34" charset="-122"/>
                  <a:cs typeface="Arial"/>
                </a:rPr>
                <a:t>Web2.0</a:t>
              </a:r>
              <a:r>
                <a:rPr lang="zh-CN" altLang="en-US" sz="1200" smtClean="0">
                  <a:solidFill>
                    <a:schemeClr val="tx1"/>
                  </a:solidFill>
                  <a:latin typeface="微软雅黑" pitchFamily="34" charset="-122"/>
                  <a:ea typeface="微软雅黑" pitchFamily="34" charset="-122"/>
                  <a:cs typeface="Arial"/>
                </a:rPr>
                <a:t>、</a:t>
              </a:r>
              <a:r>
                <a:rPr lang="en-US" altLang="en-US" sz="1200" smtClean="0">
                  <a:solidFill>
                    <a:schemeClr val="tx1"/>
                  </a:solidFill>
                  <a:latin typeface="微软雅黑" pitchFamily="34" charset="-122"/>
                  <a:ea typeface="微软雅黑" pitchFamily="34" charset="-122"/>
                  <a:cs typeface="Arial"/>
                </a:rPr>
                <a:t>html5</a:t>
              </a:r>
              <a:r>
                <a:rPr lang="zh-CN" altLang="en-US" sz="1200" smtClean="0">
                  <a:solidFill>
                    <a:schemeClr val="tx1"/>
                  </a:solidFill>
                  <a:latin typeface="微软雅黑" pitchFamily="34" charset="-122"/>
                  <a:ea typeface="微软雅黑" pitchFamily="34" charset="-122"/>
                  <a:cs typeface="Arial"/>
                </a:rPr>
                <a:t>等技术全面支持电子商务平台运行</a:t>
              </a:r>
              <a:endParaRPr lang="en-US" altLang="zh-CN" sz="1200" smtClean="0">
                <a:solidFill>
                  <a:schemeClr val="tx1"/>
                </a:solidFill>
                <a:latin typeface="微软雅黑" pitchFamily="34" charset="-122"/>
                <a:ea typeface="微软雅黑" pitchFamily="34" charset="-122"/>
                <a:cs typeface="Arial"/>
              </a:endParaRPr>
            </a:p>
          </p:txBody>
        </p:sp>
        <p:sp>
          <p:nvSpPr>
            <p:cNvPr id="47" name="Rectangle 18"/>
            <p:cNvSpPr/>
            <p:nvPr/>
          </p:nvSpPr>
          <p:spPr bwMode="gray">
            <a:xfrm>
              <a:off x="304799" y="5491810"/>
              <a:ext cx="2392755" cy="256032"/>
            </a:xfrm>
            <a:prstGeom prst="rect">
              <a:avLst/>
            </a:prstGeom>
            <a:solidFill>
              <a:schemeClr val="accent4"/>
            </a:solidFill>
            <a:ln>
              <a:solidFill>
                <a:schemeClr val="bg1">
                  <a:lumMod val="50000"/>
                </a:schemeClr>
              </a:solidFill>
            </a:ln>
            <a:effectLst>
              <a:outerShdw blurRad="50800" dist="38100" dir="2700000" algn="tl"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r>
                <a:rPr lang="zh-CN" altLang="en-US" sz="1200" b="1" smtClean="0">
                  <a:solidFill>
                    <a:schemeClr val="bg1"/>
                  </a:solidFill>
                </a:rPr>
                <a:t>信息技术日趋成熟</a:t>
              </a:r>
            </a:p>
          </p:txBody>
        </p:sp>
      </p:grpSp>
      <p:sp>
        <p:nvSpPr>
          <p:cNvPr id="76" name="右箭头 75"/>
          <p:cNvSpPr/>
          <p:nvPr/>
        </p:nvSpPr>
        <p:spPr bwMode="auto">
          <a:xfrm>
            <a:off x="5363451" y="2955851"/>
            <a:ext cx="402036" cy="483026"/>
          </a:xfrm>
          <a:prstGeom prst="rightArrow">
            <a:avLst/>
          </a:prstGeom>
          <a:solidFill>
            <a:schemeClr val="accent5">
              <a:lumMod val="60000"/>
              <a:lumOff val="40000"/>
            </a:schemeClr>
          </a:solidFill>
          <a:ln>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53" name="Slide Number Placeholder 3"/>
          <p:cNvSpPr txBox="1"/>
          <p:nvPr/>
        </p:nvSpPr>
        <p:spPr>
          <a:xfrm>
            <a:off x="8243888" y="6553200"/>
            <a:ext cx="666750" cy="228600"/>
          </a:xfrm>
          <a:prstGeom prst="rect">
            <a:avLst/>
          </a:prstGeom>
          <a:noFill/>
          <a:ln w="12700">
            <a:noFill/>
            <a:miter lim="800000"/>
          </a:ln>
          <a:effectLst/>
        </p:spPr>
        <p:txBody>
          <a:bodyPr vert="horz" wrap="square" lIns="91440" tIns="45720" rIns="91440" bIns="0" numCol="1" anchor="b"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marL="0" marR="0" lvl="0" indent="0" algn="r" defTabSz="914400" eaLnBrk="0" latinLnBrk="0" hangingPunct="0">
              <a:lnSpc>
                <a:spcPct val="70000"/>
              </a:lnSpc>
              <a:buClrTx/>
              <a:buSzTx/>
              <a:buFontTx/>
              <a:buNone/>
              <a:tabLst>
                <a:tab pos="2473325"/>
              </a:tabLst>
              <a:defRPr/>
            </a:pPr>
            <a:fld id="{916D2383-AA66-4E37-A027-B5DEB07741A2}" type="slidenum">
              <a:rPr lang="en-US" altLang="zh-CN" sz="900" smtClean="0">
                <a:solidFill>
                  <a:srgbClr val="000000"/>
                </a:solidFill>
                <a:latin typeface="Arial" pitchFamily="34" charset="0"/>
                <a:ea typeface="华文楷体" pitchFamily="2" charset="-122"/>
              </a:rPr>
              <a:pPr marL="0" marR="0" lvl="0" indent="0" algn="r" defTabSz="914400" eaLnBrk="0" latinLnBrk="0" hangingPunct="0">
                <a:lnSpc>
                  <a:spcPct val="70000"/>
                </a:lnSpc>
                <a:buClrTx/>
                <a:buSzTx/>
                <a:buFontTx/>
                <a:buNone/>
                <a:tabLst>
                  <a:tab pos="2473325"/>
                </a:tabLst>
                <a:defRPr/>
              </a:pPr>
              <a:t>16</a:t>
            </a:fld>
            <a:br>
              <a:rPr lang="en-US" altLang="zh-CN" sz="900" smtClean="0">
                <a:solidFill>
                  <a:srgbClr val="000000"/>
                </a:solidFill>
                <a:latin typeface="Arial" pitchFamily="34" charset="0"/>
                <a:ea typeface="华文楷体" pitchFamily="2" charset="-122"/>
              </a:rPr>
            </a:br>
            <a:endParaRPr lang="en-US" altLang="zh-CN" sz="900">
              <a:solidFill>
                <a:srgbClr val="000000"/>
              </a:solidFill>
              <a:latin typeface="Arial" pitchFamily="34" charset="0"/>
              <a:ea typeface="华文楷体" pitchFamily="2" charset="-122"/>
            </a:endParaRPr>
          </a:p>
        </p:txBody>
      </p:sp>
    </p:spTree>
    <p:extLst>
      <p:ext uri="{BB962C8B-B14F-4D97-AF65-F5344CB8AC3E}">
        <p14:creationId xmlns:p14="http://schemas.microsoft.com/office/powerpoint/2010/main" val="3887706826"/>
      </p:ext>
    </p:ext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212037" y="76201"/>
            <a:ext cx="6952251" cy="965200"/>
          </a:xfrm>
        </p:spPr>
        <p:txBody>
          <a:bodyPr/>
          <a:lstStyle/>
          <a:p>
            <a:r>
              <a:rPr lang="zh-CN" altLang="en-US" smtClean="0"/>
              <a:t>钢铁产业链上下游各相关方在体系建设、内部运营等方面能力日趋成熟，为电子商务平台奠定了内部基础</a:t>
            </a:r>
            <a:endParaRPr lang="zh-CN" altLang="en-US">
              <a:latin typeface="+mn-ea"/>
              <a:ea typeface="+mn-ea"/>
            </a:endParaRPr>
          </a:p>
        </p:txBody>
      </p:sp>
      <p:sp>
        <p:nvSpPr>
          <p:cNvPr id="3" name="页脚占位符 2"/>
          <p:cNvSpPr>
            <a:spLocks noGrp="1"/>
          </p:cNvSpPr>
          <p:nvPr>
            <p:ph type="ftr" sz="quarter" idx="4294967295"/>
          </p:nvPr>
        </p:nvSpPr>
        <p:spPr>
          <a:xfrm>
            <a:off x="304800" y="6553200"/>
            <a:ext cx="5522913" cy="228600"/>
          </a:xfrm>
          <a:prstGeom prst="rect">
            <a:avLst/>
          </a:prstGeom>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latin typeface="+mn-lt"/>
              <a:ea typeface="+mn-ea"/>
            </a:endParaRPr>
          </a:p>
        </p:txBody>
      </p:sp>
      <p:sp>
        <p:nvSpPr>
          <p:cNvPr id="25" name="Content Placeholder 5"/>
          <p:cNvSpPr txBox="1"/>
          <p:nvPr/>
        </p:nvSpPr>
        <p:spPr>
          <a:xfrm>
            <a:off x="212037" y="1155700"/>
            <a:ext cx="8445500" cy="382772"/>
          </a:xfrm>
          <a:prstGeom prst="rect">
            <a:avLst/>
          </a:prstGeom>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marL="112713" marR="0" lvl="0" indent="-112713" defTabSz="914400" eaLnBrk="0" latinLnBrk="0" hangingPunct="0">
              <a:lnSpc>
                <a:spcPct val="120000"/>
              </a:lnSpc>
              <a:spcBef>
                <a:spcPct val="50000"/>
              </a:spcBef>
              <a:buClr>
                <a:schemeClr val="tx1"/>
              </a:buClr>
              <a:buSzTx/>
              <a:defRPr/>
            </a:pPr>
            <a:r>
              <a:rPr lang="zh-CN" altLang="en-US" sz="1400" b="1" smtClean="0">
                <a:latin typeface="微软雅黑" pitchFamily="34" charset="-122"/>
                <a:ea typeface="微软雅黑" pitchFamily="34" charset="-122"/>
              </a:rPr>
              <a:t>钢铁产业链相关方内部能力分析</a:t>
            </a:r>
            <a:endParaRPr lang="en-US" altLang="en-US" sz="1400" b="1">
              <a:latin typeface="微软雅黑" pitchFamily="34" charset="-122"/>
              <a:ea typeface="微软雅黑" pitchFamily="34" charset="-122"/>
            </a:endParaRPr>
          </a:p>
        </p:txBody>
      </p:sp>
      <p:sp>
        <p:nvSpPr>
          <p:cNvPr id="65" name="Footer Placeholder 2"/>
          <p:cNvSpPr txBox="1"/>
          <p:nvPr/>
        </p:nvSpPr>
        <p:spPr bwMode="gray">
          <a:xfrm>
            <a:off x="5286379" y="6553200"/>
            <a:ext cx="3184458" cy="228600"/>
          </a:xfrm>
          <a:prstGeom prst="rect">
            <a:avLst/>
          </a:prstGeom>
          <a:noFill/>
          <a:ln w="12700">
            <a:noFill/>
            <a:miter lim="800000"/>
          </a:ln>
          <a:effectLst/>
        </p:spPr>
        <p:txBody>
          <a:bodyPr vert="horz" wrap="square" lIns="91440" tIns="45720" rIns="91440" bIns="45720" numCol="1" anchor="ctr"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eaLnBrk="0" hangingPunct="0">
              <a:defRPr/>
            </a:pPr>
            <a:r>
              <a:rPr lang="zh-CN" altLang="en-US" sz="1000" smtClean="0">
                <a:solidFill>
                  <a:srgbClr val="000000"/>
                </a:solidFill>
                <a:latin typeface="+mn-ea"/>
                <a:ea typeface="+mn-ea"/>
                <a:sym typeface="Symbol" pitchFamily="18" charset="2"/>
              </a:rPr>
              <a:t>*信息</a:t>
            </a:r>
            <a:r>
              <a:rPr lang="zh-CN" altLang="en-US" sz="1000" smtClean="0">
                <a:solidFill>
                  <a:srgbClr val="000000"/>
                </a:solidFill>
                <a:latin typeface="+mj-ea"/>
                <a:ea typeface="+mj-ea"/>
                <a:sym typeface="Symbol" pitchFamily="18" charset="2"/>
              </a:rPr>
              <a:t>来源：</a:t>
            </a:r>
            <a:r>
              <a:rPr lang="zh-CN" altLang="en-US" sz="1000" smtClean="0">
                <a:latin typeface="+mj-ea"/>
                <a:ea typeface="+mj-ea"/>
              </a:rPr>
              <a:t>中国电子商务研究中心；</a:t>
            </a:r>
            <a:r>
              <a:rPr lang="en-US" altLang="zh-CN" sz="1000" smtClean="0">
                <a:solidFill>
                  <a:srgbClr val="000000"/>
                </a:solidFill>
                <a:latin typeface="+mj-ea"/>
                <a:ea typeface="+mj-ea"/>
                <a:sym typeface="Symbol" pitchFamily="18" charset="2"/>
              </a:rPr>
              <a:t>B</a:t>
            </a:r>
            <a:r>
              <a:rPr lang="zh-CN" altLang="en-US" sz="1000" smtClean="0">
                <a:solidFill>
                  <a:srgbClr val="000000"/>
                </a:solidFill>
                <a:latin typeface="+mj-ea"/>
                <a:ea typeface="+mj-ea"/>
                <a:sym typeface="Symbol" pitchFamily="18" charset="2"/>
              </a:rPr>
              <a:t>研究</a:t>
            </a:r>
            <a:endParaRPr lang="en-US" sz="1000" smtClean="0">
              <a:solidFill>
                <a:srgbClr val="000000"/>
              </a:solidFill>
              <a:latin typeface="+mj-ea"/>
              <a:ea typeface="+mj-ea"/>
              <a:sym typeface="Symbol" pitchFamily="18" charset="2"/>
            </a:endParaRPr>
          </a:p>
          <a:p>
            <a:pPr lvl="0" eaLnBrk="0" hangingPunct="0">
              <a:defRPr/>
            </a:pPr>
            <a:endParaRPr lang="en-US" sz="1000">
              <a:solidFill>
                <a:srgbClr val="000000"/>
              </a:solidFill>
              <a:latin typeface="+mn-ea"/>
              <a:ea typeface="+mn-ea"/>
              <a:sym typeface="Symbol" pitchFamily="18" charset="2"/>
            </a:endParaRPr>
          </a:p>
        </p:txBody>
      </p:sp>
      <p:sp>
        <p:nvSpPr>
          <p:cNvPr id="46" name="Slide Number Placeholder 3"/>
          <p:cNvSpPr txBox="1"/>
          <p:nvPr/>
        </p:nvSpPr>
        <p:spPr>
          <a:xfrm>
            <a:off x="8243888" y="6553200"/>
            <a:ext cx="666750" cy="228600"/>
          </a:xfrm>
          <a:prstGeom prst="rect">
            <a:avLst/>
          </a:prstGeom>
          <a:noFill/>
          <a:ln w="12700">
            <a:noFill/>
            <a:miter lim="800000"/>
          </a:ln>
          <a:effectLst/>
        </p:spPr>
        <p:txBody>
          <a:bodyPr vert="horz" wrap="square" lIns="91440" tIns="45720" rIns="91440" bIns="0" numCol="1" anchor="b"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marL="0" marR="0" lvl="0" indent="0" algn="r" defTabSz="914400" eaLnBrk="0" latinLnBrk="0" hangingPunct="0">
              <a:lnSpc>
                <a:spcPct val="70000"/>
              </a:lnSpc>
              <a:buClrTx/>
              <a:buSzTx/>
              <a:buFontTx/>
              <a:buNone/>
              <a:tabLst>
                <a:tab pos="2473325"/>
              </a:tabLst>
              <a:defRPr/>
            </a:pPr>
            <a:fld id="{916D2383-AA66-4E37-A027-B5DEB07741A2}" type="slidenum">
              <a:rPr lang="en-US" altLang="zh-CN" sz="900" smtClean="0">
                <a:solidFill>
                  <a:srgbClr val="000000"/>
                </a:solidFill>
                <a:latin typeface="Arial" pitchFamily="34" charset="0"/>
                <a:ea typeface="华文楷体" pitchFamily="2" charset="-122"/>
              </a:rPr>
              <a:pPr marL="0" marR="0" lvl="0" indent="0" algn="r" defTabSz="914400" eaLnBrk="0" latinLnBrk="0" hangingPunct="0">
                <a:lnSpc>
                  <a:spcPct val="70000"/>
                </a:lnSpc>
                <a:buClrTx/>
                <a:buSzTx/>
                <a:buFontTx/>
                <a:buNone/>
                <a:tabLst>
                  <a:tab pos="2473325"/>
                </a:tabLst>
                <a:defRPr/>
              </a:pPr>
              <a:t>17</a:t>
            </a:fld>
            <a:br>
              <a:rPr lang="en-US" altLang="zh-CN" sz="900" smtClean="0">
                <a:solidFill>
                  <a:srgbClr val="000000"/>
                </a:solidFill>
                <a:latin typeface="Arial" pitchFamily="34" charset="0"/>
                <a:ea typeface="华文楷体" pitchFamily="2" charset="-122"/>
              </a:rPr>
            </a:br>
            <a:endParaRPr lang="en-US" altLang="zh-CN" sz="900">
              <a:solidFill>
                <a:srgbClr val="000000"/>
              </a:solidFill>
              <a:latin typeface="Arial" pitchFamily="34" charset="0"/>
              <a:ea typeface="华文楷体" pitchFamily="2" charset="-122"/>
            </a:endParaRPr>
          </a:p>
        </p:txBody>
      </p:sp>
      <p:grpSp>
        <p:nvGrpSpPr>
          <p:cNvPr id="40" name="组合 47"/>
          <p:cNvGrpSpPr/>
          <p:nvPr/>
        </p:nvGrpSpPr>
        <p:grpSpPr>
          <a:xfrm>
            <a:off x="212037" y="1556792"/>
            <a:ext cx="5365110" cy="1019991"/>
            <a:chOff x="212037" y="1526281"/>
            <a:chExt cx="5365110" cy="1019991"/>
          </a:xfrm>
        </p:grpSpPr>
        <p:sp>
          <p:nvSpPr>
            <p:cNvPr id="47" name="矩形 34"/>
            <p:cNvSpPr/>
            <p:nvPr/>
          </p:nvSpPr>
          <p:spPr bwMode="auto">
            <a:xfrm>
              <a:off x="212037" y="1766760"/>
              <a:ext cx="5365110" cy="779512"/>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114300" indent="-114300">
                <a:spcAft>
                  <a:spcPts val="300"/>
                </a:spcAft>
                <a:buFont typeface="Arial" pitchFamily="34" charset="0"/>
                <a:buChar char="•"/>
              </a:pPr>
              <a:r>
                <a:rPr lang="zh-CN" altLang="en-US" sz="1200" b="1" smtClean="0">
                  <a:solidFill>
                    <a:schemeClr val="tx1">
                      <a:lumMod val="95000"/>
                      <a:lumOff val="5000"/>
                    </a:schemeClr>
                  </a:solidFill>
                  <a:latin typeface="微软雅黑" pitchFamily="34" charset="-122"/>
                  <a:ea typeface="微软雅黑" pitchFamily="34" charset="-122"/>
                  <a:cs typeface="Arial"/>
                </a:rPr>
                <a:t>运营能力提升</a:t>
              </a:r>
              <a:r>
                <a:rPr lang="zh-CN" altLang="en-US" sz="1200" smtClean="0">
                  <a:solidFill>
                    <a:schemeClr val="tx1">
                      <a:lumMod val="95000"/>
                      <a:lumOff val="5000"/>
                    </a:schemeClr>
                  </a:solidFill>
                  <a:latin typeface="微软雅黑" pitchFamily="34" charset="-122"/>
                  <a:ea typeface="微软雅黑" pitchFamily="34" charset="-122"/>
                  <a:cs typeface="Arial"/>
                </a:rPr>
                <a:t>：自身信息化（如</a:t>
              </a:r>
              <a:r>
                <a:rPr lang="en-US" altLang="zh-CN" sz="1200" smtClean="0">
                  <a:solidFill>
                    <a:schemeClr val="tx1">
                      <a:lumMod val="95000"/>
                      <a:lumOff val="5000"/>
                    </a:schemeClr>
                  </a:solidFill>
                  <a:latin typeface="微软雅黑" pitchFamily="34" charset="-122"/>
                  <a:ea typeface="微软雅黑" pitchFamily="34" charset="-122"/>
                  <a:cs typeface="Arial"/>
                </a:rPr>
                <a:t>ERP</a:t>
              </a:r>
              <a:r>
                <a:rPr lang="zh-CN" altLang="en-US" sz="1200" smtClean="0">
                  <a:solidFill>
                    <a:schemeClr val="tx1">
                      <a:lumMod val="95000"/>
                      <a:lumOff val="5000"/>
                    </a:schemeClr>
                  </a:solidFill>
                  <a:latin typeface="微软雅黑" pitchFamily="34" charset="-122"/>
                  <a:ea typeface="微软雅黑" pitchFamily="34" charset="-122"/>
                  <a:cs typeface="Arial"/>
                </a:rPr>
                <a:t>）建设进程大幅度提升运营能力，追求更高的资讯获取能力与交易透明度</a:t>
              </a:r>
              <a:endParaRPr lang="en-US" altLang="zh-CN" sz="1200" smtClean="0">
                <a:solidFill>
                  <a:schemeClr val="tx1">
                    <a:lumMod val="95000"/>
                    <a:lumOff val="5000"/>
                  </a:schemeClr>
                </a:solidFill>
                <a:latin typeface="微软雅黑" pitchFamily="34" charset="-122"/>
                <a:ea typeface="微软雅黑" pitchFamily="34" charset="-122"/>
                <a:cs typeface="Arial"/>
              </a:endParaRPr>
            </a:p>
            <a:p>
              <a:pPr marL="114300" indent="-114300">
                <a:spcAft>
                  <a:spcPts val="300"/>
                </a:spcAft>
                <a:buFont typeface="Arial" pitchFamily="34" charset="0"/>
                <a:buChar char="•"/>
              </a:pPr>
              <a:r>
                <a:rPr lang="zh-CN" altLang="en-US" sz="1200" b="1" smtClean="0">
                  <a:solidFill>
                    <a:schemeClr val="tx1">
                      <a:lumMod val="95000"/>
                      <a:lumOff val="5000"/>
                    </a:schemeClr>
                  </a:solidFill>
                  <a:latin typeface="微软雅黑" pitchFamily="34" charset="-122"/>
                  <a:ea typeface="微软雅黑" pitchFamily="34" charset="-122"/>
                  <a:cs typeface="Arial"/>
                </a:rPr>
                <a:t>业务体系建设日趋成熟</a:t>
              </a:r>
              <a:r>
                <a:rPr lang="zh-CN" altLang="en-US" sz="1200" smtClean="0">
                  <a:solidFill>
                    <a:schemeClr val="tx1">
                      <a:lumMod val="95000"/>
                      <a:lumOff val="5000"/>
                    </a:schemeClr>
                  </a:solidFill>
                  <a:latin typeface="微软雅黑" pitchFamily="34" charset="-122"/>
                  <a:ea typeface="微软雅黑" pitchFamily="34" charset="-122"/>
                  <a:cs typeface="Arial"/>
                </a:rPr>
                <a:t>：生产、销售、招投标、供应商管理等业务流程等逐步向体系化、规范化发展</a:t>
              </a:r>
              <a:endParaRPr lang="en-US" altLang="zh-CN" sz="1200" smtClean="0">
                <a:solidFill>
                  <a:schemeClr val="tx1">
                    <a:lumMod val="95000"/>
                    <a:lumOff val="5000"/>
                  </a:schemeClr>
                </a:solidFill>
                <a:latin typeface="微软雅黑" pitchFamily="34" charset="-122"/>
                <a:ea typeface="微软雅黑" pitchFamily="34" charset="-122"/>
                <a:cs typeface="Arial"/>
              </a:endParaRPr>
            </a:p>
          </p:txBody>
        </p:sp>
        <p:sp>
          <p:nvSpPr>
            <p:cNvPr id="48" name="Rectangle 18"/>
            <p:cNvSpPr/>
            <p:nvPr/>
          </p:nvSpPr>
          <p:spPr bwMode="gray">
            <a:xfrm>
              <a:off x="304800" y="1526281"/>
              <a:ext cx="2392754" cy="256032"/>
            </a:xfrm>
            <a:prstGeom prst="rect">
              <a:avLst/>
            </a:prstGeom>
            <a:solidFill>
              <a:schemeClr val="accent4"/>
            </a:solidFill>
            <a:ln>
              <a:solidFill>
                <a:schemeClr val="bg1">
                  <a:lumMod val="50000"/>
                </a:schemeClr>
              </a:solidFill>
            </a:ln>
            <a:effectLst>
              <a:outerShdw blurRad="50800" dist="38100" dir="2700000" algn="tl"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r>
                <a:rPr lang="zh-CN" altLang="en-US" sz="1200" b="1" smtClean="0">
                  <a:solidFill>
                    <a:schemeClr val="bg1"/>
                  </a:solidFill>
                  <a:latin typeface="+mj-ea"/>
                </a:rPr>
                <a:t>钢厂</a:t>
              </a:r>
              <a:endParaRPr lang="zh-CN" altLang="en-US" sz="1200" b="1">
                <a:solidFill>
                  <a:schemeClr val="bg1"/>
                </a:solidFill>
                <a:latin typeface="+mj-ea"/>
              </a:endParaRPr>
            </a:p>
          </p:txBody>
        </p:sp>
      </p:grpSp>
      <p:grpSp>
        <p:nvGrpSpPr>
          <p:cNvPr id="49" name="组合 48"/>
          <p:cNvGrpSpPr/>
          <p:nvPr/>
        </p:nvGrpSpPr>
        <p:grpSpPr>
          <a:xfrm>
            <a:off x="212037" y="2611825"/>
            <a:ext cx="5378558" cy="922275"/>
            <a:chOff x="212037" y="2632561"/>
            <a:chExt cx="5378558" cy="922275"/>
          </a:xfrm>
        </p:grpSpPr>
        <p:sp>
          <p:nvSpPr>
            <p:cNvPr id="58" name="矩形 27"/>
            <p:cNvSpPr/>
            <p:nvPr/>
          </p:nvSpPr>
          <p:spPr bwMode="auto">
            <a:xfrm>
              <a:off x="212037" y="2857495"/>
              <a:ext cx="5378558" cy="697341"/>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114300" indent="-114300">
                <a:spcAft>
                  <a:spcPts val="300"/>
                </a:spcAft>
                <a:buFont typeface="Arial" pitchFamily="34" charset="0"/>
                <a:buChar char="•"/>
              </a:pPr>
              <a:r>
                <a:rPr lang="zh-CN" altLang="en-US" sz="1200" b="1" smtClean="0">
                  <a:solidFill>
                    <a:schemeClr val="tx1">
                      <a:lumMod val="95000"/>
                      <a:lumOff val="5000"/>
                    </a:schemeClr>
                  </a:solidFill>
                  <a:latin typeface="微软雅黑" pitchFamily="34" charset="-122"/>
                  <a:ea typeface="微软雅黑" pitchFamily="34" charset="-122"/>
                  <a:cs typeface="Arial"/>
                </a:rPr>
                <a:t>运营能力提升</a:t>
              </a:r>
              <a:r>
                <a:rPr lang="zh-CN" altLang="en-US" sz="1200" smtClean="0">
                  <a:solidFill>
                    <a:schemeClr val="tx1">
                      <a:lumMod val="95000"/>
                      <a:lumOff val="5000"/>
                    </a:schemeClr>
                  </a:solidFill>
                  <a:latin typeface="微软雅黑" pitchFamily="34" charset="-122"/>
                  <a:ea typeface="微软雅黑" pitchFamily="34" charset="-122"/>
                  <a:cs typeface="Arial"/>
                </a:rPr>
                <a:t>：内部信息化（如</a:t>
              </a:r>
              <a:r>
                <a:rPr lang="en-US" altLang="zh-CN" sz="1200" smtClean="0">
                  <a:solidFill>
                    <a:schemeClr val="tx1">
                      <a:lumMod val="95000"/>
                      <a:lumOff val="5000"/>
                    </a:schemeClr>
                  </a:solidFill>
                  <a:latin typeface="微软雅黑" pitchFamily="34" charset="-122"/>
                  <a:ea typeface="微软雅黑" pitchFamily="34" charset="-122"/>
                  <a:cs typeface="Arial"/>
                </a:rPr>
                <a:t>SRM</a:t>
              </a:r>
              <a:r>
                <a:rPr lang="zh-CN" altLang="en-US" sz="1200" smtClean="0">
                  <a:solidFill>
                    <a:schemeClr val="tx1">
                      <a:lumMod val="95000"/>
                      <a:lumOff val="5000"/>
                    </a:schemeClr>
                  </a:solidFill>
                  <a:latin typeface="微软雅黑" pitchFamily="34" charset="-122"/>
                  <a:ea typeface="微软雅黑" pitchFamily="34" charset="-122"/>
                  <a:cs typeface="Arial"/>
                </a:rPr>
                <a:t>、</a:t>
              </a:r>
              <a:r>
                <a:rPr lang="en-US" altLang="zh-CN" sz="1200" smtClean="0">
                  <a:solidFill>
                    <a:schemeClr val="tx1">
                      <a:lumMod val="95000"/>
                      <a:lumOff val="5000"/>
                    </a:schemeClr>
                  </a:solidFill>
                  <a:latin typeface="微软雅黑" pitchFamily="34" charset="-122"/>
                  <a:ea typeface="微软雅黑" pitchFamily="34" charset="-122"/>
                  <a:cs typeface="Arial"/>
                </a:rPr>
                <a:t>OA</a:t>
              </a:r>
              <a:r>
                <a:rPr lang="zh-CN" altLang="en-US" sz="1200" smtClean="0">
                  <a:solidFill>
                    <a:schemeClr val="tx1">
                      <a:lumMod val="95000"/>
                      <a:lumOff val="5000"/>
                    </a:schemeClr>
                  </a:solidFill>
                  <a:latin typeface="微软雅黑" pitchFamily="34" charset="-122"/>
                  <a:ea typeface="微软雅黑" pitchFamily="34" charset="-122"/>
                  <a:cs typeface="Arial"/>
                </a:rPr>
                <a:t>等）能力建设以适应上游钢厂贸易需求</a:t>
              </a:r>
              <a:endParaRPr lang="en-US" altLang="zh-CN" sz="1200" smtClean="0">
                <a:solidFill>
                  <a:schemeClr val="tx1">
                    <a:lumMod val="95000"/>
                    <a:lumOff val="5000"/>
                  </a:schemeClr>
                </a:solidFill>
                <a:latin typeface="微软雅黑" pitchFamily="34" charset="-122"/>
                <a:ea typeface="微软雅黑" pitchFamily="34" charset="-122"/>
                <a:cs typeface="Arial"/>
              </a:endParaRPr>
            </a:p>
            <a:p>
              <a:pPr marL="114300" indent="-114300">
                <a:spcAft>
                  <a:spcPts val="300"/>
                </a:spcAft>
                <a:buFont typeface="Arial" pitchFamily="34" charset="0"/>
                <a:buChar char="•"/>
              </a:pPr>
              <a:r>
                <a:rPr lang="zh-CN" altLang="en-US" sz="1200" b="1" smtClean="0">
                  <a:solidFill>
                    <a:schemeClr val="tx1">
                      <a:lumMod val="95000"/>
                      <a:lumOff val="5000"/>
                    </a:schemeClr>
                  </a:solidFill>
                  <a:latin typeface="微软雅黑" pitchFamily="34" charset="-122"/>
                  <a:ea typeface="微软雅黑" pitchFamily="34" charset="-122"/>
                  <a:cs typeface="Arial"/>
                </a:rPr>
                <a:t>服务意识增强：</a:t>
              </a:r>
              <a:r>
                <a:rPr lang="zh-CN" altLang="en-US" sz="1200" smtClean="0">
                  <a:solidFill>
                    <a:schemeClr val="tx1">
                      <a:lumMod val="95000"/>
                      <a:lumOff val="5000"/>
                    </a:schemeClr>
                  </a:solidFill>
                  <a:latin typeface="微软雅黑" pitchFamily="34" charset="-122"/>
                  <a:ea typeface="微软雅黑" pitchFamily="34" charset="-122"/>
                  <a:cs typeface="Arial"/>
                </a:rPr>
                <a:t>更加重视满足上下游相关方需求，提供差异化服务意识提升</a:t>
              </a:r>
              <a:endParaRPr lang="en-US" altLang="zh-CN" sz="1200" smtClean="0">
                <a:solidFill>
                  <a:schemeClr val="tx1">
                    <a:lumMod val="95000"/>
                    <a:lumOff val="5000"/>
                  </a:schemeClr>
                </a:solidFill>
                <a:latin typeface="微软雅黑" pitchFamily="34" charset="-122"/>
                <a:ea typeface="微软雅黑" pitchFamily="34" charset="-122"/>
                <a:cs typeface="Arial"/>
              </a:endParaRPr>
            </a:p>
          </p:txBody>
        </p:sp>
        <p:sp>
          <p:nvSpPr>
            <p:cNvPr id="61" name="Rectangle 18"/>
            <p:cNvSpPr/>
            <p:nvPr/>
          </p:nvSpPr>
          <p:spPr bwMode="gray">
            <a:xfrm>
              <a:off x="304800" y="2632561"/>
              <a:ext cx="2392754" cy="256032"/>
            </a:xfrm>
            <a:prstGeom prst="rect">
              <a:avLst/>
            </a:prstGeom>
            <a:solidFill>
              <a:schemeClr val="accent4"/>
            </a:solidFill>
            <a:ln>
              <a:solidFill>
                <a:schemeClr val="bg1">
                  <a:lumMod val="50000"/>
                </a:schemeClr>
              </a:solidFill>
            </a:ln>
            <a:effectLst>
              <a:outerShdw blurRad="50800" dist="38100" dir="2700000" algn="tl"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r>
                <a:rPr lang="zh-CN" altLang="en-US" sz="1200" b="1" smtClean="0">
                  <a:solidFill>
                    <a:schemeClr val="bg1"/>
                  </a:solidFill>
                </a:rPr>
                <a:t>钢贸商</a:t>
              </a:r>
            </a:p>
          </p:txBody>
        </p:sp>
      </p:grpSp>
      <p:sp>
        <p:nvSpPr>
          <p:cNvPr id="72" name="矩形 50"/>
          <p:cNvSpPr/>
          <p:nvPr/>
        </p:nvSpPr>
        <p:spPr bwMode="auto">
          <a:xfrm>
            <a:off x="212037" y="3795297"/>
            <a:ext cx="5374075" cy="589562"/>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114300" indent="-114300">
              <a:spcAft>
                <a:spcPts val="300"/>
              </a:spcAft>
              <a:buFont typeface="Arial" pitchFamily="34" charset="0"/>
              <a:buChar char="•"/>
            </a:pPr>
            <a:r>
              <a:rPr lang="zh-CN" altLang="en-US" sz="1200" b="1" smtClean="0">
                <a:solidFill>
                  <a:schemeClr val="tx1"/>
                </a:solidFill>
                <a:latin typeface="微软雅黑" pitchFamily="34" charset="-122"/>
                <a:ea typeface="微软雅黑" pitchFamily="34" charset="-122"/>
                <a:cs typeface="Arial"/>
              </a:rPr>
              <a:t>电子化协同办公能力提升</a:t>
            </a:r>
            <a:r>
              <a:rPr lang="zh-CN" altLang="en-US" sz="1200" smtClean="0">
                <a:solidFill>
                  <a:schemeClr val="tx1"/>
                </a:solidFill>
                <a:latin typeface="微软雅黑" pitchFamily="34" charset="-122"/>
                <a:ea typeface="微软雅黑" pitchFamily="34" charset="-122"/>
                <a:cs typeface="Arial"/>
              </a:rPr>
              <a:t>：如网上银行、在线支付、移动支付等功能完备</a:t>
            </a:r>
            <a:endParaRPr lang="en-US" altLang="zh-CN" sz="1200" smtClean="0">
              <a:solidFill>
                <a:schemeClr val="tx1"/>
              </a:solidFill>
              <a:latin typeface="微软雅黑" pitchFamily="34" charset="-122"/>
              <a:ea typeface="微软雅黑" pitchFamily="34" charset="-122"/>
              <a:cs typeface="Arial"/>
            </a:endParaRPr>
          </a:p>
          <a:p>
            <a:pPr marL="114300" indent="-114300">
              <a:spcAft>
                <a:spcPts val="300"/>
              </a:spcAft>
              <a:buFont typeface="Arial" pitchFamily="34" charset="0"/>
              <a:buChar char="•"/>
            </a:pPr>
            <a:r>
              <a:rPr lang="zh-CN" altLang="en-US" sz="1200" b="1" smtClean="0">
                <a:solidFill>
                  <a:schemeClr val="tx1"/>
                </a:solidFill>
                <a:latin typeface="微软雅黑" pitchFamily="34" charset="-122"/>
                <a:ea typeface="微软雅黑" pitchFamily="34" charset="-122"/>
                <a:cs typeface="Arial"/>
              </a:rPr>
              <a:t>交易习惯</a:t>
            </a:r>
            <a:r>
              <a:rPr lang="zh-CN" altLang="en-US" sz="1200" smtClean="0">
                <a:solidFill>
                  <a:schemeClr val="tx1"/>
                </a:solidFill>
                <a:latin typeface="微软雅黑" pitchFamily="34" charset="-122"/>
                <a:ea typeface="微软雅黑" pitchFamily="34" charset="-122"/>
                <a:cs typeface="Arial"/>
              </a:rPr>
              <a:t>：金融机构已经习惯通过若干网站获取价格作为钢材估值的依据</a:t>
            </a:r>
            <a:endParaRPr lang="en-US" altLang="zh-CN" sz="1200" smtClean="0">
              <a:solidFill>
                <a:schemeClr val="tx1"/>
              </a:solidFill>
              <a:latin typeface="微软雅黑" pitchFamily="34" charset="-122"/>
              <a:ea typeface="微软雅黑" pitchFamily="34" charset="-122"/>
              <a:cs typeface="Arial"/>
            </a:endParaRPr>
          </a:p>
        </p:txBody>
      </p:sp>
      <p:sp>
        <p:nvSpPr>
          <p:cNvPr id="73" name="Rectangle 18"/>
          <p:cNvSpPr/>
          <p:nvPr/>
        </p:nvSpPr>
        <p:spPr bwMode="gray">
          <a:xfrm>
            <a:off x="304800" y="3569142"/>
            <a:ext cx="2392754" cy="256032"/>
          </a:xfrm>
          <a:prstGeom prst="rect">
            <a:avLst/>
          </a:prstGeom>
          <a:solidFill>
            <a:schemeClr val="accent4"/>
          </a:solidFill>
          <a:ln>
            <a:solidFill>
              <a:schemeClr val="bg1">
                <a:lumMod val="50000"/>
              </a:schemeClr>
            </a:solidFill>
          </a:ln>
          <a:effectLst>
            <a:outerShdw blurRad="50800" dist="38100" dir="2700000" algn="tl"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r>
              <a:rPr lang="zh-CN" altLang="en-US" sz="1200" b="1" smtClean="0">
                <a:solidFill>
                  <a:schemeClr val="bg1"/>
                </a:solidFill>
              </a:rPr>
              <a:t>金融机构</a:t>
            </a:r>
            <a:endParaRPr lang="en-US" altLang="zh-CN" sz="1200" b="1" smtClean="0">
              <a:solidFill>
                <a:schemeClr val="bg1"/>
              </a:solidFill>
            </a:endParaRPr>
          </a:p>
        </p:txBody>
      </p:sp>
      <p:grpSp>
        <p:nvGrpSpPr>
          <p:cNvPr id="74" name="组合 58"/>
          <p:cNvGrpSpPr/>
          <p:nvPr/>
        </p:nvGrpSpPr>
        <p:grpSpPr>
          <a:xfrm>
            <a:off x="212037" y="4430980"/>
            <a:ext cx="5346648" cy="1025790"/>
            <a:chOff x="212038" y="4546839"/>
            <a:chExt cx="5346648" cy="931521"/>
          </a:xfrm>
        </p:grpSpPr>
        <p:sp>
          <p:nvSpPr>
            <p:cNvPr id="75" name="矩形 32"/>
            <p:cNvSpPr/>
            <p:nvPr/>
          </p:nvSpPr>
          <p:spPr bwMode="auto">
            <a:xfrm>
              <a:off x="212038" y="4775973"/>
              <a:ext cx="5346648" cy="702387"/>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114300" indent="-114300">
                <a:spcAft>
                  <a:spcPts val="300"/>
                </a:spcAft>
                <a:buFont typeface="Arial" pitchFamily="34" charset="0"/>
                <a:buChar char="•"/>
              </a:pPr>
              <a:r>
                <a:rPr lang="zh-CN" altLang="en-US" sz="1200" b="1" smtClean="0">
                  <a:solidFill>
                    <a:schemeClr val="tx1"/>
                  </a:solidFill>
                  <a:latin typeface="微软雅黑" pitchFamily="34" charset="-122"/>
                  <a:ea typeface="微软雅黑" pitchFamily="34" charset="-122"/>
                  <a:cs typeface="Arial"/>
                </a:rPr>
                <a:t>运营能力提升</a:t>
              </a:r>
              <a:r>
                <a:rPr lang="zh-CN" altLang="en-US" sz="1200" smtClean="0">
                  <a:solidFill>
                    <a:schemeClr val="tx1"/>
                  </a:solidFill>
                  <a:latin typeface="微软雅黑" pitchFamily="34" charset="-122"/>
                  <a:ea typeface="微软雅黑" pitchFamily="34" charset="-122"/>
                  <a:cs typeface="Arial"/>
                </a:rPr>
                <a:t>：如物流领域大幅提升的订单跟踪、</a:t>
              </a:r>
              <a:r>
                <a:rPr lang="en-US" altLang="zh-CN" sz="1200" smtClean="0">
                  <a:solidFill>
                    <a:schemeClr val="tx1"/>
                  </a:solidFill>
                  <a:latin typeface="微软雅黑" pitchFamily="34" charset="-122"/>
                  <a:ea typeface="微软雅黑" pitchFamily="34" charset="-122"/>
                  <a:cs typeface="Arial"/>
                </a:rPr>
                <a:t>GPS</a:t>
              </a:r>
              <a:r>
                <a:rPr lang="zh-CN" altLang="en-US" sz="1200" smtClean="0">
                  <a:solidFill>
                    <a:schemeClr val="tx1"/>
                  </a:solidFill>
                  <a:latin typeface="微软雅黑" pitchFamily="34" charset="-122"/>
                  <a:ea typeface="微软雅黑" pitchFamily="34" charset="-122"/>
                  <a:cs typeface="Arial"/>
                </a:rPr>
                <a:t>定位、电子扫单等电子化物流能力及水路空综合交通运输能力；部分仓储机构已经开始进行数码仓储体系的探索与实践</a:t>
              </a:r>
              <a:endParaRPr lang="en-US" altLang="zh-CN" sz="1200" smtClean="0">
                <a:solidFill>
                  <a:schemeClr val="tx1"/>
                </a:solidFill>
                <a:latin typeface="微软雅黑" pitchFamily="34" charset="-122"/>
                <a:ea typeface="微软雅黑" pitchFamily="34" charset="-122"/>
                <a:cs typeface="Arial"/>
              </a:endParaRPr>
            </a:p>
          </p:txBody>
        </p:sp>
        <p:sp>
          <p:nvSpPr>
            <p:cNvPr id="76" name="Rectangle 18"/>
            <p:cNvSpPr/>
            <p:nvPr/>
          </p:nvSpPr>
          <p:spPr bwMode="gray">
            <a:xfrm>
              <a:off x="304800" y="4546839"/>
              <a:ext cx="2392754" cy="229139"/>
            </a:xfrm>
            <a:prstGeom prst="rect">
              <a:avLst/>
            </a:prstGeom>
            <a:solidFill>
              <a:schemeClr val="accent4"/>
            </a:solidFill>
            <a:ln>
              <a:solidFill>
                <a:schemeClr val="bg1">
                  <a:lumMod val="50000"/>
                </a:schemeClr>
              </a:solidFill>
            </a:ln>
            <a:effectLst>
              <a:outerShdw blurRad="50800" dist="38100" dir="2700000" algn="tl"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r>
                <a:rPr lang="zh-CN" altLang="en-US" sz="1200" b="1" smtClean="0">
                  <a:solidFill>
                    <a:schemeClr val="bg1"/>
                  </a:solidFill>
                </a:rPr>
                <a:t>配套服务机构</a:t>
              </a:r>
            </a:p>
          </p:txBody>
        </p:sp>
      </p:grpSp>
      <p:grpSp>
        <p:nvGrpSpPr>
          <p:cNvPr id="77" name="组合 61"/>
          <p:cNvGrpSpPr/>
          <p:nvPr/>
        </p:nvGrpSpPr>
        <p:grpSpPr>
          <a:xfrm>
            <a:off x="212037" y="5491810"/>
            <a:ext cx="5337684" cy="946830"/>
            <a:chOff x="212037" y="5491810"/>
            <a:chExt cx="5337684" cy="946830"/>
          </a:xfrm>
        </p:grpSpPr>
        <p:sp>
          <p:nvSpPr>
            <p:cNvPr id="78" name="矩形 36"/>
            <p:cNvSpPr/>
            <p:nvPr/>
          </p:nvSpPr>
          <p:spPr bwMode="auto">
            <a:xfrm>
              <a:off x="212037" y="5690604"/>
              <a:ext cx="5337684" cy="748036"/>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114300" indent="-114300">
                <a:spcAft>
                  <a:spcPts val="300"/>
                </a:spcAft>
                <a:buFont typeface="Arial" pitchFamily="34" charset="0"/>
                <a:buChar char="•"/>
              </a:pPr>
              <a:r>
                <a:rPr lang="zh-CN" altLang="en-US" sz="1200" b="1" smtClean="0">
                  <a:solidFill>
                    <a:schemeClr val="tx1"/>
                  </a:solidFill>
                  <a:latin typeface="微软雅黑" pitchFamily="34" charset="-122"/>
                  <a:ea typeface="微软雅黑" pitchFamily="34" charset="-122"/>
                  <a:cs typeface="Arial"/>
                </a:rPr>
                <a:t>交易习惯的改变：</a:t>
              </a:r>
              <a:r>
                <a:rPr lang="zh-CN" altLang="en-US" sz="1200" smtClean="0">
                  <a:solidFill>
                    <a:schemeClr val="tx1"/>
                  </a:solidFill>
                  <a:latin typeface="微软雅黑" pitchFamily="34" charset="-122"/>
                  <a:ea typeface="微软雅黑" pitchFamily="34" charset="-122"/>
                  <a:cs typeface="Arial"/>
                </a:rPr>
                <a:t>逐渐接受、选择网上采购等新型交易方式</a:t>
              </a:r>
              <a:endParaRPr lang="en-US" altLang="zh-CN" sz="1200" smtClean="0">
                <a:solidFill>
                  <a:schemeClr val="tx1"/>
                </a:solidFill>
                <a:latin typeface="微软雅黑" pitchFamily="34" charset="-122"/>
                <a:ea typeface="微软雅黑" pitchFamily="34" charset="-122"/>
                <a:cs typeface="Arial"/>
              </a:endParaRPr>
            </a:p>
            <a:p>
              <a:pPr marL="114300" indent="-114300">
                <a:spcAft>
                  <a:spcPts val="300"/>
                </a:spcAft>
                <a:buFont typeface="Arial" pitchFamily="34" charset="0"/>
                <a:buChar char="•"/>
              </a:pPr>
              <a:r>
                <a:rPr lang="zh-CN" altLang="en-US" sz="1200" b="1" smtClean="0">
                  <a:solidFill>
                    <a:schemeClr val="tx1"/>
                  </a:solidFill>
                  <a:latin typeface="微软雅黑" pitchFamily="34" charset="-122"/>
                  <a:ea typeface="微软雅黑" pitchFamily="34" charset="-122"/>
                  <a:cs typeface="Arial"/>
                </a:rPr>
                <a:t>资讯获取渠道改变</a:t>
              </a:r>
              <a:r>
                <a:rPr lang="zh-CN" altLang="en-US" sz="1200" smtClean="0">
                  <a:solidFill>
                    <a:schemeClr val="tx1"/>
                  </a:solidFill>
                  <a:latin typeface="微软雅黑" pitchFamily="34" charset="-122"/>
                  <a:ea typeface="微软雅黑" pitchFamily="34" charset="-122"/>
                  <a:cs typeface="Arial"/>
                </a:rPr>
                <a:t>：通过互联网获取资讯商情已成趋势，追求更大的信息量与更高的资讯透明度</a:t>
              </a:r>
              <a:endParaRPr lang="en-US" altLang="zh-CN" sz="1200" smtClean="0">
                <a:solidFill>
                  <a:schemeClr val="tx1"/>
                </a:solidFill>
                <a:latin typeface="微软雅黑" pitchFamily="34" charset="-122"/>
                <a:ea typeface="微软雅黑" pitchFamily="34" charset="-122"/>
                <a:cs typeface="Arial"/>
              </a:endParaRPr>
            </a:p>
          </p:txBody>
        </p:sp>
        <p:sp>
          <p:nvSpPr>
            <p:cNvPr id="81" name="Rectangle 18"/>
            <p:cNvSpPr/>
            <p:nvPr/>
          </p:nvSpPr>
          <p:spPr bwMode="gray">
            <a:xfrm>
              <a:off x="304799" y="5491810"/>
              <a:ext cx="2392755" cy="256032"/>
            </a:xfrm>
            <a:prstGeom prst="rect">
              <a:avLst/>
            </a:prstGeom>
            <a:solidFill>
              <a:schemeClr val="accent4"/>
            </a:solidFill>
            <a:ln>
              <a:solidFill>
                <a:schemeClr val="bg1">
                  <a:lumMod val="50000"/>
                </a:schemeClr>
              </a:solidFill>
            </a:ln>
            <a:effectLst>
              <a:outerShdw blurRad="50800" dist="38100" dir="2700000" algn="tl"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r>
                <a:rPr lang="zh-CN" altLang="en-US" sz="1200" b="1" smtClean="0">
                  <a:solidFill>
                    <a:schemeClr val="bg1"/>
                  </a:solidFill>
                </a:rPr>
                <a:t>终端用户</a:t>
              </a:r>
            </a:p>
          </p:txBody>
        </p:sp>
      </p:grpSp>
      <p:grpSp>
        <p:nvGrpSpPr>
          <p:cNvPr id="82" name="组合 47"/>
          <p:cNvGrpSpPr/>
          <p:nvPr/>
        </p:nvGrpSpPr>
        <p:grpSpPr>
          <a:xfrm>
            <a:off x="5549721" y="1605807"/>
            <a:ext cx="3733822" cy="2970548"/>
            <a:chOff x="5368716" y="1605807"/>
            <a:chExt cx="3914827" cy="2970548"/>
          </a:xfrm>
        </p:grpSpPr>
        <p:sp>
          <p:nvSpPr>
            <p:cNvPr id="83" name="矩形 56"/>
            <p:cNvSpPr/>
            <p:nvPr/>
          </p:nvSpPr>
          <p:spPr bwMode="auto">
            <a:xfrm>
              <a:off x="6175720" y="1605807"/>
              <a:ext cx="2300818" cy="419687"/>
            </a:xfrm>
            <a:prstGeom prst="rect">
              <a:avLst/>
            </a:prstGeom>
            <a:noFill/>
            <a:ln w="6350">
              <a:noFill/>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r>
                <a:rPr lang="zh-CN" altLang="en-US" sz="1200" b="1" smtClean="0"/>
                <a:t>电子商务平台被认为是行业未来发展的最主要趋势</a:t>
              </a:r>
              <a:r>
                <a:rPr lang="en-US" altLang="zh-CN" sz="1200" baseline="30000" smtClean="0"/>
                <a:t>*</a:t>
              </a:r>
              <a:endParaRPr lang="zh-CN" altLang="en-US" sz="1200" baseline="30000" smtClean="0"/>
            </a:p>
          </p:txBody>
        </p:sp>
        <p:grpSp>
          <p:nvGrpSpPr>
            <p:cNvPr id="84" name="组合 68"/>
            <p:cNvGrpSpPr/>
            <p:nvPr/>
          </p:nvGrpSpPr>
          <p:grpSpPr>
            <a:xfrm>
              <a:off x="5368716" y="1864000"/>
              <a:ext cx="3914827" cy="2323358"/>
              <a:chOff x="5711512" y="1538473"/>
              <a:chExt cx="3289643" cy="2104841"/>
            </a:xfrm>
          </p:grpSpPr>
          <p:graphicFrame>
            <p:nvGraphicFramePr>
              <p:cNvPr id="87" name="图表 61"/>
              <p:cNvGraphicFramePr/>
              <p:nvPr/>
            </p:nvGraphicFramePr>
            <p:xfrm>
              <a:off x="5711512" y="1538473"/>
              <a:ext cx="3272799" cy="1890527"/>
            </p:xfrm>
            <a:graphic>
              <a:graphicData uri="http://schemas.openxmlformats.org/drawingml/2006/chart">
                <c:chart xmlns:c="http://schemas.openxmlformats.org/drawingml/2006/chart" r:id="rId2"/>
              </a:graphicData>
            </a:graphic>
          </p:graphicFrame>
          <p:sp>
            <p:nvSpPr>
              <p:cNvPr id="88" name="矩形 62"/>
              <p:cNvSpPr/>
              <p:nvPr/>
            </p:nvSpPr>
            <p:spPr bwMode="auto">
              <a:xfrm>
                <a:off x="5980208" y="3429000"/>
                <a:ext cx="902035" cy="214313"/>
              </a:xfrm>
              <a:prstGeom prst="rect">
                <a:avLst/>
              </a:prstGeom>
              <a:noFill/>
              <a:ln>
                <a:noFill/>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r>
                  <a:rPr lang="zh-CN" altLang="en-US" sz="1000" smtClean="0"/>
                  <a:t>搭建电子</a:t>
                </a:r>
                <a:endParaRPr lang="en-US" altLang="zh-CN" sz="1000" smtClean="0"/>
              </a:p>
              <a:p>
                <a:pPr algn="ctr"/>
                <a:r>
                  <a:rPr lang="zh-CN" altLang="en-US" sz="1000" smtClean="0"/>
                  <a:t>商务平台</a:t>
                </a:r>
              </a:p>
            </p:txBody>
          </p:sp>
          <p:sp>
            <p:nvSpPr>
              <p:cNvPr id="89" name="矩形 63"/>
              <p:cNvSpPr/>
              <p:nvPr/>
            </p:nvSpPr>
            <p:spPr bwMode="auto">
              <a:xfrm>
                <a:off x="6786578" y="3429000"/>
                <a:ext cx="857255" cy="214314"/>
              </a:xfrm>
              <a:prstGeom prst="rect">
                <a:avLst/>
              </a:prstGeom>
              <a:noFill/>
              <a:ln>
                <a:noFill/>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r>
                  <a:rPr lang="zh-CN" altLang="en-US" sz="1000" smtClean="0"/>
                  <a:t>鼓励产业链协同服务</a:t>
                </a:r>
              </a:p>
            </p:txBody>
          </p:sp>
          <p:sp>
            <p:nvSpPr>
              <p:cNvPr id="90" name="矩形 65"/>
              <p:cNvSpPr/>
              <p:nvPr/>
            </p:nvSpPr>
            <p:spPr bwMode="auto">
              <a:xfrm>
                <a:off x="7429520" y="3429000"/>
                <a:ext cx="857255" cy="214314"/>
              </a:xfrm>
              <a:prstGeom prst="rect">
                <a:avLst/>
              </a:prstGeom>
              <a:noFill/>
              <a:ln>
                <a:noFill/>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r>
                  <a:rPr lang="zh-CN" altLang="en-US" sz="1000" smtClean="0"/>
                  <a:t>提高行业</a:t>
                </a:r>
                <a:endParaRPr lang="en-US" altLang="zh-CN" sz="1000" smtClean="0"/>
              </a:p>
              <a:p>
                <a:pPr algn="ctr"/>
                <a:r>
                  <a:rPr lang="zh-CN" altLang="en-US" sz="1000" smtClean="0"/>
                  <a:t>集中度</a:t>
                </a:r>
              </a:p>
            </p:txBody>
          </p:sp>
          <p:sp>
            <p:nvSpPr>
              <p:cNvPr id="91" name="矩形 66"/>
              <p:cNvSpPr/>
              <p:nvPr/>
            </p:nvSpPr>
            <p:spPr bwMode="auto">
              <a:xfrm>
                <a:off x="8143900" y="3429000"/>
                <a:ext cx="857255" cy="214314"/>
              </a:xfrm>
              <a:prstGeom prst="rect">
                <a:avLst/>
              </a:prstGeom>
              <a:noFill/>
              <a:ln>
                <a:noFill/>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r>
                  <a:rPr lang="zh-CN" altLang="en-US" sz="1000" smtClean="0"/>
                  <a:t>其它</a:t>
                </a:r>
                <a:endParaRPr lang="en-US" altLang="zh-CN" sz="1000" smtClean="0"/>
              </a:p>
            </p:txBody>
          </p:sp>
        </p:grpSp>
        <p:sp>
          <p:nvSpPr>
            <p:cNvPr id="85" name="矩形 58"/>
            <p:cNvSpPr/>
            <p:nvPr/>
          </p:nvSpPr>
          <p:spPr bwMode="auto">
            <a:xfrm>
              <a:off x="5930590" y="2019857"/>
              <a:ext cx="544610" cy="2234736"/>
            </a:xfrm>
            <a:prstGeom prst="rect">
              <a:avLst/>
            </a:prstGeom>
            <a:noFill/>
            <a:ln w="28575">
              <a:solidFill>
                <a:schemeClr val="accent5"/>
              </a:solidFill>
              <a:prstDash val="sysDash"/>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86" name="矩形 60"/>
            <p:cNvSpPr/>
            <p:nvPr/>
          </p:nvSpPr>
          <p:spPr bwMode="auto">
            <a:xfrm>
              <a:off x="5621209" y="4312371"/>
              <a:ext cx="3271271" cy="263984"/>
            </a:xfrm>
            <a:prstGeom prst="rect">
              <a:avLst/>
            </a:prstGeom>
            <a:noFill/>
            <a:ln>
              <a:noFill/>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r>
                <a:rPr lang="zh-CN" altLang="en-US" sz="1200" smtClean="0"/>
                <a:t>钢贸商未来行业发展出路调查结果</a:t>
              </a:r>
              <a:endParaRPr lang="en-US" altLang="zh-CN" sz="1200" smtClean="0"/>
            </a:p>
            <a:p>
              <a:pPr algn="ctr"/>
              <a:r>
                <a:rPr lang="zh-CN" altLang="en-US" sz="1000" smtClean="0"/>
                <a:t>（</a:t>
              </a:r>
              <a:r>
                <a:rPr lang="en-US" altLang="zh-CN" sz="1000" smtClean="0"/>
                <a:t>2011</a:t>
              </a:r>
              <a:r>
                <a:rPr lang="zh-CN" altLang="en-US" sz="1000" smtClean="0"/>
                <a:t>年）</a:t>
              </a:r>
              <a:r>
                <a:rPr lang="zh-CN" altLang="en-US" sz="1200" baseline="30000" smtClean="0"/>
                <a:t>*</a:t>
              </a:r>
              <a:endParaRPr lang="zh-CN" altLang="en-US" sz="1200" b="1" baseline="30000" smtClean="0">
                <a:solidFill>
                  <a:srgbClr val="FF0000"/>
                </a:solidFill>
              </a:endParaRPr>
            </a:p>
          </p:txBody>
        </p:sp>
      </p:grpSp>
      <p:sp>
        <p:nvSpPr>
          <p:cNvPr id="92" name="Rectangle 4"/>
          <p:cNvSpPr/>
          <p:nvPr/>
        </p:nvSpPr>
        <p:spPr bwMode="gray">
          <a:xfrm>
            <a:off x="5737073" y="5013176"/>
            <a:ext cx="3247238" cy="1425463"/>
          </a:xfrm>
          <a:prstGeom prst="rect">
            <a:avLst/>
          </a:prstGeom>
          <a:solidFill>
            <a:schemeClr val="accent1">
              <a:lumMod val="20000"/>
              <a:lumOff val="80000"/>
            </a:schemeClr>
          </a:solidFill>
          <a:ln w="19050">
            <a:solidFill>
              <a:schemeClr val="bg1">
                <a:lumMod val="50000"/>
              </a:schemeClr>
            </a:solidFill>
          </a:ln>
        </p:spPr>
        <p:style>
          <a:lnRef idx="2">
            <a:schemeClr val="accent6"/>
          </a:lnRef>
          <a:fillRef idx="1">
            <a:schemeClr val="lt1"/>
          </a:fillRef>
          <a:effectRef idx="0">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114300" indent="-114300">
              <a:spcAft>
                <a:spcPts val="300"/>
              </a:spcAft>
              <a:buFont typeface="Arial" pitchFamily="34" charset="0"/>
              <a:buChar char="•"/>
            </a:pPr>
            <a:r>
              <a:rPr lang="zh-CN" altLang="en-US" sz="1400" b="1" smtClean="0">
                <a:solidFill>
                  <a:schemeClr val="tx1"/>
                </a:solidFill>
                <a:latin typeface="微软雅黑" pitchFamily="34" charset="-122"/>
                <a:ea typeface="微软雅黑" pitchFamily="34" charset="-122"/>
                <a:cs typeface="Arial"/>
              </a:rPr>
              <a:t>钢铁产业链上下游相关方自身能力建设逐渐适应电子商务运营模式</a:t>
            </a:r>
            <a:endParaRPr lang="en-US" altLang="zh-CN" sz="1400" b="1" smtClean="0">
              <a:solidFill>
                <a:schemeClr val="tx1"/>
              </a:solidFill>
              <a:latin typeface="微软雅黑" pitchFamily="34" charset="-122"/>
              <a:ea typeface="微软雅黑" pitchFamily="34" charset="-122"/>
              <a:cs typeface="Arial"/>
            </a:endParaRPr>
          </a:p>
          <a:p>
            <a:pPr marL="114300" indent="-114300">
              <a:spcAft>
                <a:spcPts val="300"/>
              </a:spcAft>
              <a:buFont typeface="Arial" pitchFamily="34" charset="0"/>
              <a:buChar char="•"/>
            </a:pPr>
            <a:r>
              <a:rPr lang="zh-CN" altLang="en-US" sz="1400" b="1" smtClean="0">
                <a:solidFill>
                  <a:schemeClr val="tx1"/>
                </a:solidFill>
                <a:latin typeface="微软雅黑" pitchFamily="34" charset="-122"/>
                <a:ea typeface="微软雅黑" pitchFamily="34" charset="-122"/>
                <a:cs typeface="Arial"/>
              </a:rPr>
              <a:t>电子商务模式趋于满足钢铁产业链各相关方诉求</a:t>
            </a:r>
            <a:endParaRPr lang="en-US" altLang="zh-CN" sz="1400" b="1" smtClean="0">
              <a:solidFill>
                <a:schemeClr val="tx1"/>
              </a:solidFill>
              <a:latin typeface="微软雅黑" pitchFamily="34" charset="-122"/>
              <a:ea typeface="微软雅黑" pitchFamily="34" charset="-122"/>
              <a:cs typeface="Arial"/>
            </a:endParaRPr>
          </a:p>
        </p:txBody>
      </p:sp>
      <p:sp>
        <p:nvSpPr>
          <p:cNvPr id="93" name="Rectangle 18"/>
          <p:cNvSpPr/>
          <p:nvPr/>
        </p:nvSpPr>
        <p:spPr bwMode="gray">
          <a:xfrm>
            <a:off x="5884543" y="4829152"/>
            <a:ext cx="1406345" cy="256032"/>
          </a:xfrm>
          <a:prstGeom prst="rect">
            <a:avLst/>
          </a:prstGeom>
          <a:solidFill>
            <a:schemeClr val="accent3">
              <a:lumMod val="75000"/>
            </a:schemeClr>
          </a:solidFill>
          <a:ln>
            <a:solidFill>
              <a:schemeClr val="bg1">
                <a:lumMod val="50000"/>
              </a:schemeClr>
            </a:solidFill>
          </a:ln>
          <a:effectLst>
            <a:outerShdw blurRad="50800" dist="38100" dir="2700000" algn="tl"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300" b="1" smtClean="0">
                <a:solidFill>
                  <a:schemeClr val="bg2"/>
                </a:solidFill>
                <a:latin typeface="微软雅黑" pitchFamily="34" charset="-122"/>
                <a:ea typeface="微软雅黑" pitchFamily="34" charset="-122"/>
                <a:cs typeface="Arial"/>
              </a:rPr>
              <a:t>对于</a:t>
            </a:r>
            <a:r>
              <a:rPr lang="en-US" altLang="zh-CN" sz="1300" b="1" smtClean="0">
                <a:solidFill>
                  <a:schemeClr val="bg2"/>
                </a:solidFill>
                <a:latin typeface="微软雅黑" pitchFamily="34" charset="-122"/>
                <a:ea typeface="微软雅黑" pitchFamily="34" charset="-122"/>
                <a:cs typeface="Arial"/>
              </a:rPr>
              <a:t>A</a:t>
            </a:r>
            <a:r>
              <a:rPr lang="zh-CN" altLang="en-US" sz="1300" b="1" smtClean="0">
                <a:solidFill>
                  <a:schemeClr val="bg2"/>
                </a:solidFill>
                <a:latin typeface="微软雅黑" pitchFamily="34" charset="-122"/>
                <a:ea typeface="微软雅黑" pitchFamily="34" charset="-122"/>
                <a:cs typeface="Arial"/>
              </a:rPr>
              <a:t>的启</a:t>
            </a:r>
            <a:r>
              <a:rPr lang="zh-CN" altLang="en-US" sz="1300" b="1">
                <a:solidFill>
                  <a:schemeClr val="bg2"/>
                </a:solidFill>
                <a:latin typeface="微软雅黑" pitchFamily="34" charset="-122"/>
                <a:ea typeface="微软雅黑" pitchFamily="34" charset="-122"/>
                <a:cs typeface="Arial"/>
              </a:rPr>
              <a:t>示</a:t>
            </a:r>
            <a:endParaRPr lang="en-US" sz="1300" b="1">
              <a:solidFill>
                <a:schemeClr val="bg2"/>
              </a:solidFill>
              <a:latin typeface="微软雅黑" pitchFamily="34" charset="-122"/>
              <a:ea typeface="微软雅黑" pitchFamily="34" charset="-122"/>
              <a:cs typeface="Arial"/>
            </a:endParaRPr>
          </a:p>
        </p:txBody>
      </p:sp>
      <p:grpSp>
        <p:nvGrpSpPr>
          <p:cNvPr id="51" name="Group 35"/>
          <p:cNvGrpSpPr/>
          <p:nvPr/>
        </p:nvGrpSpPr>
        <p:grpSpPr>
          <a:xfrm>
            <a:off x="7274859" y="84738"/>
            <a:ext cx="1195978" cy="510566"/>
            <a:chOff x="567157" y="2420888"/>
            <a:chExt cx="6927377" cy="3456384"/>
          </a:xfrm>
        </p:grpSpPr>
        <p:sp>
          <p:nvSpPr>
            <p:cNvPr id="53" name="Rectangle 13"/>
            <p:cNvSpPr>
              <a:spLocks noChangeArrowheads="1"/>
            </p:cNvSpPr>
            <p:nvPr/>
          </p:nvSpPr>
          <p:spPr bwMode="auto">
            <a:xfrm>
              <a:off x="1127329" y="24208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a:latin typeface="+mn-ea"/>
              </a:endParaRPr>
            </a:p>
          </p:txBody>
        </p:sp>
        <p:sp>
          <p:nvSpPr>
            <p:cNvPr id="55" name="Rectangle 27"/>
            <p:cNvSpPr>
              <a:spLocks noChangeArrowheads="1"/>
            </p:cNvSpPr>
            <p:nvPr/>
          </p:nvSpPr>
          <p:spPr bwMode="auto">
            <a:xfrm>
              <a:off x="2249865" y="2420889"/>
              <a:ext cx="2160240" cy="3456383"/>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smtClean="0">
                <a:latin typeface="+mn-ea"/>
                <a:ea typeface="+mn-ea"/>
              </a:endParaRPr>
            </a:p>
          </p:txBody>
        </p:sp>
        <p:sp>
          <p:nvSpPr>
            <p:cNvPr id="57" name="Rectangle 56"/>
            <p:cNvSpPr>
              <a:spLocks noChangeArrowheads="1"/>
            </p:cNvSpPr>
            <p:nvPr/>
          </p:nvSpPr>
          <p:spPr bwMode="auto">
            <a:xfrm>
              <a:off x="5686372" y="2420890"/>
              <a:ext cx="1808162" cy="3456382"/>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smtClean="0">
                <a:latin typeface="+mn-ea"/>
                <a:ea typeface="+mn-ea"/>
              </a:endParaRPr>
            </a:p>
          </p:txBody>
        </p:sp>
        <p:sp>
          <p:nvSpPr>
            <p:cNvPr id="59" name="Rectangle 47"/>
            <p:cNvSpPr>
              <a:spLocks noChangeArrowheads="1"/>
            </p:cNvSpPr>
            <p:nvPr/>
          </p:nvSpPr>
          <p:spPr bwMode="auto">
            <a:xfrm>
              <a:off x="4867553" y="2420889"/>
              <a:ext cx="611833" cy="3456383"/>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vert="eaVert"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a typeface="+mn-ea"/>
              </a:endParaRPr>
            </a:p>
          </p:txBody>
        </p:sp>
        <p:sp>
          <p:nvSpPr>
            <p:cNvPr id="62" name="Rectangle 13"/>
            <p:cNvSpPr>
              <a:spLocks noChangeArrowheads="1"/>
            </p:cNvSpPr>
            <p:nvPr/>
          </p:nvSpPr>
          <p:spPr bwMode="auto">
            <a:xfrm>
              <a:off x="1127329" y="4259188"/>
              <a:ext cx="720000" cy="1584175"/>
            </a:xfrm>
            <a:prstGeom prst="rect">
              <a:avLst/>
            </a:prstGeom>
            <a:ln w="9525">
              <a:solidFill>
                <a:schemeClr val="bg1"/>
              </a:solidFill>
            </a:ln>
          </p:spPr>
          <p:style>
            <a:lnRef idx="3">
              <a:schemeClr val="lt1"/>
            </a:lnRef>
            <a:fillRef idx="1">
              <a:schemeClr val="accent4"/>
            </a:fillRef>
            <a:effectRef idx="1">
              <a:schemeClr val="accent4"/>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cxnSp>
          <p:nvCxnSpPr>
            <p:cNvPr id="63" name="AutoShape 56"/>
            <p:cNvCxnSpPr>
              <a:cxnSpLocks noChangeShapeType="1"/>
              <a:stCxn id="53" idx="3"/>
              <a:endCxn id="55" idx="1"/>
            </p:cNvCxnSpPr>
            <p:nvPr/>
          </p:nvCxnSpPr>
          <p:spPr bwMode="auto">
            <a:xfrm>
              <a:off x="1847329" y="3212976"/>
              <a:ext cx="402536" cy="93610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4" name="AutoShape 56"/>
            <p:cNvCxnSpPr>
              <a:cxnSpLocks noChangeShapeType="1"/>
              <a:stCxn id="62" idx="3"/>
              <a:endCxn id="55" idx="1"/>
            </p:cNvCxnSpPr>
            <p:nvPr/>
          </p:nvCxnSpPr>
          <p:spPr bwMode="auto">
            <a:xfrm flipV="1">
              <a:off x="1847329" y="4149081"/>
              <a:ext cx="402536" cy="90219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6" name="Straight Arrow Connector 65"/>
            <p:cNvCxnSpPr>
              <a:stCxn id="55" idx="3"/>
              <a:endCxn id="59" idx="1"/>
            </p:cNvCxnSpPr>
            <p:nvPr/>
          </p:nvCxnSpPr>
          <p:spPr bwMode="auto">
            <a:xfrm>
              <a:off x="4410105" y="4149081"/>
              <a:ext cx="457448"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7" name="Straight Arrow Connector 66"/>
            <p:cNvCxnSpPr>
              <a:stCxn id="59" idx="3"/>
              <a:endCxn id="57" idx="1"/>
            </p:cNvCxnSpPr>
            <p:nvPr/>
          </p:nvCxnSpPr>
          <p:spPr bwMode="auto">
            <a:xfrm>
              <a:off x="5479386" y="4149081"/>
              <a:ext cx="206986"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8" name="Rectangle 20"/>
            <p:cNvSpPr>
              <a:spLocks noChangeArrowheads="1"/>
            </p:cNvSpPr>
            <p:nvPr/>
          </p:nvSpPr>
          <p:spPr bwMode="auto">
            <a:xfrm>
              <a:off x="567157" y="2422274"/>
              <a:ext cx="416156" cy="3421089"/>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grpSp>
    </p:spTree>
    <p:extLst>
      <p:ext uri="{BB962C8B-B14F-4D97-AF65-F5344CB8AC3E}">
        <p14:creationId xmlns:p14="http://schemas.microsoft.com/office/powerpoint/2010/main" val="3620577208"/>
      </p:ext>
    </p:ext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212038" y="76201"/>
            <a:ext cx="6941675" cy="965200"/>
          </a:xfrm>
        </p:spPr>
        <p:txBody>
          <a:bodyPr/>
          <a:lstStyle/>
          <a:p>
            <a:r>
              <a:rPr lang="zh-CN" altLang="en-US" smtClean="0"/>
              <a:t>伴随着市场与钢铁产业链内外部时机的成熟，相关企业对钢贸在线</a:t>
            </a:r>
            <a:r>
              <a:rPr lang="en-US" altLang="zh-CN" smtClean="0"/>
              <a:t>B2B</a:t>
            </a:r>
            <a:r>
              <a:rPr lang="zh-CN" altLang="en-US" smtClean="0"/>
              <a:t>平台进行了积极、有意义的探索</a:t>
            </a:r>
            <a:endParaRPr lang="zh-CN" altLang="en-US"/>
          </a:p>
        </p:txBody>
      </p:sp>
      <p:sp>
        <p:nvSpPr>
          <p:cNvPr id="3" name="页脚占位符 2"/>
          <p:cNvSpPr>
            <a:spLocks noGrp="1"/>
          </p:cNvSpPr>
          <p:nvPr>
            <p:ph type="ftr" sz="quarter" idx="4294967295"/>
          </p:nvPr>
        </p:nvSpPr>
        <p:spPr>
          <a:xfrm>
            <a:off x="304800" y="6553200"/>
            <a:ext cx="5522913" cy="228600"/>
          </a:xfrm>
          <a:prstGeom prst="rect">
            <a:avLst/>
          </a:prstGeom>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p>
        </p:txBody>
      </p:sp>
      <p:sp>
        <p:nvSpPr>
          <p:cNvPr id="4" name="灯片编号占位符 3"/>
          <p:cNvSpPr>
            <a:spLocks noGrp="1"/>
          </p:cNvSpPr>
          <p:nvPr>
            <p:ph type="sldNum" sz="quarter" idx="11"/>
          </p:nvPr>
        </p:nvSpPr>
        <p:spPr/>
        <p:txBody>
          <a:bodyPr/>
          <a:lstStyle/>
          <a:p>
            <a:fld id="{916D2383-AA66-4E37-A027-B5DEB07741A2}" type="slidenum">
              <a:rPr lang="en-US" altLang="zh-CN" smtClean="0"/>
              <a:t>18</a:t>
            </a:fld>
            <a:br>
              <a:rPr lang="en-US" altLang="zh-CN" smtClean="0"/>
            </a:br>
            <a:endParaRPr lang="en-US" altLang="zh-CN"/>
          </a:p>
        </p:txBody>
      </p:sp>
      <p:sp>
        <p:nvSpPr>
          <p:cNvPr id="133" name="Content Placeholder 4"/>
          <p:cNvSpPr txBox="1"/>
          <p:nvPr/>
        </p:nvSpPr>
        <p:spPr>
          <a:xfrm>
            <a:off x="212037" y="1155700"/>
            <a:ext cx="8445500" cy="382772"/>
          </a:xfrm>
          <a:prstGeom prst="rect">
            <a:avLst/>
          </a:prstGeom>
          <a:ln>
            <a:noFill/>
          </a:ln>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marL="112713" indent="-112713" eaLnBrk="0" hangingPunct="0">
              <a:lnSpc>
                <a:spcPct val="120000"/>
              </a:lnSpc>
              <a:spcBef>
                <a:spcPct val="50000"/>
              </a:spcBef>
              <a:buClr>
                <a:schemeClr val="tx1"/>
              </a:buClr>
              <a:defRPr/>
            </a:pPr>
            <a:r>
              <a:rPr lang="zh-CN" altLang="en-US" sz="1400" b="1" smtClean="0">
                <a:latin typeface="微软雅黑" pitchFamily="34" charset="-122"/>
                <a:ea typeface="微软雅黑" pitchFamily="34" charset="-122"/>
              </a:rPr>
              <a:t>钢贸电子商务领域平台举例分析</a:t>
            </a:r>
            <a:endParaRPr lang="zh-CN" altLang="en-US" sz="1400" b="1">
              <a:latin typeface="微软雅黑" pitchFamily="34" charset="-122"/>
              <a:ea typeface="微软雅黑" pitchFamily="34" charset="-122"/>
            </a:endParaRPr>
          </a:p>
        </p:txBody>
      </p:sp>
      <p:sp>
        <p:nvSpPr>
          <p:cNvPr id="440" name="Footer Placeholder 2"/>
          <p:cNvSpPr txBox="1"/>
          <p:nvPr/>
        </p:nvSpPr>
        <p:spPr bwMode="gray">
          <a:xfrm>
            <a:off x="4630856" y="6572272"/>
            <a:ext cx="4370300" cy="227585"/>
          </a:xfrm>
          <a:prstGeom prst="rect">
            <a:avLst/>
          </a:prstGeom>
          <a:noFill/>
          <a:ln w="12700">
            <a:noFill/>
            <a:miter lim="800000"/>
          </a:ln>
          <a:effectLst/>
        </p:spPr>
        <p:txBody>
          <a:bodyPr vert="horz" wrap="square" lIns="91440" tIns="45720" rIns="91440" bIns="45720" numCol="1" anchor="b"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lvl="0" eaLnBrk="0" hangingPunct="0">
              <a:defRPr/>
            </a:pPr>
            <a:r>
              <a:rPr lang="zh-CN" altLang="en-US" sz="1000" smtClean="0">
                <a:solidFill>
                  <a:srgbClr val="000000"/>
                </a:solidFill>
                <a:latin typeface="+mn-ea"/>
                <a:ea typeface="+mn-ea"/>
                <a:sym typeface="Symbol" pitchFamily="18" charset="2"/>
              </a:rPr>
              <a:t>信息来源：</a:t>
            </a:r>
            <a:r>
              <a:rPr lang="zh-CN" altLang="en-US" sz="1000" smtClean="0">
                <a:latin typeface="+mn-ea"/>
                <a:ea typeface="+mn-ea"/>
              </a:rPr>
              <a:t>中国物流与采购联合会钢</a:t>
            </a:r>
            <a:r>
              <a:rPr lang="en-US" sz="1000" smtClean="0">
                <a:latin typeface="+mn-ea"/>
                <a:ea typeface="+mn-ea"/>
              </a:rPr>
              <a:t>铁</a:t>
            </a:r>
            <a:r>
              <a:rPr lang="zh-CN" altLang="en-US" sz="1000" smtClean="0">
                <a:latin typeface="+mn-ea"/>
                <a:ea typeface="+mn-ea"/>
              </a:rPr>
              <a:t>物流专委会；现代物流报</a:t>
            </a:r>
            <a:endParaRPr lang="en-US" sz="1000">
              <a:solidFill>
                <a:srgbClr val="000000"/>
              </a:solidFill>
              <a:latin typeface="+mn-ea"/>
              <a:ea typeface="+mn-ea"/>
              <a:sym typeface="Symbol" pitchFamily="18" charset="2"/>
            </a:endParaRPr>
          </a:p>
        </p:txBody>
      </p:sp>
      <p:graphicFrame>
        <p:nvGraphicFramePr>
          <p:cNvPr id="174" name="表格 5"/>
          <p:cNvGraphicFramePr>
            <a:graphicFrameLocks noGrp="1"/>
          </p:cNvGraphicFramePr>
          <p:nvPr>
            <p:extLst>
              <p:ext uri="{D42A27DB-BD31-4B8C-83A1-F6EECF244321}">
                <p14:modId xmlns:p14="http://schemas.microsoft.com/office/powerpoint/2010/main" val="1194718227"/>
              </p:ext>
            </p:extLst>
          </p:nvPr>
        </p:nvGraphicFramePr>
        <p:xfrm>
          <a:off x="236993" y="1529260"/>
          <a:ext cx="8673653" cy="2691828"/>
        </p:xfrm>
        <a:graphic>
          <a:graphicData uri="http://schemas.openxmlformats.org/drawingml/2006/table">
            <a:tbl>
              <a:tblPr firstRow="1" bandRow="1">
                <a:tableStyleId>{8799B23B-EC83-4686-B30A-512413B5E67A}</a:tableStyleId>
              </a:tblPr>
              <a:tblGrid>
                <a:gridCol w="798753"/>
                <a:gridCol w="666815"/>
                <a:gridCol w="424005"/>
                <a:gridCol w="424005"/>
                <a:gridCol w="424005"/>
                <a:gridCol w="424005"/>
                <a:gridCol w="424005"/>
                <a:gridCol w="424005"/>
                <a:gridCol w="424005"/>
                <a:gridCol w="424005"/>
                <a:gridCol w="424005"/>
                <a:gridCol w="424005"/>
                <a:gridCol w="424005"/>
                <a:gridCol w="424005"/>
                <a:gridCol w="424005"/>
                <a:gridCol w="424005"/>
                <a:gridCol w="424005"/>
                <a:gridCol w="424005"/>
                <a:gridCol w="424005"/>
              </a:tblGrid>
              <a:tr h="145911">
                <a:tc rowSpan="3" gridSpan="2">
                  <a:txBody>
                    <a:bodyPr vert="horz" wrap="square"/>
                    <a:lstStyle/>
                    <a:p>
                      <a:pPr marL="0" algn="ctr" defTabSz="914400" rtl="0" eaLnBrk="1" latinLnBrk="0" hangingPunct="1"/>
                      <a:r>
                        <a:rPr lang="zh-CN" altLang="en-US" sz="1200" kern="1200" smtClean="0"/>
                        <a:t>几类主要</a:t>
                      </a:r>
                      <a:endParaRPr lang="en-US" altLang="zh-CN" sz="1200" kern="1200" smtClean="0"/>
                    </a:p>
                    <a:p>
                      <a:pPr marL="0" algn="ctr" defTabSz="914400" rtl="0" eaLnBrk="1" latinLnBrk="0" hangingPunct="1"/>
                      <a:r>
                        <a:rPr lang="zh-CN" altLang="en-US" sz="1200" kern="1200" smtClean="0"/>
                        <a:t>大宗交易平台</a:t>
                      </a:r>
                      <a:endParaRPr lang="zh-CN" altLang="en-US" sz="1200" kern="1200" smtClean="0">
                        <a:solidFill>
                          <a:schemeClr val="dk1"/>
                        </a:solidFill>
                        <a:latin typeface="+mn-lt"/>
                        <a:ea typeface="+mn-ea"/>
                        <a:cs typeface="+mn-cs"/>
                      </a:endParaRPr>
                    </a:p>
                  </a:txBody>
                  <a:tcPr marL="0" marR="0" marT="0" marB="0" anchor="ctr"/>
                </a:tc>
                <a:tc rowSpan="3" hMerge="1">
                  <a:txBody>
                    <a:bodyPr vert="horz" wrap="square"/>
                    <a:lstStyle/>
                    <a:p>
                      <a:pPr marL="0" algn="ctr" defTabSz="914400" rtl="0" eaLnBrk="1" latinLnBrk="0" hangingPunct="1"/>
                      <a:endParaRPr lang="zh-CN" altLang="en-US" sz="1100" kern="1200" smtClean="0">
                        <a:solidFill>
                          <a:schemeClr val="dk1"/>
                        </a:solidFill>
                        <a:latin typeface="+mn-lt"/>
                        <a:ea typeface="+mn-ea"/>
                        <a:cs typeface="+mn-cs"/>
                      </a:endParaRPr>
                    </a:p>
                  </a:txBody>
                  <a:tcPr anchor="ctr"/>
                </a:tc>
                <a:tc gridSpan="11">
                  <a:txBody>
                    <a:bodyPr vert="horz" wrap="square"/>
                    <a:lstStyle/>
                    <a:p>
                      <a:pPr marL="0" algn="ctr" defTabSz="914400" rtl="0" eaLnBrk="1" latinLnBrk="0" hangingPunct="1"/>
                      <a:r>
                        <a:rPr lang="zh-CN" altLang="en-US" sz="1200" kern="1200" smtClean="0"/>
                        <a:t>服务产品</a:t>
                      </a:r>
                      <a:endParaRPr lang="zh-CN" altLang="en-US" sz="1200" kern="1200" smtClean="0">
                        <a:solidFill>
                          <a:schemeClr val="dk1"/>
                        </a:solidFill>
                        <a:latin typeface="+mn-lt"/>
                        <a:ea typeface="+mn-ea"/>
                        <a:cs typeface="+mn-cs"/>
                      </a:endParaRPr>
                    </a:p>
                  </a:txBody>
                  <a:tcPr marL="0" marR="0" marT="0" marB="0" anchor="ctr"/>
                </a:tc>
                <a:tc hMerge="1">
                  <a:txBody>
                    <a:bodyPr vert="horz" wrap="square"/>
                    <a:lstStyle/>
                    <a:p>
                      <a:pPr marL="0" algn="ctr" defTabSz="914400" rtl="0" eaLnBrk="1" latinLnBrk="0" hangingPunct="1"/>
                      <a:endParaRPr lang="zh-CN" altLang="en-US" sz="900" kern="1200" smtClean="0">
                        <a:solidFill>
                          <a:schemeClr val="dk1"/>
                        </a:solidFill>
                        <a:latin typeface="+mn-lt"/>
                        <a:ea typeface="+mn-ea"/>
                        <a:cs typeface="+mn-cs"/>
                      </a:endParaRPr>
                    </a:p>
                  </a:txBody>
                  <a:tcPr anchor="ctr"/>
                </a:tc>
                <a:tc hMerge="1">
                  <a:txBody>
                    <a:bodyPr vert="horz" wrap="square"/>
                    <a:lstStyle/>
                    <a:p>
                      <a:pPr marL="0" algn="ctr" defTabSz="914400" rtl="0" eaLnBrk="1" latinLnBrk="0" hangingPunct="1"/>
                      <a:endParaRPr lang="zh-CN" altLang="en-US" sz="900" kern="1200" smtClean="0">
                        <a:solidFill>
                          <a:schemeClr val="dk1"/>
                        </a:solidFill>
                        <a:latin typeface="+mn-lt"/>
                        <a:ea typeface="+mn-ea"/>
                        <a:cs typeface="+mn-cs"/>
                      </a:endParaRPr>
                    </a:p>
                  </a:txBody>
                  <a:tcPr anchor="ctr"/>
                </a:tc>
                <a:tc hMerge="1">
                  <a:txBody>
                    <a:bodyPr vert="horz" wrap="square"/>
                    <a:lstStyle/>
                    <a:p>
                      <a:pPr marL="0" algn="ctr" defTabSz="914400" rtl="0" eaLnBrk="1" latinLnBrk="0" hangingPunct="1"/>
                      <a:endParaRPr lang="zh-CN" altLang="en-US" sz="900" kern="1200" smtClean="0">
                        <a:solidFill>
                          <a:schemeClr val="dk1"/>
                        </a:solidFill>
                        <a:latin typeface="+mn-lt"/>
                        <a:ea typeface="+mn-ea"/>
                        <a:cs typeface="+mn-cs"/>
                      </a:endParaRPr>
                    </a:p>
                  </a:txBody>
                  <a:tcPr anchor="ctr"/>
                </a:tc>
                <a:tc hMerge="1">
                  <a:txBody>
                    <a:bodyPr vert="horz" wrap="square"/>
                    <a:lstStyle/>
                    <a:p>
                      <a:pPr marL="0" algn="ctr" defTabSz="914400" rtl="0" eaLnBrk="1" latinLnBrk="0" hangingPunct="1"/>
                      <a:endParaRPr lang="zh-CN" altLang="en-US" sz="900" kern="1200" smtClean="0">
                        <a:solidFill>
                          <a:schemeClr val="dk1"/>
                        </a:solidFill>
                        <a:latin typeface="+mn-lt"/>
                        <a:ea typeface="+mn-ea"/>
                        <a:cs typeface="+mn-cs"/>
                      </a:endParaRPr>
                    </a:p>
                  </a:txBody>
                  <a:tcPr anchor="ctr"/>
                </a:tc>
                <a:tc hMerge="1">
                  <a:txBody>
                    <a:bodyPr vert="horz" wrap="square"/>
                    <a:lstStyle/>
                    <a:p>
                      <a:pPr marL="0" algn="ctr" defTabSz="914400" rtl="0" eaLnBrk="1" latinLnBrk="0" hangingPunct="1"/>
                      <a:endParaRPr lang="zh-CN" altLang="en-US" sz="900" kern="1200" smtClean="0">
                        <a:solidFill>
                          <a:schemeClr val="dk1"/>
                        </a:solidFill>
                        <a:latin typeface="+mn-lt"/>
                        <a:ea typeface="+mn-ea"/>
                        <a:cs typeface="+mn-cs"/>
                      </a:endParaRPr>
                    </a:p>
                  </a:txBody>
                  <a:tcPr anchor="ctr"/>
                </a:tc>
                <a:tc hMerge="1">
                  <a:txBody>
                    <a:bodyPr vert="horz" wrap="square"/>
                    <a:lstStyle/>
                    <a:p>
                      <a:pPr marL="0" algn="ctr" defTabSz="914400" rtl="0" eaLnBrk="1" latinLnBrk="0" hangingPunct="1"/>
                      <a:endParaRPr lang="zh-CN" altLang="en-US" sz="900" kern="1200" smtClean="0">
                        <a:solidFill>
                          <a:schemeClr val="dk1"/>
                        </a:solidFill>
                        <a:latin typeface="+mn-lt"/>
                        <a:ea typeface="+mn-ea"/>
                        <a:cs typeface="+mn-cs"/>
                      </a:endParaRPr>
                    </a:p>
                  </a:txBody>
                  <a:tcPr anchor="ctr"/>
                </a:tc>
                <a:tc hMerge="1">
                  <a:txBody>
                    <a:bodyPr vert="horz" wrap="square"/>
                    <a:lstStyle/>
                    <a:p>
                      <a:pPr marL="0" algn="ctr" defTabSz="914400" rtl="0" eaLnBrk="1" latinLnBrk="0" hangingPunct="1"/>
                      <a:endParaRPr lang="zh-CN" altLang="en-US" sz="900" kern="1200" smtClean="0">
                        <a:solidFill>
                          <a:schemeClr val="dk1"/>
                        </a:solidFill>
                        <a:latin typeface="+mn-lt"/>
                        <a:ea typeface="+mn-ea"/>
                        <a:cs typeface="+mn-cs"/>
                      </a:endParaRPr>
                    </a:p>
                  </a:txBody>
                  <a:tcPr anchor="ctr"/>
                </a:tc>
                <a:tc hMerge="1">
                  <a:txBody>
                    <a:bodyPr vert="horz" wrap="square"/>
                    <a:lstStyle/>
                    <a:p>
                      <a:pPr marL="0" algn="ctr" defTabSz="914400" rtl="0" eaLnBrk="1" latinLnBrk="0" hangingPunct="1"/>
                      <a:endParaRPr lang="zh-CN" altLang="en-US" sz="900" kern="1200" smtClean="0">
                        <a:solidFill>
                          <a:schemeClr val="dk1"/>
                        </a:solidFill>
                        <a:latin typeface="+mn-lt"/>
                        <a:ea typeface="+mn-ea"/>
                        <a:cs typeface="+mn-cs"/>
                      </a:endParaRPr>
                    </a:p>
                  </a:txBody>
                  <a:tcPr anchor="ctr"/>
                </a:tc>
                <a:tc hMerge="1">
                  <a:txBody>
                    <a:bodyPr vert="horz" wrap="square"/>
                    <a:lstStyle/>
                    <a:p>
                      <a:pPr marL="0" algn="ctr" defTabSz="914400" rtl="0" eaLnBrk="1" latinLnBrk="0" hangingPunct="1"/>
                      <a:endParaRPr lang="zh-CN" altLang="en-US" sz="900" kern="1200" smtClean="0">
                        <a:solidFill>
                          <a:schemeClr val="dk1"/>
                        </a:solidFill>
                        <a:latin typeface="+mn-lt"/>
                        <a:ea typeface="+mn-ea"/>
                        <a:cs typeface="+mn-cs"/>
                      </a:endParaRPr>
                    </a:p>
                  </a:txBody>
                  <a:tcPr anchor="ctr"/>
                </a:tc>
                <a:tc hMerge="1">
                  <a:txBody>
                    <a:bodyPr vert="horz" wrap="square"/>
                    <a:lstStyle/>
                    <a:p>
                      <a:pPr marL="0" algn="ctr" defTabSz="914400" rtl="0" eaLnBrk="1" latinLnBrk="0" hangingPunct="1"/>
                      <a:endParaRPr lang="zh-CN" altLang="en-US" sz="900" kern="1200" smtClean="0">
                        <a:solidFill>
                          <a:schemeClr val="dk1"/>
                        </a:solidFill>
                        <a:latin typeface="+mn-lt"/>
                        <a:ea typeface="+mn-ea"/>
                        <a:cs typeface="+mn-cs"/>
                      </a:endParaRPr>
                    </a:p>
                  </a:txBody>
                  <a:tcPr anchor="ctr"/>
                </a:tc>
                <a:tc gridSpan="6">
                  <a:txBody>
                    <a:bodyPr vert="horz" wrap="square"/>
                    <a:lstStyle/>
                    <a:p>
                      <a:pPr marL="0" algn="ctr" defTabSz="914400" rtl="0" eaLnBrk="1" latinLnBrk="0" hangingPunct="1"/>
                      <a:r>
                        <a:rPr lang="zh-CN" altLang="en-US" sz="1200" kern="1200" smtClean="0"/>
                        <a:t>盈利方式</a:t>
                      </a:r>
                      <a:endParaRPr lang="zh-CN" altLang="en-US" sz="1200" kern="1200" smtClean="0">
                        <a:solidFill>
                          <a:schemeClr val="dk1"/>
                        </a:solidFill>
                        <a:latin typeface="+mn-lt"/>
                        <a:ea typeface="+mn-ea"/>
                        <a:cs typeface="+mn-cs"/>
                      </a:endParaRPr>
                    </a:p>
                  </a:txBody>
                  <a:tcPr marL="0" marR="0" marT="0" marB="0" anchor="ctr"/>
                </a:tc>
                <a:tc hMerge="1">
                  <a:txBody>
                    <a:bodyPr vert="horz" wrap="square"/>
                    <a:lstStyle/>
                    <a:p>
                      <a:pPr marL="0" algn="ctr" defTabSz="914400" rtl="0" eaLnBrk="1" latinLnBrk="0" hangingPunct="1"/>
                      <a:endParaRPr lang="zh-CN" altLang="en-US" sz="900" kern="1200" smtClean="0">
                        <a:solidFill>
                          <a:schemeClr val="dk1"/>
                        </a:solidFill>
                        <a:latin typeface="+mn-lt"/>
                        <a:ea typeface="+mn-ea"/>
                        <a:cs typeface="+mn-cs"/>
                      </a:endParaRPr>
                    </a:p>
                  </a:txBody>
                  <a:tcPr anchor="ctr"/>
                </a:tc>
                <a:tc hMerge="1">
                  <a:txBody>
                    <a:bodyPr vert="horz" wrap="square"/>
                    <a:lstStyle/>
                    <a:p>
                      <a:pPr marL="0" algn="ctr" defTabSz="914400" rtl="0" eaLnBrk="1" latinLnBrk="0" hangingPunct="1"/>
                      <a:endParaRPr lang="zh-CN" altLang="en-US" sz="900" kern="1200" smtClean="0">
                        <a:solidFill>
                          <a:schemeClr val="dk1"/>
                        </a:solidFill>
                        <a:latin typeface="+mn-lt"/>
                        <a:ea typeface="+mn-ea"/>
                        <a:cs typeface="+mn-cs"/>
                      </a:endParaRPr>
                    </a:p>
                  </a:txBody>
                  <a:tcPr anchor="ctr"/>
                </a:tc>
                <a:tc hMerge="1">
                  <a:txBody>
                    <a:bodyPr vert="horz" wrap="square"/>
                    <a:lstStyle/>
                    <a:p>
                      <a:pPr marL="0" algn="ctr" defTabSz="914400" rtl="0" eaLnBrk="1" latinLnBrk="0" hangingPunct="1"/>
                      <a:endParaRPr lang="zh-CN" altLang="en-US" sz="900" kern="1200" smtClean="0">
                        <a:solidFill>
                          <a:schemeClr val="dk1"/>
                        </a:solidFill>
                        <a:latin typeface="+mn-lt"/>
                        <a:ea typeface="+mn-ea"/>
                        <a:cs typeface="+mn-cs"/>
                      </a:endParaRPr>
                    </a:p>
                  </a:txBody>
                  <a:tcPr anchor="ctr"/>
                </a:tc>
                <a:tc hMerge="1">
                  <a:txBody>
                    <a:bodyPr vert="horz" wrap="square"/>
                    <a:lstStyle/>
                    <a:p>
                      <a:pPr marL="0" algn="ctr" defTabSz="914400" rtl="0" eaLnBrk="1" latinLnBrk="0" hangingPunct="1"/>
                      <a:endParaRPr lang="zh-CN" altLang="en-US" sz="900" kern="1200" smtClean="0">
                        <a:solidFill>
                          <a:schemeClr val="dk1"/>
                        </a:solidFill>
                        <a:latin typeface="+mn-lt"/>
                        <a:ea typeface="+mn-ea"/>
                        <a:cs typeface="+mn-cs"/>
                      </a:endParaRPr>
                    </a:p>
                  </a:txBody>
                  <a:tcPr anchor="ctr"/>
                </a:tc>
                <a:tc hMerge="1">
                  <a:txBody>
                    <a:bodyPr vert="horz" wrap="square"/>
                    <a:lstStyle/>
                    <a:p>
                      <a:pPr marL="0" algn="ctr" defTabSz="914400" rtl="0" eaLnBrk="1" latinLnBrk="0" hangingPunct="1"/>
                      <a:endParaRPr lang="zh-CN" altLang="en-US" sz="900" kern="1200" smtClean="0">
                        <a:solidFill>
                          <a:schemeClr val="dk1"/>
                        </a:solidFill>
                        <a:latin typeface="+mn-lt"/>
                        <a:ea typeface="+mn-ea"/>
                        <a:cs typeface="+mn-cs"/>
                      </a:endParaRPr>
                    </a:p>
                  </a:txBody>
                  <a:tcPr anchor="ctr"/>
                </a:tc>
              </a:tr>
              <a:tr h="145911">
                <a:tc gridSpan="2" vMerge="1">
                  <a:txBody>
                    <a:bodyPr vert="horz" wrap="square"/>
                    <a:lstStyle/>
                    <a:p>
                      <a:pPr marL="0" algn="ctr" defTabSz="914400" rtl="0" eaLnBrk="1" latinLnBrk="0" hangingPunct="1"/>
                      <a:endParaRPr lang="zh-CN" altLang="en-US" sz="1100" kern="1200" smtClean="0">
                        <a:solidFill>
                          <a:schemeClr val="dk1"/>
                        </a:solidFill>
                        <a:latin typeface="+mn-lt"/>
                        <a:ea typeface="+mn-ea"/>
                        <a:cs typeface="+mn-cs"/>
                      </a:endParaRPr>
                    </a:p>
                  </a:txBody>
                  <a:tcPr anchor="ctr"/>
                </a:tc>
                <a:tc hMerge="1" vMerge="1">
                  <a:txBody>
                    <a:bodyPr vert="horz" wrap="square"/>
                    <a:lstStyle/>
                    <a:p>
                      <a:pPr marL="0" algn="ctr" defTabSz="914400" rtl="0" eaLnBrk="1" latinLnBrk="0" hangingPunct="1"/>
                      <a:endParaRPr lang="zh-CN" altLang="en-US" sz="1100" kern="1200" smtClean="0">
                        <a:solidFill>
                          <a:schemeClr val="dk1"/>
                        </a:solidFill>
                        <a:latin typeface="+mn-lt"/>
                        <a:ea typeface="+mn-ea"/>
                        <a:cs typeface="+mn-cs"/>
                      </a:endParaRPr>
                    </a:p>
                  </a:txBody>
                  <a:tcPr anchor="ctr"/>
                </a:tc>
                <a:tc gridSpan="5">
                  <a:txBody>
                    <a:bodyPr vert="horz" wrap="square"/>
                    <a:lstStyle/>
                    <a:p>
                      <a:pPr marL="0" algn="ctr" defTabSz="914400" rtl="0" eaLnBrk="1" latinLnBrk="0" hangingPunct="1"/>
                      <a:r>
                        <a:rPr lang="zh-CN" altLang="en-US" sz="1000" kern="1200" smtClean="0"/>
                        <a:t>交易服务</a:t>
                      </a:r>
                      <a:endParaRPr lang="zh-CN" altLang="en-US" sz="1000" kern="1200" smtClean="0">
                        <a:solidFill>
                          <a:schemeClr val="dk1"/>
                        </a:solidFill>
                        <a:latin typeface="+mn-lt"/>
                        <a:ea typeface="+mn-ea"/>
                        <a:cs typeface="+mn-cs"/>
                      </a:endParaRPr>
                    </a:p>
                  </a:txBody>
                  <a:tcPr marL="0" marR="0" marT="0" marB="0" anchor="ctr"/>
                </a:tc>
                <a:tc hMerge="1">
                  <a:txBody>
                    <a:bodyPr vert="horz" wrap="square"/>
                    <a:lstStyle/>
                    <a:p>
                      <a:pPr marL="0" algn="ctr" defTabSz="914400" rtl="0" eaLnBrk="1" latinLnBrk="0" hangingPunct="1"/>
                      <a:endParaRPr lang="zh-CN" altLang="en-US" sz="900" kern="1200" smtClean="0">
                        <a:solidFill>
                          <a:schemeClr val="dk1"/>
                        </a:solidFill>
                        <a:latin typeface="+mn-lt"/>
                        <a:ea typeface="+mn-ea"/>
                        <a:cs typeface="+mn-cs"/>
                      </a:endParaRPr>
                    </a:p>
                  </a:txBody>
                  <a:tcPr anchor="ctr"/>
                </a:tc>
                <a:tc hMerge="1">
                  <a:txBody>
                    <a:bodyPr vert="horz" wrap="square"/>
                    <a:lstStyle/>
                    <a:p>
                      <a:pPr marL="0" algn="ctr" defTabSz="914400" rtl="0" eaLnBrk="1" latinLnBrk="0" hangingPunct="1"/>
                      <a:endParaRPr lang="zh-CN" altLang="en-US" sz="900" kern="1200" smtClean="0">
                        <a:solidFill>
                          <a:schemeClr val="dk1"/>
                        </a:solidFill>
                        <a:latin typeface="+mn-lt"/>
                        <a:ea typeface="+mn-ea"/>
                        <a:cs typeface="+mn-cs"/>
                      </a:endParaRPr>
                    </a:p>
                  </a:txBody>
                  <a:tcPr anchor="ctr"/>
                </a:tc>
                <a:tc hMerge="1">
                  <a:txBody>
                    <a:bodyPr vert="horz" wrap="square"/>
                    <a:lstStyle/>
                    <a:p>
                      <a:pPr marL="0" algn="ctr" defTabSz="914400" rtl="0" eaLnBrk="1" latinLnBrk="0" hangingPunct="1"/>
                      <a:endParaRPr lang="zh-CN" altLang="en-US" sz="900" kern="1200" smtClean="0">
                        <a:solidFill>
                          <a:schemeClr val="dk1"/>
                        </a:solidFill>
                        <a:latin typeface="+mn-lt"/>
                        <a:ea typeface="+mn-ea"/>
                        <a:cs typeface="+mn-cs"/>
                      </a:endParaRPr>
                    </a:p>
                  </a:txBody>
                  <a:tcPr anchor="ctr"/>
                </a:tc>
                <a:tc hMerge="1">
                  <a:txBody>
                    <a:bodyPr vert="horz" wrap="square"/>
                    <a:lstStyle/>
                    <a:p>
                      <a:pPr marL="0" algn="ctr" defTabSz="914400" rtl="0" eaLnBrk="1" latinLnBrk="0" hangingPunct="1"/>
                      <a:endParaRPr lang="zh-CN" altLang="en-US" sz="900" kern="1200" smtClean="0">
                        <a:solidFill>
                          <a:schemeClr val="dk1"/>
                        </a:solidFill>
                        <a:latin typeface="+mn-lt"/>
                        <a:ea typeface="+mn-ea"/>
                        <a:cs typeface="+mn-cs"/>
                      </a:endParaRPr>
                    </a:p>
                  </a:txBody>
                  <a:tcPr anchor="ctr"/>
                </a:tc>
                <a:tc gridSpan="3">
                  <a:txBody>
                    <a:bodyPr vert="horz" wrap="square"/>
                    <a:lstStyle/>
                    <a:p>
                      <a:pPr marL="0" algn="ctr" defTabSz="914400" rtl="0" eaLnBrk="1" latinLnBrk="0" hangingPunct="1"/>
                      <a:r>
                        <a:rPr lang="zh-CN" altLang="en-US" sz="1000" kern="1200" smtClean="0"/>
                        <a:t>金融服务</a:t>
                      </a:r>
                      <a:endParaRPr lang="zh-CN" altLang="en-US" sz="1000" kern="1200" smtClean="0">
                        <a:solidFill>
                          <a:schemeClr val="dk1"/>
                        </a:solidFill>
                        <a:latin typeface="+mn-lt"/>
                        <a:ea typeface="+mn-ea"/>
                        <a:cs typeface="+mn-cs"/>
                      </a:endParaRPr>
                    </a:p>
                  </a:txBody>
                  <a:tcPr marL="0" marR="0" marT="0" marB="0" anchor="ctr"/>
                </a:tc>
                <a:tc hMerge="1">
                  <a:txBody>
                    <a:bodyPr vert="horz" wrap="square"/>
                    <a:lstStyle/>
                    <a:p>
                      <a:pPr marL="0" algn="ctr" defTabSz="914400" rtl="0" eaLnBrk="1" latinLnBrk="0" hangingPunct="1"/>
                      <a:endParaRPr lang="zh-CN" altLang="en-US" sz="900" kern="1200" smtClean="0">
                        <a:solidFill>
                          <a:schemeClr val="dk1"/>
                        </a:solidFill>
                        <a:latin typeface="+mn-lt"/>
                        <a:ea typeface="+mn-ea"/>
                        <a:cs typeface="+mn-cs"/>
                      </a:endParaRPr>
                    </a:p>
                  </a:txBody>
                  <a:tcPr anchor="ctr"/>
                </a:tc>
                <a:tc hMerge="1">
                  <a:txBody>
                    <a:bodyPr vert="horz" wrap="square"/>
                    <a:lstStyle/>
                    <a:p>
                      <a:pPr marL="0" algn="ctr" defTabSz="914400" rtl="0" eaLnBrk="1" latinLnBrk="0" hangingPunct="1"/>
                      <a:endParaRPr lang="zh-CN" altLang="en-US" sz="900" kern="1200" smtClean="0">
                        <a:solidFill>
                          <a:schemeClr val="dk1"/>
                        </a:solidFill>
                        <a:latin typeface="+mn-lt"/>
                        <a:ea typeface="+mn-ea"/>
                        <a:cs typeface="+mn-cs"/>
                      </a:endParaRPr>
                    </a:p>
                  </a:txBody>
                  <a:tcPr anchor="ctr"/>
                </a:tc>
                <a:tc gridSpan="2">
                  <a:txBody>
                    <a:bodyPr vert="horz" wrap="square"/>
                    <a:lstStyle/>
                    <a:p>
                      <a:pPr marL="0" algn="ctr" defTabSz="914400" rtl="0" eaLnBrk="1" latinLnBrk="0" hangingPunct="1"/>
                      <a:r>
                        <a:rPr lang="zh-CN" altLang="en-US" sz="1000" kern="1200" smtClean="0"/>
                        <a:t>物流服务</a:t>
                      </a:r>
                      <a:endParaRPr lang="zh-CN" altLang="en-US" sz="1000" kern="1200" smtClean="0">
                        <a:solidFill>
                          <a:schemeClr val="dk1"/>
                        </a:solidFill>
                        <a:latin typeface="+mn-lt"/>
                        <a:ea typeface="+mn-ea"/>
                        <a:cs typeface="+mn-cs"/>
                      </a:endParaRPr>
                    </a:p>
                  </a:txBody>
                  <a:tcPr marL="0" marR="0" marT="0" marB="0" anchor="ctr"/>
                </a:tc>
                <a:tc hMerge="1">
                  <a:txBody>
                    <a:bodyPr vert="horz" wrap="square"/>
                    <a:lstStyle/>
                    <a:p>
                      <a:pPr marL="0" algn="ctr" defTabSz="914400" rtl="0" eaLnBrk="1" latinLnBrk="0" hangingPunct="1"/>
                      <a:endParaRPr lang="zh-CN" altLang="en-US" sz="900" kern="1200" smtClean="0">
                        <a:solidFill>
                          <a:schemeClr val="dk1"/>
                        </a:solidFill>
                        <a:latin typeface="+mn-lt"/>
                        <a:ea typeface="+mn-ea"/>
                        <a:cs typeface="+mn-cs"/>
                      </a:endParaRPr>
                    </a:p>
                  </a:txBody>
                  <a:tcPr anchor="ctr"/>
                </a:tc>
                <a:tc rowSpan="2">
                  <a:txBody>
                    <a:bodyPr vert="horz" wrap="square"/>
                    <a:lstStyle/>
                    <a:p>
                      <a:pPr marL="0" algn="ctr" defTabSz="914400" rtl="0" eaLnBrk="1" latinLnBrk="0" hangingPunct="1"/>
                      <a:r>
                        <a:rPr lang="zh-CN" altLang="en-US" sz="1000" kern="1200" smtClean="0"/>
                        <a:t>剪切加工</a:t>
                      </a:r>
                      <a:endParaRPr lang="zh-CN" altLang="en-US" sz="1000" kern="1200" smtClean="0">
                        <a:solidFill>
                          <a:schemeClr val="dk1"/>
                        </a:solidFill>
                        <a:latin typeface="+mn-lt"/>
                        <a:ea typeface="+mn-ea"/>
                        <a:cs typeface="+mn-cs"/>
                      </a:endParaRPr>
                    </a:p>
                  </a:txBody>
                  <a:tcPr marL="0" marR="0" marT="0" marB="0" anchor="ctr"/>
                </a:tc>
                <a:tc rowSpan="2">
                  <a:txBody>
                    <a:bodyPr vert="horz" wrap="square"/>
                    <a:lstStyle/>
                    <a:p>
                      <a:pPr marL="0" algn="ctr" defTabSz="914400" rtl="0" eaLnBrk="1" latinLnBrk="0" hangingPunct="1"/>
                      <a:r>
                        <a:rPr lang="zh-CN" altLang="en-US" sz="1000" kern="1200" smtClean="0"/>
                        <a:t>会员费</a:t>
                      </a:r>
                      <a:endParaRPr lang="zh-CN" altLang="en-US" sz="1000" kern="1200" smtClean="0">
                        <a:solidFill>
                          <a:schemeClr val="dk1"/>
                        </a:solidFill>
                        <a:latin typeface="+mn-lt"/>
                        <a:ea typeface="+mn-ea"/>
                        <a:cs typeface="+mn-cs"/>
                      </a:endParaRPr>
                    </a:p>
                  </a:txBody>
                  <a:tcPr marL="0" marR="0" marT="0" marB="0" anchor="ctr"/>
                </a:tc>
                <a:tc rowSpan="2">
                  <a:txBody>
                    <a:bodyPr vert="horz" wrap="square"/>
                    <a:lstStyle/>
                    <a:p>
                      <a:pPr marL="0" algn="ctr" defTabSz="914400" rtl="0" eaLnBrk="1" latinLnBrk="0" hangingPunct="1"/>
                      <a:r>
                        <a:rPr lang="zh-CN" altLang="en-US" sz="1000" kern="1200" smtClean="0"/>
                        <a:t>广告费</a:t>
                      </a:r>
                      <a:endParaRPr lang="zh-CN" altLang="en-US" sz="1000" kern="1200" smtClean="0">
                        <a:solidFill>
                          <a:schemeClr val="dk1"/>
                        </a:solidFill>
                        <a:latin typeface="+mn-lt"/>
                        <a:ea typeface="+mn-ea"/>
                        <a:cs typeface="+mn-cs"/>
                      </a:endParaRPr>
                    </a:p>
                  </a:txBody>
                  <a:tcPr marL="0" marR="0" marT="0" marB="0" anchor="ctr"/>
                </a:tc>
                <a:tc rowSpan="2">
                  <a:txBody>
                    <a:bodyPr vert="horz" wrap="square"/>
                    <a:lstStyle/>
                    <a:p>
                      <a:pPr marL="0" algn="ctr" defTabSz="914400" rtl="0" eaLnBrk="1" latinLnBrk="0" hangingPunct="1"/>
                      <a:r>
                        <a:rPr lang="zh-CN" altLang="en-US" sz="1000" kern="1200" smtClean="0"/>
                        <a:t>交易佣金</a:t>
                      </a:r>
                      <a:endParaRPr lang="zh-CN" altLang="en-US" sz="1000" kern="1200" smtClean="0">
                        <a:solidFill>
                          <a:schemeClr val="dk1"/>
                        </a:solidFill>
                        <a:latin typeface="+mn-lt"/>
                        <a:ea typeface="+mn-ea"/>
                        <a:cs typeface="+mn-cs"/>
                      </a:endParaRPr>
                    </a:p>
                  </a:txBody>
                  <a:tcPr marL="0" marR="0" marT="0" marB="0" anchor="ctr"/>
                </a:tc>
                <a:tc rowSpan="2">
                  <a:txBody>
                    <a:bodyPr vert="horz" wrap="square"/>
                    <a:lstStyle/>
                    <a:p>
                      <a:pPr marL="0" algn="ctr" defTabSz="914400" rtl="0" eaLnBrk="1" latinLnBrk="0" hangingPunct="1"/>
                      <a:r>
                        <a:rPr lang="zh-CN" altLang="en-US" sz="1000" kern="1200" smtClean="0"/>
                        <a:t>金融</a:t>
                      </a:r>
                      <a:endParaRPr lang="en-US" altLang="zh-CN" sz="1000" kern="1200" smtClean="0"/>
                    </a:p>
                    <a:p>
                      <a:pPr marL="0" algn="ctr" defTabSz="914400" rtl="0" eaLnBrk="1" latinLnBrk="0" hangingPunct="1"/>
                      <a:r>
                        <a:rPr lang="zh-CN" altLang="en-US" sz="1000" kern="1200" smtClean="0"/>
                        <a:t>服务费</a:t>
                      </a:r>
                      <a:endParaRPr lang="zh-CN" altLang="en-US" sz="1000" kern="1200" smtClean="0">
                        <a:solidFill>
                          <a:schemeClr val="dk1"/>
                        </a:solidFill>
                        <a:latin typeface="+mn-lt"/>
                        <a:ea typeface="+mn-ea"/>
                        <a:cs typeface="+mn-cs"/>
                      </a:endParaRPr>
                    </a:p>
                  </a:txBody>
                  <a:tcPr marL="0" marR="0" marT="0" marB="0" anchor="ctr"/>
                </a:tc>
                <a:tc rowSpan="2">
                  <a:txBody>
                    <a:bodyPr vert="horz" wrap="square"/>
                    <a:lstStyle/>
                    <a:p>
                      <a:pPr marL="0" algn="ctr" defTabSz="914400" rtl="0" eaLnBrk="1" latinLnBrk="0" hangingPunct="1"/>
                      <a:r>
                        <a:rPr lang="zh-CN" altLang="en-US" sz="1000" kern="1200" smtClean="0"/>
                        <a:t>增值服务费</a:t>
                      </a:r>
                      <a:endParaRPr lang="zh-CN" altLang="en-US" sz="1000" kern="1200" smtClean="0">
                        <a:solidFill>
                          <a:schemeClr val="dk1"/>
                        </a:solidFill>
                        <a:latin typeface="+mn-lt"/>
                        <a:ea typeface="+mn-ea"/>
                        <a:cs typeface="+mn-cs"/>
                      </a:endParaRPr>
                    </a:p>
                  </a:txBody>
                  <a:tcPr marL="0" marR="0" marT="0" marB="0" anchor="ctr"/>
                </a:tc>
                <a:tc rowSpan="2">
                  <a:txBody>
                    <a:bodyPr vert="horz" wrap="square"/>
                    <a:lstStyle/>
                    <a:p>
                      <a:pPr marL="0" algn="ctr" defTabSz="914400" rtl="0" eaLnBrk="1" latinLnBrk="0" hangingPunct="1"/>
                      <a:r>
                        <a:rPr lang="zh-CN" altLang="en-US" sz="1000" kern="1200" smtClean="0"/>
                        <a:t>软件销售</a:t>
                      </a:r>
                      <a:endParaRPr lang="zh-CN" altLang="en-US" sz="1000" kern="1200" smtClean="0">
                        <a:solidFill>
                          <a:schemeClr val="dk1"/>
                        </a:solidFill>
                        <a:latin typeface="+mn-lt"/>
                        <a:ea typeface="+mn-ea"/>
                        <a:cs typeface="+mn-cs"/>
                      </a:endParaRPr>
                    </a:p>
                  </a:txBody>
                  <a:tcPr marL="0" marR="0" marT="0" marB="0" anchor="ctr"/>
                </a:tc>
              </a:tr>
              <a:tr h="243856">
                <a:tc gridSpan="2" vMerge="1">
                  <a:txBody>
                    <a:bodyPr vert="horz" wrap="square"/>
                    <a:lstStyle/>
                    <a:p>
                      <a:pPr marL="0" algn="ctr" defTabSz="914400" rtl="0" eaLnBrk="1" latinLnBrk="0" hangingPunct="1"/>
                      <a:endParaRPr lang="zh-CN" altLang="en-US" sz="1100" kern="1200" smtClean="0">
                        <a:solidFill>
                          <a:schemeClr val="dk1"/>
                        </a:solidFill>
                        <a:latin typeface="+mn-lt"/>
                        <a:ea typeface="+mn-ea"/>
                        <a:cs typeface="+mn-cs"/>
                      </a:endParaRPr>
                    </a:p>
                  </a:txBody>
                  <a:tcPr anchor="ctr"/>
                </a:tc>
                <a:tc hMerge="1" vMerge="1">
                  <a:txBody>
                    <a:bodyPr vert="horz" wrap="square"/>
                    <a:lstStyle/>
                    <a:p>
                      <a:pPr marL="0" algn="ctr" defTabSz="914400" rtl="0" eaLnBrk="1" latinLnBrk="0" hangingPunct="1"/>
                      <a:endParaRPr lang="zh-CN" altLang="en-US" sz="1100" kern="1200" smtClean="0">
                        <a:solidFill>
                          <a:schemeClr val="dk1"/>
                        </a:solidFill>
                        <a:latin typeface="+mn-lt"/>
                        <a:ea typeface="+mn-ea"/>
                        <a:cs typeface="+mn-cs"/>
                      </a:endParaRPr>
                    </a:p>
                  </a:txBody>
                  <a:tcPr anchor="ctr"/>
                </a:tc>
                <a:tc>
                  <a:txBody>
                    <a:bodyPr vert="horz" wrap="square"/>
                    <a:lstStyle/>
                    <a:p>
                      <a:pPr marL="0" algn="ctr" defTabSz="914400" rtl="0" eaLnBrk="1" latinLnBrk="0" hangingPunct="1"/>
                      <a:r>
                        <a:rPr lang="zh-CN" altLang="en-US" sz="1000" kern="1200" smtClean="0"/>
                        <a:t>商情</a:t>
                      </a:r>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r>
                        <a:rPr lang="zh-CN" altLang="en-US" sz="1000" kern="1200" smtClean="0"/>
                        <a:t>挂牌</a:t>
                      </a:r>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r>
                        <a:rPr lang="zh-CN" altLang="en-US" sz="1000" kern="1200" smtClean="0"/>
                        <a:t>竞价</a:t>
                      </a:r>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r>
                        <a:rPr lang="zh-CN" altLang="en-US" sz="1000" kern="1200" smtClean="0"/>
                        <a:t>招标</a:t>
                      </a:r>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r>
                        <a:rPr lang="zh-CN" altLang="en-US" sz="1000" kern="1200" smtClean="0"/>
                        <a:t>预售</a:t>
                      </a:r>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r>
                        <a:rPr lang="zh-CN" altLang="en-US" sz="1000" kern="1200" smtClean="0"/>
                        <a:t>支付</a:t>
                      </a:r>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r>
                        <a:rPr lang="zh-CN" altLang="en-US" sz="1000" kern="1200" smtClean="0"/>
                        <a:t>保险</a:t>
                      </a:r>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r>
                        <a:rPr lang="zh-CN" altLang="en-US" sz="1000" kern="1200" smtClean="0"/>
                        <a:t>融资</a:t>
                      </a:r>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r>
                        <a:rPr lang="zh-CN" altLang="en-US" sz="1000" kern="1200" smtClean="0"/>
                        <a:t>仓储</a:t>
                      </a:r>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r>
                        <a:rPr lang="zh-CN" altLang="en-US" sz="1000" kern="1200" smtClean="0"/>
                        <a:t>运输</a:t>
                      </a:r>
                      <a:endParaRPr lang="zh-CN" altLang="en-US" sz="1000" kern="1200" smtClean="0">
                        <a:solidFill>
                          <a:schemeClr val="dk1"/>
                        </a:solidFill>
                        <a:latin typeface="+mn-lt"/>
                        <a:ea typeface="+mn-ea"/>
                        <a:cs typeface="+mn-cs"/>
                      </a:endParaRPr>
                    </a:p>
                  </a:txBody>
                  <a:tcPr marL="0" marR="0" marT="0" marB="0" anchor="ctr"/>
                </a:tc>
                <a:tc vMerge="1">
                  <a:txBody>
                    <a:bodyPr vert="horz" wrap="square"/>
                    <a:lstStyle/>
                    <a:p>
                      <a:pPr marL="0" algn="ctr" defTabSz="914400" rtl="0" eaLnBrk="1" latinLnBrk="0" hangingPunct="1"/>
                      <a:endParaRPr lang="zh-CN" altLang="en-US" sz="900" kern="1200" smtClean="0">
                        <a:solidFill>
                          <a:schemeClr val="dk1"/>
                        </a:solidFill>
                        <a:latin typeface="+mn-lt"/>
                        <a:ea typeface="+mn-ea"/>
                        <a:cs typeface="+mn-cs"/>
                      </a:endParaRPr>
                    </a:p>
                  </a:txBody>
                  <a:tcPr anchor="ctr"/>
                </a:tc>
                <a:tc vMerge="1">
                  <a:txBody>
                    <a:bodyPr vert="horz" wrap="square"/>
                    <a:lstStyle/>
                    <a:p>
                      <a:pPr marL="0" algn="ctr" defTabSz="914400" rtl="0" eaLnBrk="1" latinLnBrk="0" hangingPunct="1"/>
                      <a:endParaRPr lang="zh-CN" altLang="en-US" sz="900" kern="1200" smtClean="0">
                        <a:solidFill>
                          <a:schemeClr val="dk1"/>
                        </a:solidFill>
                        <a:latin typeface="+mn-lt"/>
                        <a:ea typeface="+mn-ea"/>
                        <a:cs typeface="+mn-cs"/>
                      </a:endParaRPr>
                    </a:p>
                  </a:txBody>
                  <a:tcPr anchor="ctr"/>
                </a:tc>
                <a:tc vMerge="1">
                  <a:txBody>
                    <a:bodyPr vert="horz" wrap="square"/>
                    <a:lstStyle/>
                    <a:p>
                      <a:pPr marL="0" algn="ctr" defTabSz="914400" rtl="0" eaLnBrk="1" latinLnBrk="0" hangingPunct="1"/>
                      <a:endParaRPr lang="zh-CN" altLang="en-US" sz="900" kern="1200" smtClean="0">
                        <a:solidFill>
                          <a:schemeClr val="dk1"/>
                        </a:solidFill>
                        <a:latin typeface="+mn-lt"/>
                        <a:ea typeface="+mn-ea"/>
                        <a:cs typeface="+mn-cs"/>
                      </a:endParaRPr>
                    </a:p>
                  </a:txBody>
                  <a:tcPr anchor="ctr"/>
                </a:tc>
                <a:tc vMerge="1">
                  <a:txBody>
                    <a:bodyPr vert="horz" wrap="square"/>
                    <a:lstStyle/>
                    <a:p>
                      <a:pPr marL="0" algn="ctr" defTabSz="914400" rtl="0" eaLnBrk="1" latinLnBrk="0" hangingPunct="1"/>
                      <a:endParaRPr lang="zh-CN" altLang="en-US" sz="900" kern="1200" smtClean="0">
                        <a:solidFill>
                          <a:schemeClr val="dk1"/>
                        </a:solidFill>
                        <a:latin typeface="+mn-lt"/>
                        <a:ea typeface="+mn-ea"/>
                        <a:cs typeface="+mn-cs"/>
                      </a:endParaRPr>
                    </a:p>
                  </a:txBody>
                  <a:tcPr anchor="ctr"/>
                </a:tc>
                <a:tc vMerge="1">
                  <a:txBody>
                    <a:bodyPr vert="horz" wrap="square"/>
                    <a:lstStyle/>
                    <a:p>
                      <a:pPr marL="0" algn="ctr" defTabSz="914400" rtl="0" eaLnBrk="1" latinLnBrk="0" hangingPunct="1"/>
                      <a:endParaRPr lang="zh-CN" altLang="en-US" sz="900" kern="1200" smtClean="0">
                        <a:solidFill>
                          <a:schemeClr val="dk1"/>
                        </a:solidFill>
                        <a:latin typeface="+mn-lt"/>
                        <a:ea typeface="+mn-ea"/>
                        <a:cs typeface="+mn-cs"/>
                      </a:endParaRPr>
                    </a:p>
                  </a:txBody>
                  <a:tcPr anchor="ctr"/>
                </a:tc>
                <a:tc vMerge="1">
                  <a:txBody>
                    <a:bodyPr vert="horz" wrap="square"/>
                    <a:lstStyle/>
                    <a:p>
                      <a:pPr marL="0" algn="ctr" defTabSz="914400" rtl="0" eaLnBrk="1" latinLnBrk="0" hangingPunct="1"/>
                      <a:endParaRPr lang="zh-CN" altLang="en-US" sz="900" kern="1200" smtClean="0">
                        <a:solidFill>
                          <a:schemeClr val="dk1"/>
                        </a:solidFill>
                        <a:latin typeface="+mn-lt"/>
                        <a:ea typeface="+mn-ea"/>
                        <a:cs typeface="+mn-cs"/>
                      </a:endParaRPr>
                    </a:p>
                  </a:txBody>
                  <a:tcPr anchor="ctr"/>
                </a:tc>
                <a:tc vMerge="1">
                  <a:txBody>
                    <a:bodyPr vert="horz" wrap="square"/>
                    <a:lstStyle/>
                    <a:p>
                      <a:pPr marL="0" algn="ctr" defTabSz="914400" rtl="0" eaLnBrk="1" latinLnBrk="0" hangingPunct="1"/>
                      <a:endParaRPr lang="zh-CN" altLang="en-US" sz="900" kern="1200" smtClean="0">
                        <a:solidFill>
                          <a:schemeClr val="dk1"/>
                        </a:solidFill>
                        <a:latin typeface="+mn-lt"/>
                        <a:ea typeface="+mn-ea"/>
                        <a:cs typeface="+mn-cs"/>
                      </a:endParaRPr>
                    </a:p>
                  </a:txBody>
                  <a:tcPr anchor="ctr"/>
                </a:tc>
              </a:tr>
              <a:tr h="334996">
                <a:tc rowSpan="2">
                  <a:txBody>
                    <a:bodyPr vert="eaVert" wrap="square"/>
                    <a:lstStyle/>
                    <a:p>
                      <a:pPr marL="0" marR="0" indent="0" algn="ctr" defTabSz="914400" rtl="0" eaLnBrk="1" fontAlgn="auto" latinLnBrk="0" hangingPunct="1">
                        <a:lnSpc>
                          <a:spcPct val="100000"/>
                        </a:lnSpc>
                        <a:spcBef>
                          <a:spcPct val="0"/>
                        </a:spcBef>
                        <a:spcAft>
                          <a:spcPct val="0"/>
                        </a:spcAft>
                        <a:buClrTx/>
                        <a:buSzTx/>
                        <a:buFontTx/>
                        <a:buNone/>
                        <a:defRPr/>
                      </a:pPr>
                      <a:r>
                        <a:rPr lang="zh-CN" altLang="en-US" sz="1000" kern="1200" smtClean="0"/>
                        <a:t>综合类</a:t>
                      </a:r>
                    </a:p>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vert="eaVert" anchor="ctr"/>
                </a:tc>
                <a:tc>
                  <a:txBody>
                    <a:bodyPr vert="horz" wrap="square"/>
                    <a:lstStyle/>
                    <a:p>
                      <a:pPr marL="0" algn="ctr" defTabSz="914400" rtl="0" eaLnBrk="1" latinLnBrk="0" hangingPunct="1"/>
                      <a:r>
                        <a:rPr lang="zh-CN" altLang="en-US" sz="1000" kern="1200" smtClean="0"/>
                        <a:t>阿里巴巴</a:t>
                      </a:r>
                      <a:endParaRPr lang="en-US" altLang="zh-CN" sz="1000" kern="1200" smtClean="0"/>
                    </a:p>
                    <a:p>
                      <a:pPr marL="0" algn="ctr" defTabSz="914400" rtl="0" eaLnBrk="1" latinLnBrk="0" hangingPunct="1"/>
                      <a:r>
                        <a:rPr lang="zh-CN" altLang="en-US" sz="1000" kern="1200" smtClean="0"/>
                        <a:t>钢贸</a:t>
                      </a:r>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r>
              <a:tr h="249454">
                <a:tc vMerge="1">
                  <a:txBody>
                    <a:bodyPr vert="horz" wrap="square"/>
                    <a:lstStyle/>
                    <a:p>
                      <a:pPr marL="0" algn="ctr" defTabSz="914400" rtl="0" eaLnBrk="1" latinLnBrk="0" hangingPunct="1"/>
                      <a:endParaRPr lang="zh-CN" altLang="en-US" sz="900" kern="1200" smtClean="0">
                        <a:solidFill>
                          <a:schemeClr val="dk1"/>
                        </a:solidFill>
                        <a:latin typeface="+mn-lt"/>
                        <a:ea typeface="+mn-ea"/>
                        <a:cs typeface="+mn-cs"/>
                      </a:endParaRPr>
                    </a:p>
                  </a:txBody>
                  <a:tcPr anchor="ctr"/>
                </a:tc>
                <a:tc>
                  <a:txBody>
                    <a:bodyPr vert="horz" wrap="square"/>
                    <a:lstStyle/>
                    <a:p>
                      <a:pPr marL="0" algn="ctr" defTabSz="914400" rtl="0" eaLnBrk="1" latinLnBrk="0" hangingPunct="1"/>
                      <a:r>
                        <a:rPr lang="zh-CN" altLang="en-US" sz="1000" kern="1200" smtClean="0"/>
                        <a:t>金银岛</a:t>
                      </a:r>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r>
              <a:tr h="334996">
                <a:tc rowSpan="3">
                  <a:txBody>
                    <a:bodyPr vert="horz" wrap="square"/>
                    <a:lstStyle/>
                    <a:p>
                      <a:pPr marL="0" algn="ctr" defTabSz="914400" rtl="0" eaLnBrk="1" latinLnBrk="0" hangingPunct="1"/>
                      <a:endParaRPr lang="zh-CN" altLang="en-US" sz="1000" kern="1200" smtClean="0"/>
                    </a:p>
                    <a:p>
                      <a:pPr marL="0" marR="0" indent="0" algn="ctr" defTabSz="914400" rtl="0" eaLnBrk="1" fontAlgn="auto" latinLnBrk="0" hangingPunct="1">
                        <a:lnSpc>
                          <a:spcPct val="100000"/>
                        </a:lnSpc>
                        <a:spcBef>
                          <a:spcPct val="0"/>
                        </a:spcBef>
                        <a:spcAft>
                          <a:spcPct val="0"/>
                        </a:spcAft>
                        <a:buClrTx/>
                        <a:buSzTx/>
                        <a:buFontTx/>
                        <a:buNone/>
                        <a:defRPr/>
                      </a:pPr>
                      <a:r>
                        <a:rPr lang="zh-CN" altLang="en-US" sz="1000" kern="1200" smtClean="0"/>
                        <a:t>贸易商主导类</a:t>
                      </a:r>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r>
                        <a:rPr lang="zh-CN" altLang="en-US" sz="1000" kern="1200" smtClean="0"/>
                        <a:t>欧浦钢网</a:t>
                      </a:r>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r>
              <a:tr h="291823">
                <a:tc vMerge="1">
                  <a:txBody>
                    <a:bodyPr vert="horz" wrap="square"/>
                    <a:lstStyle/>
                    <a:p>
                      <a:pPr marL="0" algn="ctr" defTabSz="914400" rtl="0" eaLnBrk="1" latinLnBrk="0" hangingPunct="1"/>
                      <a:endParaRPr lang="zh-CN" altLang="en-US" sz="900" kern="1200" smtClean="0">
                        <a:solidFill>
                          <a:schemeClr val="dk1"/>
                        </a:solidFill>
                        <a:latin typeface="+mn-lt"/>
                        <a:ea typeface="+mn-ea"/>
                        <a:cs typeface="+mn-cs"/>
                      </a:endParaRPr>
                    </a:p>
                  </a:txBody>
                  <a:tcPr anchor="ctr"/>
                </a:tc>
                <a:tc>
                  <a:txBody>
                    <a:bodyPr vert="horz" wrap="square"/>
                    <a:lstStyle/>
                    <a:p>
                      <a:pPr marL="0" algn="ctr" defTabSz="914400" rtl="0" eaLnBrk="1" latinLnBrk="0" hangingPunct="1"/>
                      <a:r>
                        <a:rPr lang="zh-CN" altLang="en-US" sz="1000" kern="1200" smtClean="0"/>
                        <a:t>大宗物资网</a:t>
                      </a:r>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r>
              <a:tr h="291823">
                <a:tc vMerge="1">
                  <a:txBody>
                    <a:bodyPr vert="horz" wrap="square"/>
                    <a:lstStyle/>
                    <a:p>
                      <a:pPr marL="0" marR="0" indent="0" algn="ctr" defTabSz="914400" rtl="0" eaLnBrk="1" fontAlgn="auto" latinLnBrk="0" hangingPunct="1">
                        <a:lnSpc>
                          <a:spcPct val="100000"/>
                        </a:lnSpc>
                        <a:spcBef>
                          <a:spcPct val="0"/>
                        </a:spcBef>
                        <a:spcAft>
                          <a:spcPct val="0"/>
                        </a:spcAft>
                        <a:buClrTx/>
                        <a:buSzTx/>
                        <a:buFontTx/>
                        <a:buNone/>
                        <a:defRPr/>
                      </a:pPr>
                      <a:endParaRPr lang="zh-CN" altLang="en-US" sz="900" kern="1200" smtClean="0">
                        <a:solidFill>
                          <a:schemeClr val="dk1"/>
                        </a:solidFill>
                        <a:latin typeface="+mn-lt"/>
                        <a:ea typeface="+mn-ea"/>
                        <a:cs typeface="+mn-cs"/>
                      </a:endParaRPr>
                    </a:p>
                  </a:txBody>
                  <a:tcPr anchor="ctr"/>
                </a:tc>
                <a:tc>
                  <a:txBody>
                    <a:bodyPr vert="horz" wrap="square"/>
                    <a:lstStyle/>
                    <a:p>
                      <a:pPr marL="0" algn="ctr" defTabSz="914400" rtl="0" eaLnBrk="1" latinLnBrk="0" hangingPunct="1"/>
                      <a:r>
                        <a:rPr lang="zh-CN" altLang="en-US" sz="1000" kern="1200" smtClean="0"/>
                        <a:t>龙文钢材网</a:t>
                      </a:r>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r>
              <a:tr h="291823">
                <a:tc>
                  <a:txBody>
                    <a:bodyPr vert="horz" wrap="square"/>
                    <a:lstStyle/>
                    <a:p>
                      <a:pPr marL="0" algn="ctr" defTabSz="914400" rtl="0" eaLnBrk="1" latinLnBrk="0" hangingPunct="1"/>
                      <a:r>
                        <a:rPr lang="zh-CN" altLang="en-US" sz="1000" kern="1200" smtClean="0"/>
                        <a:t>信息供应商主导</a:t>
                      </a:r>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r>
                        <a:rPr lang="zh-CN" altLang="en-US" sz="1000" kern="1200" smtClean="0"/>
                        <a:t>我的钢铁网</a:t>
                      </a:r>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r>
              <a:tr h="291823">
                <a:tc>
                  <a:txBody>
                    <a:bodyPr vert="horz" wrap="square"/>
                    <a:lstStyle/>
                    <a:p>
                      <a:pPr marL="0" algn="ctr" defTabSz="914400" rtl="0" eaLnBrk="1" latinLnBrk="0" hangingPunct="1"/>
                      <a:r>
                        <a:rPr lang="zh-CN" altLang="en-US" sz="1000" kern="1200" smtClean="0"/>
                        <a:t>厂商主导类</a:t>
                      </a:r>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r>
                        <a:rPr lang="zh-CN" altLang="en-US" sz="1000" kern="1200" smtClean="0"/>
                        <a:t>东方钢铁在线</a:t>
                      </a:r>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c>
                  <a:txBody>
                    <a:bodyPr vert="horz" wrap="square"/>
                    <a:lstStyle/>
                    <a:p>
                      <a:pPr marL="0" algn="ctr" defTabSz="914400" rtl="0" eaLnBrk="1" latinLnBrk="0" hangingPunct="1"/>
                      <a:endParaRPr lang="zh-CN" altLang="en-US" sz="1000" kern="1200" smtClean="0">
                        <a:solidFill>
                          <a:schemeClr val="dk1"/>
                        </a:solidFill>
                        <a:latin typeface="+mn-lt"/>
                        <a:ea typeface="+mn-ea"/>
                        <a:cs typeface="+mn-cs"/>
                      </a:endParaRPr>
                    </a:p>
                  </a:txBody>
                  <a:tcPr marL="0" marR="0" marT="0" marB="0" anchor="ctr"/>
                </a:tc>
              </a:tr>
            </a:tbl>
          </a:graphicData>
        </a:graphic>
      </p:graphicFrame>
      <p:sp>
        <p:nvSpPr>
          <p:cNvPr id="175" name="Rectangle 106"/>
          <p:cNvSpPr/>
          <p:nvPr/>
        </p:nvSpPr>
        <p:spPr bwMode="gray">
          <a:xfrm>
            <a:off x="1071538" y="4347120"/>
            <a:ext cx="7839100" cy="1531167"/>
          </a:xfrm>
          <a:prstGeom prst="rect">
            <a:avLst/>
          </a:prstGeom>
          <a:noFill/>
          <a:ln w="19050">
            <a:solidFill>
              <a:schemeClr val="bg1">
                <a:lumMod val="50000"/>
              </a:schemeClr>
            </a:solidFill>
          </a:ln>
        </p:spPr>
        <p:style>
          <a:lnRef idx="2">
            <a:schemeClr val="accent6"/>
          </a:lnRef>
          <a:fillRef idx="1">
            <a:schemeClr val="lt1"/>
          </a:fillRef>
          <a:effectRef idx="0">
            <a:schemeClr val="accent6"/>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114300" marR="0" lvl="0" indent="-114300" defTabSz="914400" eaLnBrk="1" latinLnBrk="0" hangingPunct="1">
              <a:spcAft>
                <a:spcPts val="300"/>
              </a:spcAft>
              <a:buClrTx/>
              <a:buSzTx/>
              <a:buFont typeface="Arial" pitchFamily="34" charset="0"/>
              <a:buChar char="•"/>
            </a:pPr>
            <a:r>
              <a:rPr lang="zh-CN" altLang="en-US" sz="1300" b="1" smtClean="0">
                <a:solidFill>
                  <a:schemeClr val="tx1"/>
                </a:solidFill>
                <a:latin typeface="微软雅黑" pitchFamily="34" charset="-122"/>
                <a:ea typeface="微软雅黑" pitchFamily="34" charset="-122"/>
                <a:cs typeface="Arial"/>
              </a:rPr>
              <a:t>交易类业务模式单一</a:t>
            </a:r>
            <a:r>
              <a:rPr lang="zh-CN" altLang="en-US" sz="1300" smtClean="0">
                <a:solidFill>
                  <a:schemeClr val="tx1"/>
                </a:solidFill>
                <a:latin typeface="微软雅黑" pitchFamily="34" charset="-122"/>
                <a:ea typeface="微软雅黑" pitchFamily="34" charset="-122"/>
                <a:cs typeface="Arial"/>
              </a:rPr>
              <a:t>：除了“挂牌销售”被广泛开展外，其它类交易模式投入力度不够；如竞价采购、产能预售等</a:t>
            </a:r>
            <a:endParaRPr lang="en-US" altLang="zh-CN" sz="1300" smtClean="0">
              <a:solidFill>
                <a:schemeClr val="tx1"/>
              </a:solidFill>
              <a:latin typeface="微软雅黑" pitchFamily="34" charset="-122"/>
              <a:ea typeface="微软雅黑" pitchFamily="34" charset="-122"/>
              <a:cs typeface="Arial"/>
            </a:endParaRPr>
          </a:p>
          <a:p>
            <a:pPr marL="114300" indent="-114300">
              <a:spcAft>
                <a:spcPts val="300"/>
              </a:spcAft>
              <a:buFont typeface="Arial" pitchFamily="34" charset="0"/>
              <a:buChar char="•"/>
            </a:pPr>
            <a:r>
              <a:rPr lang="zh-CN" altLang="en-US" sz="1300" b="1" smtClean="0">
                <a:solidFill>
                  <a:schemeClr val="tx1"/>
                </a:solidFill>
                <a:latin typeface="微软雅黑" pitchFamily="34" charset="-122"/>
                <a:ea typeface="微软雅黑" pitchFamily="34" charset="-122"/>
                <a:cs typeface="Arial"/>
              </a:rPr>
              <a:t>配套服务体系不健全</a:t>
            </a:r>
            <a:r>
              <a:rPr lang="zh-CN" altLang="en-US" sz="1300" smtClean="0">
                <a:solidFill>
                  <a:schemeClr val="tx1"/>
                </a:solidFill>
                <a:latin typeface="微软雅黑" pitchFamily="34" charset="-122"/>
                <a:ea typeface="微软雅黑" pitchFamily="34" charset="-122"/>
                <a:cs typeface="Arial"/>
              </a:rPr>
              <a:t>：配套服务业务如“物流服务”、“剪切加工”等投入力度不足，一站式服务能力欠缺，影响用户体验度</a:t>
            </a:r>
            <a:endParaRPr lang="en-US" altLang="zh-CN" sz="1300" smtClean="0">
              <a:solidFill>
                <a:schemeClr val="tx1"/>
              </a:solidFill>
              <a:latin typeface="微软雅黑" pitchFamily="34" charset="-122"/>
              <a:ea typeface="微软雅黑" pitchFamily="34" charset="-122"/>
              <a:cs typeface="Arial"/>
            </a:endParaRPr>
          </a:p>
          <a:p>
            <a:pPr marL="114300" marR="0" lvl="0" indent="-114300" defTabSz="914400" eaLnBrk="0" latinLnBrk="0" hangingPunct="0">
              <a:spcAft>
                <a:spcPts val="300"/>
              </a:spcAft>
              <a:buClrTx/>
              <a:buSzTx/>
              <a:buFont typeface="Arial" pitchFamily="34" charset="0"/>
              <a:buChar char="•"/>
            </a:pPr>
            <a:r>
              <a:rPr lang="zh-CN" altLang="en-US" sz="1300" b="1" smtClean="0">
                <a:solidFill>
                  <a:schemeClr val="tx1"/>
                </a:solidFill>
                <a:latin typeface="微软雅黑" pitchFamily="34" charset="-122"/>
                <a:ea typeface="微软雅黑" pitchFamily="34" charset="-122"/>
                <a:cs typeface="Arial"/>
              </a:rPr>
              <a:t>盈利模式简单</a:t>
            </a:r>
            <a:r>
              <a:rPr lang="zh-CN" altLang="en-US" sz="1300" smtClean="0">
                <a:solidFill>
                  <a:schemeClr val="tx1"/>
                </a:solidFill>
                <a:latin typeface="微软雅黑" pitchFamily="34" charset="-122"/>
                <a:ea typeface="微软雅黑" pitchFamily="34" charset="-122"/>
                <a:cs typeface="Arial"/>
              </a:rPr>
              <a:t>：盈利方式以“交易佣金”、“金融服务费”为主，配套服务领域增值费用所占比例较少</a:t>
            </a:r>
            <a:endParaRPr lang="en-US" altLang="zh-CN" sz="1300" smtClean="0">
              <a:solidFill>
                <a:schemeClr val="tx1"/>
              </a:solidFill>
              <a:latin typeface="微软雅黑" pitchFamily="34" charset="-122"/>
              <a:ea typeface="微软雅黑" pitchFamily="34" charset="-122"/>
              <a:cs typeface="Arial"/>
            </a:endParaRPr>
          </a:p>
          <a:p>
            <a:pPr marL="114300" marR="0" lvl="0" indent="-114300" defTabSz="914400" eaLnBrk="0" latinLnBrk="0" hangingPunct="0">
              <a:spcAft>
                <a:spcPts val="300"/>
              </a:spcAft>
              <a:buClrTx/>
              <a:buSzTx/>
              <a:buFont typeface="Arial" pitchFamily="34" charset="0"/>
              <a:buChar char="•"/>
            </a:pPr>
            <a:r>
              <a:rPr lang="zh-CN" altLang="en-US" sz="1300" b="1" smtClean="0">
                <a:solidFill>
                  <a:schemeClr val="tx1"/>
                </a:solidFill>
                <a:latin typeface="微软雅黑" pitchFamily="34" charset="-122"/>
                <a:ea typeface="微软雅黑" pitchFamily="34" charset="-122"/>
                <a:cs typeface="Arial"/>
              </a:rPr>
              <a:t>产品创新力度不足</a:t>
            </a:r>
            <a:r>
              <a:rPr lang="zh-CN" altLang="en-US" sz="1300" smtClean="0">
                <a:solidFill>
                  <a:schemeClr val="tx1"/>
                </a:solidFill>
                <a:latin typeface="微软雅黑" pitchFamily="34" charset="-122"/>
                <a:ea typeface="微软雅黑" pitchFamily="34" charset="-122"/>
                <a:cs typeface="Arial"/>
              </a:rPr>
              <a:t>：在围绕固有业务提供服务的同时，缺乏产品</a:t>
            </a:r>
            <a:r>
              <a:rPr lang="en-US" altLang="zh-CN" sz="1300" smtClean="0">
                <a:solidFill>
                  <a:schemeClr val="tx1"/>
                </a:solidFill>
                <a:latin typeface="微软雅黑" pitchFamily="34" charset="-122"/>
                <a:ea typeface="微软雅黑" pitchFamily="34" charset="-122"/>
                <a:cs typeface="Arial"/>
              </a:rPr>
              <a:t>/</a:t>
            </a:r>
            <a:r>
              <a:rPr lang="zh-CN" altLang="en-US" sz="1300" smtClean="0">
                <a:solidFill>
                  <a:schemeClr val="tx1"/>
                </a:solidFill>
                <a:latin typeface="微软雅黑" pitchFamily="34" charset="-122"/>
                <a:ea typeface="微软雅黑" pitchFamily="34" charset="-122"/>
                <a:cs typeface="Arial"/>
              </a:rPr>
              <a:t>服务设计上的创新能力</a:t>
            </a:r>
            <a:endParaRPr lang="en-US" altLang="zh-CN" sz="1300" smtClean="0">
              <a:solidFill>
                <a:schemeClr val="tx1"/>
              </a:solidFill>
              <a:latin typeface="微软雅黑" pitchFamily="34" charset="-122"/>
              <a:ea typeface="微软雅黑" pitchFamily="34" charset="-122"/>
              <a:cs typeface="Arial"/>
            </a:endParaRPr>
          </a:p>
        </p:txBody>
      </p:sp>
      <p:sp>
        <p:nvSpPr>
          <p:cNvPr id="176" name="矩形 206"/>
          <p:cNvSpPr/>
          <p:nvPr/>
        </p:nvSpPr>
        <p:spPr bwMode="auto">
          <a:xfrm rot="16200000">
            <a:off x="4361684" y="1962599"/>
            <a:ext cx="424271" cy="8673652"/>
          </a:xfrm>
          <a:prstGeom prst="rect">
            <a:avLst/>
          </a:prstGeom>
          <a:solidFill>
            <a:schemeClr val="accent1">
              <a:lumMod val="20000"/>
              <a:lumOff val="80000"/>
            </a:schemeClr>
          </a:solidFill>
          <a:ln w="19050">
            <a:solidFill>
              <a:schemeClr val="bg1">
                <a:lumMod val="50000"/>
              </a:schemeClr>
            </a:solidFill>
          </a:ln>
        </p:spPr>
        <p:style>
          <a:lnRef idx="2">
            <a:schemeClr val="accent6"/>
          </a:lnRef>
          <a:fillRef idx="1">
            <a:schemeClr val="lt1"/>
          </a:fillRef>
          <a:effectRef idx="0">
            <a:schemeClr val="accent6"/>
          </a:effectRef>
          <a:fontRef idx="minor">
            <a:schemeClr val="dk1"/>
          </a:fontRef>
        </p:style>
        <p:txBody>
          <a:bodyPr vert="eaVert"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117475" indent="-117475">
              <a:spcAft>
                <a:spcPts val="300"/>
              </a:spcAft>
              <a:buFont typeface="Arial" pitchFamily="34" charset="0"/>
              <a:buChar char="•"/>
            </a:pPr>
            <a:r>
              <a:rPr lang="en-US" altLang="zh-CN" sz="1400" b="1" smtClean="0">
                <a:solidFill>
                  <a:schemeClr val="tx1"/>
                </a:solidFill>
                <a:latin typeface="微软雅黑" pitchFamily="34" charset="-122"/>
                <a:ea typeface="微软雅黑" pitchFamily="34" charset="-122"/>
                <a:cs typeface="Arial"/>
              </a:rPr>
              <a:t>A</a:t>
            </a:r>
            <a:r>
              <a:rPr lang="zh-CN" altLang="en-US" sz="1400" b="1" smtClean="0">
                <a:solidFill>
                  <a:schemeClr val="tx1"/>
                </a:solidFill>
                <a:latin typeface="微软雅黑" pitchFamily="34" charset="-122"/>
                <a:ea typeface="微软雅黑" pitchFamily="34" charset="-122"/>
                <a:cs typeface="Arial"/>
              </a:rPr>
              <a:t>宜迅速抢占先机，依靠自身优势资源，建设业务完备的钢贸电子商务平台</a:t>
            </a:r>
          </a:p>
        </p:txBody>
      </p:sp>
      <p:sp>
        <p:nvSpPr>
          <p:cNvPr id="177" name="矩形 366"/>
          <p:cNvSpPr/>
          <p:nvPr/>
        </p:nvSpPr>
        <p:spPr bwMode="auto">
          <a:xfrm>
            <a:off x="236993" y="4347120"/>
            <a:ext cx="834545" cy="1524056"/>
          </a:xfrm>
          <a:prstGeom prst="rect">
            <a:avLst/>
          </a:prstGeom>
          <a:solidFill>
            <a:schemeClr val="accent3">
              <a:lumMod val="20000"/>
              <a:lumOff val="80000"/>
            </a:schemeClr>
          </a:solidFill>
          <a:ln>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400" b="1" smtClean="0">
                <a:latin typeface="+mn-ea"/>
                <a:cs typeface="Arial"/>
              </a:rPr>
              <a:t>钢贸领域电子商务问题分析</a:t>
            </a:r>
            <a:endParaRPr lang="en-US" sz="1400" b="1">
              <a:latin typeface="+mn-ea"/>
              <a:cs typeface="Arial"/>
            </a:endParaRPr>
          </a:p>
        </p:txBody>
      </p:sp>
      <p:sp>
        <p:nvSpPr>
          <p:cNvPr id="190" name="椭圆 396"/>
          <p:cNvSpPr/>
          <p:nvPr/>
        </p:nvSpPr>
        <p:spPr bwMode="auto">
          <a:xfrm>
            <a:off x="2235365" y="2148974"/>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191" name="弧形 397"/>
          <p:cNvSpPr/>
          <p:nvPr/>
        </p:nvSpPr>
        <p:spPr bwMode="auto">
          <a:xfrm>
            <a:off x="2235365" y="2148974"/>
            <a:ext cx="201168" cy="201168"/>
          </a:xfrm>
          <a:prstGeom prst="arc">
            <a:avLst>
              <a:gd name="adj1" fmla="val 16200000"/>
              <a:gd name="adj2" fmla="val 540000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194" name="弧形 465"/>
          <p:cNvSpPr/>
          <p:nvPr/>
        </p:nvSpPr>
        <p:spPr bwMode="auto">
          <a:xfrm>
            <a:off x="5632324" y="2148974"/>
            <a:ext cx="201168" cy="201168"/>
          </a:xfrm>
          <a:prstGeom prst="arc">
            <a:avLst>
              <a:gd name="adj1" fmla="val 16200000"/>
              <a:gd name="adj2" fmla="val 0"/>
            </a:avLst>
          </a:prstGeom>
          <a:solidFill>
            <a:schemeClr val="tx1"/>
          </a:solidFill>
          <a:ln w="38100" cap="flat" cmpd="sng" algn="ctr">
            <a:no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195" name="椭圆 469"/>
          <p:cNvSpPr/>
          <p:nvPr/>
        </p:nvSpPr>
        <p:spPr bwMode="auto">
          <a:xfrm>
            <a:off x="5632324" y="2148974"/>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196" name="弧形 470"/>
          <p:cNvSpPr/>
          <p:nvPr/>
        </p:nvSpPr>
        <p:spPr bwMode="auto">
          <a:xfrm>
            <a:off x="5632324" y="2148974"/>
            <a:ext cx="201168" cy="201168"/>
          </a:xfrm>
          <a:prstGeom prst="arc">
            <a:avLst>
              <a:gd name="adj1" fmla="val 16200000"/>
              <a:gd name="adj2" fmla="val 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199" name="椭圆 478"/>
          <p:cNvSpPr/>
          <p:nvPr/>
        </p:nvSpPr>
        <p:spPr bwMode="auto">
          <a:xfrm>
            <a:off x="3924554" y="2148974"/>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200" name="弧形 479"/>
          <p:cNvSpPr/>
          <p:nvPr/>
        </p:nvSpPr>
        <p:spPr bwMode="auto">
          <a:xfrm>
            <a:off x="3924554" y="2148974"/>
            <a:ext cx="201168" cy="201168"/>
          </a:xfrm>
          <a:prstGeom prst="arc">
            <a:avLst>
              <a:gd name="adj1" fmla="val 16200000"/>
              <a:gd name="adj2" fmla="val 1080000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206" name="椭圆 526"/>
          <p:cNvSpPr/>
          <p:nvPr/>
        </p:nvSpPr>
        <p:spPr bwMode="auto">
          <a:xfrm>
            <a:off x="2235365" y="3942353"/>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208" name="弧形 527"/>
          <p:cNvSpPr/>
          <p:nvPr/>
        </p:nvSpPr>
        <p:spPr bwMode="auto">
          <a:xfrm>
            <a:off x="2235365" y="3942353"/>
            <a:ext cx="201168" cy="201168"/>
          </a:xfrm>
          <a:prstGeom prst="arc">
            <a:avLst>
              <a:gd name="adj1" fmla="val 16200000"/>
              <a:gd name="adj2" fmla="val 1080000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209" name="椭圆 573"/>
          <p:cNvSpPr/>
          <p:nvPr/>
        </p:nvSpPr>
        <p:spPr bwMode="auto">
          <a:xfrm>
            <a:off x="1799365" y="2439626"/>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210" name="弧形 574"/>
          <p:cNvSpPr/>
          <p:nvPr/>
        </p:nvSpPr>
        <p:spPr bwMode="auto">
          <a:xfrm>
            <a:off x="1799365" y="2439626"/>
            <a:ext cx="201168" cy="201168"/>
          </a:xfrm>
          <a:prstGeom prst="arc">
            <a:avLst>
              <a:gd name="adj1" fmla="val 16200000"/>
              <a:gd name="adj2" fmla="val 1080000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211" name="椭圆 578"/>
          <p:cNvSpPr/>
          <p:nvPr/>
        </p:nvSpPr>
        <p:spPr bwMode="auto">
          <a:xfrm>
            <a:off x="2656621" y="3942353"/>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212" name="弧形 579"/>
          <p:cNvSpPr/>
          <p:nvPr/>
        </p:nvSpPr>
        <p:spPr bwMode="auto">
          <a:xfrm>
            <a:off x="2656621" y="3942353"/>
            <a:ext cx="201168" cy="201168"/>
          </a:xfrm>
          <a:prstGeom prst="arc">
            <a:avLst>
              <a:gd name="adj1" fmla="val 16200000"/>
              <a:gd name="adj2" fmla="val 1080000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213" name="弧形 583"/>
          <p:cNvSpPr/>
          <p:nvPr/>
        </p:nvSpPr>
        <p:spPr bwMode="auto">
          <a:xfrm>
            <a:off x="2656621" y="3054686"/>
            <a:ext cx="201168" cy="201168"/>
          </a:xfrm>
          <a:prstGeom prst="arc">
            <a:avLst>
              <a:gd name="adj1" fmla="val 16200000"/>
              <a:gd name="adj2" fmla="val 0"/>
            </a:avLst>
          </a:prstGeom>
          <a:solidFill>
            <a:schemeClr val="tx1"/>
          </a:solidFill>
          <a:ln w="38100" cap="flat" cmpd="sng" algn="ctr">
            <a:no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214" name="椭圆 654"/>
          <p:cNvSpPr/>
          <p:nvPr/>
        </p:nvSpPr>
        <p:spPr bwMode="auto">
          <a:xfrm>
            <a:off x="2656621" y="3054686"/>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215" name="弧形 655"/>
          <p:cNvSpPr/>
          <p:nvPr/>
        </p:nvSpPr>
        <p:spPr bwMode="auto">
          <a:xfrm>
            <a:off x="2656621" y="3054686"/>
            <a:ext cx="201168" cy="201168"/>
          </a:xfrm>
          <a:prstGeom prst="arc">
            <a:avLst>
              <a:gd name="adj1" fmla="val 16200000"/>
              <a:gd name="adj2" fmla="val 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218" name="椭圆 682"/>
          <p:cNvSpPr/>
          <p:nvPr/>
        </p:nvSpPr>
        <p:spPr bwMode="auto">
          <a:xfrm>
            <a:off x="3084948" y="3054686"/>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219" name="弧形 683"/>
          <p:cNvSpPr/>
          <p:nvPr/>
        </p:nvSpPr>
        <p:spPr bwMode="auto">
          <a:xfrm>
            <a:off x="3084948" y="3054686"/>
            <a:ext cx="201168" cy="201168"/>
          </a:xfrm>
          <a:prstGeom prst="arc">
            <a:avLst>
              <a:gd name="adj1" fmla="val 16200000"/>
              <a:gd name="adj2" fmla="val 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220" name="椭圆 685"/>
          <p:cNvSpPr/>
          <p:nvPr/>
        </p:nvSpPr>
        <p:spPr bwMode="auto">
          <a:xfrm>
            <a:off x="3500129" y="3054686"/>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221" name="弧形 686"/>
          <p:cNvSpPr/>
          <p:nvPr/>
        </p:nvSpPr>
        <p:spPr bwMode="auto">
          <a:xfrm>
            <a:off x="3500129" y="3054686"/>
            <a:ext cx="201168" cy="201168"/>
          </a:xfrm>
          <a:prstGeom prst="arc">
            <a:avLst>
              <a:gd name="adj1" fmla="val 16200000"/>
              <a:gd name="adj2" fmla="val 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222" name="椭圆 688"/>
          <p:cNvSpPr/>
          <p:nvPr/>
        </p:nvSpPr>
        <p:spPr bwMode="auto">
          <a:xfrm>
            <a:off x="3924554" y="3054686"/>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223" name="弧形 689"/>
          <p:cNvSpPr/>
          <p:nvPr/>
        </p:nvSpPr>
        <p:spPr bwMode="auto">
          <a:xfrm>
            <a:off x="3924554" y="3054686"/>
            <a:ext cx="201168" cy="201168"/>
          </a:xfrm>
          <a:prstGeom prst="arc">
            <a:avLst>
              <a:gd name="adj1" fmla="val 16200000"/>
              <a:gd name="adj2" fmla="val 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224" name="椭圆 694"/>
          <p:cNvSpPr/>
          <p:nvPr/>
        </p:nvSpPr>
        <p:spPr bwMode="auto">
          <a:xfrm>
            <a:off x="6053119" y="3054686"/>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225" name="弧形 695"/>
          <p:cNvSpPr/>
          <p:nvPr/>
        </p:nvSpPr>
        <p:spPr bwMode="auto">
          <a:xfrm>
            <a:off x="6053119" y="3054686"/>
            <a:ext cx="201168" cy="201168"/>
          </a:xfrm>
          <a:prstGeom prst="arc">
            <a:avLst>
              <a:gd name="adj1" fmla="val 16200000"/>
              <a:gd name="adj2" fmla="val 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228" name="椭圆 700"/>
          <p:cNvSpPr/>
          <p:nvPr/>
        </p:nvSpPr>
        <p:spPr bwMode="auto">
          <a:xfrm>
            <a:off x="5632324" y="3054686"/>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229" name="弧形 701"/>
          <p:cNvSpPr/>
          <p:nvPr/>
        </p:nvSpPr>
        <p:spPr bwMode="auto">
          <a:xfrm>
            <a:off x="5632324" y="3054686"/>
            <a:ext cx="201168" cy="201168"/>
          </a:xfrm>
          <a:prstGeom prst="arc">
            <a:avLst>
              <a:gd name="adj1" fmla="val 16200000"/>
              <a:gd name="adj2" fmla="val 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230" name="椭圆 703"/>
          <p:cNvSpPr/>
          <p:nvPr/>
        </p:nvSpPr>
        <p:spPr bwMode="auto">
          <a:xfrm>
            <a:off x="5202659" y="3054686"/>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231" name="弧形 704"/>
          <p:cNvSpPr/>
          <p:nvPr/>
        </p:nvSpPr>
        <p:spPr bwMode="auto">
          <a:xfrm>
            <a:off x="5202659" y="3054686"/>
            <a:ext cx="201168" cy="201168"/>
          </a:xfrm>
          <a:prstGeom prst="arc">
            <a:avLst>
              <a:gd name="adj1" fmla="val 16200000"/>
              <a:gd name="adj2" fmla="val 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232" name="椭圆 706"/>
          <p:cNvSpPr/>
          <p:nvPr/>
        </p:nvSpPr>
        <p:spPr bwMode="auto">
          <a:xfrm>
            <a:off x="2235365" y="3054686"/>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233" name="弧形 707"/>
          <p:cNvSpPr/>
          <p:nvPr/>
        </p:nvSpPr>
        <p:spPr bwMode="auto">
          <a:xfrm>
            <a:off x="2235365" y="3054686"/>
            <a:ext cx="201168" cy="201168"/>
          </a:xfrm>
          <a:prstGeom prst="arc">
            <a:avLst>
              <a:gd name="adj1" fmla="val 16200000"/>
              <a:gd name="adj2" fmla="val 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234" name="椭圆 715"/>
          <p:cNvSpPr/>
          <p:nvPr/>
        </p:nvSpPr>
        <p:spPr bwMode="auto">
          <a:xfrm>
            <a:off x="3500129" y="3942353"/>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235" name="弧形 716"/>
          <p:cNvSpPr/>
          <p:nvPr/>
        </p:nvSpPr>
        <p:spPr bwMode="auto">
          <a:xfrm>
            <a:off x="3500129" y="3942353"/>
            <a:ext cx="201168" cy="201168"/>
          </a:xfrm>
          <a:prstGeom prst="arc">
            <a:avLst>
              <a:gd name="adj1" fmla="val 16200000"/>
              <a:gd name="adj2" fmla="val 1080000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242" name="椭圆 763"/>
          <p:cNvSpPr/>
          <p:nvPr/>
        </p:nvSpPr>
        <p:spPr bwMode="auto">
          <a:xfrm>
            <a:off x="6053119" y="2148974"/>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243" name="弧形 764"/>
          <p:cNvSpPr/>
          <p:nvPr/>
        </p:nvSpPr>
        <p:spPr bwMode="auto">
          <a:xfrm>
            <a:off x="6053119" y="2148974"/>
            <a:ext cx="201168" cy="201168"/>
          </a:xfrm>
          <a:prstGeom prst="arc">
            <a:avLst>
              <a:gd name="adj1" fmla="val 16200000"/>
              <a:gd name="adj2" fmla="val 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244" name="椭圆 794"/>
          <p:cNvSpPr/>
          <p:nvPr/>
        </p:nvSpPr>
        <p:spPr bwMode="auto">
          <a:xfrm>
            <a:off x="5202659" y="2439626"/>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245" name="弧形 795"/>
          <p:cNvSpPr/>
          <p:nvPr/>
        </p:nvSpPr>
        <p:spPr bwMode="auto">
          <a:xfrm>
            <a:off x="5202659" y="2439626"/>
            <a:ext cx="201168" cy="201168"/>
          </a:xfrm>
          <a:prstGeom prst="arc">
            <a:avLst>
              <a:gd name="adj1" fmla="val 16200000"/>
              <a:gd name="adj2" fmla="val 540000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261" name="椭圆 832"/>
          <p:cNvSpPr/>
          <p:nvPr/>
        </p:nvSpPr>
        <p:spPr bwMode="auto">
          <a:xfrm>
            <a:off x="2235365" y="2439626"/>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262" name="弧形 833"/>
          <p:cNvSpPr/>
          <p:nvPr/>
        </p:nvSpPr>
        <p:spPr bwMode="auto">
          <a:xfrm>
            <a:off x="2235365" y="2439626"/>
            <a:ext cx="201168" cy="201168"/>
          </a:xfrm>
          <a:prstGeom prst="arc">
            <a:avLst>
              <a:gd name="adj1" fmla="val 16200000"/>
              <a:gd name="adj2" fmla="val 540000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263" name="椭圆 835"/>
          <p:cNvSpPr/>
          <p:nvPr/>
        </p:nvSpPr>
        <p:spPr bwMode="auto">
          <a:xfrm>
            <a:off x="2235365" y="2733116"/>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264" name="弧形 836"/>
          <p:cNvSpPr/>
          <p:nvPr/>
        </p:nvSpPr>
        <p:spPr bwMode="auto">
          <a:xfrm>
            <a:off x="2235365" y="2733116"/>
            <a:ext cx="201168" cy="201168"/>
          </a:xfrm>
          <a:prstGeom prst="arc">
            <a:avLst>
              <a:gd name="adj1" fmla="val 16200000"/>
              <a:gd name="adj2" fmla="val 540000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265" name="椭圆 838"/>
          <p:cNvSpPr/>
          <p:nvPr/>
        </p:nvSpPr>
        <p:spPr bwMode="auto">
          <a:xfrm>
            <a:off x="1799365" y="2733116"/>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266" name="弧形 839"/>
          <p:cNvSpPr/>
          <p:nvPr/>
        </p:nvSpPr>
        <p:spPr bwMode="auto">
          <a:xfrm>
            <a:off x="1799365" y="2733116"/>
            <a:ext cx="201168" cy="201168"/>
          </a:xfrm>
          <a:prstGeom prst="arc">
            <a:avLst>
              <a:gd name="adj1" fmla="val 16200000"/>
              <a:gd name="adj2" fmla="val 540000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267" name="椭圆 841"/>
          <p:cNvSpPr/>
          <p:nvPr/>
        </p:nvSpPr>
        <p:spPr bwMode="auto">
          <a:xfrm>
            <a:off x="5202659" y="2733116"/>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268" name="弧形 842"/>
          <p:cNvSpPr/>
          <p:nvPr/>
        </p:nvSpPr>
        <p:spPr bwMode="auto">
          <a:xfrm>
            <a:off x="5202659" y="2733116"/>
            <a:ext cx="201168" cy="201168"/>
          </a:xfrm>
          <a:prstGeom prst="arc">
            <a:avLst>
              <a:gd name="adj1" fmla="val 16200000"/>
              <a:gd name="adj2" fmla="val 540000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269" name="椭圆 844"/>
          <p:cNvSpPr/>
          <p:nvPr/>
        </p:nvSpPr>
        <p:spPr bwMode="auto">
          <a:xfrm>
            <a:off x="1799365" y="3331124"/>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270" name="弧形 845"/>
          <p:cNvSpPr/>
          <p:nvPr/>
        </p:nvSpPr>
        <p:spPr bwMode="auto">
          <a:xfrm>
            <a:off x="1799365" y="3331124"/>
            <a:ext cx="201168" cy="201168"/>
          </a:xfrm>
          <a:prstGeom prst="arc">
            <a:avLst>
              <a:gd name="adj1" fmla="val 16200000"/>
              <a:gd name="adj2" fmla="val 540000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273" name="椭圆 850"/>
          <p:cNvSpPr/>
          <p:nvPr/>
        </p:nvSpPr>
        <p:spPr bwMode="auto">
          <a:xfrm>
            <a:off x="1799365" y="3942353"/>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274" name="弧形 851"/>
          <p:cNvSpPr/>
          <p:nvPr/>
        </p:nvSpPr>
        <p:spPr bwMode="auto">
          <a:xfrm>
            <a:off x="1799365" y="3942353"/>
            <a:ext cx="201168" cy="201168"/>
          </a:xfrm>
          <a:prstGeom prst="arc">
            <a:avLst>
              <a:gd name="adj1" fmla="val 16200000"/>
              <a:gd name="adj2" fmla="val 540000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275" name="椭圆 853"/>
          <p:cNvSpPr/>
          <p:nvPr/>
        </p:nvSpPr>
        <p:spPr bwMode="auto">
          <a:xfrm>
            <a:off x="2235365" y="3331124"/>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276" name="弧形 854"/>
          <p:cNvSpPr/>
          <p:nvPr/>
        </p:nvSpPr>
        <p:spPr bwMode="auto">
          <a:xfrm>
            <a:off x="2235365" y="3331124"/>
            <a:ext cx="201168" cy="201168"/>
          </a:xfrm>
          <a:prstGeom prst="arc">
            <a:avLst>
              <a:gd name="adj1" fmla="val 16200000"/>
              <a:gd name="adj2" fmla="val 540000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277" name="椭圆 856"/>
          <p:cNvSpPr/>
          <p:nvPr/>
        </p:nvSpPr>
        <p:spPr bwMode="auto">
          <a:xfrm>
            <a:off x="2235365" y="3626738"/>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278" name="弧形 857"/>
          <p:cNvSpPr/>
          <p:nvPr/>
        </p:nvSpPr>
        <p:spPr bwMode="auto">
          <a:xfrm>
            <a:off x="2235365" y="3626738"/>
            <a:ext cx="201168" cy="201168"/>
          </a:xfrm>
          <a:prstGeom prst="arc">
            <a:avLst>
              <a:gd name="adj1" fmla="val 16200000"/>
              <a:gd name="adj2" fmla="val 540000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299" name="椭圆 907"/>
          <p:cNvSpPr/>
          <p:nvPr/>
        </p:nvSpPr>
        <p:spPr bwMode="auto">
          <a:xfrm>
            <a:off x="3924554" y="3942353"/>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300" name="弧形 908"/>
          <p:cNvSpPr/>
          <p:nvPr/>
        </p:nvSpPr>
        <p:spPr bwMode="auto">
          <a:xfrm>
            <a:off x="3924554" y="3942353"/>
            <a:ext cx="201168" cy="201168"/>
          </a:xfrm>
          <a:prstGeom prst="arc">
            <a:avLst>
              <a:gd name="adj1" fmla="val 16200000"/>
              <a:gd name="adj2" fmla="val 1080000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305" name="椭圆 928"/>
          <p:cNvSpPr/>
          <p:nvPr/>
        </p:nvSpPr>
        <p:spPr bwMode="auto">
          <a:xfrm>
            <a:off x="3924554" y="2439626"/>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306" name="弧形 929"/>
          <p:cNvSpPr/>
          <p:nvPr/>
        </p:nvSpPr>
        <p:spPr bwMode="auto">
          <a:xfrm>
            <a:off x="3924554" y="2439626"/>
            <a:ext cx="201168" cy="201168"/>
          </a:xfrm>
          <a:prstGeom prst="arc">
            <a:avLst>
              <a:gd name="adj1" fmla="val 16200000"/>
              <a:gd name="adj2" fmla="val 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311" name="椭圆 937"/>
          <p:cNvSpPr/>
          <p:nvPr/>
        </p:nvSpPr>
        <p:spPr bwMode="auto">
          <a:xfrm>
            <a:off x="1799365" y="3054686"/>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312" name="弧形 938"/>
          <p:cNvSpPr/>
          <p:nvPr/>
        </p:nvSpPr>
        <p:spPr bwMode="auto">
          <a:xfrm>
            <a:off x="1799365" y="3054686"/>
            <a:ext cx="201168" cy="201168"/>
          </a:xfrm>
          <a:prstGeom prst="arc">
            <a:avLst>
              <a:gd name="adj1" fmla="val 16200000"/>
              <a:gd name="adj2" fmla="val 540000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313" name="椭圆 485"/>
          <p:cNvSpPr/>
          <p:nvPr/>
        </p:nvSpPr>
        <p:spPr bwMode="auto">
          <a:xfrm>
            <a:off x="4772563" y="3331124"/>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314" name="弧形 486"/>
          <p:cNvSpPr/>
          <p:nvPr/>
        </p:nvSpPr>
        <p:spPr bwMode="auto">
          <a:xfrm>
            <a:off x="4772563" y="3331124"/>
            <a:ext cx="201168" cy="201168"/>
          </a:xfrm>
          <a:prstGeom prst="arc">
            <a:avLst>
              <a:gd name="adj1" fmla="val 16200000"/>
              <a:gd name="adj2" fmla="val 1080000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315" name="椭圆 485"/>
          <p:cNvSpPr/>
          <p:nvPr/>
        </p:nvSpPr>
        <p:spPr bwMode="auto">
          <a:xfrm>
            <a:off x="5202659" y="3331124"/>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316" name="弧形 486"/>
          <p:cNvSpPr/>
          <p:nvPr/>
        </p:nvSpPr>
        <p:spPr bwMode="auto">
          <a:xfrm>
            <a:off x="5202659" y="3331124"/>
            <a:ext cx="201168" cy="201168"/>
          </a:xfrm>
          <a:prstGeom prst="arc">
            <a:avLst>
              <a:gd name="adj1" fmla="val 16200000"/>
              <a:gd name="adj2" fmla="val 1080000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319" name="Rectangle 18"/>
          <p:cNvSpPr/>
          <p:nvPr/>
        </p:nvSpPr>
        <p:spPr bwMode="gray">
          <a:xfrm>
            <a:off x="346777" y="5951850"/>
            <a:ext cx="1537675" cy="213454"/>
          </a:xfrm>
          <a:prstGeom prst="rect">
            <a:avLst/>
          </a:prstGeom>
          <a:solidFill>
            <a:schemeClr val="accent3">
              <a:lumMod val="75000"/>
            </a:schemeClr>
          </a:solidFill>
          <a:ln>
            <a:solidFill>
              <a:schemeClr val="bg1">
                <a:lumMod val="50000"/>
              </a:schemeClr>
            </a:solidFill>
          </a:ln>
          <a:effectLst>
            <a:outerShdw blurRad="50800" dist="38100" dir="2700000" algn="tl"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300" b="1" smtClean="0">
                <a:solidFill>
                  <a:schemeClr val="bg2"/>
                </a:solidFill>
                <a:latin typeface="微软雅黑" pitchFamily="34" charset="-122"/>
                <a:ea typeface="微软雅黑" pitchFamily="34" charset="-122"/>
                <a:cs typeface="Arial"/>
              </a:rPr>
              <a:t>对于</a:t>
            </a:r>
            <a:r>
              <a:rPr lang="en-US" altLang="zh-CN" sz="1300" b="1" smtClean="0">
                <a:solidFill>
                  <a:schemeClr val="bg2"/>
                </a:solidFill>
                <a:latin typeface="微软雅黑" pitchFamily="34" charset="-122"/>
                <a:ea typeface="微软雅黑" pitchFamily="34" charset="-122"/>
                <a:cs typeface="Arial"/>
              </a:rPr>
              <a:t>A</a:t>
            </a:r>
            <a:r>
              <a:rPr lang="zh-CN" altLang="en-US" sz="1300" b="1" smtClean="0">
                <a:solidFill>
                  <a:schemeClr val="bg2"/>
                </a:solidFill>
                <a:latin typeface="微软雅黑" pitchFamily="34" charset="-122"/>
                <a:ea typeface="微软雅黑" pitchFamily="34" charset="-122"/>
                <a:cs typeface="Arial"/>
              </a:rPr>
              <a:t>的启</a:t>
            </a:r>
            <a:r>
              <a:rPr lang="zh-CN" altLang="en-US" sz="1300" b="1">
                <a:solidFill>
                  <a:schemeClr val="bg2"/>
                </a:solidFill>
                <a:latin typeface="微软雅黑" pitchFamily="34" charset="-122"/>
                <a:ea typeface="微软雅黑" pitchFamily="34" charset="-122"/>
                <a:cs typeface="Arial"/>
              </a:rPr>
              <a:t>示</a:t>
            </a:r>
            <a:endParaRPr lang="en-US" sz="1300" b="1">
              <a:solidFill>
                <a:schemeClr val="bg2"/>
              </a:solidFill>
              <a:latin typeface="微软雅黑" pitchFamily="34" charset="-122"/>
              <a:ea typeface="微软雅黑" pitchFamily="34" charset="-122"/>
              <a:cs typeface="Arial"/>
            </a:endParaRPr>
          </a:p>
        </p:txBody>
      </p:sp>
      <p:sp>
        <p:nvSpPr>
          <p:cNvPr id="322" name="椭圆 183"/>
          <p:cNvSpPr/>
          <p:nvPr/>
        </p:nvSpPr>
        <p:spPr bwMode="auto">
          <a:xfrm>
            <a:off x="4772563" y="3942353"/>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323" name="弧形 184"/>
          <p:cNvSpPr/>
          <p:nvPr/>
        </p:nvSpPr>
        <p:spPr bwMode="auto">
          <a:xfrm>
            <a:off x="4772563" y="3942353"/>
            <a:ext cx="201168" cy="201168"/>
          </a:xfrm>
          <a:prstGeom prst="arc">
            <a:avLst>
              <a:gd name="adj1" fmla="val 16200000"/>
              <a:gd name="adj2" fmla="val 540000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324" name="椭圆 189"/>
          <p:cNvSpPr/>
          <p:nvPr/>
        </p:nvSpPr>
        <p:spPr bwMode="auto">
          <a:xfrm>
            <a:off x="3500129" y="2148974"/>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325" name="弧形 190"/>
          <p:cNvSpPr/>
          <p:nvPr/>
        </p:nvSpPr>
        <p:spPr bwMode="auto">
          <a:xfrm>
            <a:off x="3500129" y="2148974"/>
            <a:ext cx="201168" cy="201168"/>
          </a:xfrm>
          <a:prstGeom prst="arc">
            <a:avLst>
              <a:gd name="adj1" fmla="val 16200000"/>
              <a:gd name="adj2" fmla="val 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326" name="椭圆 193"/>
          <p:cNvSpPr/>
          <p:nvPr/>
        </p:nvSpPr>
        <p:spPr bwMode="auto">
          <a:xfrm>
            <a:off x="2656621" y="2148974"/>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327" name="弧形 194"/>
          <p:cNvSpPr/>
          <p:nvPr/>
        </p:nvSpPr>
        <p:spPr bwMode="auto">
          <a:xfrm>
            <a:off x="2656621" y="2148974"/>
            <a:ext cx="201168" cy="201168"/>
          </a:xfrm>
          <a:prstGeom prst="arc">
            <a:avLst>
              <a:gd name="adj1" fmla="val 16200000"/>
              <a:gd name="adj2" fmla="val 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328" name="椭圆 195"/>
          <p:cNvSpPr/>
          <p:nvPr/>
        </p:nvSpPr>
        <p:spPr bwMode="auto">
          <a:xfrm>
            <a:off x="3084948" y="2733116"/>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329" name="弧形 196"/>
          <p:cNvSpPr/>
          <p:nvPr/>
        </p:nvSpPr>
        <p:spPr bwMode="auto">
          <a:xfrm>
            <a:off x="3084948" y="2733116"/>
            <a:ext cx="201168" cy="201168"/>
          </a:xfrm>
          <a:prstGeom prst="arc">
            <a:avLst>
              <a:gd name="adj1" fmla="val 16200000"/>
              <a:gd name="adj2" fmla="val 540000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248" name="椭圆 937"/>
          <p:cNvSpPr/>
          <p:nvPr/>
        </p:nvSpPr>
        <p:spPr bwMode="auto">
          <a:xfrm>
            <a:off x="1799365" y="2148974"/>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249" name="弧形 938"/>
          <p:cNvSpPr/>
          <p:nvPr/>
        </p:nvSpPr>
        <p:spPr bwMode="auto">
          <a:xfrm>
            <a:off x="1799365" y="2148974"/>
            <a:ext cx="201168" cy="201168"/>
          </a:xfrm>
          <a:prstGeom prst="arc">
            <a:avLst>
              <a:gd name="adj1" fmla="val 16200000"/>
              <a:gd name="adj2" fmla="val 540000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250" name="椭圆 573"/>
          <p:cNvSpPr/>
          <p:nvPr/>
        </p:nvSpPr>
        <p:spPr bwMode="auto">
          <a:xfrm>
            <a:off x="1799365" y="3626738"/>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251" name="弧形 574"/>
          <p:cNvSpPr/>
          <p:nvPr/>
        </p:nvSpPr>
        <p:spPr bwMode="auto">
          <a:xfrm>
            <a:off x="1799365" y="3626738"/>
            <a:ext cx="201168" cy="201168"/>
          </a:xfrm>
          <a:prstGeom prst="arc">
            <a:avLst>
              <a:gd name="adj1" fmla="val 16200000"/>
              <a:gd name="adj2" fmla="val 1080000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252" name="椭圆 937"/>
          <p:cNvSpPr/>
          <p:nvPr/>
        </p:nvSpPr>
        <p:spPr bwMode="auto">
          <a:xfrm>
            <a:off x="3924554" y="2733116"/>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253" name="弧形 938"/>
          <p:cNvSpPr/>
          <p:nvPr/>
        </p:nvSpPr>
        <p:spPr bwMode="auto">
          <a:xfrm>
            <a:off x="3924554" y="2733116"/>
            <a:ext cx="201168" cy="201168"/>
          </a:xfrm>
          <a:prstGeom prst="arc">
            <a:avLst>
              <a:gd name="adj1" fmla="val 16200000"/>
              <a:gd name="adj2" fmla="val 540000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254" name="Freeform 114"/>
          <p:cNvSpPr/>
          <p:nvPr/>
        </p:nvSpPr>
        <p:spPr bwMode="black">
          <a:xfrm>
            <a:off x="8215338" y="2148974"/>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accent5"/>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en-US" sz="1400"/>
          </a:p>
        </p:txBody>
      </p:sp>
      <p:sp>
        <p:nvSpPr>
          <p:cNvPr id="337" name="Freeform 114"/>
          <p:cNvSpPr/>
          <p:nvPr/>
        </p:nvSpPr>
        <p:spPr bwMode="black">
          <a:xfrm>
            <a:off x="8597707" y="3331124"/>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accent5"/>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en-US" sz="1400"/>
          </a:p>
        </p:txBody>
      </p:sp>
      <p:sp>
        <p:nvSpPr>
          <p:cNvPr id="339" name="Freeform 114"/>
          <p:cNvSpPr/>
          <p:nvPr/>
        </p:nvSpPr>
        <p:spPr bwMode="black">
          <a:xfrm>
            <a:off x="8215338" y="2439626"/>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accent5"/>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en-US" sz="1400"/>
          </a:p>
        </p:txBody>
      </p:sp>
      <p:sp>
        <p:nvSpPr>
          <p:cNvPr id="340" name="Freeform 114"/>
          <p:cNvSpPr/>
          <p:nvPr/>
        </p:nvSpPr>
        <p:spPr bwMode="black">
          <a:xfrm>
            <a:off x="8215338" y="2733116"/>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accent5"/>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en-US" sz="1400"/>
          </a:p>
        </p:txBody>
      </p:sp>
      <p:sp>
        <p:nvSpPr>
          <p:cNvPr id="341" name="Freeform 114"/>
          <p:cNvSpPr/>
          <p:nvPr/>
        </p:nvSpPr>
        <p:spPr bwMode="black">
          <a:xfrm>
            <a:off x="8215338" y="3041239"/>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accent5"/>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en-US" sz="1400"/>
          </a:p>
        </p:txBody>
      </p:sp>
      <p:sp>
        <p:nvSpPr>
          <p:cNvPr id="342" name="Freeform 114"/>
          <p:cNvSpPr/>
          <p:nvPr/>
        </p:nvSpPr>
        <p:spPr bwMode="black">
          <a:xfrm>
            <a:off x="8215338" y="3331124"/>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accent5"/>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en-US" sz="1400"/>
          </a:p>
        </p:txBody>
      </p:sp>
      <p:sp>
        <p:nvSpPr>
          <p:cNvPr id="343" name="Freeform 114"/>
          <p:cNvSpPr/>
          <p:nvPr/>
        </p:nvSpPr>
        <p:spPr bwMode="black">
          <a:xfrm>
            <a:off x="8215338" y="3942353"/>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accent5"/>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en-US" sz="1400"/>
          </a:p>
        </p:txBody>
      </p:sp>
      <p:sp>
        <p:nvSpPr>
          <p:cNvPr id="344" name="Freeform 114"/>
          <p:cNvSpPr/>
          <p:nvPr/>
        </p:nvSpPr>
        <p:spPr bwMode="black">
          <a:xfrm>
            <a:off x="7786710" y="2148974"/>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accent5"/>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en-US" sz="1400"/>
          </a:p>
        </p:txBody>
      </p:sp>
      <p:sp>
        <p:nvSpPr>
          <p:cNvPr id="345" name="Freeform 114"/>
          <p:cNvSpPr/>
          <p:nvPr/>
        </p:nvSpPr>
        <p:spPr bwMode="black">
          <a:xfrm>
            <a:off x="7786710" y="2439626"/>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accent5"/>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en-US" sz="1400"/>
          </a:p>
        </p:txBody>
      </p:sp>
      <p:sp>
        <p:nvSpPr>
          <p:cNvPr id="346" name="Freeform 114"/>
          <p:cNvSpPr/>
          <p:nvPr/>
        </p:nvSpPr>
        <p:spPr bwMode="black">
          <a:xfrm>
            <a:off x="7786710" y="2733116"/>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accent5"/>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en-US" sz="1400"/>
          </a:p>
        </p:txBody>
      </p:sp>
      <p:sp>
        <p:nvSpPr>
          <p:cNvPr id="347" name="Freeform 114"/>
          <p:cNvSpPr/>
          <p:nvPr/>
        </p:nvSpPr>
        <p:spPr bwMode="black">
          <a:xfrm>
            <a:off x="7786710" y="3331124"/>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accent5"/>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en-US" sz="1400"/>
          </a:p>
        </p:txBody>
      </p:sp>
      <p:sp>
        <p:nvSpPr>
          <p:cNvPr id="348" name="Freeform 114"/>
          <p:cNvSpPr/>
          <p:nvPr/>
        </p:nvSpPr>
        <p:spPr bwMode="black">
          <a:xfrm>
            <a:off x="7786710" y="3942353"/>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accent5"/>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en-US" sz="1400"/>
          </a:p>
        </p:txBody>
      </p:sp>
      <p:sp>
        <p:nvSpPr>
          <p:cNvPr id="349" name="Freeform 114"/>
          <p:cNvSpPr/>
          <p:nvPr/>
        </p:nvSpPr>
        <p:spPr bwMode="black">
          <a:xfrm>
            <a:off x="7358082" y="2148974"/>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accent5"/>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en-US" sz="1400"/>
          </a:p>
        </p:txBody>
      </p:sp>
      <p:sp>
        <p:nvSpPr>
          <p:cNvPr id="350" name="Freeform 114"/>
          <p:cNvSpPr/>
          <p:nvPr/>
        </p:nvSpPr>
        <p:spPr bwMode="black">
          <a:xfrm>
            <a:off x="7358082" y="2439626"/>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accent5"/>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en-US" sz="1400"/>
          </a:p>
        </p:txBody>
      </p:sp>
      <p:sp>
        <p:nvSpPr>
          <p:cNvPr id="351" name="Freeform 114"/>
          <p:cNvSpPr/>
          <p:nvPr/>
        </p:nvSpPr>
        <p:spPr bwMode="black">
          <a:xfrm>
            <a:off x="7358082" y="2733116"/>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accent5"/>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en-US" sz="1400"/>
          </a:p>
        </p:txBody>
      </p:sp>
      <p:sp>
        <p:nvSpPr>
          <p:cNvPr id="352" name="Freeform 114"/>
          <p:cNvSpPr/>
          <p:nvPr/>
        </p:nvSpPr>
        <p:spPr bwMode="black">
          <a:xfrm>
            <a:off x="7358082" y="3041239"/>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accent5"/>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en-US" sz="1400"/>
          </a:p>
        </p:txBody>
      </p:sp>
      <p:sp>
        <p:nvSpPr>
          <p:cNvPr id="353" name="Freeform 114"/>
          <p:cNvSpPr/>
          <p:nvPr/>
        </p:nvSpPr>
        <p:spPr bwMode="black">
          <a:xfrm>
            <a:off x="7358082" y="3942353"/>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accent5"/>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en-US" sz="1400"/>
          </a:p>
        </p:txBody>
      </p:sp>
      <p:sp>
        <p:nvSpPr>
          <p:cNvPr id="354" name="Freeform 114"/>
          <p:cNvSpPr/>
          <p:nvPr/>
        </p:nvSpPr>
        <p:spPr bwMode="black">
          <a:xfrm>
            <a:off x="6963749" y="2148974"/>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accent5"/>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en-US" sz="1400"/>
          </a:p>
        </p:txBody>
      </p:sp>
      <p:sp>
        <p:nvSpPr>
          <p:cNvPr id="355" name="Freeform 114"/>
          <p:cNvSpPr/>
          <p:nvPr/>
        </p:nvSpPr>
        <p:spPr bwMode="black">
          <a:xfrm>
            <a:off x="6963749" y="2439626"/>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accent5"/>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en-US" sz="1400"/>
          </a:p>
        </p:txBody>
      </p:sp>
      <p:sp>
        <p:nvSpPr>
          <p:cNvPr id="356" name="Freeform 114"/>
          <p:cNvSpPr/>
          <p:nvPr/>
        </p:nvSpPr>
        <p:spPr bwMode="black">
          <a:xfrm>
            <a:off x="6963749" y="2733116"/>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accent5"/>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en-US" sz="1400"/>
          </a:p>
        </p:txBody>
      </p:sp>
      <p:sp>
        <p:nvSpPr>
          <p:cNvPr id="357" name="Freeform 114"/>
          <p:cNvSpPr/>
          <p:nvPr/>
        </p:nvSpPr>
        <p:spPr bwMode="black">
          <a:xfrm>
            <a:off x="6963749" y="3942353"/>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accent5"/>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en-US" sz="1400"/>
          </a:p>
        </p:txBody>
      </p:sp>
      <p:sp>
        <p:nvSpPr>
          <p:cNvPr id="358" name="Freeform 114"/>
          <p:cNvSpPr/>
          <p:nvPr/>
        </p:nvSpPr>
        <p:spPr bwMode="black">
          <a:xfrm>
            <a:off x="6963749" y="3331124"/>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accent5"/>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en-US" sz="1400"/>
          </a:p>
        </p:txBody>
      </p:sp>
      <p:sp>
        <p:nvSpPr>
          <p:cNvPr id="359" name="Freeform 114"/>
          <p:cNvSpPr/>
          <p:nvPr/>
        </p:nvSpPr>
        <p:spPr bwMode="black">
          <a:xfrm>
            <a:off x="6500826" y="2148974"/>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accent5"/>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en-US" sz="1400"/>
          </a:p>
        </p:txBody>
      </p:sp>
      <p:sp>
        <p:nvSpPr>
          <p:cNvPr id="360" name="Freeform 114"/>
          <p:cNvSpPr/>
          <p:nvPr/>
        </p:nvSpPr>
        <p:spPr bwMode="black">
          <a:xfrm>
            <a:off x="6500826" y="2439626"/>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accent5"/>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en-US" sz="1400"/>
          </a:p>
        </p:txBody>
      </p:sp>
      <p:sp>
        <p:nvSpPr>
          <p:cNvPr id="361" name="Freeform 114"/>
          <p:cNvSpPr/>
          <p:nvPr/>
        </p:nvSpPr>
        <p:spPr bwMode="black">
          <a:xfrm>
            <a:off x="6500826" y="2733116"/>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accent5"/>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en-US" sz="1400"/>
          </a:p>
        </p:txBody>
      </p:sp>
      <p:sp>
        <p:nvSpPr>
          <p:cNvPr id="362" name="Freeform 114"/>
          <p:cNvSpPr/>
          <p:nvPr/>
        </p:nvSpPr>
        <p:spPr bwMode="black">
          <a:xfrm>
            <a:off x="6500826" y="3054686"/>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accent5"/>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en-US" sz="1400"/>
          </a:p>
        </p:txBody>
      </p:sp>
      <p:sp>
        <p:nvSpPr>
          <p:cNvPr id="363" name="Freeform 114"/>
          <p:cNvSpPr/>
          <p:nvPr/>
        </p:nvSpPr>
        <p:spPr bwMode="black">
          <a:xfrm>
            <a:off x="6500826" y="3331124"/>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accent5"/>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en-US" sz="1400"/>
          </a:p>
        </p:txBody>
      </p:sp>
      <p:sp>
        <p:nvSpPr>
          <p:cNvPr id="364" name="Freeform 114"/>
          <p:cNvSpPr/>
          <p:nvPr/>
        </p:nvSpPr>
        <p:spPr bwMode="black">
          <a:xfrm>
            <a:off x="6500826" y="3942353"/>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accent5"/>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en-US" sz="1400"/>
          </a:p>
        </p:txBody>
      </p:sp>
      <p:sp>
        <p:nvSpPr>
          <p:cNvPr id="365" name="Freeform 114"/>
          <p:cNvSpPr/>
          <p:nvPr/>
        </p:nvSpPr>
        <p:spPr bwMode="black">
          <a:xfrm>
            <a:off x="6500826" y="3626738"/>
            <a:ext cx="180019" cy="180315"/>
          </a:xfrm>
          <a:custGeom>
            <a:cxnLst>
              <a:cxn ang="0">
                <a:pos x="8" y="206"/>
              </a:cxn>
              <a:cxn ang="0">
                <a:pos x="89" y="345"/>
              </a:cxn>
              <a:cxn ang="0">
                <a:pos x="138" y="303"/>
              </a:cxn>
              <a:cxn ang="0">
                <a:pos x="363" y="12"/>
              </a:cxn>
              <a:cxn ang="0">
                <a:pos x="354" y="0"/>
              </a:cxn>
              <a:cxn ang="0">
                <a:pos x="108" y="252"/>
              </a:cxn>
              <a:cxn ang="0">
                <a:pos x="66" y="180"/>
              </a:cxn>
              <a:cxn ang="0">
                <a:pos x="8" y="206"/>
              </a:cxn>
            </a:cxnLst>
            <a:rect l="0" t="0" r="r" b="b"/>
            <a:pathLst>
              <a:path w="363" h="361">
                <a:moveTo>
                  <a:pt x="8" y="206"/>
                </a:moveTo>
                <a:cubicBezTo>
                  <a:pt x="61" y="246"/>
                  <a:pt x="67" y="329"/>
                  <a:pt x="89" y="345"/>
                </a:cubicBezTo>
                <a:cubicBezTo>
                  <a:pt x="111" y="361"/>
                  <a:pt x="124" y="334"/>
                  <a:pt x="138" y="303"/>
                </a:cubicBezTo>
                <a:cubicBezTo>
                  <a:pt x="212" y="147"/>
                  <a:pt x="327" y="62"/>
                  <a:pt x="363" y="12"/>
                </a:cubicBezTo>
                <a:cubicBezTo>
                  <a:pt x="363" y="12"/>
                  <a:pt x="354" y="0"/>
                  <a:pt x="354" y="0"/>
                </a:cubicBezTo>
                <a:cubicBezTo>
                  <a:pt x="186" y="105"/>
                  <a:pt x="128" y="254"/>
                  <a:pt x="108" y="252"/>
                </a:cubicBezTo>
                <a:cubicBezTo>
                  <a:pt x="88" y="250"/>
                  <a:pt x="83" y="188"/>
                  <a:pt x="66" y="180"/>
                </a:cubicBezTo>
                <a:cubicBezTo>
                  <a:pt x="49" y="172"/>
                  <a:pt x="0" y="201"/>
                  <a:pt x="8" y="206"/>
                </a:cubicBezTo>
                <a:close/>
              </a:path>
            </a:pathLst>
          </a:custGeom>
          <a:solidFill>
            <a:schemeClr val="accent5"/>
          </a:solidFill>
          <a:ln w="12700" cap="flat" cmpd="sng">
            <a:solidFill>
              <a:schemeClr val="hlink"/>
            </a:solidFill>
            <a:prstDash val="solid"/>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en-US" sz="1400"/>
          </a:p>
        </p:txBody>
      </p:sp>
      <p:sp>
        <p:nvSpPr>
          <p:cNvPr id="368" name="弧形 465"/>
          <p:cNvSpPr/>
          <p:nvPr/>
        </p:nvSpPr>
        <p:spPr bwMode="auto">
          <a:xfrm>
            <a:off x="4772563" y="2148974"/>
            <a:ext cx="201168" cy="201168"/>
          </a:xfrm>
          <a:prstGeom prst="arc">
            <a:avLst>
              <a:gd name="adj1" fmla="val 16200000"/>
              <a:gd name="adj2" fmla="val 0"/>
            </a:avLst>
          </a:prstGeom>
          <a:solidFill>
            <a:schemeClr val="tx1"/>
          </a:solidFill>
          <a:ln w="38100" cap="flat" cmpd="sng" algn="ctr">
            <a:no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369" name="椭圆 469"/>
          <p:cNvSpPr/>
          <p:nvPr/>
        </p:nvSpPr>
        <p:spPr bwMode="auto">
          <a:xfrm>
            <a:off x="4772563" y="2148974"/>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370" name="弧形 470"/>
          <p:cNvSpPr/>
          <p:nvPr/>
        </p:nvSpPr>
        <p:spPr bwMode="auto">
          <a:xfrm>
            <a:off x="4772563" y="2148974"/>
            <a:ext cx="201168" cy="201168"/>
          </a:xfrm>
          <a:prstGeom prst="arc">
            <a:avLst>
              <a:gd name="adj1" fmla="val 16200000"/>
              <a:gd name="adj2" fmla="val 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374" name="弧形 465"/>
          <p:cNvSpPr/>
          <p:nvPr/>
        </p:nvSpPr>
        <p:spPr bwMode="auto">
          <a:xfrm>
            <a:off x="4772563" y="3054686"/>
            <a:ext cx="201168" cy="201168"/>
          </a:xfrm>
          <a:prstGeom prst="arc">
            <a:avLst>
              <a:gd name="adj1" fmla="val 16200000"/>
              <a:gd name="adj2" fmla="val 0"/>
            </a:avLst>
          </a:prstGeom>
          <a:solidFill>
            <a:schemeClr val="tx1"/>
          </a:solidFill>
          <a:ln w="38100" cap="flat" cmpd="sng" algn="ctr">
            <a:no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375" name="椭圆 469"/>
          <p:cNvSpPr/>
          <p:nvPr/>
        </p:nvSpPr>
        <p:spPr bwMode="auto">
          <a:xfrm>
            <a:off x="4772563" y="3054686"/>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376" name="弧形 470"/>
          <p:cNvSpPr/>
          <p:nvPr/>
        </p:nvSpPr>
        <p:spPr bwMode="auto">
          <a:xfrm>
            <a:off x="4772563" y="3054686"/>
            <a:ext cx="201168" cy="201168"/>
          </a:xfrm>
          <a:prstGeom prst="arc">
            <a:avLst>
              <a:gd name="adj1" fmla="val 16200000"/>
              <a:gd name="adj2" fmla="val 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377" name="椭圆 478"/>
          <p:cNvSpPr/>
          <p:nvPr/>
        </p:nvSpPr>
        <p:spPr bwMode="auto">
          <a:xfrm>
            <a:off x="4772563" y="2439626"/>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378" name="弧形 479"/>
          <p:cNvSpPr/>
          <p:nvPr/>
        </p:nvSpPr>
        <p:spPr bwMode="auto">
          <a:xfrm>
            <a:off x="4772563" y="2439626"/>
            <a:ext cx="201168" cy="201168"/>
          </a:xfrm>
          <a:prstGeom prst="arc">
            <a:avLst>
              <a:gd name="adj1" fmla="val 16200000"/>
              <a:gd name="adj2" fmla="val 1080000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382" name="弧形 465"/>
          <p:cNvSpPr/>
          <p:nvPr/>
        </p:nvSpPr>
        <p:spPr bwMode="auto">
          <a:xfrm>
            <a:off x="5632324" y="3942353"/>
            <a:ext cx="201168" cy="201168"/>
          </a:xfrm>
          <a:prstGeom prst="arc">
            <a:avLst>
              <a:gd name="adj1" fmla="val 16200000"/>
              <a:gd name="adj2" fmla="val 0"/>
            </a:avLst>
          </a:prstGeom>
          <a:solidFill>
            <a:schemeClr val="tx1"/>
          </a:solidFill>
          <a:ln w="38100" cap="flat" cmpd="sng" algn="ctr">
            <a:no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sp>
        <p:nvSpPr>
          <p:cNvPr id="383" name="椭圆 469"/>
          <p:cNvSpPr/>
          <p:nvPr/>
        </p:nvSpPr>
        <p:spPr bwMode="auto">
          <a:xfrm>
            <a:off x="5632324" y="3942353"/>
            <a:ext cx="201168" cy="201168"/>
          </a:xfrm>
          <a:prstGeom prst="ellipse">
            <a:avLst/>
          </a:prstGeom>
          <a:solidFill>
            <a:schemeClr val="bg1"/>
          </a:solidFill>
          <a:ln w="3175" cmpd="sng">
            <a:solidFill>
              <a:schemeClr val="tx1"/>
            </a:solidFill>
            <a:prstDash val="solid"/>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384" name="弧形 470"/>
          <p:cNvSpPr/>
          <p:nvPr/>
        </p:nvSpPr>
        <p:spPr bwMode="auto">
          <a:xfrm>
            <a:off x="5632324" y="3942353"/>
            <a:ext cx="201168" cy="201168"/>
          </a:xfrm>
          <a:prstGeom prst="arc">
            <a:avLst>
              <a:gd name="adj1" fmla="val 16200000"/>
              <a:gd name="adj2" fmla="val 0"/>
            </a:avLst>
          </a:prstGeom>
          <a:solidFill>
            <a:schemeClr val="tx1"/>
          </a:solidFill>
          <a:ln w="3175" cap="flat" cmpd="sng" algn="ctr">
            <a:solidFill>
              <a:schemeClr val="tx1"/>
            </a:solidFill>
            <a:prstDash val="solid"/>
            <a:round/>
            <a:headEnd type="none" w="med" len="med"/>
            <a:tailEnd type="none"/>
          </a:ln>
          <a:effectLst/>
        </p:spPr>
        <p:txBody>
          <a:bodyPr rtlCol="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endParaRPr lang="zh-CN" altLang="en-US"/>
          </a:p>
        </p:txBody>
      </p:sp>
      <p:grpSp>
        <p:nvGrpSpPr>
          <p:cNvPr id="139" name="Group 35"/>
          <p:cNvGrpSpPr/>
          <p:nvPr/>
        </p:nvGrpSpPr>
        <p:grpSpPr>
          <a:xfrm>
            <a:off x="7274859" y="84738"/>
            <a:ext cx="1195978" cy="510566"/>
            <a:chOff x="567157" y="2420888"/>
            <a:chExt cx="6927377" cy="3456384"/>
          </a:xfrm>
        </p:grpSpPr>
        <p:sp>
          <p:nvSpPr>
            <p:cNvPr id="140" name="Rectangle 13"/>
            <p:cNvSpPr>
              <a:spLocks noChangeArrowheads="1"/>
            </p:cNvSpPr>
            <p:nvPr/>
          </p:nvSpPr>
          <p:spPr bwMode="auto">
            <a:xfrm>
              <a:off x="1127329" y="24208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a:latin typeface="+mn-ea"/>
              </a:endParaRPr>
            </a:p>
          </p:txBody>
        </p:sp>
        <p:sp>
          <p:nvSpPr>
            <p:cNvPr id="141" name="Rectangle 27"/>
            <p:cNvSpPr>
              <a:spLocks noChangeArrowheads="1"/>
            </p:cNvSpPr>
            <p:nvPr/>
          </p:nvSpPr>
          <p:spPr bwMode="auto">
            <a:xfrm>
              <a:off x="2249865" y="2420889"/>
              <a:ext cx="2160240" cy="3456383"/>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smtClean="0">
                <a:latin typeface="+mn-ea"/>
                <a:ea typeface="+mn-ea"/>
              </a:endParaRPr>
            </a:p>
          </p:txBody>
        </p:sp>
        <p:sp>
          <p:nvSpPr>
            <p:cNvPr id="142" name="Rectangle 141"/>
            <p:cNvSpPr>
              <a:spLocks noChangeArrowheads="1"/>
            </p:cNvSpPr>
            <p:nvPr/>
          </p:nvSpPr>
          <p:spPr bwMode="auto">
            <a:xfrm>
              <a:off x="5686372" y="2420890"/>
              <a:ext cx="1808162" cy="3456382"/>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smtClean="0">
                <a:latin typeface="+mn-ea"/>
                <a:ea typeface="+mn-ea"/>
              </a:endParaRPr>
            </a:p>
          </p:txBody>
        </p:sp>
        <p:sp>
          <p:nvSpPr>
            <p:cNvPr id="143" name="Rectangle 47"/>
            <p:cNvSpPr>
              <a:spLocks noChangeArrowheads="1"/>
            </p:cNvSpPr>
            <p:nvPr/>
          </p:nvSpPr>
          <p:spPr bwMode="auto">
            <a:xfrm>
              <a:off x="4867553" y="2420889"/>
              <a:ext cx="611833" cy="3456383"/>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vert="eaVert"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a typeface="+mn-ea"/>
              </a:endParaRPr>
            </a:p>
          </p:txBody>
        </p:sp>
        <p:sp>
          <p:nvSpPr>
            <p:cNvPr id="144" name="Rectangle 13"/>
            <p:cNvSpPr>
              <a:spLocks noChangeArrowheads="1"/>
            </p:cNvSpPr>
            <p:nvPr/>
          </p:nvSpPr>
          <p:spPr bwMode="auto">
            <a:xfrm>
              <a:off x="1127329" y="4259188"/>
              <a:ext cx="720000" cy="1584175"/>
            </a:xfrm>
            <a:prstGeom prst="rect">
              <a:avLst/>
            </a:prstGeom>
            <a:ln w="9525">
              <a:solidFill>
                <a:schemeClr val="bg1"/>
              </a:solidFill>
            </a:ln>
          </p:spPr>
          <p:style>
            <a:lnRef idx="3">
              <a:schemeClr val="lt1"/>
            </a:lnRef>
            <a:fillRef idx="1">
              <a:schemeClr val="accent4"/>
            </a:fillRef>
            <a:effectRef idx="1">
              <a:schemeClr val="accent4"/>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cxnSp>
          <p:nvCxnSpPr>
            <p:cNvPr id="145" name="AutoShape 56"/>
            <p:cNvCxnSpPr>
              <a:cxnSpLocks noChangeShapeType="1"/>
              <a:stCxn id="140" idx="3"/>
              <a:endCxn id="141" idx="1"/>
            </p:cNvCxnSpPr>
            <p:nvPr/>
          </p:nvCxnSpPr>
          <p:spPr bwMode="auto">
            <a:xfrm>
              <a:off x="1847329" y="3212976"/>
              <a:ext cx="402536" cy="93610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6" name="AutoShape 56"/>
            <p:cNvCxnSpPr>
              <a:cxnSpLocks noChangeShapeType="1"/>
              <a:stCxn id="144" idx="3"/>
              <a:endCxn id="141" idx="1"/>
            </p:cNvCxnSpPr>
            <p:nvPr/>
          </p:nvCxnSpPr>
          <p:spPr bwMode="auto">
            <a:xfrm flipV="1">
              <a:off x="1847329" y="4149081"/>
              <a:ext cx="402536" cy="90219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7" name="Straight Arrow Connector 146"/>
            <p:cNvCxnSpPr>
              <a:stCxn id="141" idx="3"/>
              <a:endCxn id="143" idx="1"/>
            </p:cNvCxnSpPr>
            <p:nvPr/>
          </p:nvCxnSpPr>
          <p:spPr bwMode="auto">
            <a:xfrm>
              <a:off x="4410105" y="4149081"/>
              <a:ext cx="457448"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8" name="Straight Arrow Connector 147"/>
            <p:cNvCxnSpPr>
              <a:stCxn id="143" idx="3"/>
              <a:endCxn id="142" idx="1"/>
            </p:cNvCxnSpPr>
            <p:nvPr/>
          </p:nvCxnSpPr>
          <p:spPr bwMode="auto">
            <a:xfrm>
              <a:off x="5479386" y="4149081"/>
              <a:ext cx="206986"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9" name="Rectangle 20"/>
            <p:cNvSpPr>
              <a:spLocks noChangeArrowheads="1"/>
            </p:cNvSpPr>
            <p:nvPr/>
          </p:nvSpPr>
          <p:spPr bwMode="auto">
            <a:xfrm>
              <a:off x="567157" y="2422274"/>
              <a:ext cx="416156" cy="3421089"/>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grpSp>
    </p:spTree>
    <p:extLst>
      <p:ext uri="{BB962C8B-B14F-4D97-AF65-F5344CB8AC3E}">
        <p14:creationId xmlns:p14="http://schemas.microsoft.com/office/powerpoint/2010/main" val="3069554373"/>
      </p:ext>
    </p:ext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212038" y="76201"/>
            <a:ext cx="6808874" cy="965200"/>
          </a:xfrm>
        </p:spPr>
        <p:txBody>
          <a:bodyPr/>
          <a:lstStyle/>
          <a:p>
            <a:r>
              <a:rPr lang="zh-CN" altLang="en-US"/>
              <a:t>电子商务平</a:t>
            </a:r>
            <a:r>
              <a:rPr lang="zh-CN" altLang="en-US" smtClean="0"/>
              <a:t>台设计中应通过高度信息化能力打通贯穿大宗产品交易业务中的资金流、商流、实物流</a:t>
            </a:r>
            <a:endParaRPr lang="en-US"/>
          </a:p>
        </p:txBody>
      </p:sp>
      <p:sp>
        <p:nvSpPr>
          <p:cNvPr id="3" name="Footer Placeholder 2"/>
          <p:cNvSpPr>
            <a:spLocks noGrp="1"/>
          </p:cNvSpPr>
          <p:nvPr>
            <p:ph type="ftr" sz="quarter" idx="4294967295"/>
          </p:nvPr>
        </p:nvSpPr>
        <p:spPr>
          <a:xfrm>
            <a:off x="304800" y="6553200"/>
            <a:ext cx="5522913" cy="228600"/>
          </a:xfrm>
          <a:prstGeom prst="rect">
            <a:avLst/>
          </a:prstGeom>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p>
        </p:txBody>
      </p:sp>
      <p:sp>
        <p:nvSpPr>
          <p:cNvPr id="4" name="Slide Number Placeholder 3"/>
          <p:cNvSpPr>
            <a:spLocks noGrp="1"/>
          </p:cNvSpPr>
          <p:nvPr>
            <p:ph type="sldNum" sz="quarter" idx="11"/>
          </p:nvPr>
        </p:nvSpPr>
        <p:spPr/>
        <p:txBody>
          <a:bodyPr/>
          <a:lstStyle/>
          <a:p>
            <a:fld id="{916D2383-AA66-4E37-A027-B5DEB07741A2}" type="slidenum">
              <a:rPr lang="en-US" altLang="zh-CN" smtClean="0"/>
              <a:t>19</a:t>
            </a:fld>
            <a:br>
              <a:rPr lang="en-US" altLang="zh-CN" smtClean="0"/>
            </a:br>
            <a:endParaRPr lang="en-US" altLang="zh-CN"/>
          </a:p>
        </p:txBody>
      </p:sp>
      <p:sp>
        <p:nvSpPr>
          <p:cNvPr id="179" name="Rounded Rectangle 44"/>
          <p:cNvSpPr/>
          <p:nvPr/>
        </p:nvSpPr>
        <p:spPr bwMode="gray">
          <a:xfrm>
            <a:off x="4527513" y="1579252"/>
            <a:ext cx="4354166" cy="3752049"/>
          </a:xfrm>
          <a:prstGeom prst="roundRect">
            <a:avLst>
              <a:gd name="adj" fmla="val 0"/>
            </a:avLst>
          </a:prstGeom>
          <a:solidFill>
            <a:schemeClr val="bg1"/>
          </a:solidFill>
          <a:ln w="19050">
            <a:solidFill>
              <a:schemeClr val="bg1">
                <a:lumMod val="50000"/>
              </a:schemeClr>
            </a:solidFill>
          </a:ln>
        </p:spPr>
        <p:style>
          <a:lnRef idx="2">
            <a:schemeClr val="accent6"/>
          </a:lnRef>
          <a:fillRef idx="1">
            <a:schemeClr val="lt1"/>
          </a:fillRef>
          <a:effectRef idx="0">
            <a:schemeClr val="accent6"/>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endParaRPr lang="zh-CN" altLang="en-US" sz="1200">
              <a:solidFill>
                <a:schemeClr val="dk1"/>
              </a:solidFill>
              <a:latin typeface="微软雅黑" pitchFamily="34" charset="-122"/>
              <a:ea typeface="微软雅黑" pitchFamily="34" charset="-122"/>
              <a:cs typeface="Arial"/>
            </a:endParaRPr>
          </a:p>
        </p:txBody>
      </p:sp>
      <p:sp>
        <p:nvSpPr>
          <p:cNvPr id="178" name="Rounded Rectangle 44"/>
          <p:cNvSpPr/>
          <p:nvPr/>
        </p:nvSpPr>
        <p:spPr bwMode="gray">
          <a:xfrm>
            <a:off x="230198" y="1494775"/>
            <a:ext cx="4040687" cy="3925302"/>
          </a:xfrm>
          <a:prstGeom prst="roundRect">
            <a:avLst>
              <a:gd name="adj" fmla="val 0"/>
            </a:avLst>
          </a:prstGeom>
          <a:solidFill>
            <a:schemeClr val="bg1"/>
          </a:solidFill>
          <a:ln w="19050">
            <a:solidFill>
              <a:schemeClr val="bg1">
                <a:lumMod val="50000"/>
              </a:schemeClr>
            </a:solidFill>
          </a:ln>
        </p:spPr>
        <p:style>
          <a:lnRef idx="2">
            <a:schemeClr val="accent6"/>
          </a:lnRef>
          <a:fillRef idx="1">
            <a:schemeClr val="lt1"/>
          </a:fillRef>
          <a:effectRef idx="0">
            <a:schemeClr val="accent6"/>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endParaRPr lang="zh-CN" altLang="en-US" sz="1200">
              <a:solidFill>
                <a:schemeClr val="dk1"/>
              </a:solidFill>
              <a:latin typeface="微软雅黑" pitchFamily="34" charset="-122"/>
              <a:ea typeface="微软雅黑" pitchFamily="34" charset="-122"/>
              <a:cs typeface="Arial"/>
            </a:endParaRPr>
          </a:p>
        </p:txBody>
      </p:sp>
      <p:grpSp>
        <p:nvGrpSpPr>
          <p:cNvPr id="9" name="组合 175"/>
          <p:cNvGrpSpPr/>
          <p:nvPr/>
        </p:nvGrpSpPr>
        <p:grpSpPr>
          <a:xfrm>
            <a:off x="4527513" y="1806559"/>
            <a:ext cx="4383125" cy="3445236"/>
            <a:chOff x="4341023" y="1947958"/>
            <a:chExt cx="4599031" cy="3745996"/>
          </a:xfrm>
        </p:grpSpPr>
        <p:sp>
          <p:nvSpPr>
            <p:cNvPr id="134" name="TextBox 133"/>
            <p:cNvSpPr txBox="1"/>
            <p:nvPr/>
          </p:nvSpPr>
          <p:spPr>
            <a:xfrm>
              <a:off x="4341023" y="2765827"/>
              <a:ext cx="594173" cy="1938992"/>
            </a:xfrm>
            <a:prstGeom prst="rect">
              <a:avLst/>
            </a:prstGeom>
            <a:noFill/>
            <a:ln>
              <a:noFill/>
            </a:ln>
          </p:spPr>
          <p:style>
            <a:lnRef idx="2">
              <a:schemeClr val="accent5"/>
            </a:lnRef>
            <a:fillRef idx="1">
              <a:schemeClr val="lt1"/>
            </a:fillRef>
            <a:effectRef idx="0">
              <a:schemeClr val="accent5"/>
            </a:effectRef>
            <a:fontRef idx="minor">
              <a:schemeClr val="dk1"/>
            </a:fontRef>
          </p:style>
          <p:txBody>
            <a:bodyPr wrap="square" rtlCol="0">
              <a:sp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r>
                <a:rPr lang="zh-CN" altLang="en-US" sz="1200" smtClean="0">
                  <a:latin typeface="微软雅黑" pitchFamily="34" charset="-122"/>
                  <a:ea typeface="微软雅黑" pitchFamily="34" charset="-122"/>
                </a:rPr>
                <a:t>钢材需求方，如汽车零件制造商，中小型贸易商</a:t>
              </a:r>
              <a:endParaRPr lang="en-US" sz="1200">
                <a:latin typeface="微软雅黑" pitchFamily="34" charset="-122"/>
                <a:ea typeface="微软雅黑" pitchFamily="34" charset="-122"/>
              </a:endParaRPr>
            </a:p>
          </p:txBody>
        </p:sp>
        <p:sp>
          <p:nvSpPr>
            <p:cNvPr id="131" name="Rectangle 13"/>
            <p:cNvSpPr>
              <a:spLocks noChangeArrowheads="1"/>
            </p:cNvSpPr>
            <p:nvPr>
              <p:custDataLst>
                <p:tags r:id="rId3"/>
              </p:custDataLst>
            </p:nvPr>
          </p:nvSpPr>
          <p:spPr bwMode="gray">
            <a:xfrm>
              <a:off x="5868080" y="3358271"/>
              <a:ext cx="1568772" cy="944121"/>
            </a:xfrm>
            <a:prstGeom prst="rect">
              <a:avLst/>
            </a:prstGeom>
            <a:solidFill>
              <a:schemeClr val="accent2">
                <a:lumMod val="60000"/>
                <a:lumOff val="40000"/>
              </a:schemeClr>
            </a:solidFill>
            <a:ln w="28575" algn="ctr">
              <a:solidFill>
                <a:schemeClr val="bg2"/>
              </a:solidFill>
              <a:prstDash val="solid"/>
              <a:miter lim="800000"/>
            </a:ln>
            <a:effectLst/>
          </p:spPr>
          <p:txBody>
            <a:bodyPr wrap="none" lIns="72000" tIns="72000" rIns="72000" bIns="7200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en-US"/>
            </a:p>
          </p:txBody>
        </p:sp>
        <p:sp>
          <p:nvSpPr>
            <p:cNvPr id="132" name="TextBox 131"/>
            <p:cNvSpPr txBox="1"/>
            <p:nvPr/>
          </p:nvSpPr>
          <p:spPr>
            <a:xfrm>
              <a:off x="6288831" y="3397329"/>
              <a:ext cx="964519" cy="294292"/>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200" b="1" smtClean="0">
                  <a:latin typeface="微软雅黑" pitchFamily="34" charset="-122"/>
                  <a:ea typeface="微软雅黑" pitchFamily="34" charset="-122"/>
                </a:rPr>
                <a:t>业务交付</a:t>
              </a:r>
              <a:endParaRPr lang="en-US" sz="1200" b="1">
                <a:latin typeface="微软雅黑" pitchFamily="34" charset="-122"/>
                <a:ea typeface="微软雅黑" pitchFamily="34" charset="-122"/>
              </a:endParaRPr>
            </a:p>
          </p:txBody>
        </p:sp>
        <p:sp>
          <p:nvSpPr>
            <p:cNvPr id="133" name="TextBox 132"/>
            <p:cNvSpPr txBox="1"/>
            <p:nvPr/>
          </p:nvSpPr>
          <p:spPr>
            <a:xfrm>
              <a:off x="4773909" y="1947958"/>
              <a:ext cx="3900576" cy="501967"/>
            </a:xfrm>
            <a:prstGeom prst="rect">
              <a:avLst/>
            </a:prstGeom>
            <a:ln>
              <a:noFill/>
            </a:ln>
          </p:spPr>
          <p:style>
            <a:lnRef idx="2">
              <a:schemeClr val="accent5"/>
            </a:lnRef>
            <a:fillRef idx="1">
              <a:schemeClr val="lt1"/>
            </a:fillRef>
            <a:effectRef idx="0">
              <a:schemeClr val="accent5"/>
            </a:effectRef>
            <a:fontRef idx="minor">
              <a:schemeClr val="dk1"/>
            </a:fontRef>
          </p:style>
          <p:txBody>
            <a:bodyPr wrap="square" rtlCol="0">
              <a:sp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r>
                <a:rPr lang="zh-CN" altLang="en-US" sz="1200">
                  <a:latin typeface="微软雅黑" pitchFamily="34" charset="-122"/>
                  <a:ea typeface="微软雅黑" pitchFamily="34" charset="-122"/>
                </a:rPr>
                <a:t>市</a:t>
              </a:r>
              <a:r>
                <a:rPr lang="zh-CN" altLang="en-US" sz="1200" smtClean="0">
                  <a:latin typeface="微软雅黑" pitchFamily="34" charset="-122"/>
                  <a:ea typeface="微软雅黑" pitchFamily="34" charset="-122"/>
                </a:rPr>
                <a:t>场的引导者、规范标准的制定和监督者、利益分配者，决定平台发展方向，如</a:t>
              </a:r>
              <a:r>
                <a:rPr lang="en-US" altLang="zh-CN" sz="1200" smtClean="0">
                  <a:latin typeface="微软雅黑" pitchFamily="34" charset="-122"/>
                  <a:ea typeface="微软雅黑" pitchFamily="34" charset="-122"/>
                </a:rPr>
                <a:t>A</a:t>
              </a:r>
              <a:r>
                <a:rPr lang="zh-CN" altLang="en-US" sz="1200" smtClean="0">
                  <a:latin typeface="微软雅黑" pitchFamily="34" charset="-122"/>
                  <a:ea typeface="微软雅黑" pitchFamily="34" charset="-122"/>
                </a:rPr>
                <a:t>电子商务公司</a:t>
              </a:r>
              <a:endParaRPr lang="en-US" sz="1200">
                <a:latin typeface="微软雅黑" pitchFamily="34" charset="-122"/>
                <a:ea typeface="微软雅黑" pitchFamily="34" charset="-122"/>
              </a:endParaRPr>
            </a:p>
          </p:txBody>
        </p:sp>
        <p:sp>
          <p:nvSpPr>
            <p:cNvPr id="135" name="TextBox 134"/>
            <p:cNvSpPr txBox="1"/>
            <p:nvPr/>
          </p:nvSpPr>
          <p:spPr>
            <a:xfrm>
              <a:off x="8335218" y="2673494"/>
              <a:ext cx="604836" cy="2108261"/>
            </a:xfrm>
            <a:prstGeom prst="rect">
              <a:avLst/>
            </a:prstGeom>
            <a:noFill/>
            <a:ln>
              <a:noFill/>
            </a:ln>
          </p:spPr>
          <p:style>
            <a:lnRef idx="2">
              <a:schemeClr val="accent5"/>
            </a:lnRef>
            <a:fillRef idx="1">
              <a:schemeClr val="lt1"/>
            </a:fillRef>
            <a:effectRef idx="0">
              <a:schemeClr val="accent5"/>
            </a:effectRef>
            <a:fontRef idx="minor">
              <a:schemeClr val="dk1"/>
            </a:fontRef>
          </p:style>
          <p:txBody>
            <a:bodyPr wrap="square" rtlCol="0">
              <a:sp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r>
                <a:rPr lang="zh-CN" altLang="en-US" sz="1200" smtClean="0">
                  <a:latin typeface="微软雅黑" pitchFamily="34" charset="-122"/>
                  <a:ea typeface="微软雅黑" pitchFamily="34" charset="-122"/>
                </a:rPr>
                <a:t>钢材供应方，如大型钢厂、</a:t>
              </a:r>
              <a:r>
                <a:rPr lang="en-US" altLang="zh-CN" sz="1200" smtClean="0">
                  <a:latin typeface="微软雅黑" pitchFamily="34" charset="-122"/>
                  <a:ea typeface="微软雅黑" pitchFamily="34" charset="-122"/>
                </a:rPr>
                <a:t>A</a:t>
              </a:r>
              <a:r>
                <a:rPr lang="zh-CN" altLang="en-US" sz="1200" smtClean="0">
                  <a:latin typeface="微软雅黑" pitchFamily="34" charset="-122"/>
                  <a:ea typeface="微软雅黑" pitchFamily="34" charset="-122"/>
                </a:rPr>
                <a:t>钢铁业务部门等</a:t>
              </a:r>
              <a:endParaRPr lang="en-US" sz="1200">
                <a:latin typeface="微软雅黑" pitchFamily="34" charset="-122"/>
                <a:ea typeface="微软雅黑" pitchFamily="34" charset="-122"/>
              </a:endParaRPr>
            </a:p>
          </p:txBody>
        </p:sp>
        <p:sp>
          <p:nvSpPr>
            <p:cNvPr id="136" name="TextBox 135"/>
            <p:cNvSpPr txBox="1"/>
            <p:nvPr/>
          </p:nvSpPr>
          <p:spPr>
            <a:xfrm>
              <a:off x="4651187" y="5232289"/>
              <a:ext cx="3921879" cy="461665"/>
            </a:xfrm>
            <a:prstGeom prst="rect">
              <a:avLst/>
            </a:prstGeom>
            <a:ln>
              <a:noFill/>
            </a:ln>
          </p:spPr>
          <p:style>
            <a:lnRef idx="2">
              <a:schemeClr val="accent5"/>
            </a:lnRef>
            <a:fillRef idx="1">
              <a:schemeClr val="lt1"/>
            </a:fillRef>
            <a:effectRef idx="0">
              <a:schemeClr val="accent5"/>
            </a:effectRef>
            <a:fontRef idx="minor">
              <a:schemeClr val="dk1"/>
            </a:fontRef>
          </p:style>
          <p:txBody>
            <a:bodyPr wrap="square" rtlCol="0">
              <a:sp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r>
                <a:rPr lang="zh-CN" altLang="en-US" sz="1200" smtClean="0">
                  <a:latin typeface="微软雅黑" pitchFamily="34" charset="-122"/>
                  <a:ea typeface="微软雅黑" pitchFamily="34" charset="-122"/>
                </a:rPr>
                <a:t>为在需求方和供应方之间的业务交付提供系统应用和信息支撑以及增值服务，促进双方交易，如</a:t>
              </a:r>
              <a:r>
                <a:rPr lang="en-US" altLang="zh-CN" sz="1200" smtClean="0">
                  <a:latin typeface="微软雅黑" pitchFamily="34" charset="-122"/>
                  <a:ea typeface="微软雅黑" pitchFamily="34" charset="-122"/>
                </a:rPr>
                <a:t>IT</a:t>
              </a:r>
              <a:r>
                <a:rPr lang="zh-CN" altLang="en-US" sz="1200" smtClean="0">
                  <a:latin typeface="微软雅黑" pitchFamily="34" charset="-122"/>
                  <a:ea typeface="微软雅黑" pitchFamily="34" charset="-122"/>
                </a:rPr>
                <a:t>支持</a:t>
              </a:r>
              <a:endParaRPr lang="en-US" sz="1200">
                <a:latin typeface="微软雅黑" pitchFamily="34" charset="-122"/>
                <a:ea typeface="微软雅黑" pitchFamily="34" charset="-122"/>
              </a:endParaRPr>
            </a:p>
          </p:txBody>
        </p:sp>
        <p:grpSp>
          <p:nvGrpSpPr>
            <p:cNvPr id="10" name="Group 26"/>
            <p:cNvGrpSpPr/>
            <p:nvPr/>
          </p:nvGrpSpPr>
          <p:grpSpPr>
            <a:xfrm>
              <a:off x="6385543" y="3640529"/>
              <a:ext cx="490171" cy="452593"/>
              <a:chOff x="9360122" y="3677795"/>
              <a:chExt cx="527154" cy="425998"/>
            </a:xfrm>
          </p:grpSpPr>
          <p:grpSp>
            <p:nvGrpSpPr>
              <p:cNvPr id="11" name="Group 103"/>
              <p:cNvGrpSpPr/>
              <p:nvPr/>
            </p:nvGrpSpPr>
            <p:grpSpPr>
              <a:xfrm rot="1310593">
                <a:off x="9585518" y="3775408"/>
                <a:ext cx="301758" cy="328385"/>
                <a:chOff x="4087642" y="3772515"/>
                <a:chExt cx="977647" cy="1063920"/>
              </a:xfrm>
            </p:grpSpPr>
            <p:sp>
              <p:nvSpPr>
                <p:cNvPr id="157" name="Oval 6"/>
                <p:cNvSpPr>
                  <a:spLocks noChangeArrowheads="1"/>
                </p:cNvSpPr>
                <p:nvPr>
                  <p:custDataLst>
                    <p:tags r:id="rId4"/>
                  </p:custDataLst>
                </p:nvPr>
              </p:nvSpPr>
              <p:spPr bwMode="gray">
                <a:xfrm>
                  <a:off x="4103906" y="3847676"/>
                  <a:ext cx="905334" cy="905339"/>
                </a:xfrm>
                <a:prstGeom prst="ellipse">
                  <a:avLst/>
                </a:prstGeom>
                <a:noFill/>
                <a:ln w="38100">
                  <a:solidFill>
                    <a:schemeClr val="bg2">
                      <a:lumMod val="75000"/>
                    </a:schemeClr>
                  </a:solidFill>
                  <a:round/>
                </a:ln>
                <a:effectLst/>
              </p:spPr>
              <p:txBody>
                <a:bodyPr wrap="none" lIns="72000" tIns="72000" rIns="72000" bIns="7200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marL="177800" indent="-177800" algn="l" eaLnBrk="0" hangingPunct="0">
                    <a:buClr>
                      <a:schemeClr val="bg1"/>
                    </a:buClr>
                  </a:pPr>
                  <a:endParaRPr lang="en-US">
                    <a:solidFill>
                      <a:schemeClr val="bg1"/>
                    </a:solidFill>
                  </a:endParaRPr>
                </a:p>
              </p:txBody>
            </p:sp>
            <p:sp>
              <p:nvSpPr>
                <p:cNvPr id="158" name="Oval 53"/>
                <p:cNvSpPr/>
                <p:nvPr/>
              </p:nvSpPr>
              <p:spPr bwMode="gray">
                <a:xfrm>
                  <a:off x="4478717" y="3772515"/>
                  <a:ext cx="197546" cy="197547"/>
                </a:xfrm>
                <a:prstGeom prst="ellipse">
                  <a:avLst/>
                </a:prstGeom>
                <a:ln w="12700">
                  <a:solidFill>
                    <a:schemeClr val="bg2">
                      <a:lumMod val="75000"/>
                    </a:schemeClr>
                  </a:solidFill>
                </a:ln>
              </p:spPr>
              <p:style>
                <a:lnRef idx="2">
                  <a:schemeClr val="accent5"/>
                </a:lnRef>
                <a:fillRef idx="1">
                  <a:schemeClr val="lt1"/>
                </a:fillRef>
                <a:effectRef idx="0">
                  <a:schemeClr val="accent5"/>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endParaRPr lang="en-US" sz="1200" smtClean="0">
                    <a:latin typeface="微软雅黑" pitchFamily="34" charset="-122"/>
                    <a:ea typeface="微软雅黑" pitchFamily="34" charset="-122"/>
                    <a:cs typeface="Arial"/>
                  </a:endParaRPr>
                </a:p>
              </p:txBody>
            </p:sp>
            <p:sp>
              <p:nvSpPr>
                <p:cNvPr id="159" name="Oval 54"/>
                <p:cNvSpPr/>
                <p:nvPr/>
              </p:nvSpPr>
              <p:spPr bwMode="gray">
                <a:xfrm>
                  <a:off x="4478717" y="4638889"/>
                  <a:ext cx="197546" cy="197546"/>
                </a:xfrm>
                <a:prstGeom prst="ellipse">
                  <a:avLst/>
                </a:prstGeom>
                <a:ln w="12700">
                  <a:solidFill>
                    <a:schemeClr val="bg2">
                      <a:lumMod val="75000"/>
                    </a:schemeClr>
                  </a:solidFill>
                </a:ln>
              </p:spPr>
              <p:style>
                <a:lnRef idx="2">
                  <a:schemeClr val="accent5"/>
                </a:lnRef>
                <a:fillRef idx="1">
                  <a:schemeClr val="lt1"/>
                </a:fillRef>
                <a:effectRef idx="0">
                  <a:schemeClr val="accent5"/>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endParaRPr lang="en-US" sz="1200" smtClean="0">
                    <a:latin typeface="微软雅黑" pitchFamily="34" charset="-122"/>
                    <a:ea typeface="微软雅黑" pitchFamily="34" charset="-122"/>
                    <a:cs typeface="Arial"/>
                  </a:endParaRPr>
                </a:p>
              </p:txBody>
            </p:sp>
            <p:sp>
              <p:nvSpPr>
                <p:cNvPr id="160" name="Oval 55"/>
                <p:cNvSpPr/>
                <p:nvPr/>
              </p:nvSpPr>
              <p:spPr bwMode="gray">
                <a:xfrm>
                  <a:off x="4087642" y="4450303"/>
                  <a:ext cx="197546" cy="197546"/>
                </a:xfrm>
                <a:prstGeom prst="ellipse">
                  <a:avLst/>
                </a:prstGeom>
                <a:ln w="12700">
                  <a:solidFill>
                    <a:schemeClr val="bg2">
                      <a:lumMod val="75000"/>
                    </a:schemeClr>
                  </a:solidFill>
                </a:ln>
              </p:spPr>
              <p:style>
                <a:lnRef idx="2">
                  <a:schemeClr val="accent5"/>
                </a:lnRef>
                <a:fillRef idx="1">
                  <a:schemeClr val="lt1"/>
                </a:fillRef>
                <a:effectRef idx="0">
                  <a:schemeClr val="accent5"/>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endParaRPr lang="en-US" sz="1200" smtClean="0">
                    <a:latin typeface="微软雅黑" pitchFamily="34" charset="-122"/>
                    <a:ea typeface="微软雅黑" pitchFamily="34" charset="-122"/>
                    <a:cs typeface="Arial"/>
                  </a:endParaRPr>
                </a:p>
              </p:txBody>
            </p:sp>
            <p:sp>
              <p:nvSpPr>
                <p:cNvPr id="161" name="Oval 56"/>
                <p:cNvSpPr/>
                <p:nvPr/>
              </p:nvSpPr>
              <p:spPr bwMode="gray">
                <a:xfrm>
                  <a:off x="4087644" y="3961105"/>
                  <a:ext cx="197546" cy="197547"/>
                </a:xfrm>
                <a:prstGeom prst="ellipse">
                  <a:avLst/>
                </a:prstGeom>
                <a:ln w="12700">
                  <a:solidFill>
                    <a:schemeClr val="bg2">
                      <a:lumMod val="75000"/>
                    </a:schemeClr>
                  </a:solidFill>
                </a:ln>
              </p:spPr>
              <p:style>
                <a:lnRef idx="2">
                  <a:schemeClr val="accent5"/>
                </a:lnRef>
                <a:fillRef idx="1">
                  <a:schemeClr val="lt1"/>
                </a:fillRef>
                <a:effectRef idx="0">
                  <a:schemeClr val="accent5"/>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endParaRPr lang="en-US" sz="1200" smtClean="0">
                    <a:latin typeface="微软雅黑" pitchFamily="34" charset="-122"/>
                    <a:ea typeface="微软雅黑" pitchFamily="34" charset="-122"/>
                    <a:cs typeface="Arial"/>
                  </a:endParaRPr>
                </a:p>
              </p:txBody>
            </p:sp>
            <p:sp>
              <p:nvSpPr>
                <p:cNvPr id="162" name="Oval 57"/>
                <p:cNvSpPr/>
                <p:nvPr/>
              </p:nvSpPr>
              <p:spPr bwMode="gray">
                <a:xfrm>
                  <a:off x="4867733" y="4450321"/>
                  <a:ext cx="197547" cy="197547"/>
                </a:xfrm>
                <a:prstGeom prst="ellipse">
                  <a:avLst/>
                </a:prstGeom>
                <a:ln w="12700">
                  <a:solidFill>
                    <a:schemeClr val="bg2">
                      <a:lumMod val="75000"/>
                    </a:schemeClr>
                  </a:solidFill>
                </a:ln>
              </p:spPr>
              <p:style>
                <a:lnRef idx="2">
                  <a:schemeClr val="accent5"/>
                </a:lnRef>
                <a:fillRef idx="1">
                  <a:schemeClr val="lt1"/>
                </a:fillRef>
                <a:effectRef idx="0">
                  <a:schemeClr val="accent5"/>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endParaRPr lang="en-US" sz="1200" smtClean="0">
                    <a:latin typeface="微软雅黑" pitchFamily="34" charset="-122"/>
                    <a:ea typeface="微软雅黑" pitchFamily="34" charset="-122"/>
                    <a:cs typeface="Arial"/>
                  </a:endParaRPr>
                </a:p>
              </p:txBody>
            </p:sp>
            <p:sp>
              <p:nvSpPr>
                <p:cNvPr id="163" name="Oval 58"/>
                <p:cNvSpPr/>
                <p:nvPr/>
              </p:nvSpPr>
              <p:spPr bwMode="gray">
                <a:xfrm>
                  <a:off x="4867742" y="3961120"/>
                  <a:ext cx="197547" cy="197547"/>
                </a:xfrm>
                <a:prstGeom prst="ellipse">
                  <a:avLst/>
                </a:prstGeom>
                <a:ln w="12700">
                  <a:solidFill>
                    <a:schemeClr val="bg2">
                      <a:lumMod val="75000"/>
                    </a:schemeClr>
                  </a:solidFill>
                </a:ln>
              </p:spPr>
              <p:style>
                <a:lnRef idx="2">
                  <a:schemeClr val="accent5"/>
                </a:lnRef>
                <a:fillRef idx="1">
                  <a:schemeClr val="lt1"/>
                </a:fillRef>
                <a:effectRef idx="0">
                  <a:schemeClr val="accent5"/>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endParaRPr lang="en-US" sz="1200" smtClean="0">
                    <a:latin typeface="微软雅黑" pitchFamily="34" charset="-122"/>
                    <a:ea typeface="微软雅黑" pitchFamily="34" charset="-122"/>
                    <a:cs typeface="Arial"/>
                  </a:endParaRPr>
                </a:p>
              </p:txBody>
            </p:sp>
          </p:grpSp>
          <p:grpSp>
            <p:nvGrpSpPr>
              <p:cNvPr id="14" name="Group 111"/>
              <p:cNvGrpSpPr/>
              <p:nvPr/>
            </p:nvGrpSpPr>
            <p:grpSpPr>
              <a:xfrm rot="1310593">
                <a:off x="9360122" y="3677795"/>
                <a:ext cx="301758" cy="328385"/>
                <a:chOff x="4087642" y="3772515"/>
                <a:chExt cx="977647" cy="1063920"/>
              </a:xfrm>
            </p:grpSpPr>
            <p:sp>
              <p:nvSpPr>
                <p:cNvPr id="150" name="Oval 6"/>
                <p:cNvSpPr>
                  <a:spLocks noChangeArrowheads="1"/>
                </p:cNvSpPr>
                <p:nvPr>
                  <p:custDataLst>
                    <p:tags r:id="rId5"/>
                  </p:custDataLst>
                </p:nvPr>
              </p:nvSpPr>
              <p:spPr bwMode="gray">
                <a:xfrm>
                  <a:off x="4103906" y="3847676"/>
                  <a:ext cx="905334" cy="905339"/>
                </a:xfrm>
                <a:prstGeom prst="ellipse">
                  <a:avLst/>
                </a:prstGeom>
                <a:noFill/>
                <a:ln w="38100">
                  <a:solidFill>
                    <a:schemeClr val="bg1">
                      <a:lumMod val="95000"/>
                    </a:schemeClr>
                  </a:solidFill>
                  <a:round/>
                </a:ln>
                <a:effectLst/>
              </p:spPr>
              <p:txBody>
                <a:bodyPr wrap="none" lIns="72000" tIns="72000" rIns="72000" bIns="7200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marL="177800" indent="-177800" algn="l" eaLnBrk="0" hangingPunct="0">
                    <a:buClr>
                      <a:schemeClr val="bg1"/>
                    </a:buClr>
                  </a:pPr>
                  <a:endParaRPr lang="en-US">
                    <a:solidFill>
                      <a:schemeClr val="bg1"/>
                    </a:solidFill>
                  </a:endParaRPr>
                </a:p>
              </p:txBody>
            </p:sp>
            <p:sp>
              <p:nvSpPr>
                <p:cNvPr id="151" name="Oval 46"/>
                <p:cNvSpPr/>
                <p:nvPr/>
              </p:nvSpPr>
              <p:spPr bwMode="gray">
                <a:xfrm>
                  <a:off x="4478717" y="3772515"/>
                  <a:ext cx="197546" cy="197547"/>
                </a:xfrm>
                <a:prstGeom prst="ellipse">
                  <a:avLst/>
                </a:prstGeom>
                <a:ln w="12700"/>
              </p:spPr>
              <p:style>
                <a:lnRef idx="2">
                  <a:schemeClr val="accent5"/>
                </a:lnRef>
                <a:fillRef idx="1">
                  <a:schemeClr val="lt1"/>
                </a:fillRef>
                <a:effectRef idx="0">
                  <a:schemeClr val="accent5"/>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endParaRPr lang="en-US" sz="1200" smtClean="0">
                    <a:latin typeface="微软雅黑" pitchFamily="34" charset="-122"/>
                    <a:ea typeface="微软雅黑" pitchFamily="34" charset="-122"/>
                    <a:cs typeface="Arial"/>
                  </a:endParaRPr>
                </a:p>
              </p:txBody>
            </p:sp>
            <p:sp>
              <p:nvSpPr>
                <p:cNvPr id="152" name="Oval 47"/>
                <p:cNvSpPr/>
                <p:nvPr/>
              </p:nvSpPr>
              <p:spPr bwMode="gray">
                <a:xfrm>
                  <a:off x="4478717" y="4638889"/>
                  <a:ext cx="197546" cy="197546"/>
                </a:xfrm>
                <a:prstGeom prst="ellipse">
                  <a:avLst/>
                </a:prstGeom>
                <a:ln w="12700"/>
              </p:spPr>
              <p:style>
                <a:lnRef idx="2">
                  <a:schemeClr val="accent5"/>
                </a:lnRef>
                <a:fillRef idx="1">
                  <a:schemeClr val="lt1"/>
                </a:fillRef>
                <a:effectRef idx="0">
                  <a:schemeClr val="accent5"/>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endParaRPr lang="en-US" sz="1200" smtClean="0">
                    <a:latin typeface="微软雅黑" pitchFamily="34" charset="-122"/>
                    <a:ea typeface="微软雅黑" pitchFamily="34" charset="-122"/>
                    <a:cs typeface="Arial"/>
                  </a:endParaRPr>
                </a:p>
              </p:txBody>
            </p:sp>
            <p:sp>
              <p:nvSpPr>
                <p:cNvPr id="153" name="Oval 48"/>
                <p:cNvSpPr/>
                <p:nvPr/>
              </p:nvSpPr>
              <p:spPr bwMode="gray">
                <a:xfrm>
                  <a:off x="4087642" y="4450303"/>
                  <a:ext cx="197546" cy="197546"/>
                </a:xfrm>
                <a:prstGeom prst="ellipse">
                  <a:avLst/>
                </a:prstGeom>
                <a:ln w="12700"/>
              </p:spPr>
              <p:style>
                <a:lnRef idx="2">
                  <a:schemeClr val="accent5"/>
                </a:lnRef>
                <a:fillRef idx="1">
                  <a:schemeClr val="lt1"/>
                </a:fillRef>
                <a:effectRef idx="0">
                  <a:schemeClr val="accent5"/>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endParaRPr lang="en-US" sz="1200" smtClean="0">
                    <a:latin typeface="微软雅黑" pitchFamily="34" charset="-122"/>
                    <a:ea typeface="微软雅黑" pitchFamily="34" charset="-122"/>
                    <a:cs typeface="Arial"/>
                  </a:endParaRPr>
                </a:p>
              </p:txBody>
            </p:sp>
            <p:sp>
              <p:nvSpPr>
                <p:cNvPr id="154" name="Oval 49"/>
                <p:cNvSpPr/>
                <p:nvPr/>
              </p:nvSpPr>
              <p:spPr bwMode="gray">
                <a:xfrm>
                  <a:off x="4087644" y="3961105"/>
                  <a:ext cx="197546" cy="197547"/>
                </a:xfrm>
                <a:prstGeom prst="ellipse">
                  <a:avLst/>
                </a:prstGeom>
                <a:ln w="12700"/>
              </p:spPr>
              <p:style>
                <a:lnRef idx="2">
                  <a:schemeClr val="accent5"/>
                </a:lnRef>
                <a:fillRef idx="1">
                  <a:schemeClr val="lt1"/>
                </a:fillRef>
                <a:effectRef idx="0">
                  <a:schemeClr val="accent5"/>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endParaRPr lang="en-US" sz="1200" smtClean="0">
                    <a:latin typeface="微软雅黑" pitchFamily="34" charset="-122"/>
                    <a:ea typeface="微软雅黑" pitchFamily="34" charset="-122"/>
                    <a:cs typeface="Arial"/>
                  </a:endParaRPr>
                </a:p>
              </p:txBody>
            </p:sp>
            <p:sp>
              <p:nvSpPr>
                <p:cNvPr id="155" name="Oval 50"/>
                <p:cNvSpPr/>
                <p:nvPr/>
              </p:nvSpPr>
              <p:spPr bwMode="gray">
                <a:xfrm>
                  <a:off x="4867733" y="4450321"/>
                  <a:ext cx="197547" cy="197547"/>
                </a:xfrm>
                <a:prstGeom prst="ellipse">
                  <a:avLst/>
                </a:prstGeom>
                <a:ln w="12700"/>
              </p:spPr>
              <p:style>
                <a:lnRef idx="2">
                  <a:schemeClr val="accent5"/>
                </a:lnRef>
                <a:fillRef idx="1">
                  <a:schemeClr val="lt1"/>
                </a:fillRef>
                <a:effectRef idx="0">
                  <a:schemeClr val="accent5"/>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endParaRPr lang="en-US" sz="1200" smtClean="0">
                    <a:latin typeface="微软雅黑" pitchFamily="34" charset="-122"/>
                    <a:ea typeface="微软雅黑" pitchFamily="34" charset="-122"/>
                    <a:cs typeface="Arial"/>
                  </a:endParaRPr>
                </a:p>
              </p:txBody>
            </p:sp>
            <p:sp>
              <p:nvSpPr>
                <p:cNvPr id="156" name="Oval 51"/>
                <p:cNvSpPr/>
                <p:nvPr/>
              </p:nvSpPr>
              <p:spPr bwMode="gray">
                <a:xfrm>
                  <a:off x="4867742" y="3961120"/>
                  <a:ext cx="197547" cy="197547"/>
                </a:xfrm>
                <a:prstGeom prst="ellipse">
                  <a:avLst/>
                </a:prstGeom>
                <a:ln w="12700"/>
              </p:spPr>
              <p:style>
                <a:lnRef idx="2">
                  <a:schemeClr val="accent5"/>
                </a:lnRef>
                <a:fillRef idx="1">
                  <a:schemeClr val="lt1"/>
                </a:fillRef>
                <a:effectRef idx="0">
                  <a:schemeClr val="accent5"/>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endParaRPr lang="en-US" sz="1200" smtClean="0">
                    <a:latin typeface="微软雅黑" pitchFamily="34" charset="-122"/>
                    <a:ea typeface="微软雅黑" pitchFamily="34" charset="-122"/>
                    <a:cs typeface="Arial"/>
                  </a:endParaRPr>
                </a:p>
              </p:txBody>
            </p:sp>
          </p:grpSp>
        </p:grpSp>
        <p:sp>
          <p:nvSpPr>
            <p:cNvPr id="140" name="Flowchart: Manual Operation 35"/>
            <p:cNvSpPr/>
            <p:nvPr/>
          </p:nvSpPr>
          <p:spPr bwMode="gray">
            <a:xfrm>
              <a:off x="5456664" y="2462026"/>
              <a:ext cx="2350323" cy="552626"/>
            </a:xfrm>
            <a:prstGeom prst="flowChartManualOperation">
              <a:avLst/>
            </a:prstGeom>
            <a:solidFill>
              <a:srgbClr val="FFFF99">
                <a:alpha val="50000"/>
              </a:srgbClr>
            </a:solidFill>
            <a:ln>
              <a:noFill/>
            </a:ln>
          </p:spPr>
          <p:style>
            <a:lnRef idx="2">
              <a:schemeClr val="accent5"/>
            </a:lnRef>
            <a:fillRef idx="1">
              <a:schemeClr val="lt1"/>
            </a:fillRef>
            <a:effectRef idx="0">
              <a:schemeClr val="accent5"/>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endParaRPr lang="en-US" sz="1200" smtClean="0">
                <a:latin typeface="微软雅黑" pitchFamily="34" charset="-122"/>
                <a:ea typeface="微软雅黑" pitchFamily="34" charset="-122"/>
                <a:cs typeface="Arial"/>
              </a:endParaRPr>
            </a:p>
          </p:txBody>
        </p:sp>
        <p:sp>
          <p:nvSpPr>
            <p:cNvPr id="141" name="Flowchart: Manual Operation 36"/>
            <p:cNvSpPr/>
            <p:nvPr/>
          </p:nvSpPr>
          <p:spPr bwMode="gray">
            <a:xfrm rot="5400000" flipH="1" flipV="1">
              <a:off x="4401160" y="3559421"/>
              <a:ext cx="1839566" cy="577028"/>
            </a:xfrm>
            <a:prstGeom prst="flowChartManualOperation">
              <a:avLst/>
            </a:prstGeom>
            <a:solidFill>
              <a:srgbClr val="FFFF99">
                <a:alpha val="50000"/>
              </a:srgbClr>
            </a:solidFill>
            <a:ln>
              <a:noFill/>
            </a:ln>
          </p:spPr>
          <p:style>
            <a:lnRef idx="2">
              <a:schemeClr val="accent5"/>
            </a:lnRef>
            <a:fillRef idx="1">
              <a:schemeClr val="lt1"/>
            </a:fillRef>
            <a:effectRef idx="0">
              <a:schemeClr val="accent5"/>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endParaRPr lang="en-US" sz="1200">
                <a:ln>
                  <a:solidFill>
                    <a:schemeClr val="tx1">
                      <a:lumMod val="95000"/>
                      <a:lumOff val="5000"/>
                    </a:schemeClr>
                  </a:solidFill>
                </a:ln>
                <a:latin typeface="微软雅黑" pitchFamily="34" charset="-122"/>
                <a:ea typeface="微软雅黑" pitchFamily="34" charset="-122"/>
                <a:cs typeface="Arial"/>
              </a:endParaRPr>
            </a:p>
          </p:txBody>
        </p:sp>
        <p:sp>
          <p:nvSpPr>
            <p:cNvPr id="142" name="Flowchart: Manual Operation 37"/>
            <p:cNvSpPr/>
            <p:nvPr/>
          </p:nvSpPr>
          <p:spPr bwMode="gray">
            <a:xfrm rot="16200000" flipH="1" flipV="1">
              <a:off x="7123540" y="3611599"/>
              <a:ext cx="1839566" cy="472673"/>
            </a:xfrm>
            <a:prstGeom prst="flowChartManualOperation">
              <a:avLst/>
            </a:prstGeom>
            <a:solidFill>
              <a:srgbClr val="FFFF99">
                <a:alpha val="50000"/>
              </a:srgbClr>
            </a:solidFill>
            <a:ln>
              <a:noFill/>
            </a:ln>
          </p:spPr>
          <p:style>
            <a:lnRef idx="2">
              <a:schemeClr val="accent5"/>
            </a:lnRef>
            <a:fillRef idx="1">
              <a:schemeClr val="lt1"/>
            </a:fillRef>
            <a:effectRef idx="0">
              <a:schemeClr val="accent5"/>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endParaRPr lang="en-US" sz="1200">
                <a:latin typeface="微软雅黑" pitchFamily="34" charset="-122"/>
                <a:ea typeface="微软雅黑" pitchFamily="34" charset="-122"/>
                <a:cs typeface="Arial"/>
              </a:endParaRPr>
            </a:p>
          </p:txBody>
        </p:sp>
        <p:sp>
          <p:nvSpPr>
            <p:cNvPr id="143" name="Flowchart: Manual Operation 38"/>
            <p:cNvSpPr/>
            <p:nvPr/>
          </p:nvSpPr>
          <p:spPr bwMode="gray">
            <a:xfrm rot="10800000" flipH="1">
              <a:off x="5456664" y="4748699"/>
              <a:ext cx="2350323" cy="499167"/>
            </a:xfrm>
            <a:prstGeom prst="flowChartManualOperation">
              <a:avLst/>
            </a:prstGeom>
            <a:solidFill>
              <a:srgbClr val="FFFF99">
                <a:alpha val="50000"/>
              </a:srgbClr>
            </a:solidFill>
            <a:ln>
              <a:noFill/>
            </a:ln>
          </p:spPr>
          <p:style>
            <a:lnRef idx="2">
              <a:schemeClr val="accent5"/>
            </a:lnRef>
            <a:fillRef idx="1">
              <a:schemeClr val="lt1"/>
            </a:fillRef>
            <a:effectRef idx="0">
              <a:schemeClr val="accent5"/>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endParaRPr lang="en-US" sz="1200" smtClean="0">
                <a:latin typeface="微软雅黑" pitchFamily="34" charset="-122"/>
                <a:ea typeface="微软雅黑" pitchFamily="34" charset="-122"/>
                <a:cs typeface="Arial"/>
              </a:endParaRPr>
            </a:p>
          </p:txBody>
        </p:sp>
        <p:sp>
          <p:nvSpPr>
            <p:cNvPr id="144" name="TextBox 143"/>
            <p:cNvSpPr txBox="1"/>
            <p:nvPr/>
          </p:nvSpPr>
          <p:spPr>
            <a:xfrm>
              <a:off x="6263640" y="2606774"/>
              <a:ext cx="757270" cy="46166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r>
                <a:rPr lang="zh-CN" altLang="en-US" sz="1200" b="1" smtClean="0">
                  <a:latin typeface="微软雅黑" pitchFamily="34" charset="-122"/>
                  <a:ea typeface="微软雅黑" pitchFamily="34" charset="-122"/>
                </a:rPr>
                <a:t>平台管</a:t>
              </a:r>
              <a:r>
                <a:rPr lang="zh-CN" altLang="en-US" sz="1200" b="1">
                  <a:latin typeface="微软雅黑" pitchFamily="34" charset="-122"/>
                  <a:ea typeface="微软雅黑" pitchFamily="34" charset="-122"/>
                </a:rPr>
                <a:t>理方</a:t>
              </a:r>
              <a:endParaRPr lang="en-US" sz="1200" b="1">
                <a:latin typeface="微软雅黑" pitchFamily="34" charset="-122"/>
                <a:ea typeface="微软雅黑" pitchFamily="34" charset="-122"/>
              </a:endParaRPr>
            </a:p>
          </p:txBody>
        </p:sp>
        <p:sp>
          <p:nvSpPr>
            <p:cNvPr id="145" name="TextBox 144"/>
            <p:cNvSpPr txBox="1"/>
            <p:nvPr/>
          </p:nvSpPr>
          <p:spPr>
            <a:xfrm>
              <a:off x="7782295" y="3474990"/>
              <a:ext cx="165547" cy="646331"/>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r>
                <a:rPr lang="zh-CN" altLang="en-US" sz="1200" b="1" smtClean="0">
                  <a:latin typeface="微软雅黑" pitchFamily="34" charset="-122"/>
                  <a:ea typeface="微软雅黑" pitchFamily="34" charset="-122"/>
                </a:rPr>
                <a:t>供应方</a:t>
              </a:r>
              <a:endParaRPr lang="en-US" sz="1200" b="1">
                <a:latin typeface="微软雅黑" pitchFamily="34" charset="-122"/>
                <a:ea typeface="微软雅黑" pitchFamily="34" charset="-122"/>
              </a:endParaRPr>
            </a:p>
          </p:txBody>
        </p:sp>
        <p:sp>
          <p:nvSpPr>
            <p:cNvPr id="146" name="TextBox 145"/>
            <p:cNvSpPr txBox="1"/>
            <p:nvPr/>
          </p:nvSpPr>
          <p:spPr>
            <a:xfrm>
              <a:off x="5920296" y="4775594"/>
              <a:ext cx="1484944" cy="276999"/>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r>
                <a:rPr lang="zh-CN" altLang="en-US" sz="1200" b="1" smtClean="0">
                  <a:latin typeface="微软雅黑" pitchFamily="34" charset="-122"/>
                  <a:ea typeface="微软雅黑" pitchFamily="34" charset="-122"/>
                </a:rPr>
                <a:t>支持方</a:t>
              </a:r>
              <a:r>
                <a:rPr lang="en-US" altLang="zh-CN" sz="1200" b="1" smtClean="0">
                  <a:latin typeface="微软雅黑" pitchFamily="34" charset="-122"/>
                  <a:ea typeface="微软雅黑" pitchFamily="34" charset="-122"/>
                </a:rPr>
                <a:t>/</a:t>
              </a:r>
              <a:r>
                <a:rPr lang="zh-CN" altLang="en-US" sz="1200" b="1" smtClean="0">
                  <a:latin typeface="微软雅黑" pitchFamily="34" charset="-122"/>
                  <a:ea typeface="微软雅黑" pitchFamily="34" charset="-122"/>
                </a:rPr>
                <a:t>参与方</a:t>
              </a:r>
              <a:endParaRPr lang="en-US" sz="1200" b="1">
                <a:latin typeface="微软雅黑" pitchFamily="34" charset="-122"/>
                <a:ea typeface="微软雅黑" pitchFamily="34" charset="-122"/>
              </a:endParaRPr>
            </a:p>
          </p:txBody>
        </p:sp>
        <p:sp>
          <p:nvSpPr>
            <p:cNvPr id="147" name="TextBox 146"/>
            <p:cNvSpPr txBox="1"/>
            <p:nvPr/>
          </p:nvSpPr>
          <p:spPr>
            <a:xfrm>
              <a:off x="5347645" y="3478445"/>
              <a:ext cx="165547" cy="646331"/>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r>
                <a:rPr lang="zh-CN" altLang="en-US" sz="1200" b="1" smtClean="0">
                  <a:latin typeface="微软雅黑" pitchFamily="34" charset="-122"/>
                  <a:ea typeface="微软雅黑" pitchFamily="34" charset="-122"/>
                </a:rPr>
                <a:t>需求方</a:t>
              </a:r>
              <a:endParaRPr lang="en-US" sz="1200" b="1">
                <a:latin typeface="微软雅黑" pitchFamily="34" charset="-122"/>
                <a:ea typeface="微软雅黑" pitchFamily="34" charset="-122"/>
              </a:endParaRPr>
            </a:p>
          </p:txBody>
        </p:sp>
      </p:grpSp>
      <p:sp>
        <p:nvSpPr>
          <p:cNvPr id="102" name="Content Placeholder 5"/>
          <p:cNvSpPr txBox="1"/>
          <p:nvPr/>
        </p:nvSpPr>
        <p:spPr>
          <a:xfrm>
            <a:off x="4680776" y="1450627"/>
            <a:ext cx="1547408" cy="307777"/>
          </a:xfrm>
          <a:prstGeom prst="rect">
            <a:avLst/>
          </a:prstGeom>
          <a:solidFill>
            <a:schemeClr val="bg1"/>
          </a:solidFill>
        </p:spPr>
        <p:txBody>
          <a:bodyPr wrap="square">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latinLnBrk="1"/>
            <a:r>
              <a:rPr kumimoji="1" lang="zh-CN" altLang="en-US" sz="1400" b="1" smtClean="0">
                <a:latin typeface="微软雅黑" pitchFamily="34" charset="-122"/>
                <a:ea typeface="微软雅黑" pitchFamily="34" charset="-122"/>
              </a:rPr>
              <a:t>以商流平台为例</a:t>
            </a:r>
            <a:endParaRPr kumimoji="1" lang="en-US" altLang="ko-KR" sz="1400" b="1">
              <a:latin typeface="微软雅黑" pitchFamily="34" charset="-122"/>
              <a:ea typeface="微软雅黑" pitchFamily="34" charset="-122"/>
            </a:endParaRPr>
          </a:p>
        </p:txBody>
      </p:sp>
      <p:sp>
        <p:nvSpPr>
          <p:cNvPr id="115" name="空心弧 114"/>
          <p:cNvSpPr/>
          <p:nvPr/>
        </p:nvSpPr>
        <p:spPr bwMode="auto">
          <a:xfrm>
            <a:off x="1081491" y="3727259"/>
            <a:ext cx="2595751" cy="1692048"/>
          </a:xfrm>
          <a:prstGeom prst="blockArc">
            <a:avLst>
              <a:gd name="adj1" fmla="val 10823828"/>
              <a:gd name="adj2" fmla="val 11274"/>
              <a:gd name="adj3" fmla="val 46091"/>
            </a:avLst>
          </a:prstGeom>
          <a:gradFill rotWithShape="0">
            <a:gsLst>
              <a:gs pos="0">
                <a:srgbClr val="FF99CC">
                  <a:gamma/>
                  <a:shade val="46275"/>
                  <a:invGamma/>
                </a:srgbClr>
              </a:gs>
              <a:gs pos="100000">
                <a:srgbClr val="FF99CC"/>
              </a:gs>
            </a:gsLst>
            <a:lin ang="5400000" scaled="1"/>
          </a:gradFill>
          <a:ln w="3175">
            <a:noFill/>
            <a:miter lim="800000"/>
          </a:ln>
          <a:effectLst/>
          <a:scene3d>
            <a:camera prst="orthographicFront">
              <a:rot lat="3900000" lon="0" rev="0"/>
            </a:camera>
            <a:lightRig rig="threePt" dir="t"/>
          </a:scene3d>
          <a:sp3d/>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zh-CN" altLang="en-US">
              <a:latin typeface="微软雅黑" pitchFamily="34" charset="-122"/>
              <a:ea typeface="微软雅黑" pitchFamily="34" charset="-122"/>
            </a:endParaRPr>
          </a:p>
        </p:txBody>
      </p:sp>
      <p:sp>
        <p:nvSpPr>
          <p:cNvPr id="112" name="空心弧 111"/>
          <p:cNvSpPr/>
          <p:nvPr/>
        </p:nvSpPr>
        <p:spPr bwMode="auto">
          <a:xfrm>
            <a:off x="1076388" y="2950470"/>
            <a:ext cx="2595751" cy="1692050"/>
          </a:xfrm>
          <a:prstGeom prst="blockArc">
            <a:avLst>
              <a:gd name="adj1" fmla="val 10823828"/>
              <a:gd name="adj2" fmla="val 73353"/>
              <a:gd name="adj3" fmla="val 38258"/>
            </a:avLst>
          </a:prstGeom>
          <a:gradFill rotWithShape="0">
            <a:gsLst>
              <a:gs pos="0">
                <a:srgbClr val="A69BC9">
                  <a:gamma/>
                  <a:shade val="46275"/>
                  <a:invGamma/>
                </a:srgbClr>
              </a:gs>
              <a:gs pos="100000">
                <a:srgbClr val="A69BC9"/>
              </a:gs>
            </a:gsLst>
            <a:lin ang="5400000" scaled="1"/>
          </a:gradFill>
          <a:ln w="3175">
            <a:noFill/>
            <a:miter lim="800000"/>
          </a:ln>
          <a:effectLst/>
          <a:scene3d>
            <a:camera prst="orthographicFront">
              <a:rot lat="3900000" lon="0" rev="0"/>
            </a:camera>
            <a:lightRig rig="threePt" dir="t"/>
          </a:scene3d>
          <a:sp3d/>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zh-CN" altLang="en-US">
              <a:latin typeface="微软雅黑" pitchFamily="34" charset="-122"/>
              <a:ea typeface="微软雅黑" pitchFamily="34" charset="-122"/>
            </a:endParaRPr>
          </a:p>
        </p:txBody>
      </p:sp>
      <p:sp>
        <p:nvSpPr>
          <p:cNvPr id="95" name="空心弧 94"/>
          <p:cNvSpPr/>
          <p:nvPr/>
        </p:nvSpPr>
        <p:spPr bwMode="auto">
          <a:xfrm>
            <a:off x="1071271" y="2104444"/>
            <a:ext cx="2595751" cy="1692050"/>
          </a:xfrm>
          <a:prstGeom prst="blockArc">
            <a:avLst>
              <a:gd name="adj1" fmla="val 10823828"/>
              <a:gd name="adj2" fmla="val 21536410"/>
              <a:gd name="adj3" fmla="val 37623"/>
            </a:avLst>
          </a:prstGeom>
          <a:gradFill rotWithShape="0">
            <a:gsLst>
              <a:gs pos="0">
                <a:srgbClr val="5D96D5">
                  <a:gamma/>
                  <a:shade val="46275"/>
                  <a:invGamma/>
                </a:srgbClr>
              </a:gs>
              <a:gs pos="100000">
                <a:srgbClr val="5D96D5"/>
              </a:gs>
            </a:gsLst>
            <a:lin ang="5400000" scaled="1"/>
          </a:gradFill>
          <a:ln w="3175">
            <a:noFill/>
            <a:miter lim="800000"/>
          </a:ln>
          <a:effectLst/>
          <a:scene3d>
            <a:camera prst="orthographicFront">
              <a:rot lat="17699987" lon="0" rev="0"/>
            </a:camera>
            <a:lightRig rig="threePt" dir="t"/>
          </a:scene3d>
          <a:sp3d/>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zh-CN" altLang="en-US">
              <a:latin typeface="微软雅黑" pitchFamily="34" charset="-122"/>
              <a:ea typeface="微软雅黑" pitchFamily="34" charset="-122"/>
            </a:endParaRPr>
          </a:p>
        </p:txBody>
      </p:sp>
      <p:sp>
        <p:nvSpPr>
          <p:cNvPr id="81" name="圆柱形 80"/>
          <p:cNvSpPr/>
          <p:nvPr/>
        </p:nvSpPr>
        <p:spPr bwMode="auto">
          <a:xfrm>
            <a:off x="2001199" y="2512026"/>
            <a:ext cx="680809" cy="2349228"/>
          </a:xfrm>
          <a:prstGeom prst="can">
            <a:avLst/>
          </a:prstGeom>
          <a:noFill/>
          <a:ln>
            <a:solidFill>
              <a:schemeClr val="accent5">
                <a:lumMod val="75000"/>
              </a:schemeClr>
            </a:solidFill>
            <a:prstDash val="dash"/>
            <a:headEnd type="none" w="med" len="med"/>
            <a:tailEnd type="none"/>
          </a:ln>
        </p:spPr>
        <p:style>
          <a:lnRef idx="2">
            <a:schemeClr val="accent1"/>
          </a:lnRef>
          <a:fillRef idx="1">
            <a:schemeClr val="lt1"/>
          </a:fillRef>
          <a:effectRef idx="0">
            <a:schemeClr val="accent1"/>
          </a:effectRef>
          <a:fontRef idx="minor">
            <a:schemeClr val="dk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a:p>
        </p:txBody>
      </p:sp>
      <p:sp>
        <p:nvSpPr>
          <p:cNvPr id="91" name="TextBox 90"/>
          <p:cNvSpPr txBox="1"/>
          <p:nvPr/>
        </p:nvSpPr>
        <p:spPr>
          <a:xfrm>
            <a:off x="1570207" y="1575072"/>
            <a:ext cx="1503417" cy="469190"/>
          </a:xfrm>
          <a:prstGeom prst="rect">
            <a:avLst/>
          </a:prstGeom>
          <a:noFill/>
        </p:spPr>
        <p:txBody>
          <a:bodyPr vert="horz" wrap="square" rtlCol="0" anchor="ctr">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r>
              <a:rPr lang="zh-CN" altLang="en-US" sz="1400" b="1" smtClean="0">
                <a:solidFill>
                  <a:schemeClr val="accent1">
                    <a:lumMod val="75000"/>
                  </a:schemeClr>
                </a:solidFill>
                <a:latin typeface="微软雅黑" pitchFamily="34" charset="-122"/>
                <a:ea typeface="微软雅黑" pitchFamily="34" charset="-122"/>
              </a:rPr>
              <a:t>高速、开放的信息处理能力</a:t>
            </a:r>
          </a:p>
        </p:txBody>
      </p:sp>
      <p:sp>
        <p:nvSpPr>
          <p:cNvPr id="117" name="下箭头 116"/>
          <p:cNvSpPr/>
          <p:nvPr/>
        </p:nvSpPr>
        <p:spPr bwMode="auto">
          <a:xfrm>
            <a:off x="1994206" y="2104444"/>
            <a:ext cx="680809" cy="312634"/>
          </a:xfrm>
          <a:prstGeom prst="downArrow">
            <a:avLst/>
          </a:prstGeom>
          <a:ln>
            <a:headEnd type="none" w="med" len="med"/>
            <a:tailEnd type="none"/>
          </a:ln>
        </p:spPr>
        <p:style>
          <a:lnRef idx="1">
            <a:schemeClr val="accent3"/>
          </a:lnRef>
          <a:fillRef idx="2">
            <a:schemeClr val="accent3"/>
          </a:fillRef>
          <a:effectRef idx="1">
            <a:schemeClr val="accent3"/>
          </a:effectRef>
          <a:fontRef idx="minor">
            <a:schemeClr val="dk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167" name="上下箭头 166"/>
          <p:cNvSpPr/>
          <p:nvPr/>
        </p:nvSpPr>
        <p:spPr bwMode="auto">
          <a:xfrm>
            <a:off x="2273676" y="2686474"/>
            <a:ext cx="135814" cy="2108567"/>
          </a:xfrm>
          <a:prstGeom prst="upDownArrow">
            <a:avLst/>
          </a:prstGeom>
          <a:solidFill>
            <a:schemeClr val="accent3"/>
          </a:solidFill>
          <a:ln>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169" name="上下箭头 168"/>
          <p:cNvSpPr/>
          <p:nvPr/>
        </p:nvSpPr>
        <p:spPr bwMode="auto">
          <a:xfrm>
            <a:off x="2082630" y="2686474"/>
            <a:ext cx="135814" cy="2108567"/>
          </a:xfrm>
          <a:prstGeom prst="upDownArrow">
            <a:avLst/>
          </a:prstGeom>
          <a:solidFill>
            <a:schemeClr val="accent3"/>
          </a:solidFill>
          <a:ln>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8" name="Oval 2"/>
          <p:cNvSpPr>
            <a:spLocks noChangeArrowheads="1"/>
          </p:cNvSpPr>
          <p:nvPr/>
        </p:nvSpPr>
        <p:spPr bwMode="auto">
          <a:xfrm>
            <a:off x="409545" y="1622129"/>
            <a:ext cx="3789907" cy="3540634"/>
          </a:xfrm>
          <a:prstGeom prst="ellipse">
            <a:avLst/>
          </a:prstGeom>
          <a:solidFill>
            <a:srgbClr val="CCECFF">
              <a:alpha val="10000"/>
            </a:srgbClr>
          </a:solidFill>
          <a:ln>
            <a:solidFill>
              <a:srgbClr val="C00000"/>
            </a:solidFill>
            <a:prstDash val="sysDot"/>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en-US"/>
          </a:p>
        </p:txBody>
      </p:sp>
      <p:sp>
        <p:nvSpPr>
          <p:cNvPr id="7" name="TextBox 6"/>
          <p:cNvSpPr txBox="1"/>
          <p:nvPr/>
        </p:nvSpPr>
        <p:spPr>
          <a:xfrm>
            <a:off x="3949689" y="2160990"/>
            <a:ext cx="321197" cy="46919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r>
              <a:rPr lang="zh-CN" altLang="en-US" sz="1400" b="1" smtClean="0">
                <a:solidFill>
                  <a:srgbClr val="AA1133"/>
                </a:solidFill>
                <a:latin typeface="微软雅黑" pitchFamily="34" charset="-122"/>
                <a:ea typeface="微软雅黑" pitchFamily="34" charset="-122"/>
              </a:rPr>
              <a:t>信用</a:t>
            </a:r>
            <a:endParaRPr lang="en-US" sz="1400" b="1">
              <a:solidFill>
                <a:srgbClr val="AA1133"/>
              </a:solidFill>
              <a:latin typeface="微软雅黑" pitchFamily="34" charset="-122"/>
              <a:ea typeface="微软雅黑" pitchFamily="34" charset="-122"/>
            </a:endParaRPr>
          </a:p>
        </p:txBody>
      </p:sp>
      <p:sp>
        <p:nvSpPr>
          <p:cNvPr id="12" name="TextBox 11"/>
          <p:cNvSpPr txBox="1"/>
          <p:nvPr/>
        </p:nvSpPr>
        <p:spPr>
          <a:xfrm>
            <a:off x="645399" y="2005504"/>
            <a:ext cx="264815" cy="46919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r>
              <a:rPr lang="zh-CN" altLang="en-US" sz="1400" b="1">
                <a:solidFill>
                  <a:srgbClr val="AA1133"/>
                </a:solidFill>
                <a:latin typeface="微软雅黑" pitchFamily="34" charset="-122"/>
                <a:ea typeface="微软雅黑" pitchFamily="34" charset="-122"/>
              </a:rPr>
              <a:t>价值</a:t>
            </a:r>
            <a:endParaRPr lang="en-US" sz="1400" b="1">
              <a:solidFill>
                <a:srgbClr val="AA1133"/>
              </a:solidFill>
              <a:latin typeface="微软雅黑" pitchFamily="34" charset="-122"/>
              <a:ea typeface="微软雅黑" pitchFamily="34" charset="-122"/>
            </a:endParaRPr>
          </a:p>
        </p:txBody>
      </p:sp>
      <p:sp>
        <p:nvSpPr>
          <p:cNvPr id="13" name="TextBox 12"/>
          <p:cNvSpPr txBox="1"/>
          <p:nvPr/>
        </p:nvSpPr>
        <p:spPr>
          <a:xfrm>
            <a:off x="2127706" y="5144082"/>
            <a:ext cx="753310" cy="27599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400" b="1" smtClean="0">
                <a:solidFill>
                  <a:srgbClr val="AA1133"/>
                </a:solidFill>
                <a:latin typeface="微软雅黑" pitchFamily="34" charset="-122"/>
                <a:ea typeface="微软雅黑" pitchFamily="34" charset="-122"/>
              </a:rPr>
              <a:t>利益</a:t>
            </a:r>
            <a:endParaRPr lang="en-US" sz="1400" b="1">
              <a:solidFill>
                <a:srgbClr val="AA1133"/>
              </a:solidFill>
              <a:latin typeface="微软雅黑" pitchFamily="34" charset="-122"/>
              <a:ea typeface="微软雅黑" pitchFamily="34" charset="-122"/>
            </a:endParaRPr>
          </a:p>
        </p:txBody>
      </p:sp>
      <p:sp>
        <p:nvSpPr>
          <p:cNvPr id="15" name="L-Shape 14"/>
          <p:cNvSpPr/>
          <p:nvPr/>
        </p:nvSpPr>
        <p:spPr bwMode="auto">
          <a:xfrm rot="16200000" flipV="1">
            <a:off x="600845" y="2550613"/>
            <a:ext cx="89078" cy="95350"/>
          </a:xfrm>
          <a:prstGeom prst="corner">
            <a:avLst/>
          </a:prstGeom>
          <a:solidFill>
            <a:srgbClr val="C00000"/>
          </a:solidFill>
          <a:ln w="9525" cap="flat" cmpd="sng" algn="ctr">
            <a:noFill/>
            <a:prstDash val="solid"/>
            <a:round/>
            <a:headEnd type="none" w="med" len="med"/>
            <a:tailEnd type="none" w="med" len="med"/>
          </a:ln>
          <a:effectLst/>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nSpc>
                <a:spcPct val="90000"/>
              </a:lnSpc>
              <a:defRPr/>
            </a:pPr>
            <a:endParaRPr lang="en-US" sz="2200">
              <a:solidFill>
                <a:schemeClr val="hlink"/>
              </a:solidFill>
              <a:latin typeface="Calibri" pitchFamily="34" charset="0"/>
              <a:ea typeface="+mn-ea"/>
              <a:cs typeface="Arial"/>
            </a:endParaRPr>
          </a:p>
        </p:txBody>
      </p:sp>
      <p:sp>
        <p:nvSpPr>
          <p:cNvPr id="16" name="L-Shape 15"/>
          <p:cNvSpPr/>
          <p:nvPr/>
        </p:nvSpPr>
        <p:spPr bwMode="auto">
          <a:xfrm rot="8100000" flipV="1">
            <a:off x="2048741" y="5101746"/>
            <a:ext cx="89078" cy="95350"/>
          </a:xfrm>
          <a:prstGeom prst="corner">
            <a:avLst/>
          </a:prstGeom>
          <a:solidFill>
            <a:srgbClr val="C00000"/>
          </a:solidFill>
          <a:ln w="9525" cap="flat" cmpd="sng" algn="ctr">
            <a:noFill/>
            <a:prstDash val="solid"/>
            <a:round/>
            <a:headEnd type="none" w="med" len="med"/>
            <a:tailEnd type="none" w="med" len="med"/>
          </a:ln>
          <a:effectLst/>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nSpc>
                <a:spcPct val="90000"/>
              </a:lnSpc>
              <a:defRPr/>
            </a:pPr>
            <a:endParaRPr lang="en-US" sz="2200">
              <a:solidFill>
                <a:schemeClr val="hlink"/>
              </a:solidFill>
              <a:latin typeface="Calibri" pitchFamily="34" charset="0"/>
              <a:ea typeface="+mn-ea"/>
              <a:cs typeface="Arial"/>
            </a:endParaRPr>
          </a:p>
        </p:txBody>
      </p:sp>
      <p:sp>
        <p:nvSpPr>
          <p:cNvPr id="17" name="L-Shape 16"/>
          <p:cNvSpPr/>
          <p:nvPr/>
        </p:nvSpPr>
        <p:spPr bwMode="auto">
          <a:xfrm flipV="1">
            <a:off x="3792781" y="2331810"/>
            <a:ext cx="95350" cy="89078"/>
          </a:xfrm>
          <a:prstGeom prst="corner">
            <a:avLst/>
          </a:prstGeom>
          <a:solidFill>
            <a:srgbClr val="C00000"/>
          </a:solidFill>
          <a:ln w="9525" cap="flat" cmpd="sng" algn="ctr">
            <a:noFill/>
            <a:prstDash val="solid"/>
            <a:round/>
            <a:headEnd type="none" w="med" len="med"/>
            <a:tailEnd type="none" w="med" len="med"/>
          </a:ln>
          <a:effectLst/>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nSpc>
                <a:spcPct val="90000"/>
              </a:lnSpc>
              <a:defRPr/>
            </a:pPr>
            <a:endParaRPr lang="en-US" sz="2200">
              <a:solidFill>
                <a:schemeClr val="hlink"/>
              </a:solidFill>
              <a:latin typeface="Calibri" pitchFamily="34" charset="0"/>
              <a:ea typeface="+mn-ea"/>
              <a:cs typeface="Arial"/>
            </a:endParaRPr>
          </a:p>
        </p:txBody>
      </p:sp>
      <p:sp>
        <p:nvSpPr>
          <p:cNvPr id="172" name="上下箭头 171"/>
          <p:cNvSpPr/>
          <p:nvPr/>
        </p:nvSpPr>
        <p:spPr bwMode="auto">
          <a:xfrm>
            <a:off x="2474960" y="2689197"/>
            <a:ext cx="135814" cy="2108567"/>
          </a:xfrm>
          <a:prstGeom prst="upDownArrow">
            <a:avLst/>
          </a:prstGeom>
          <a:solidFill>
            <a:schemeClr val="accent3"/>
          </a:solidFill>
          <a:ln>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zh-CN" altLang="en-US" b="1" smtClean="0">
              <a:solidFill>
                <a:srgbClr val="FF0000"/>
              </a:solidFill>
            </a:endParaRPr>
          </a:p>
        </p:txBody>
      </p:sp>
      <p:sp>
        <p:nvSpPr>
          <p:cNvPr id="96" name="空心弧 95"/>
          <p:cNvSpPr/>
          <p:nvPr/>
        </p:nvSpPr>
        <p:spPr bwMode="auto">
          <a:xfrm rot="10800000">
            <a:off x="1071271" y="1622129"/>
            <a:ext cx="2595750" cy="1719396"/>
          </a:xfrm>
          <a:prstGeom prst="blockArc">
            <a:avLst>
              <a:gd name="adj1" fmla="val 10698523"/>
              <a:gd name="adj2" fmla="val 21599992"/>
              <a:gd name="adj3" fmla="val 38634"/>
            </a:avLst>
          </a:prstGeom>
          <a:gradFill rotWithShape="0">
            <a:gsLst>
              <a:gs pos="0">
                <a:srgbClr val="5D96D5">
                  <a:gamma/>
                  <a:shade val="46275"/>
                  <a:invGamma/>
                </a:srgbClr>
              </a:gs>
              <a:gs pos="100000">
                <a:srgbClr val="5D96D5"/>
              </a:gs>
            </a:gsLst>
            <a:lin ang="5400000" scaled="1"/>
          </a:gradFill>
          <a:ln w="3175">
            <a:noFill/>
            <a:miter lim="800000"/>
          </a:ln>
          <a:effectLst/>
          <a:scene3d>
            <a:camera prst="orthographicFront">
              <a:rot lat="3600000" lon="0" rev="0"/>
            </a:camera>
            <a:lightRig rig="threePt" dir="t"/>
          </a:scene3d>
          <a:sp3d/>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zh-CN" altLang="en-US">
              <a:latin typeface="微软雅黑" pitchFamily="34" charset="-122"/>
              <a:ea typeface="微软雅黑" pitchFamily="34" charset="-122"/>
            </a:endParaRPr>
          </a:p>
        </p:txBody>
      </p:sp>
      <p:sp>
        <p:nvSpPr>
          <p:cNvPr id="113" name="空心弧 112"/>
          <p:cNvSpPr/>
          <p:nvPr/>
        </p:nvSpPr>
        <p:spPr bwMode="auto">
          <a:xfrm rot="10800000">
            <a:off x="1068585" y="2417373"/>
            <a:ext cx="2595750" cy="1719396"/>
          </a:xfrm>
          <a:prstGeom prst="blockArc">
            <a:avLst>
              <a:gd name="adj1" fmla="val 10698523"/>
              <a:gd name="adj2" fmla="val 76889"/>
              <a:gd name="adj3" fmla="val 39164"/>
            </a:avLst>
          </a:prstGeom>
          <a:gradFill rotWithShape="0">
            <a:gsLst>
              <a:gs pos="0">
                <a:srgbClr val="A69BC9">
                  <a:gamma/>
                  <a:shade val="46275"/>
                  <a:invGamma/>
                </a:srgbClr>
              </a:gs>
              <a:gs pos="100000">
                <a:srgbClr val="A69BC9"/>
              </a:gs>
            </a:gsLst>
            <a:lin ang="5400000" scaled="1"/>
          </a:gradFill>
          <a:ln w="3175">
            <a:noFill/>
            <a:miter lim="800000"/>
          </a:ln>
          <a:effectLst/>
          <a:scene3d>
            <a:camera prst="orthographicFront">
              <a:rot lat="3900000" lon="0" rev="0"/>
            </a:camera>
            <a:lightRig rig="threePt" dir="t"/>
          </a:scene3d>
          <a:sp3d/>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zh-CN" altLang="en-US">
              <a:latin typeface="微软雅黑" pitchFamily="34" charset="-122"/>
              <a:ea typeface="微软雅黑" pitchFamily="34" charset="-122"/>
            </a:endParaRPr>
          </a:p>
        </p:txBody>
      </p:sp>
      <p:sp>
        <p:nvSpPr>
          <p:cNvPr id="116" name="空心弧 115"/>
          <p:cNvSpPr/>
          <p:nvPr/>
        </p:nvSpPr>
        <p:spPr bwMode="auto">
          <a:xfrm rot="10800000">
            <a:off x="1078931" y="3252314"/>
            <a:ext cx="2595750" cy="1719396"/>
          </a:xfrm>
          <a:prstGeom prst="blockArc">
            <a:avLst>
              <a:gd name="adj1" fmla="val 10698523"/>
              <a:gd name="adj2" fmla="val 215324"/>
              <a:gd name="adj3" fmla="val 36949"/>
            </a:avLst>
          </a:prstGeom>
          <a:gradFill rotWithShape="0">
            <a:gsLst>
              <a:gs pos="0">
                <a:srgbClr val="FF99CC">
                  <a:gamma/>
                  <a:shade val="46275"/>
                  <a:invGamma/>
                </a:srgbClr>
              </a:gs>
              <a:gs pos="100000">
                <a:srgbClr val="FF99CC"/>
              </a:gs>
            </a:gsLst>
            <a:lin ang="5400000" scaled="1"/>
          </a:gradFill>
          <a:ln w="3175">
            <a:noFill/>
            <a:miter lim="800000"/>
          </a:ln>
          <a:effectLst/>
          <a:scene3d>
            <a:camera prst="orthographicFront">
              <a:rot lat="3900000" lon="0" rev="0"/>
            </a:camera>
            <a:lightRig rig="threePt" dir="t"/>
          </a:scene3d>
          <a:sp3d/>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zh-CN" altLang="en-US">
              <a:latin typeface="微软雅黑" pitchFamily="34" charset="-122"/>
              <a:ea typeface="微软雅黑" pitchFamily="34" charset="-122"/>
            </a:endParaRPr>
          </a:p>
        </p:txBody>
      </p:sp>
      <p:sp>
        <p:nvSpPr>
          <p:cNvPr id="122" name="TextBox 121"/>
          <p:cNvSpPr txBox="1"/>
          <p:nvPr/>
        </p:nvSpPr>
        <p:spPr>
          <a:xfrm>
            <a:off x="1189140" y="2710779"/>
            <a:ext cx="1285820" cy="307777"/>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r>
              <a:rPr lang="zh-CN" altLang="en-US" sz="1400" b="1" smtClean="0">
                <a:solidFill>
                  <a:schemeClr val="bg1"/>
                </a:solidFill>
                <a:latin typeface="微软雅黑" pitchFamily="34" charset="-122"/>
                <a:ea typeface="微软雅黑" pitchFamily="34" charset="-122"/>
              </a:rPr>
              <a:t>资金流平台</a:t>
            </a:r>
          </a:p>
        </p:txBody>
      </p:sp>
      <p:sp>
        <p:nvSpPr>
          <p:cNvPr id="123" name="TextBox 122"/>
          <p:cNvSpPr txBox="1"/>
          <p:nvPr/>
        </p:nvSpPr>
        <p:spPr>
          <a:xfrm>
            <a:off x="1189140" y="3508436"/>
            <a:ext cx="1119192" cy="307777"/>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r>
              <a:rPr lang="zh-CN" altLang="en-US" sz="1400" b="1" smtClean="0">
                <a:solidFill>
                  <a:schemeClr val="bg1"/>
                </a:solidFill>
                <a:latin typeface="微软雅黑" pitchFamily="34" charset="-122"/>
                <a:ea typeface="微软雅黑" pitchFamily="34" charset="-122"/>
              </a:rPr>
              <a:t>商流平台</a:t>
            </a:r>
          </a:p>
        </p:txBody>
      </p:sp>
      <p:sp>
        <p:nvSpPr>
          <p:cNvPr id="124" name="TextBox 123"/>
          <p:cNvSpPr txBox="1"/>
          <p:nvPr/>
        </p:nvSpPr>
        <p:spPr>
          <a:xfrm>
            <a:off x="1189140" y="4338762"/>
            <a:ext cx="1119192" cy="307777"/>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r>
              <a:rPr lang="zh-CN" altLang="en-US" sz="1400" b="1" smtClean="0">
                <a:solidFill>
                  <a:schemeClr val="bg1"/>
                </a:solidFill>
                <a:latin typeface="微软雅黑" pitchFamily="34" charset="-122"/>
                <a:ea typeface="微软雅黑" pitchFamily="34" charset="-122"/>
              </a:rPr>
              <a:t>实物平台</a:t>
            </a:r>
          </a:p>
        </p:txBody>
      </p:sp>
      <p:sp>
        <p:nvSpPr>
          <p:cNvPr id="89" name="TextBox 88"/>
          <p:cNvSpPr txBox="1"/>
          <p:nvPr/>
        </p:nvSpPr>
        <p:spPr>
          <a:xfrm>
            <a:off x="6032646" y="4407168"/>
            <a:ext cx="1415232" cy="254759"/>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r>
              <a:rPr lang="zh-CN" altLang="en-US" sz="1200" b="1" smtClean="0">
                <a:latin typeface="微软雅黑" pitchFamily="34" charset="-122"/>
                <a:ea typeface="微软雅黑" pitchFamily="34" charset="-122"/>
              </a:rPr>
              <a:t>支持方</a:t>
            </a:r>
            <a:r>
              <a:rPr lang="en-US" altLang="zh-CN" sz="1200" b="1" smtClean="0">
                <a:latin typeface="微软雅黑" pitchFamily="34" charset="-122"/>
                <a:ea typeface="微软雅黑" pitchFamily="34" charset="-122"/>
              </a:rPr>
              <a:t>/</a:t>
            </a:r>
            <a:r>
              <a:rPr lang="zh-CN" altLang="en-US" sz="1200" b="1" smtClean="0">
                <a:latin typeface="微软雅黑" pitchFamily="34" charset="-122"/>
                <a:ea typeface="微软雅黑" pitchFamily="34" charset="-122"/>
              </a:rPr>
              <a:t>参与方</a:t>
            </a:r>
            <a:endParaRPr lang="en-US" sz="1200" b="1">
              <a:latin typeface="微软雅黑" pitchFamily="34" charset="-122"/>
              <a:ea typeface="微软雅黑" pitchFamily="34" charset="-122"/>
            </a:endParaRPr>
          </a:p>
        </p:txBody>
      </p:sp>
      <p:sp>
        <p:nvSpPr>
          <p:cNvPr id="87" name="椭圆 86"/>
          <p:cNvSpPr/>
          <p:nvPr/>
        </p:nvSpPr>
        <p:spPr bwMode="auto">
          <a:xfrm>
            <a:off x="5292080" y="2392674"/>
            <a:ext cx="2848717" cy="2284506"/>
          </a:xfrm>
          <a:prstGeom prst="ellipse">
            <a:avLst/>
          </a:prstGeom>
          <a:solidFill>
            <a:schemeClr val="accent2">
              <a:lumMod val="20000"/>
              <a:lumOff val="80000"/>
              <a:alpha val="45000"/>
            </a:schemeClr>
          </a:solidFill>
          <a:ln w="19050" algn="ctr">
            <a:solidFill>
              <a:schemeClr val="accent2">
                <a:lumMod val="75000"/>
              </a:schemeClr>
            </a:solidFill>
            <a:miter lim="800000"/>
          </a:ln>
          <a:effectLst/>
        </p:spPr>
        <p:txBody>
          <a:bodyPr wrap="none" lIns="72000" tIns="72000" rIns="72000" bIns="72000"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zh-CN" altLang="en-US" smtClean="0">
              <a:latin typeface="Arial"/>
              <a:ea typeface="宋体" charset="-122"/>
            </a:endParaRPr>
          </a:p>
        </p:txBody>
      </p:sp>
      <p:sp>
        <p:nvSpPr>
          <p:cNvPr id="106" name="Content Placeholder 4"/>
          <p:cNvSpPr txBox="1"/>
          <p:nvPr/>
        </p:nvSpPr>
        <p:spPr>
          <a:xfrm>
            <a:off x="212037" y="1155700"/>
            <a:ext cx="8445500" cy="382772"/>
          </a:xfrm>
          <a:prstGeom prst="rect">
            <a:avLst/>
          </a:prstGeom>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marL="112713" indent="-112713" eaLnBrk="0" hangingPunct="0">
              <a:lnSpc>
                <a:spcPct val="120000"/>
              </a:lnSpc>
              <a:spcBef>
                <a:spcPct val="50000"/>
              </a:spcBef>
              <a:buClr>
                <a:schemeClr val="tx1"/>
              </a:buClr>
              <a:defRPr/>
            </a:pPr>
            <a:r>
              <a:rPr lang="zh-CN" altLang="en-US" sz="1400" b="1" smtClean="0">
                <a:latin typeface="微软雅黑" pitchFamily="34" charset="-122"/>
                <a:ea typeface="微软雅黑" pitchFamily="34" charset="-122"/>
              </a:rPr>
              <a:t>电子商务生态圈</a:t>
            </a:r>
            <a:endParaRPr lang="zh-CN" altLang="en-US" sz="1400" b="1">
              <a:latin typeface="微软雅黑" pitchFamily="34" charset="-122"/>
              <a:ea typeface="微软雅黑" pitchFamily="34" charset="-122"/>
            </a:endParaRPr>
          </a:p>
        </p:txBody>
      </p:sp>
      <p:sp>
        <p:nvSpPr>
          <p:cNvPr id="103" name="Rectangle 4"/>
          <p:cNvSpPr/>
          <p:nvPr/>
        </p:nvSpPr>
        <p:spPr bwMode="gray">
          <a:xfrm>
            <a:off x="212036" y="5737899"/>
            <a:ext cx="8669643" cy="786726"/>
          </a:xfrm>
          <a:prstGeom prst="rect">
            <a:avLst/>
          </a:prstGeom>
          <a:solidFill>
            <a:schemeClr val="accent1">
              <a:lumMod val="20000"/>
              <a:lumOff val="80000"/>
            </a:schemeClr>
          </a:solidFill>
          <a:ln w="19050">
            <a:solidFill>
              <a:schemeClr val="bg1">
                <a:lumMod val="50000"/>
              </a:schemeClr>
            </a:solidFill>
          </a:ln>
        </p:spPr>
        <p:style>
          <a:lnRef idx="2">
            <a:schemeClr val="accent6"/>
          </a:lnRef>
          <a:fillRef idx="1">
            <a:schemeClr val="lt1"/>
          </a:fillRef>
          <a:effectRef idx="0">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171450" indent="-171450">
              <a:spcAft>
                <a:spcPts val="300"/>
              </a:spcAft>
              <a:buFont typeface="Wingdings" pitchFamily="2" charset="2"/>
              <a:buChar char="§"/>
            </a:pPr>
            <a:endParaRPr lang="en-US" altLang="zh-CN" sz="1400" b="1" smtClean="0">
              <a:latin typeface="+mn-ea"/>
            </a:endParaRPr>
          </a:p>
          <a:p>
            <a:pPr marL="114300" indent="-114300">
              <a:spcAft>
                <a:spcPts val="300"/>
              </a:spcAft>
              <a:buFont typeface="Arial" pitchFamily="34" charset="0"/>
              <a:buChar char="•"/>
            </a:pPr>
            <a:r>
              <a:rPr lang="zh-CN" altLang="en-US" sz="1400" b="1" smtClean="0">
                <a:solidFill>
                  <a:schemeClr val="tx1"/>
                </a:solidFill>
                <a:latin typeface="微软雅黑" pitchFamily="34" charset="-122"/>
                <a:ea typeface="微软雅黑" pitchFamily="34" charset="-122"/>
                <a:cs typeface="Arial"/>
              </a:rPr>
              <a:t>正确地开展电子商务需从平台参与度、创新能力、高效运作机制等方面考虑，在高速、开放的信息化能力框架内构建融合资金流、商流、物流为一体的电子商务生态圈</a:t>
            </a:r>
          </a:p>
          <a:p>
            <a:pPr marL="171450" indent="-171450">
              <a:spcAft>
                <a:spcPts val="300"/>
              </a:spcAft>
            </a:pPr>
            <a:endParaRPr lang="en-US" altLang="zh-CN" sz="1400" b="1" smtClean="0">
              <a:latin typeface="微软雅黑" pitchFamily="34" charset="-122"/>
              <a:ea typeface="微软雅黑" pitchFamily="34" charset="-122"/>
              <a:cs typeface="Arial"/>
            </a:endParaRPr>
          </a:p>
        </p:txBody>
      </p:sp>
      <p:sp>
        <p:nvSpPr>
          <p:cNvPr id="104" name="Rectangle 18"/>
          <p:cNvSpPr/>
          <p:nvPr/>
        </p:nvSpPr>
        <p:spPr bwMode="gray">
          <a:xfrm>
            <a:off x="346777" y="5563087"/>
            <a:ext cx="1537675" cy="213454"/>
          </a:xfrm>
          <a:prstGeom prst="rect">
            <a:avLst/>
          </a:prstGeom>
          <a:solidFill>
            <a:schemeClr val="accent3">
              <a:lumMod val="75000"/>
            </a:schemeClr>
          </a:solidFill>
          <a:ln>
            <a:solidFill>
              <a:schemeClr val="bg1">
                <a:lumMod val="50000"/>
              </a:schemeClr>
            </a:solidFill>
          </a:ln>
          <a:effectLst>
            <a:outerShdw blurRad="50800" dist="38100" dir="2700000" algn="tl"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300" b="1" smtClean="0">
                <a:solidFill>
                  <a:schemeClr val="bg2"/>
                </a:solidFill>
                <a:latin typeface="微软雅黑" pitchFamily="34" charset="-122"/>
                <a:ea typeface="微软雅黑" pitchFamily="34" charset="-122"/>
                <a:cs typeface="Arial"/>
              </a:rPr>
              <a:t>对于</a:t>
            </a:r>
            <a:r>
              <a:rPr lang="en-US" altLang="zh-CN" sz="1300" b="1" smtClean="0">
                <a:solidFill>
                  <a:schemeClr val="bg2"/>
                </a:solidFill>
                <a:latin typeface="微软雅黑" pitchFamily="34" charset="-122"/>
                <a:ea typeface="微软雅黑" pitchFamily="34" charset="-122"/>
                <a:cs typeface="Arial"/>
              </a:rPr>
              <a:t>A</a:t>
            </a:r>
            <a:r>
              <a:rPr lang="zh-CN" altLang="en-US" sz="1300" b="1" smtClean="0">
                <a:solidFill>
                  <a:schemeClr val="bg2"/>
                </a:solidFill>
                <a:latin typeface="微软雅黑" pitchFamily="34" charset="-122"/>
                <a:ea typeface="微软雅黑" pitchFamily="34" charset="-122"/>
                <a:cs typeface="Arial"/>
              </a:rPr>
              <a:t>的启</a:t>
            </a:r>
            <a:r>
              <a:rPr lang="zh-CN" altLang="en-US" sz="1300" b="1">
                <a:solidFill>
                  <a:schemeClr val="bg2"/>
                </a:solidFill>
                <a:latin typeface="微软雅黑" pitchFamily="34" charset="-122"/>
                <a:ea typeface="微软雅黑" pitchFamily="34" charset="-122"/>
                <a:cs typeface="Arial"/>
              </a:rPr>
              <a:t>示</a:t>
            </a:r>
            <a:endParaRPr lang="en-US" sz="1300" b="1">
              <a:solidFill>
                <a:schemeClr val="bg2"/>
              </a:solidFill>
              <a:latin typeface="微软雅黑" pitchFamily="34" charset="-122"/>
              <a:ea typeface="微软雅黑" pitchFamily="34" charset="-122"/>
              <a:cs typeface="Arial"/>
            </a:endParaRPr>
          </a:p>
        </p:txBody>
      </p:sp>
      <p:sp>
        <p:nvSpPr>
          <p:cNvPr id="109" name="Isosceles Triangle 516"/>
          <p:cNvSpPr/>
          <p:nvPr/>
        </p:nvSpPr>
        <p:spPr bwMode="gray">
          <a:xfrm rot="5400000">
            <a:off x="3532737" y="3375505"/>
            <a:ext cx="1762994" cy="117900"/>
          </a:xfrm>
          <a:prstGeom prst="triangle">
            <a:avLst>
              <a:gd name="adj" fmla="val 50000"/>
            </a:avLst>
          </a:prstGeom>
          <a:solidFill>
            <a:schemeClr val="accent5">
              <a:lumMod val="60000"/>
              <a:lumOff val="40000"/>
            </a:schemeClr>
          </a:solidFill>
          <a:ln>
            <a:noFill/>
          </a:ln>
          <a:effectLst>
            <a:outerShdw blurRad="50800" dist="38100" dir="8100000" algn="tr" rotWithShape="0">
              <a:prstClr val="black">
                <a:alpha val="40000"/>
              </a:prstClr>
            </a:outerShdw>
          </a:effectLst>
        </p:spPr>
        <p:style>
          <a:lnRef idx="3">
            <a:schemeClr val="lt1"/>
          </a:lnRef>
          <a:fillRef idx="1">
            <a:schemeClr val="accent5"/>
          </a:fillRef>
          <a:effectRef idx="1">
            <a:schemeClr val="accent5"/>
          </a:effectRef>
          <a:fontRef idx="minor">
            <a:schemeClr val="lt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171450" indent="-171450" algn="ctr">
              <a:spcAft>
                <a:spcPts val="300"/>
              </a:spcAft>
              <a:buFont typeface="Wingdings" pitchFamily="2" charset="2"/>
              <a:buChar char="§"/>
            </a:pPr>
            <a:endParaRPr lang="en-US" sz="1200">
              <a:latin typeface="微软雅黑" pitchFamily="34" charset="-122"/>
              <a:ea typeface="微软雅黑" pitchFamily="34" charset="-122"/>
              <a:cs typeface="Arial"/>
            </a:endParaRPr>
          </a:p>
        </p:txBody>
      </p:sp>
      <p:grpSp>
        <p:nvGrpSpPr>
          <p:cNvPr id="79" name="Group 35"/>
          <p:cNvGrpSpPr/>
          <p:nvPr/>
        </p:nvGrpSpPr>
        <p:grpSpPr>
          <a:xfrm>
            <a:off x="7274859" y="84738"/>
            <a:ext cx="1195978" cy="510566"/>
            <a:chOff x="567157" y="2420888"/>
            <a:chExt cx="6927377" cy="3456384"/>
          </a:xfrm>
        </p:grpSpPr>
        <p:sp>
          <p:nvSpPr>
            <p:cNvPr id="80" name="Rectangle 13"/>
            <p:cNvSpPr>
              <a:spLocks noChangeArrowheads="1"/>
            </p:cNvSpPr>
            <p:nvPr/>
          </p:nvSpPr>
          <p:spPr bwMode="auto">
            <a:xfrm>
              <a:off x="1127329" y="24208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a:latin typeface="+mn-ea"/>
              </a:endParaRPr>
            </a:p>
          </p:txBody>
        </p:sp>
        <p:sp>
          <p:nvSpPr>
            <p:cNvPr id="82" name="Rectangle 27"/>
            <p:cNvSpPr>
              <a:spLocks noChangeArrowheads="1"/>
            </p:cNvSpPr>
            <p:nvPr/>
          </p:nvSpPr>
          <p:spPr bwMode="auto">
            <a:xfrm>
              <a:off x="2249865" y="2420889"/>
              <a:ext cx="2160240" cy="3456383"/>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smtClean="0">
                <a:latin typeface="+mn-ea"/>
                <a:ea typeface="+mn-ea"/>
              </a:endParaRPr>
            </a:p>
          </p:txBody>
        </p:sp>
        <p:sp>
          <p:nvSpPr>
            <p:cNvPr id="83" name="Rectangle 82"/>
            <p:cNvSpPr>
              <a:spLocks noChangeArrowheads="1"/>
            </p:cNvSpPr>
            <p:nvPr/>
          </p:nvSpPr>
          <p:spPr bwMode="auto">
            <a:xfrm>
              <a:off x="5686372" y="2420890"/>
              <a:ext cx="1808162" cy="3456382"/>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smtClean="0">
                <a:latin typeface="+mn-ea"/>
                <a:ea typeface="+mn-ea"/>
              </a:endParaRPr>
            </a:p>
          </p:txBody>
        </p:sp>
        <p:sp>
          <p:nvSpPr>
            <p:cNvPr id="85" name="Rectangle 47"/>
            <p:cNvSpPr>
              <a:spLocks noChangeArrowheads="1"/>
            </p:cNvSpPr>
            <p:nvPr/>
          </p:nvSpPr>
          <p:spPr bwMode="auto">
            <a:xfrm>
              <a:off x="4867553" y="2420889"/>
              <a:ext cx="611833" cy="3456383"/>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vert="eaVert"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a typeface="+mn-ea"/>
              </a:endParaRPr>
            </a:p>
          </p:txBody>
        </p:sp>
        <p:sp>
          <p:nvSpPr>
            <p:cNvPr id="86" name="Rectangle 13"/>
            <p:cNvSpPr>
              <a:spLocks noChangeArrowheads="1"/>
            </p:cNvSpPr>
            <p:nvPr/>
          </p:nvSpPr>
          <p:spPr bwMode="auto">
            <a:xfrm>
              <a:off x="1127329" y="4259188"/>
              <a:ext cx="720000" cy="1584175"/>
            </a:xfrm>
            <a:prstGeom prst="rect">
              <a:avLst/>
            </a:prstGeom>
            <a:ln w="9525">
              <a:solidFill>
                <a:schemeClr val="bg1"/>
              </a:solidFill>
            </a:ln>
          </p:spPr>
          <p:style>
            <a:lnRef idx="3">
              <a:schemeClr val="lt1"/>
            </a:lnRef>
            <a:fillRef idx="1">
              <a:schemeClr val="accent4"/>
            </a:fillRef>
            <a:effectRef idx="1">
              <a:schemeClr val="accent4"/>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cxnSp>
          <p:nvCxnSpPr>
            <p:cNvPr id="88" name="AutoShape 56"/>
            <p:cNvCxnSpPr>
              <a:cxnSpLocks noChangeShapeType="1"/>
              <a:stCxn id="80" idx="3"/>
              <a:endCxn id="82" idx="1"/>
            </p:cNvCxnSpPr>
            <p:nvPr/>
          </p:nvCxnSpPr>
          <p:spPr bwMode="auto">
            <a:xfrm>
              <a:off x="1847329" y="3212976"/>
              <a:ext cx="402536" cy="93610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5" name="AutoShape 56"/>
            <p:cNvCxnSpPr>
              <a:cxnSpLocks noChangeShapeType="1"/>
              <a:stCxn id="86" idx="3"/>
              <a:endCxn id="82" idx="1"/>
            </p:cNvCxnSpPr>
            <p:nvPr/>
          </p:nvCxnSpPr>
          <p:spPr bwMode="auto">
            <a:xfrm flipV="1">
              <a:off x="1847329" y="4149081"/>
              <a:ext cx="402536" cy="90219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7" name="Straight Arrow Connector 106"/>
            <p:cNvCxnSpPr>
              <a:stCxn id="82" idx="3"/>
              <a:endCxn id="85" idx="1"/>
            </p:cNvCxnSpPr>
            <p:nvPr/>
          </p:nvCxnSpPr>
          <p:spPr bwMode="auto">
            <a:xfrm>
              <a:off x="4410105" y="4149081"/>
              <a:ext cx="457448"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8" name="Straight Arrow Connector 107"/>
            <p:cNvCxnSpPr>
              <a:stCxn id="85" idx="3"/>
              <a:endCxn id="83" idx="1"/>
            </p:cNvCxnSpPr>
            <p:nvPr/>
          </p:nvCxnSpPr>
          <p:spPr bwMode="auto">
            <a:xfrm>
              <a:off x="5479386" y="4149081"/>
              <a:ext cx="206986"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0" name="Rectangle 20"/>
            <p:cNvSpPr>
              <a:spLocks noChangeArrowheads="1"/>
            </p:cNvSpPr>
            <p:nvPr/>
          </p:nvSpPr>
          <p:spPr bwMode="auto">
            <a:xfrm>
              <a:off x="567157" y="2422274"/>
              <a:ext cx="416156" cy="3421089"/>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grpSp>
    </p:spTree>
    <p:extLst>
      <p:ext uri="{BB962C8B-B14F-4D97-AF65-F5344CB8AC3E}">
        <p14:creationId xmlns:p14="http://schemas.microsoft.com/office/powerpoint/2010/main" val="1486949088"/>
      </p:ext>
    </p:ext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目录</a:t>
            </a:r>
            <a:endParaRPr lang="en-US"/>
          </a:p>
        </p:txBody>
      </p:sp>
      <p:sp>
        <p:nvSpPr>
          <p:cNvPr id="3" name="Footer Placeholder 2"/>
          <p:cNvSpPr>
            <a:spLocks noGrp="1"/>
          </p:cNvSpPr>
          <p:nvPr>
            <p:ph type="ftr" sz="quarter" idx="4294967295"/>
          </p:nvPr>
        </p:nvSpPr>
        <p:spPr>
          <a:xfrm>
            <a:off x="304800" y="6553200"/>
            <a:ext cx="5522913" cy="228600"/>
          </a:xfrm>
          <a:prstGeom prst="rect">
            <a:avLst/>
          </a:prstGeom>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p>
        </p:txBody>
      </p:sp>
      <p:sp>
        <p:nvSpPr>
          <p:cNvPr id="4" name="Slide Number Placeholder 3"/>
          <p:cNvSpPr>
            <a:spLocks noGrp="1"/>
          </p:cNvSpPr>
          <p:nvPr>
            <p:ph type="sldNum" sz="quarter" idx="11"/>
          </p:nvPr>
        </p:nvSpPr>
        <p:spPr/>
        <p:txBody>
          <a:bodyPr/>
          <a:lstStyle/>
          <a:p>
            <a:fld id="{916D2383-AA66-4E37-A027-B5DEB07741A2}" type="slidenum">
              <a:rPr lang="en-US" altLang="zh-CN" smtClean="0"/>
              <a:t>20</a:t>
            </a:fld>
            <a:br>
              <a:rPr lang="en-US" altLang="zh-CN" smtClean="0"/>
            </a:br>
            <a:endParaRPr lang="en-US" altLang="zh-CN"/>
          </a:p>
        </p:txBody>
      </p:sp>
      <p:sp>
        <p:nvSpPr>
          <p:cNvPr id="10" name="Rounded Rectangle 9"/>
          <p:cNvSpPr/>
          <p:nvPr/>
        </p:nvSpPr>
        <p:spPr bwMode="gray">
          <a:xfrm>
            <a:off x="2061920" y="2522583"/>
            <a:ext cx="4968000" cy="540000"/>
          </a:xfrm>
          <a:prstGeom prst="roundRect">
            <a:avLst>
              <a:gd name="adj" fmla="val 0"/>
            </a:avLst>
          </a:prstGeom>
        </p:spPr>
        <p:style>
          <a:lnRef idx="2">
            <a:schemeClr val="accent5">
              <a:shade val="50000"/>
            </a:schemeClr>
          </a:lnRef>
          <a:fillRef idx="1">
            <a:schemeClr val="accent5"/>
          </a:fillRef>
          <a:effectRef idx="0">
            <a:schemeClr val="accent5"/>
          </a:effectRef>
          <a:fontRef idx="minor">
            <a:schemeClr val="lt1"/>
          </a:fontRef>
        </p:style>
        <p:txBody>
          <a:bodyPr wrap="square" lIns="182880" tIns="36000" rIns="36000" bIns="36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spcAft>
                <a:spcPts val="300"/>
              </a:spcAft>
            </a:pPr>
            <a:r>
              <a:rPr lang="en-US" altLang="zh-CN" sz="2000" b="1" smtClean="0">
                <a:latin typeface="微软雅黑" pitchFamily="34" charset="-122"/>
                <a:ea typeface="微软雅黑" pitchFamily="34" charset="-122"/>
                <a:cs typeface="Arial"/>
              </a:rPr>
              <a:t>I. </a:t>
            </a:r>
            <a:r>
              <a:rPr lang="zh-CN" altLang="en-US" sz="2000" b="1" smtClean="0">
                <a:latin typeface="微软雅黑" pitchFamily="34" charset="-122"/>
                <a:ea typeface="微软雅黑" pitchFamily="34" charset="-122"/>
                <a:cs typeface="Arial"/>
              </a:rPr>
              <a:t>总</a:t>
            </a:r>
            <a:r>
              <a:rPr lang="zh-CN" altLang="en-US" sz="2000" b="1">
                <a:latin typeface="微软雅黑" pitchFamily="34" charset="-122"/>
                <a:ea typeface="微软雅黑" pitchFamily="34" charset="-122"/>
                <a:cs typeface="Arial"/>
              </a:rPr>
              <a:t>体业</a:t>
            </a:r>
            <a:r>
              <a:rPr lang="zh-CN" altLang="en-US" sz="2000" b="1" smtClean="0">
                <a:latin typeface="微软雅黑" pitchFamily="34" charset="-122"/>
                <a:ea typeface="微软雅黑" pitchFamily="34" charset="-122"/>
                <a:cs typeface="Arial"/>
              </a:rPr>
              <a:t>务</a:t>
            </a:r>
            <a:r>
              <a:rPr lang="zh-CN" altLang="en-US" sz="2000" b="1">
                <a:latin typeface="微软雅黑" pitchFamily="34" charset="-122"/>
                <a:ea typeface="微软雅黑" pitchFamily="34" charset="-122"/>
                <a:cs typeface="Arial"/>
              </a:rPr>
              <a:t>模式</a:t>
            </a:r>
            <a:endParaRPr lang="en-US" sz="2000" b="1">
              <a:latin typeface="微软雅黑" pitchFamily="34" charset="-122"/>
              <a:ea typeface="微软雅黑" pitchFamily="34" charset="-122"/>
              <a:cs typeface="Arial"/>
            </a:endParaRPr>
          </a:p>
        </p:txBody>
      </p:sp>
      <p:sp>
        <p:nvSpPr>
          <p:cNvPr id="11" name="Rounded Rectangle 10"/>
          <p:cNvSpPr/>
          <p:nvPr/>
        </p:nvSpPr>
        <p:spPr bwMode="gray">
          <a:xfrm>
            <a:off x="2061920" y="1832070"/>
            <a:ext cx="4968000" cy="540000"/>
          </a:xfrm>
          <a:prstGeom prst="roundRect">
            <a:avLst>
              <a:gd name="adj" fmla="val 0"/>
            </a:avLst>
          </a:prstGeom>
        </p:spPr>
        <p:style>
          <a:lnRef idx="2">
            <a:schemeClr val="accent6">
              <a:shade val="50000"/>
            </a:schemeClr>
          </a:lnRef>
          <a:fillRef idx="1">
            <a:schemeClr val="accent6"/>
          </a:fillRef>
          <a:effectRef idx="0">
            <a:schemeClr val="accent6"/>
          </a:effectRef>
          <a:fontRef idx="minor">
            <a:schemeClr val="lt1"/>
          </a:fontRef>
        </p:style>
        <p:txBody>
          <a:bodyPr lIns="182880" tIns="36000" rIns="36000" bIns="36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spcAft>
                <a:spcPts val="300"/>
              </a:spcAft>
            </a:pPr>
            <a:r>
              <a:rPr lang="zh-CN" altLang="en-US" sz="2000" b="1">
                <a:latin typeface="微软雅黑" pitchFamily="34" charset="-122"/>
                <a:ea typeface="微软雅黑" pitchFamily="34" charset="-122"/>
                <a:cs typeface="Arial"/>
              </a:rPr>
              <a:t>项目背景与方法</a:t>
            </a:r>
            <a:endParaRPr lang="en-US" sz="2000" b="1">
              <a:latin typeface="微软雅黑" pitchFamily="34" charset="-122"/>
              <a:ea typeface="微软雅黑" pitchFamily="34" charset="-122"/>
              <a:cs typeface="Arial"/>
            </a:endParaRPr>
          </a:p>
        </p:txBody>
      </p:sp>
      <p:sp>
        <p:nvSpPr>
          <p:cNvPr id="9" name="Rounded Rectangle 8"/>
          <p:cNvSpPr/>
          <p:nvPr/>
        </p:nvSpPr>
        <p:spPr bwMode="gray">
          <a:xfrm>
            <a:off x="2061920" y="4689200"/>
            <a:ext cx="4968000" cy="540000"/>
          </a:xfrm>
          <a:prstGeom prst="roundRect">
            <a:avLst>
              <a:gd name="adj" fmla="val 0"/>
            </a:avLst>
          </a:prstGeom>
        </p:spPr>
        <p:style>
          <a:lnRef idx="2">
            <a:schemeClr val="accent6">
              <a:shade val="50000"/>
            </a:schemeClr>
          </a:lnRef>
          <a:fillRef idx="1">
            <a:schemeClr val="accent6"/>
          </a:fillRef>
          <a:effectRef idx="0">
            <a:schemeClr val="accent6"/>
          </a:effectRef>
          <a:fontRef idx="minor">
            <a:schemeClr val="lt1"/>
          </a:fontRef>
        </p:style>
        <p:txBody>
          <a:bodyPr lIns="182880" tIns="36000" rIns="36000" bIns="36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spcAft>
                <a:spcPts val="300"/>
              </a:spcAft>
            </a:pPr>
            <a:r>
              <a:rPr lang="en-US" altLang="zh-CN" sz="2000" b="1" smtClean="0">
                <a:latin typeface="微软雅黑" pitchFamily="34" charset="-122"/>
                <a:ea typeface="微软雅黑" pitchFamily="34" charset="-122"/>
                <a:cs typeface="Arial"/>
              </a:rPr>
              <a:t>II. </a:t>
            </a:r>
            <a:r>
              <a:rPr lang="zh-CN" altLang="en-US" sz="2000" b="1" smtClean="0">
                <a:latin typeface="微软雅黑" pitchFamily="34" charset="-122"/>
                <a:ea typeface="微软雅黑" pitchFamily="34" charset="-122"/>
                <a:cs typeface="Arial"/>
              </a:rPr>
              <a:t>具体业务内涵</a:t>
            </a:r>
            <a:endParaRPr lang="zh-CN" altLang="en-US" sz="2000" b="1">
              <a:latin typeface="微软雅黑" pitchFamily="34" charset="-122"/>
              <a:ea typeface="微软雅黑" pitchFamily="34" charset="-122"/>
              <a:cs typeface="Arial"/>
            </a:endParaRPr>
          </a:p>
        </p:txBody>
      </p:sp>
      <p:sp>
        <p:nvSpPr>
          <p:cNvPr id="14" name="TextBox 13"/>
          <p:cNvSpPr txBox="1"/>
          <p:nvPr/>
        </p:nvSpPr>
        <p:spPr>
          <a:xfrm>
            <a:off x="2843808" y="3212976"/>
            <a:ext cx="3174267" cy="1338828"/>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marL="285750" indent="-285750">
              <a:lnSpc>
                <a:spcPct val="150000"/>
              </a:lnSpc>
              <a:buFont typeface="Arial" pitchFamily="34" charset="0"/>
              <a:buChar char="•"/>
            </a:pPr>
            <a:r>
              <a:rPr lang="en-US" altLang="zh-CN" smtClean="0">
                <a:latin typeface="微软雅黑" pitchFamily="34" charset="-122"/>
                <a:ea typeface="微软雅黑" pitchFamily="34" charset="-122"/>
              </a:rPr>
              <a:t>A</a:t>
            </a:r>
            <a:r>
              <a:rPr lang="zh-CN" altLang="en-US" smtClean="0">
                <a:latin typeface="微软雅黑" pitchFamily="34" charset="-122"/>
                <a:ea typeface="微软雅黑" pitchFamily="34" charset="-122"/>
              </a:rPr>
              <a:t>战略</a:t>
            </a:r>
            <a:r>
              <a:rPr lang="zh-CN" altLang="en-US">
                <a:latin typeface="微软雅黑" pitchFamily="34" charset="-122"/>
                <a:ea typeface="微软雅黑" pitchFamily="34" charset="-122"/>
              </a:rPr>
              <a:t>理</a:t>
            </a:r>
            <a:r>
              <a:rPr lang="zh-CN" altLang="en-US" smtClean="0">
                <a:latin typeface="微软雅黑" pitchFamily="34" charset="-122"/>
                <a:ea typeface="微软雅黑" pitchFamily="34" charset="-122"/>
              </a:rPr>
              <a:t>解及外</a:t>
            </a:r>
            <a:r>
              <a:rPr lang="zh-CN" altLang="en-US">
                <a:latin typeface="微软雅黑" pitchFamily="34" charset="-122"/>
                <a:ea typeface="微软雅黑" pitchFamily="34" charset="-122"/>
              </a:rPr>
              <a:t>部行业趋势</a:t>
            </a:r>
            <a:endParaRPr lang="en-US" altLang="zh-CN">
              <a:latin typeface="微软雅黑" pitchFamily="34" charset="-122"/>
              <a:ea typeface="微软雅黑" pitchFamily="34" charset="-122"/>
            </a:endParaRPr>
          </a:p>
          <a:p>
            <a:pPr marL="285750" indent="-285750">
              <a:lnSpc>
                <a:spcPct val="150000"/>
              </a:lnSpc>
              <a:buFont typeface="Arial" pitchFamily="34" charset="0"/>
              <a:buChar char="•"/>
            </a:pPr>
            <a:r>
              <a:rPr lang="zh-CN" altLang="en-US" smtClean="0">
                <a:latin typeface="微软雅黑" pitchFamily="34" charset="-122"/>
                <a:ea typeface="微软雅黑" pitchFamily="34" charset="-122"/>
              </a:rPr>
              <a:t>电子商务洞察</a:t>
            </a:r>
            <a:endParaRPr lang="en-US" altLang="zh-CN" smtClean="0">
              <a:latin typeface="微软雅黑" pitchFamily="34" charset="-122"/>
              <a:ea typeface="微软雅黑" pitchFamily="34" charset="-122"/>
            </a:endParaRPr>
          </a:p>
          <a:p>
            <a:pPr marL="285750" indent="-285750">
              <a:lnSpc>
                <a:spcPct val="150000"/>
              </a:lnSpc>
              <a:buFont typeface="Arial" pitchFamily="34" charset="0"/>
              <a:buChar char="•"/>
            </a:pPr>
            <a:r>
              <a:rPr lang="zh-CN" altLang="en-US" b="1">
                <a:solidFill>
                  <a:schemeClr val="accent5"/>
                </a:solidFill>
                <a:latin typeface="微软雅黑" pitchFamily="34" charset="-122"/>
                <a:ea typeface="微软雅黑" pitchFamily="34" charset="-122"/>
              </a:rPr>
              <a:t>业务模式总体设计</a:t>
            </a:r>
            <a:endParaRPr lang="en-US" altLang="zh-CN" b="1">
              <a:solidFill>
                <a:schemeClr val="accent5"/>
              </a:solidFill>
              <a:latin typeface="微软雅黑" pitchFamily="34" charset="-122"/>
              <a:ea typeface="微软雅黑" pitchFamily="34" charset="-122"/>
            </a:endParaRPr>
          </a:p>
        </p:txBody>
      </p:sp>
      <p:sp>
        <p:nvSpPr>
          <p:cNvPr id="13" name="Rounded Rectangle 12"/>
          <p:cNvSpPr/>
          <p:nvPr/>
        </p:nvSpPr>
        <p:spPr bwMode="gray">
          <a:xfrm>
            <a:off x="2045896" y="5409280"/>
            <a:ext cx="4968000" cy="540000"/>
          </a:xfrm>
          <a:prstGeom prst="roundRect">
            <a:avLst>
              <a:gd name="adj" fmla="val 0"/>
            </a:avLst>
          </a:prstGeom>
        </p:spPr>
        <p:style>
          <a:lnRef idx="2">
            <a:schemeClr val="accent6">
              <a:shade val="50000"/>
            </a:schemeClr>
          </a:lnRef>
          <a:fillRef idx="1">
            <a:schemeClr val="accent6"/>
          </a:fillRef>
          <a:effectRef idx="0">
            <a:schemeClr val="accent6"/>
          </a:effectRef>
          <a:fontRef idx="minor">
            <a:schemeClr val="lt1"/>
          </a:fontRef>
        </p:style>
        <p:txBody>
          <a:bodyPr lIns="182880" tIns="36000" rIns="36000" bIns="36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spcAft>
                <a:spcPts val="300"/>
              </a:spcAft>
            </a:pPr>
            <a:r>
              <a:rPr lang="zh-CN" altLang="en-US" sz="2000" b="1" smtClean="0">
                <a:latin typeface="微软雅黑" pitchFamily="34" charset="-122"/>
                <a:ea typeface="微软雅黑" pitchFamily="34" charset="-122"/>
                <a:cs typeface="Arial"/>
              </a:rPr>
              <a:t>附录</a:t>
            </a:r>
            <a:endParaRPr lang="en-US" sz="2000" b="1">
              <a:latin typeface="微软雅黑" pitchFamily="34" charset="-122"/>
              <a:ea typeface="微软雅黑" pitchFamily="34" charset="-122"/>
              <a:cs typeface="Arial"/>
            </a:endParaRPr>
          </a:p>
        </p:txBody>
      </p:sp>
    </p:spTree>
    <p:extLst>
      <p:ext uri="{BB962C8B-B14F-4D97-AF65-F5344CB8AC3E}">
        <p14:creationId xmlns:p14="http://schemas.microsoft.com/office/powerpoint/2010/main" val="3605465081"/>
      </p:ext>
    </p:ext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212037" y="76201"/>
            <a:ext cx="6865039" cy="965200"/>
          </a:xfrm>
        </p:spPr>
        <p:txBody>
          <a:bodyPr/>
          <a:lstStyle/>
          <a:p>
            <a:r>
              <a:rPr lang="zh-CN" altLang="en-US">
                <a:latin typeface="+mj-ea"/>
              </a:rPr>
              <a:t>在对行业趋势</a:t>
            </a:r>
            <a:r>
              <a:rPr lang="zh-CN" altLang="en-US" smtClean="0">
                <a:latin typeface="+mj-ea"/>
              </a:rPr>
              <a:t>、电子商务洞察分</a:t>
            </a:r>
            <a:r>
              <a:rPr lang="zh-CN" altLang="en-US">
                <a:latin typeface="+mj-ea"/>
              </a:rPr>
              <a:t>析的基础上，</a:t>
            </a:r>
            <a:r>
              <a:rPr lang="zh-CN" altLang="en-US" smtClean="0">
                <a:latin typeface="+mj-ea"/>
              </a:rPr>
              <a:t>以</a:t>
            </a:r>
            <a:r>
              <a:rPr lang="en-US" altLang="zh-CN" smtClean="0">
                <a:latin typeface="+mj-ea"/>
              </a:rPr>
              <a:t>T</a:t>
            </a:r>
            <a:r>
              <a:rPr lang="zh-CN" altLang="en-US" smtClean="0">
                <a:latin typeface="+mj-ea"/>
              </a:rPr>
              <a:t>中心</a:t>
            </a:r>
            <a:r>
              <a:rPr lang="zh-CN" altLang="en-US">
                <a:latin typeface="+mj-ea"/>
              </a:rPr>
              <a:t>发展战略作为指导方针，明确平台的战略定位</a:t>
            </a:r>
            <a:endParaRPr lang="en-US">
              <a:latin typeface="+mj-ea"/>
            </a:endParaRPr>
          </a:p>
        </p:txBody>
      </p:sp>
      <p:sp>
        <p:nvSpPr>
          <p:cNvPr id="3" name="Footer Placeholder 2"/>
          <p:cNvSpPr>
            <a:spLocks noGrp="1"/>
          </p:cNvSpPr>
          <p:nvPr>
            <p:ph type="ftr" sz="quarter" idx="4294967295"/>
          </p:nvPr>
        </p:nvSpPr>
        <p:spPr>
          <a:xfrm>
            <a:off x="304800" y="6553200"/>
            <a:ext cx="5522913" cy="228600"/>
          </a:xfrm>
          <a:prstGeom prst="rect">
            <a:avLst/>
          </a:prstGeom>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p>
        </p:txBody>
      </p:sp>
      <p:sp>
        <p:nvSpPr>
          <p:cNvPr id="4" name="Slide Number Placeholder 3"/>
          <p:cNvSpPr>
            <a:spLocks noGrp="1"/>
          </p:cNvSpPr>
          <p:nvPr>
            <p:ph type="sldNum" sz="quarter" idx="11"/>
          </p:nvPr>
        </p:nvSpPr>
        <p:spPr/>
        <p:txBody>
          <a:bodyPr/>
          <a:lstStyle/>
          <a:p>
            <a:fld id="{916D2383-AA66-4E37-A027-B5DEB07741A2}" type="slidenum">
              <a:rPr lang="en-US" altLang="zh-CN" smtClean="0"/>
              <a:t>21</a:t>
            </a:fld>
            <a:br>
              <a:rPr lang="en-US" altLang="zh-CN" smtClean="0"/>
            </a:br>
            <a:endParaRPr lang="en-US" altLang="zh-CN"/>
          </a:p>
        </p:txBody>
      </p:sp>
      <p:sp>
        <p:nvSpPr>
          <p:cNvPr id="6" name="Content Placeholder 5"/>
          <p:cNvSpPr>
            <a:spLocks noGrp="1"/>
          </p:cNvSpPr>
          <p:nvPr>
            <p:ph sz="quarter" idx="12"/>
          </p:nvPr>
        </p:nvSpPr>
        <p:spPr/>
        <p:txBody>
          <a:bodyPr/>
          <a:lstStyle/>
          <a:p>
            <a:r>
              <a:rPr lang="zh-CN" altLang="en-US"/>
              <a:t>平台总体定位与目标</a:t>
            </a:r>
          </a:p>
        </p:txBody>
      </p:sp>
      <p:grpSp>
        <p:nvGrpSpPr>
          <p:cNvPr id="42" name="Group 41"/>
          <p:cNvGrpSpPr/>
          <p:nvPr/>
        </p:nvGrpSpPr>
        <p:grpSpPr>
          <a:xfrm>
            <a:off x="7274859" y="84738"/>
            <a:ext cx="1195978" cy="510566"/>
            <a:chOff x="567157" y="2420888"/>
            <a:chExt cx="6927377" cy="3456384"/>
          </a:xfrm>
        </p:grpSpPr>
        <p:sp>
          <p:nvSpPr>
            <p:cNvPr id="43" name="Rectangle 13"/>
            <p:cNvSpPr>
              <a:spLocks noChangeArrowheads="1"/>
            </p:cNvSpPr>
            <p:nvPr/>
          </p:nvSpPr>
          <p:spPr bwMode="auto">
            <a:xfrm>
              <a:off x="1127329" y="24208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sp>
          <p:nvSpPr>
            <p:cNvPr id="44" name="Rectangle 27"/>
            <p:cNvSpPr>
              <a:spLocks noChangeArrowheads="1"/>
            </p:cNvSpPr>
            <p:nvPr/>
          </p:nvSpPr>
          <p:spPr bwMode="auto">
            <a:xfrm>
              <a:off x="2249865" y="2420889"/>
              <a:ext cx="2160240" cy="3456383"/>
            </a:xfrm>
            <a:prstGeom prst="rect">
              <a:avLst/>
            </a:prstGeom>
            <a:ln w="9525">
              <a:solidFill>
                <a:schemeClr val="bg1"/>
              </a:solidFill>
            </a:ln>
          </p:spPr>
          <p:style>
            <a:lnRef idx="3">
              <a:schemeClr val="lt1"/>
            </a:lnRef>
            <a:fillRef idx="1">
              <a:schemeClr val="accent4"/>
            </a:fillRef>
            <a:effectRef idx="1">
              <a:schemeClr val="accent4"/>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a:latin typeface="+mn-ea"/>
              </a:endParaRPr>
            </a:p>
          </p:txBody>
        </p:sp>
        <p:sp>
          <p:nvSpPr>
            <p:cNvPr id="45" name="Rectangle 42"/>
            <p:cNvSpPr>
              <a:spLocks noChangeArrowheads="1"/>
            </p:cNvSpPr>
            <p:nvPr/>
          </p:nvSpPr>
          <p:spPr bwMode="auto">
            <a:xfrm>
              <a:off x="5686372" y="2420890"/>
              <a:ext cx="1808162" cy="3456382"/>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smtClean="0">
                <a:latin typeface="+mn-ea"/>
                <a:ea typeface="+mn-ea"/>
              </a:endParaRPr>
            </a:p>
          </p:txBody>
        </p:sp>
        <p:sp>
          <p:nvSpPr>
            <p:cNvPr id="59" name="Rectangle 47"/>
            <p:cNvSpPr>
              <a:spLocks noChangeArrowheads="1"/>
            </p:cNvSpPr>
            <p:nvPr/>
          </p:nvSpPr>
          <p:spPr bwMode="auto">
            <a:xfrm>
              <a:off x="4867553" y="2420889"/>
              <a:ext cx="611833" cy="3456383"/>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vert="eaVert"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a typeface="+mn-ea"/>
              </a:endParaRPr>
            </a:p>
          </p:txBody>
        </p:sp>
        <p:sp>
          <p:nvSpPr>
            <p:cNvPr id="60" name="Rectangle 13"/>
            <p:cNvSpPr>
              <a:spLocks noChangeArrowheads="1"/>
            </p:cNvSpPr>
            <p:nvPr/>
          </p:nvSpPr>
          <p:spPr bwMode="auto">
            <a:xfrm>
              <a:off x="1127329" y="42591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cxnSp>
          <p:nvCxnSpPr>
            <p:cNvPr id="61" name="AutoShape 56"/>
            <p:cNvCxnSpPr>
              <a:cxnSpLocks noChangeShapeType="1"/>
              <a:stCxn id="43" idx="3"/>
              <a:endCxn id="44" idx="1"/>
            </p:cNvCxnSpPr>
            <p:nvPr/>
          </p:nvCxnSpPr>
          <p:spPr bwMode="auto">
            <a:xfrm>
              <a:off x="1847329" y="3212976"/>
              <a:ext cx="402536" cy="93610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2" name="AutoShape 56"/>
            <p:cNvCxnSpPr>
              <a:cxnSpLocks noChangeShapeType="1"/>
              <a:stCxn id="60" idx="3"/>
              <a:endCxn id="44" idx="1"/>
            </p:cNvCxnSpPr>
            <p:nvPr/>
          </p:nvCxnSpPr>
          <p:spPr bwMode="auto">
            <a:xfrm flipV="1">
              <a:off x="1847329" y="4149081"/>
              <a:ext cx="402536" cy="90219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3" name="Straight Arrow Connector 62"/>
            <p:cNvCxnSpPr>
              <a:stCxn id="44" idx="3"/>
              <a:endCxn id="59" idx="1"/>
            </p:cNvCxnSpPr>
            <p:nvPr/>
          </p:nvCxnSpPr>
          <p:spPr bwMode="auto">
            <a:xfrm>
              <a:off x="4410105" y="4149081"/>
              <a:ext cx="457448"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8" name="Straight Arrow Connector 77"/>
            <p:cNvCxnSpPr>
              <a:stCxn id="59" idx="3"/>
              <a:endCxn id="45" idx="1"/>
            </p:cNvCxnSpPr>
            <p:nvPr/>
          </p:nvCxnSpPr>
          <p:spPr bwMode="auto">
            <a:xfrm>
              <a:off x="5479386" y="4149081"/>
              <a:ext cx="206986"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9" name="Rectangle 20"/>
            <p:cNvSpPr>
              <a:spLocks noChangeArrowheads="1"/>
            </p:cNvSpPr>
            <p:nvPr/>
          </p:nvSpPr>
          <p:spPr bwMode="auto">
            <a:xfrm>
              <a:off x="567157" y="2422274"/>
              <a:ext cx="416156" cy="3421089"/>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grpSp>
      <p:sp>
        <p:nvSpPr>
          <p:cNvPr id="34" name="Freeform 37"/>
          <p:cNvSpPr/>
          <p:nvPr/>
        </p:nvSpPr>
        <p:spPr bwMode="auto">
          <a:xfrm rot="10800000">
            <a:off x="2547102" y="2533236"/>
            <a:ext cx="3922784" cy="432048"/>
          </a:xfrm>
          <a:custGeom>
            <a:gdLst>
              <a:gd name="T0" fmla="*/ 2147483647 w 5760"/>
              <a:gd name="T1" fmla="*/ 0 h 2132"/>
              <a:gd name="T2" fmla="*/ 2147483647 w 5760"/>
              <a:gd name="T3" fmla="*/ 2147483647 h 2132"/>
              <a:gd name="T4" fmla="*/ 2147483647 w 5760"/>
              <a:gd name="T5" fmla="*/ 2147483647 h 2132"/>
              <a:gd name="T6" fmla="*/ 0 w 5760"/>
              <a:gd name="T7" fmla="*/ 2147483647 h 2132"/>
              <a:gd name="T8" fmla="*/ 0 w 5760"/>
              <a:gd name="T9" fmla="*/ 2147483647 h 2132"/>
              <a:gd name="T10" fmla="*/ 2147483647 w 5760"/>
              <a:gd name="T11" fmla="*/ 2147483647 h 2132"/>
              <a:gd name="T12" fmla="*/ 2147483647 w 5760"/>
              <a:gd name="T13" fmla="*/ 2147483647 h 2132"/>
              <a:gd name="T14" fmla="*/ 2147483647 w 5760"/>
              <a:gd name="T15" fmla="*/ 2147483647 h 2132"/>
              <a:gd name="T16" fmla="*/ 2147483647 w 5760"/>
              <a:gd name="T17" fmla="*/ 2147483647 h 2132"/>
              <a:gd name="T18" fmla="*/ 2147483647 w 5760"/>
              <a:gd name="T19" fmla="*/ 0 h 213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760"/>
              <a:gd name="T31" fmla="*/ 0 h 2132"/>
              <a:gd name="T32" fmla="*/ 5760 w 5760"/>
              <a:gd name="T33" fmla="*/ 2132 h 2132"/>
              <a:gd name="connsiteX0" fmla="*/ 5055 w 10055"/>
              <a:gd name="connsiteY0" fmla="*/ 0 h 10000"/>
              <a:gd name="connsiteX1" fmla="*/ 3094 w 10055"/>
              <a:gd name="connsiteY1" fmla="*/ 1746 h 10000"/>
              <a:gd name="connsiteX2" fmla="*/ 3867 w 10055"/>
              <a:gd name="connsiteY2" fmla="*/ 1746 h 10000"/>
              <a:gd name="connsiteX3" fmla="*/ 55 w 10055"/>
              <a:gd name="connsiteY3" fmla="*/ 8875 h 10000"/>
              <a:gd name="connsiteX4" fmla="*/ 55 w 10055"/>
              <a:gd name="connsiteY4" fmla="*/ 10000 h 10000"/>
              <a:gd name="connsiteX5" fmla="*/ 10055 w 10055"/>
              <a:gd name="connsiteY5" fmla="*/ 10000 h 10000"/>
              <a:gd name="connsiteX6" fmla="*/ 10055 w 10055"/>
              <a:gd name="connsiteY6" fmla="*/ 8875 h 10000"/>
              <a:gd name="connsiteX7" fmla="*/ 6188 w 10055"/>
              <a:gd name="connsiteY7" fmla="*/ 1746 h 10000"/>
              <a:gd name="connsiteX8" fmla="*/ 6961 w 10055"/>
              <a:gd name="connsiteY8" fmla="*/ 1746 h 10000"/>
              <a:gd name="connsiteX9" fmla="*/ 5055 w 10055"/>
              <a:gd name="connsiteY9" fmla="*/ 0 h 10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055" h="10000">
                <a:moveTo>
                  <a:pt x="5055" y="0"/>
                </a:moveTo>
                <a:lnTo>
                  <a:pt x="3094" y="1746"/>
                </a:lnTo>
                <a:lnTo>
                  <a:pt x="3867" y="1746"/>
                </a:lnTo>
                <a:cubicBezTo>
                  <a:pt x="2903" y="4964"/>
                  <a:pt x="55" y="8875"/>
                  <a:pt x="55" y="8875"/>
                </a:cubicBezTo>
                <a:cubicBezTo>
                  <a:pt x="0" y="9875"/>
                  <a:pt x="110" y="9000"/>
                  <a:pt x="55" y="10000"/>
                </a:cubicBezTo>
                <a:lnTo>
                  <a:pt x="10055" y="10000"/>
                </a:lnTo>
                <a:lnTo>
                  <a:pt x="10055" y="8875"/>
                </a:lnTo>
                <a:cubicBezTo>
                  <a:pt x="10055" y="8875"/>
                  <a:pt x="7640" y="4758"/>
                  <a:pt x="6188" y="1746"/>
                </a:cubicBezTo>
                <a:lnTo>
                  <a:pt x="6961" y="1746"/>
                </a:lnTo>
                <a:lnTo>
                  <a:pt x="5055" y="0"/>
                </a:lnTo>
                <a:close/>
              </a:path>
            </a:pathLst>
          </a:custGeom>
          <a:gradFill>
            <a:gsLst>
              <a:gs pos="20000">
                <a:schemeClr val="accent5">
                  <a:lumMod val="50000"/>
                  <a:alpha val="50000"/>
                </a:schemeClr>
              </a:gs>
              <a:gs pos="100000">
                <a:schemeClr val="bg1">
                  <a:alpha val="50000"/>
                </a:schemeClr>
              </a:gs>
            </a:gsLst>
            <a:lin ang="5400000" scaled="1"/>
          </a:gradFill>
          <a:ln w="9525">
            <a:noFill/>
            <a:round/>
          </a:ln>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defTabSz="1072866" fontAlgn="auto">
              <a:spcBef>
                <a:spcPct val="0"/>
              </a:spcBef>
              <a:spcAft>
                <a:spcPct val="0"/>
              </a:spcAft>
              <a:defRPr/>
            </a:pPr>
            <a:endParaRPr lang="en-US">
              <a:latin typeface="微软雅黑" pitchFamily="34" charset="-122"/>
              <a:ea typeface="微软雅黑" pitchFamily="34" charset="-122"/>
            </a:endParaRPr>
          </a:p>
        </p:txBody>
      </p:sp>
      <p:sp>
        <p:nvSpPr>
          <p:cNvPr id="35" name="矩形 10"/>
          <p:cNvSpPr/>
          <p:nvPr/>
        </p:nvSpPr>
        <p:spPr bwMode="gray">
          <a:xfrm>
            <a:off x="466510" y="3049993"/>
            <a:ext cx="8180517" cy="3371676"/>
          </a:xfrm>
          <a:prstGeom prst="rect">
            <a:avLst/>
          </a:prstGeom>
          <a:solidFill>
            <a:schemeClr val="bg1"/>
          </a:solidFill>
          <a:ln w="19050">
            <a:solidFill>
              <a:schemeClr val="bg1">
                <a:lumMod val="50000"/>
              </a:schemeClr>
            </a:solidFill>
          </a:ln>
        </p:spPr>
        <p:style>
          <a:lnRef idx="2">
            <a:schemeClr val="accent6"/>
          </a:lnRef>
          <a:fillRef idx="1">
            <a:schemeClr val="lt1"/>
          </a:fillRef>
          <a:effectRef idx="0">
            <a:schemeClr val="accent6"/>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171450" indent="-171450" algn="ctr">
              <a:spcAft>
                <a:spcPts val="300"/>
              </a:spcAft>
              <a:buFont typeface="Wingdings" pitchFamily="2" charset="2"/>
              <a:buChar char="§"/>
            </a:pPr>
            <a:endParaRPr lang="zh-CN" altLang="en-US" sz="1200">
              <a:latin typeface="微软雅黑" pitchFamily="34" charset="-122"/>
              <a:ea typeface="微软雅黑" pitchFamily="34" charset="-122"/>
              <a:cs typeface="Arial"/>
            </a:endParaRPr>
          </a:p>
        </p:txBody>
      </p:sp>
      <p:sp>
        <p:nvSpPr>
          <p:cNvPr id="53" name="Rectangle 52"/>
          <p:cNvSpPr/>
          <p:nvPr/>
        </p:nvSpPr>
        <p:spPr>
          <a:xfrm>
            <a:off x="552087" y="2965285"/>
            <a:ext cx="7992888" cy="307777"/>
          </a:xfrm>
          <a:prstGeom prst="rect">
            <a:avLst/>
          </a:prstGeom>
          <a:solidFill>
            <a:schemeClr val="accent3">
              <a:lumMod val="40000"/>
              <a:lumOff val="60000"/>
            </a:schemeClr>
          </a:solidFill>
          <a:effectLst>
            <a:outerShdw blurRad="50800" dist="38100" dir="2700000" algn="tl" rotWithShape="0">
              <a:prstClr val="black">
                <a:alpha val="40000"/>
              </a:prstClr>
            </a:outerShdw>
          </a:effectLst>
        </p:spPr>
        <p:txBody>
          <a:bodyPr wrap="square">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r>
              <a:rPr lang="zh-CN" altLang="en-US" sz="1400" b="1" smtClean="0">
                <a:latin typeface="+mj-ea"/>
                <a:ea typeface="+mj-ea"/>
              </a:rPr>
              <a:t>电子商务平台定位</a:t>
            </a:r>
            <a:endParaRPr lang="en-US" sz="1400">
              <a:latin typeface="+mj-ea"/>
              <a:ea typeface="+mj-ea"/>
            </a:endParaRPr>
          </a:p>
        </p:txBody>
      </p:sp>
      <p:sp>
        <p:nvSpPr>
          <p:cNvPr id="55" name="Rectangle 54"/>
          <p:cNvSpPr/>
          <p:nvPr/>
        </p:nvSpPr>
        <p:spPr>
          <a:xfrm>
            <a:off x="552087" y="3378169"/>
            <a:ext cx="7992887" cy="584775"/>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r>
              <a:rPr lang="zh-CN" altLang="en-US" sz="1600" b="1" smtClean="0">
                <a:latin typeface="+mj-ea"/>
                <a:ea typeface="+mj-ea"/>
              </a:rPr>
              <a:t>“借力传统</a:t>
            </a:r>
            <a:r>
              <a:rPr lang="zh-CN" altLang="en-US" sz="1600" b="1">
                <a:latin typeface="+mj-ea"/>
                <a:ea typeface="+mj-ea"/>
              </a:rPr>
              <a:t>业务</a:t>
            </a:r>
            <a:r>
              <a:rPr lang="zh-CN" altLang="en-US" sz="1600" b="1" smtClean="0">
                <a:latin typeface="+mj-ea"/>
                <a:ea typeface="+mj-ea"/>
              </a:rPr>
              <a:t>，以信息化为手段，整合产业链资源，打造商流、资金流、实物流贯通的钢贸电子商务</a:t>
            </a:r>
            <a:r>
              <a:rPr lang="zh-CN" altLang="en-US" sz="1600" b="1">
                <a:latin typeface="+mj-ea"/>
                <a:ea typeface="+mj-ea"/>
              </a:rPr>
              <a:t>生态圈</a:t>
            </a:r>
            <a:r>
              <a:rPr lang="zh-CN" altLang="en-US" sz="1600" b="1" smtClean="0">
                <a:latin typeface="+mj-ea"/>
                <a:ea typeface="+mj-ea"/>
              </a:rPr>
              <a:t>，为</a:t>
            </a:r>
            <a:r>
              <a:rPr lang="en-US" altLang="zh-CN" sz="1600" b="1" smtClean="0">
                <a:latin typeface="+mj-ea"/>
                <a:ea typeface="+mj-ea"/>
              </a:rPr>
              <a:t>A</a:t>
            </a:r>
            <a:r>
              <a:rPr lang="zh-CN" altLang="en-US" sz="1600" b="1" smtClean="0">
                <a:latin typeface="+mj-ea"/>
                <a:ea typeface="+mj-ea"/>
              </a:rPr>
              <a:t>自身与钢贸行业创造增量价值”</a:t>
            </a:r>
            <a:endParaRPr lang="en-US" altLang="zh-CN" sz="1600" b="1">
              <a:latin typeface="+mj-ea"/>
              <a:ea typeface="+mj-ea"/>
            </a:endParaRPr>
          </a:p>
        </p:txBody>
      </p:sp>
      <p:sp>
        <p:nvSpPr>
          <p:cNvPr id="58" name="Rectangle 57"/>
          <p:cNvSpPr/>
          <p:nvPr/>
        </p:nvSpPr>
        <p:spPr>
          <a:xfrm>
            <a:off x="561215" y="1957173"/>
            <a:ext cx="3014992" cy="307777"/>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marL="171450" indent="-171450">
              <a:spcBef>
                <a:spcPts val="300"/>
              </a:spcBef>
              <a:spcAft>
                <a:spcPts val="300"/>
              </a:spcAft>
              <a:buFont typeface="Wingdings" pitchFamily="2" charset="2"/>
              <a:buChar char="q"/>
            </a:pPr>
            <a:r>
              <a:rPr lang="en-US" altLang="zh-CN" sz="1400" smtClean="0">
                <a:latin typeface="+mj-ea"/>
                <a:ea typeface="+mj-ea"/>
              </a:rPr>
              <a:t>XXXXXXXXX</a:t>
            </a:r>
            <a:endParaRPr lang="zh-CN" altLang="en-US" sz="1400">
              <a:latin typeface="+mj-ea"/>
              <a:ea typeface="+mj-ea"/>
            </a:endParaRPr>
          </a:p>
        </p:txBody>
      </p:sp>
      <p:sp>
        <p:nvSpPr>
          <p:cNvPr id="64" name="Rectangle 63"/>
          <p:cNvSpPr/>
          <p:nvPr/>
        </p:nvSpPr>
        <p:spPr>
          <a:xfrm>
            <a:off x="5349833" y="1957173"/>
            <a:ext cx="3219047" cy="307777"/>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marL="171450" indent="-171450">
              <a:spcBef>
                <a:spcPts val="300"/>
              </a:spcBef>
              <a:spcAft>
                <a:spcPts val="300"/>
              </a:spcAft>
              <a:buFont typeface="Wingdings" pitchFamily="2" charset="2"/>
              <a:buChar char="q"/>
            </a:pPr>
            <a:r>
              <a:rPr lang="en-US" altLang="zh-CN" sz="1400">
                <a:latin typeface="+mj-ea"/>
              </a:rPr>
              <a:t>XXXXXXXXX</a:t>
            </a:r>
            <a:endParaRPr lang="zh-CN" altLang="en-US" sz="1400">
              <a:latin typeface="+mj-ea"/>
              <a:ea typeface="+mj-ea"/>
            </a:endParaRPr>
          </a:p>
        </p:txBody>
      </p:sp>
      <p:sp>
        <p:nvSpPr>
          <p:cNvPr id="65" name="Rounded Rectangle 64"/>
          <p:cNvSpPr/>
          <p:nvPr/>
        </p:nvSpPr>
        <p:spPr bwMode="auto">
          <a:xfrm>
            <a:off x="5627068" y="4390156"/>
            <a:ext cx="2749913" cy="360040"/>
          </a:xfrm>
          <a:prstGeom prst="roundRect">
            <a:avLst>
              <a:gd name="adj" fmla="val 0"/>
            </a:avLst>
          </a:prstGeom>
          <a:ln>
            <a:headEnd type="none" w="med" len="med"/>
            <a:tailEnd type="none"/>
          </a:ln>
        </p:spPr>
        <p:style>
          <a:lnRef idx="1">
            <a:schemeClr val="accent3"/>
          </a:lnRef>
          <a:fillRef idx="2">
            <a:schemeClr val="accent3"/>
          </a:fillRef>
          <a:effectRef idx="1">
            <a:schemeClr val="accent3"/>
          </a:effectRef>
          <a:fontRef idx="minor">
            <a:schemeClr val="dk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r>
              <a:rPr lang="en-US" sz="1400" b="1" err="1"/>
              <a:t>延伸网络、提高</a:t>
            </a:r>
            <a:r>
              <a:rPr lang="zh-CN" altLang="en-US" sz="1400" b="1"/>
              <a:t>服务</a:t>
            </a:r>
            <a:r>
              <a:rPr lang="en-US" sz="1400" b="1"/>
              <a:t>、增强粘性</a:t>
            </a:r>
            <a:endParaRPr lang="en-US" sz="1400" b="1" smtClean="0">
              <a:solidFill>
                <a:schemeClr val="tx1"/>
              </a:solidFill>
            </a:endParaRPr>
          </a:p>
        </p:txBody>
      </p:sp>
      <p:sp>
        <p:nvSpPr>
          <p:cNvPr id="66" name="Rounded Rectangle 65"/>
          <p:cNvSpPr/>
          <p:nvPr/>
        </p:nvSpPr>
        <p:spPr bwMode="auto">
          <a:xfrm>
            <a:off x="5627068" y="5348164"/>
            <a:ext cx="2749913" cy="360040"/>
          </a:xfrm>
          <a:prstGeom prst="roundRect">
            <a:avLst>
              <a:gd name="adj" fmla="val 0"/>
            </a:avLst>
          </a:prstGeom>
          <a:ln>
            <a:headEnd type="none" w="med" len="med"/>
            <a:tailEnd type="none"/>
          </a:ln>
        </p:spPr>
        <p:style>
          <a:lnRef idx="1">
            <a:schemeClr val="accent3"/>
          </a:lnRef>
          <a:fillRef idx="2">
            <a:schemeClr val="accent3"/>
          </a:fillRef>
          <a:effectRef idx="1">
            <a:schemeClr val="accent3"/>
          </a:effectRef>
          <a:fontRef idx="minor">
            <a:schemeClr val="dk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r>
              <a:rPr lang="en-US" sz="1400" b="1" err="1"/>
              <a:t>创新业务、融通交易</a:t>
            </a:r>
            <a:r>
              <a:rPr lang="en-US" sz="1400" b="1" smtClean="0"/>
              <a:t>、</a:t>
            </a:r>
            <a:r>
              <a:rPr lang="zh-CN" altLang="en-US" sz="1400" b="1" smtClean="0"/>
              <a:t>促进销售</a:t>
            </a:r>
            <a:endParaRPr lang="en-US" sz="1400" b="1" smtClean="0">
              <a:solidFill>
                <a:schemeClr val="tx1"/>
              </a:solidFill>
            </a:endParaRPr>
          </a:p>
        </p:txBody>
      </p:sp>
      <p:sp>
        <p:nvSpPr>
          <p:cNvPr id="67" name="矩形 10"/>
          <p:cNvSpPr/>
          <p:nvPr/>
        </p:nvSpPr>
        <p:spPr bwMode="gray">
          <a:xfrm>
            <a:off x="466510" y="1741150"/>
            <a:ext cx="3880792" cy="936104"/>
          </a:xfrm>
          <a:prstGeom prst="rect">
            <a:avLst/>
          </a:prstGeom>
          <a:solidFill>
            <a:schemeClr val="bg1"/>
          </a:solidFill>
          <a:ln w="19050">
            <a:solidFill>
              <a:schemeClr val="bg1">
                <a:lumMod val="50000"/>
              </a:schemeClr>
            </a:solidFill>
          </a:ln>
        </p:spPr>
        <p:style>
          <a:lnRef idx="2">
            <a:schemeClr val="accent6"/>
          </a:lnRef>
          <a:fillRef idx="1">
            <a:schemeClr val="lt1"/>
          </a:fillRef>
          <a:effectRef idx="0">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185738" indent="-185738">
              <a:spcAft>
                <a:spcPts val="300"/>
              </a:spcAft>
              <a:buFont typeface="Arial" pitchFamily="34" charset="0"/>
              <a:buChar char="•"/>
            </a:pPr>
            <a:r>
              <a:rPr lang="zh-CN" altLang="en-US" sz="1400" smtClean="0">
                <a:latin typeface="微软雅黑" pitchFamily="34" charset="-122"/>
                <a:ea typeface="微软雅黑" pitchFamily="34" charset="-122"/>
                <a:cs typeface="Arial"/>
              </a:rPr>
              <a:t>中</a:t>
            </a:r>
            <a:r>
              <a:rPr lang="zh-CN" altLang="en-US" sz="1400">
                <a:latin typeface="微软雅黑" pitchFamily="34" charset="-122"/>
                <a:ea typeface="微软雅黑" pitchFamily="34" charset="-122"/>
                <a:cs typeface="Arial"/>
              </a:rPr>
              <a:t>国钢铁贸易行业将向规模化和专业化方向发展，业界期待出现可有效控制风险的钢贸融资模式</a:t>
            </a:r>
          </a:p>
        </p:txBody>
      </p:sp>
      <p:sp>
        <p:nvSpPr>
          <p:cNvPr id="68" name="矩形 10"/>
          <p:cNvSpPr/>
          <p:nvPr/>
        </p:nvSpPr>
        <p:spPr bwMode="gray">
          <a:xfrm>
            <a:off x="4648887" y="1741150"/>
            <a:ext cx="3992001" cy="936104"/>
          </a:xfrm>
          <a:prstGeom prst="rect">
            <a:avLst/>
          </a:prstGeom>
          <a:solidFill>
            <a:schemeClr val="bg1"/>
          </a:solidFill>
          <a:ln w="19050">
            <a:solidFill>
              <a:schemeClr val="bg1">
                <a:lumMod val="50000"/>
              </a:schemeClr>
            </a:solidFill>
          </a:ln>
        </p:spPr>
        <p:style>
          <a:lnRef idx="2">
            <a:schemeClr val="accent6"/>
          </a:lnRef>
          <a:fillRef idx="1">
            <a:schemeClr val="lt1"/>
          </a:fillRef>
          <a:effectRef idx="0">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185738" indent="-185738">
              <a:spcAft>
                <a:spcPts val="300"/>
              </a:spcAft>
              <a:buFont typeface="Arial" pitchFamily="34" charset="0"/>
              <a:buChar char="•"/>
            </a:pPr>
            <a:r>
              <a:rPr lang="zh-CN" altLang="en-US" sz="1400" smtClean="0">
                <a:latin typeface="微软雅黑" pitchFamily="34" charset="-122"/>
                <a:ea typeface="微软雅黑" pitchFamily="34" charset="-122"/>
                <a:cs typeface="Arial"/>
              </a:rPr>
              <a:t>国内大宗电子商务时机成熟，必须在</a:t>
            </a:r>
            <a:r>
              <a:rPr lang="zh-CN" altLang="en-US" sz="1400">
                <a:latin typeface="微软雅黑" pitchFamily="34" charset="-122"/>
                <a:ea typeface="微软雅黑" pitchFamily="34" charset="-122"/>
                <a:cs typeface="Arial"/>
              </a:rPr>
              <a:t>高速、开放的信息化能力框架内构建融合商流、物流、资金流为一体的电子商务生态圈</a:t>
            </a:r>
          </a:p>
        </p:txBody>
      </p:sp>
      <p:sp>
        <p:nvSpPr>
          <p:cNvPr id="69" name="Rectangle 68"/>
          <p:cNvSpPr/>
          <p:nvPr/>
        </p:nvSpPr>
        <p:spPr>
          <a:xfrm>
            <a:off x="921599" y="1536058"/>
            <a:ext cx="2993655" cy="307777"/>
          </a:xfrm>
          <a:prstGeom prst="rect">
            <a:avLst/>
          </a:prstGeom>
          <a:solidFill>
            <a:schemeClr val="accent3">
              <a:lumMod val="40000"/>
              <a:lumOff val="60000"/>
            </a:schemeClr>
          </a:solidFill>
          <a:effectLst>
            <a:outerShdw blurRad="50800" dist="38100" dir="2700000" algn="tl" rotWithShape="0">
              <a:prstClr val="black">
                <a:alpha val="40000"/>
              </a:prstClr>
            </a:outerShdw>
          </a:effectLst>
        </p:spPr>
        <p:txBody>
          <a:bodyPr wrap="square">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r>
              <a:rPr lang="zh-CN" altLang="en-US" sz="1400" b="1">
                <a:latin typeface="+mj-ea"/>
                <a:ea typeface="+mj-ea"/>
              </a:rPr>
              <a:t>外</a:t>
            </a:r>
            <a:r>
              <a:rPr lang="zh-CN" altLang="en-US" sz="1400" b="1" smtClean="0">
                <a:latin typeface="+mj-ea"/>
                <a:ea typeface="+mj-ea"/>
              </a:rPr>
              <a:t>部环境分析</a:t>
            </a:r>
            <a:r>
              <a:rPr lang="zh-CN" altLang="en-US" sz="1400" b="1">
                <a:latin typeface="+mj-ea"/>
                <a:ea typeface="+mj-ea"/>
              </a:rPr>
              <a:t>启示</a:t>
            </a:r>
            <a:endParaRPr lang="en-US" sz="1400">
              <a:latin typeface="+mj-ea"/>
              <a:ea typeface="+mj-ea"/>
            </a:endParaRPr>
          </a:p>
        </p:txBody>
      </p:sp>
      <p:sp>
        <p:nvSpPr>
          <p:cNvPr id="70" name="Rectangle 69"/>
          <p:cNvSpPr/>
          <p:nvPr/>
        </p:nvSpPr>
        <p:spPr>
          <a:xfrm>
            <a:off x="5067382" y="1550425"/>
            <a:ext cx="3196266" cy="307777"/>
          </a:xfrm>
          <a:prstGeom prst="rect">
            <a:avLst/>
          </a:prstGeom>
          <a:solidFill>
            <a:schemeClr val="accent3">
              <a:lumMod val="40000"/>
              <a:lumOff val="60000"/>
            </a:schemeClr>
          </a:solidFill>
          <a:effectLst>
            <a:outerShdw blurRad="50800" dist="38100" dir="2700000" algn="tl" rotWithShape="0">
              <a:prstClr val="black">
                <a:alpha val="40000"/>
              </a:prstClr>
            </a:outerShdw>
          </a:effectLst>
        </p:spPr>
        <p:txBody>
          <a:bodyPr wrap="square">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r>
              <a:rPr lang="zh-CN" altLang="en-US" sz="1400" b="1" smtClean="0">
                <a:latin typeface="+mj-ea"/>
                <a:ea typeface="+mj-ea"/>
              </a:rPr>
              <a:t>电商</a:t>
            </a:r>
            <a:r>
              <a:rPr lang="zh-CN" altLang="en-US" sz="1400" b="1">
                <a:latin typeface="+mj-ea"/>
                <a:ea typeface="+mj-ea"/>
              </a:rPr>
              <a:t>洞</a:t>
            </a:r>
            <a:r>
              <a:rPr lang="zh-CN" altLang="en-US" sz="1400" b="1" smtClean="0">
                <a:latin typeface="+mj-ea"/>
                <a:ea typeface="+mj-ea"/>
              </a:rPr>
              <a:t>察分析</a:t>
            </a:r>
            <a:r>
              <a:rPr lang="zh-CN" altLang="en-US" sz="1400" b="1">
                <a:latin typeface="+mj-ea"/>
                <a:ea typeface="+mj-ea"/>
              </a:rPr>
              <a:t>启示</a:t>
            </a:r>
            <a:endParaRPr lang="en-US" sz="1400">
              <a:latin typeface="+mj-ea"/>
              <a:ea typeface="+mj-ea"/>
            </a:endParaRPr>
          </a:p>
        </p:txBody>
      </p:sp>
      <p:sp>
        <p:nvSpPr>
          <p:cNvPr id="72" name="Rectangle 71"/>
          <p:cNvSpPr/>
          <p:nvPr/>
        </p:nvSpPr>
        <p:spPr>
          <a:xfrm>
            <a:off x="634553" y="4061801"/>
            <a:ext cx="4824536" cy="2215852"/>
          </a:xfrm>
          <a:prstGeom prst="rect">
            <a:avLst/>
          </a:prstGeom>
          <a:ln>
            <a:noFill/>
          </a:ln>
        </p:spPr>
        <p:style>
          <a:lnRef idx="2">
            <a:schemeClr val="accent3"/>
          </a:lnRef>
          <a:fillRef idx="1">
            <a:schemeClr val="lt1"/>
          </a:fillRef>
          <a:effectRef idx="0">
            <a:schemeClr val="accent3"/>
          </a:effectRef>
          <a:fontRef idx="minor">
            <a:schemeClr val="dk1"/>
          </a:fontRef>
        </p:style>
        <p:txBody>
          <a:bodyPr wrap="square" anchor="ctr">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285750" indent="-285750" eaLnBrk="0" hangingPunct="0">
              <a:spcAft>
                <a:spcPts val="1200"/>
              </a:spcAft>
              <a:buClr>
                <a:schemeClr val="tx1"/>
              </a:buClr>
              <a:buFont typeface="Arial" pitchFamily="34" charset="0"/>
              <a:buChar char="•"/>
            </a:pPr>
            <a:r>
              <a:rPr lang="zh-CN" altLang="en-US" sz="1400" smtClean="0">
                <a:latin typeface="微软雅黑" pitchFamily="34" charset="-122"/>
                <a:ea typeface="微软雅黑" pitchFamily="34" charset="-122"/>
              </a:rPr>
              <a:t>对传统业务：</a:t>
            </a:r>
            <a:r>
              <a:rPr lang="zh-CN" altLang="en-US" sz="1400" b="1" u="sng" smtClean="0">
                <a:latin typeface="微软雅黑" pitchFamily="34" charset="-122"/>
                <a:ea typeface="微软雅黑" pitchFamily="34" charset="-122"/>
              </a:rPr>
              <a:t>销售渠道的补充和拓展、服务能力的增强与创新</a:t>
            </a:r>
            <a:r>
              <a:rPr lang="zh-CN" altLang="en-US" sz="1400" smtClean="0">
                <a:latin typeface="微软雅黑" pitchFamily="34" charset="-122"/>
                <a:ea typeface="微软雅黑" pitchFamily="34" charset="-122"/>
              </a:rPr>
              <a:t>，拓展传统业务增长空间，</a:t>
            </a:r>
            <a:r>
              <a:rPr lang="zh-CN" altLang="en-US" sz="1400" b="1" smtClean="0">
                <a:latin typeface="微软雅黑" pitchFamily="34" charset="-122"/>
                <a:ea typeface="微软雅黑" pitchFamily="34" charset="-122"/>
              </a:rPr>
              <a:t>提升服务、增加粘性</a:t>
            </a:r>
            <a:r>
              <a:rPr lang="zh-CN" altLang="en-US" sz="1400" smtClean="0">
                <a:latin typeface="微软雅黑" pitchFamily="34" charset="-122"/>
                <a:ea typeface="微软雅黑" pitchFamily="34" charset="-122"/>
              </a:rPr>
              <a:t>，打造新的竞争优势</a:t>
            </a:r>
            <a:endParaRPr lang="en-US" altLang="zh-CN" sz="1400" smtClean="0">
              <a:latin typeface="微软雅黑" pitchFamily="34" charset="-122"/>
              <a:ea typeface="微软雅黑" pitchFamily="34" charset="-122"/>
            </a:endParaRPr>
          </a:p>
          <a:p>
            <a:pPr marL="285750" indent="-285750" eaLnBrk="0" hangingPunct="0">
              <a:spcAft>
                <a:spcPts val="1200"/>
              </a:spcAft>
              <a:buClr>
                <a:schemeClr val="tx1"/>
              </a:buClr>
              <a:buFont typeface="Arial" pitchFamily="34" charset="0"/>
              <a:buChar char="•"/>
            </a:pPr>
            <a:r>
              <a:rPr lang="zh-CN" altLang="en-US" sz="1400" smtClean="0">
                <a:latin typeface="微软雅黑" pitchFamily="34" charset="-122"/>
                <a:ea typeface="微软雅黑" pitchFamily="34" charset="-122"/>
              </a:rPr>
              <a:t>对流通行业：</a:t>
            </a:r>
            <a:r>
              <a:rPr lang="zh-CN" altLang="en-US" sz="1400" b="1" u="sng" smtClean="0">
                <a:latin typeface="微软雅黑" pitchFamily="34" charset="-122"/>
                <a:ea typeface="微软雅黑" pitchFamily="34" charset="-122"/>
              </a:rPr>
              <a:t>整合产业链相关资源，为全行业提供一站式服务</a:t>
            </a:r>
            <a:r>
              <a:rPr lang="zh-CN" altLang="en-US" sz="1400" smtClean="0">
                <a:latin typeface="微软雅黑" pitchFamily="34" charset="-122"/>
                <a:ea typeface="微软雅黑" pitchFamily="34" charset="-122"/>
              </a:rPr>
              <a:t>（如：交易、仓储、配送、剪切加工、金融、监管、数据、信息、认证等服务</a:t>
            </a:r>
            <a:r>
              <a:rPr lang="en-US" altLang="zh-CN" sz="1400" smtClean="0">
                <a:latin typeface="微软雅黑" pitchFamily="34" charset="-122"/>
                <a:ea typeface="微软雅黑" pitchFamily="34" charset="-122"/>
              </a:rPr>
              <a:t>)</a:t>
            </a:r>
            <a:r>
              <a:rPr lang="zh-CN" altLang="en-US" sz="1400" smtClean="0">
                <a:latin typeface="微软雅黑" pitchFamily="34" charset="-122"/>
                <a:ea typeface="微软雅黑" pitchFamily="34" charset="-122"/>
              </a:rPr>
              <a:t>，</a:t>
            </a:r>
            <a:r>
              <a:rPr lang="zh-CN" altLang="en-US" sz="1400" b="1" smtClean="0">
                <a:latin typeface="微软雅黑" pitchFamily="34" charset="-122"/>
                <a:ea typeface="微软雅黑" pitchFamily="34" charset="-122"/>
              </a:rPr>
              <a:t>融通交易、拉动销售</a:t>
            </a:r>
            <a:r>
              <a:rPr lang="zh-CN" altLang="en-US" sz="1400" smtClean="0">
                <a:latin typeface="微软雅黑" pitchFamily="34" charset="-122"/>
                <a:ea typeface="微软雅黑" pitchFamily="34" charset="-122"/>
              </a:rPr>
              <a:t>，为钢贸流通行业提供增量价值</a:t>
            </a:r>
            <a:endParaRPr lang="en-US" altLang="zh-CN" sz="1400" smtClean="0">
              <a:latin typeface="微软雅黑" pitchFamily="34" charset="-122"/>
              <a:ea typeface="微软雅黑" pitchFamily="34" charset="-122"/>
            </a:endParaRPr>
          </a:p>
        </p:txBody>
      </p:sp>
      <p:sp>
        <p:nvSpPr>
          <p:cNvPr id="73" name="Isosceles Triangle 72"/>
          <p:cNvSpPr/>
          <p:nvPr/>
        </p:nvSpPr>
        <p:spPr bwMode="gray">
          <a:xfrm rot="5400000">
            <a:off x="5063572" y="4536300"/>
            <a:ext cx="777251" cy="63840"/>
          </a:xfrm>
          <a:prstGeom prst="triangle">
            <a:avLst/>
          </a:prstGeom>
          <a:solidFill>
            <a:schemeClr val="accent5">
              <a:lumMod val="60000"/>
              <a:lumOff val="40000"/>
            </a:schemeClr>
          </a:solidFill>
          <a:ln>
            <a:noFill/>
          </a:ln>
          <a:effectLst>
            <a:outerShdw blurRad="50800" dist="38100" dir="8100000" algn="tr" rotWithShape="0">
              <a:prstClr val="black">
                <a:alpha val="40000"/>
              </a:prstClr>
            </a:outerShdw>
          </a:effectLst>
        </p:spPr>
        <p:style>
          <a:lnRef idx="3">
            <a:schemeClr val="lt1"/>
          </a:lnRef>
          <a:fillRef idx="1">
            <a:schemeClr val="accent5"/>
          </a:fillRef>
          <a:effectRef idx="1">
            <a:schemeClr val="accent5"/>
          </a:effectRef>
          <a:fontRef idx="minor">
            <a:schemeClr val="lt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171450" indent="-171450" algn="ctr">
              <a:spcAft>
                <a:spcPts val="300"/>
              </a:spcAft>
              <a:buFont typeface="Wingdings" pitchFamily="2" charset="2"/>
              <a:buChar char="§"/>
            </a:pPr>
            <a:endParaRPr lang="en-US" sz="1200">
              <a:latin typeface="微软雅黑" pitchFamily="34" charset="-122"/>
              <a:ea typeface="微软雅黑" pitchFamily="34" charset="-122"/>
              <a:cs typeface="Arial"/>
            </a:endParaRPr>
          </a:p>
        </p:txBody>
      </p:sp>
      <p:sp>
        <p:nvSpPr>
          <p:cNvPr id="74" name="Isosceles Triangle 73"/>
          <p:cNvSpPr/>
          <p:nvPr/>
        </p:nvSpPr>
        <p:spPr bwMode="gray">
          <a:xfrm rot="5400000">
            <a:off x="5079391" y="5513898"/>
            <a:ext cx="777251" cy="63840"/>
          </a:xfrm>
          <a:prstGeom prst="triangle">
            <a:avLst/>
          </a:prstGeom>
          <a:solidFill>
            <a:schemeClr val="accent5">
              <a:lumMod val="60000"/>
              <a:lumOff val="40000"/>
            </a:schemeClr>
          </a:solidFill>
          <a:ln>
            <a:noFill/>
          </a:ln>
          <a:effectLst>
            <a:outerShdw blurRad="50800" dist="38100" dir="8100000" algn="tr" rotWithShape="0">
              <a:prstClr val="black">
                <a:alpha val="40000"/>
              </a:prstClr>
            </a:outerShdw>
          </a:effectLst>
        </p:spPr>
        <p:style>
          <a:lnRef idx="3">
            <a:schemeClr val="lt1"/>
          </a:lnRef>
          <a:fillRef idx="1">
            <a:schemeClr val="accent5"/>
          </a:fillRef>
          <a:effectRef idx="1">
            <a:schemeClr val="accent5"/>
          </a:effectRef>
          <a:fontRef idx="minor">
            <a:schemeClr val="lt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171450" indent="-171450" algn="ctr">
              <a:spcAft>
                <a:spcPts val="300"/>
              </a:spcAft>
              <a:buFont typeface="Wingdings" pitchFamily="2" charset="2"/>
              <a:buChar char="§"/>
            </a:pPr>
            <a:endParaRPr lang="en-US" sz="1200">
              <a:latin typeface="微软雅黑" pitchFamily="34" charset="-122"/>
              <a:ea typeface="微软雅黑" pitchFamily="34" charset="-122"/>
              <a:cs typeface="Arial"/>
            </a:endParaRPr>
          </a:p>
        </p:txBody>
      </p:sp>
      <p:sp>
        <p:nvSpPr>
          <p:cNvPr id="75" name="Rectangle 74"/>
          <p:cNvSpPr/>
          <p:nvPr/>
        </p:nvSpPr>
        <p:spPr bwMode="gray">
          <a:xfrm>
            <a:off x="661514" y="4061801"/>
            <a:ext cx="7869788" cy="2103503"/>
          </a:xfrm>
          <a:prstGeom prst="rect">
            <a:avLst/>
          </a:prstGeom>
          <a:noFill/>
        </p:spPr>
        <p:style>
          <a:lnRef idx="2">
            <a:schemeClr val="accent3"/>
          </a:lnRef>
          <a:fillRef idx="1">
            <a:schemeClr val="lt1"/>
          </a:fillRef>
          <a:effectRef idx="0">
            <a:schemeClr val="accent3"/>
          </a:effectRef>
          <a:fontRef idx="minor">
            <a:schemeClr val="dk1"/>
          </a:fontRef>
        </p:style>
        <p:txBody>
          <a:bodyPr wrap="square" anchor="ctr">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285750" indent="-285750" eaLnBrk="0" hangingPunct="0">
              <a:spcAft>
                <a:spcPts val="1200"/>
              </a:spcAft>
              <a:buClr>
                <a:schemeClr val="tx1"/>
              </a:buClr>
              <a:buFont typeface="Arial" pitchFamily="34" charset="0"/>
              <a:buChar char="•"/>
            </a:pPr>
            <a:endParaRPr lang="en-US" sz="1400">
              <a:latin typeface="微软雅黑" pitchFamily="34" charset="-122"/>
              <a:ea typeface="微软雅黑" pitchFamily="34" charset="-122"/>
            </a:endParaRPr>
          </a:p>
        </p:txBody>
      </p:sp>
    </p:spTree>
    <p:extLst>
      <p:ext uri="{BB962C8B-B14F-4D97-AF65-F5344CB8AC3E}">
        <p14:creationId xmlns:p14="http://schemas.microsoft.com/office/powerpoint/2010/main" val="1271203217"/>
      </p:ext>
    </p:ext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5" name="Flowchart: Data 44"/>
          <p:cNvSpPr/>
          <p:nvPr/>
        </p:nvSpPr>
        <p:spPr bwMode="gray">
          <a:xfrm>
            <a:off x="304800" y="4703829"/>
            <a:ext cx="8520544" cy="1661611"/>
          </a:xfrm>
          <a:custGeom>
            <a:gdLst>
              <a:gd name="connsiteX0" fmla="*/ 0 w 10000"/>
              <a:gd name="connsiteY0" fmla="*/ 10000 h 10000"/>
              <a:gd name="connsiteX1" fmla="*/ 848 w 10000"/>
              <a:gd name="connsiteY1" fmla="*/ 0 h 10000"/>
              <a:gd name="connsiteX2" fmla="*/ 10000 w 10000"/>
              <a:gd name="connsiteY2" fmla="*/ 0 h 10000"/>
              <a:gd name="connsiteX3" fmla="*/ 9389 w 10000"/>
              <a:gd name="connsiteY3" fmla="*/ 9909 h 10000"/>
              <a:gd name="connsiteX4" fmla="*/ 0 w 10000"/>
              <a:gd name="connsiteY4" fmla="*/ 10000 h 100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0000" h="10000">
                <a:moveTo>
                  <a:pt x="0" y="10000"/>
                </a:moveTo>
                <a:cubicBezTo>
                  <a:pt x="283" y="6667"/>
                  <a:pt x="565" y="3333"/>
                  <a:pt x="848" y="0"/>
                </a:cubicBezTo>
                <a:lnTo>
                  <a:pt x="10000" y="0"/>
                </a:lnTo>
                <a:cubicBezTo>
                  <a:pt x="9796" y="3303"/>
                  <a:pt x="9593" y="6606"/>
                  <a:pt x="9389" y="9909"/>
                </a:cubicBezTo>
                <a:lnTo>
                  <a:pt x="0" y="10000"/>
                </a:lnTo>
                <a:close/>
              </a:path>
            </a:pathLst>
          </a:custGeom>
          <a:solidFill>
            <a:schemeClr val="accent3">
              <a:lumMod val="20000"/>
              <a:lumOff val="80000"/>
            </a:schemeClr>
          </a:solidFill>
          <a:ln>
            <a:noFill/>
            <a:prstDash val="solid"/>
          </a:ln>
        </p:spPr>
        <p:style>
          <a:lnRef idx="1">
            <a:schemeClr val="accent2"/>
          </a:lnRef>
          <a:fillRef idx="2">
            <a:schemeClr val="accent2"/>
          </a:fillRef>
          <a:effectRef idx="1">
            <a:schemeClr val="accent2"/>
          </a:effectRef>
          <a:fontRef idx="minor">
            <a:schemeClr val="dk1"/>
          </a:fontRef>
        </p:style>
        <p:txBody>
          <a:bodyPr lIns="36000" tIns="36000" rIns="36000" bIns="36000" rtlCol="0" anchor="b"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r">
              <a:spcAft>
                <a:spcPts val="300"/>
              </a:spcAft>
            </a:pPr>
            <a:endParaRPr lang="en-US" sz="1600" b="1" smtClean="0">
              <a:latin typeface="微软雅黑" pitchFamily="34" charset="-122"/>
              <a:ea typeface="微软雅黑" pitchFamily="34" charset="-122"/>
              <a:cs typeface="Arial"/>
            </a:endParaRPr>
          </a:p>
        </p:txBody>
      </p:sp>
      <p:sp>
        <p:nvSpPr>
          <p:cNvPr id="92" name="Rectangle 91"/>
          <p:cNvSpPr/>
          <p:nvPr/>
        </p:nvSpPr>
        <p:spPr bwMode="gray">
          <a:xfrm>
            <a:off x="176642" y="1484784"/>
            <a:ext cx="8733996" cy="1512000"/>
          </a:xfrm>
          <a:prstGeom prst="rect">
            <a:avLst/>
          </a:prstGeom>
          <a:noFill/>
        </p:spPr>
        <p:style>
          <a:lnRef idx="2">
            <a:schemeClr val="accent6"/>
          </a:lnRef>
          <a:fillRef idx="1">
            <a:schemeClr val="lt1"/>
          </a:fillRef>
          <a:effectRef idx="0">
            <a:schemeClr val="accent6"/>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spcAft>
                <a:spcPts val="300"/>
              </a:spcAft>
            </a:pPr>
            <a:endParaRPr lang="en-US" altLang="zh-CN" sz="1200" b="1" smtClean="0">
              <a:latin typeface="微软雅黑" pitchFamily="34" charset="-122"/>
              <a:ea typeface="微软雅黑" pitchFamily="34" charset="-122"/>
              <a:cs typeface="Arial"/>
            </a:endParaRPr>
          </a:p>
        </p:txBody>
      </p:sp>
      <p:sp>
        <p:nvSpPr>
          <p:cNvPr id="88" name="Rectangle 87"/>
          <p:cNvSpPr/>
          <p:nvPr/>
        </p:nvSpPr>
        <p:spPr bwMode="gray">
          <a:xfrm>
            <a:off x="176642" y="3501008"/>
            <a:ext cx="8733996" cy="2944892"/>
          </a:xfrm>
          <a:prstGeom prst="rect">
            <a:avLst/>
          </a:prstGeom>
          <a:noFill/>
        </p:spPr>
        <p:style>
          <a:lnRef idx="2">
            <a:schemeClr val="accent6"/>
          </a:lnRef>
          <a:fillRef idx="1">
            <a:schemeClr val="lt1"/>
          </a:fillRef>
          <a:effectRef idx="0">
            <a:schemeClr val="accent6"/>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spcAft>
                <a:spcPts val="300"/>
              </a:spcAft>
            </a:pPr>
            <a:endParaRPr lang="en-US" altLang="zh-CN" sz="1200" b="1" smtClean="0">
              <a:latin typeface="微软雅黑" pitchFamily="34" charset="-122"/>
              <a:ea typeface="微软雅黑" pitchFamily="34" charset="-122"/>
              <a:cs typeface="Arial"/>
            </a:endParaRPr>
          </a:p>
        </p:txBody>
      </p:sp>
      <p:sp>
        <p:nvSpPr>
          <p:cNvPr id="2" name="Title 1"/>
          <p:cNvSpPr>
            <a:spLocks noGrp="1"/>
          </p:cNvSpPr>
          <p:nvPr>
            <p:ph type="title"/>
          </p:nvPr>
        </p:nvSpPr>
        <p:spPr>
          <a:xfrm>
            <a:off x="212037" y="76201"/>
            <a:ext cx="6952251" cy="965200"/>
          </a:xfrm>
        </p:spPr>
        <p:txBody>
          <a:bodyPr/>
          <a:lstStyle/>
          <a:p>
            <a:r>
              <a:rPr lang="en-US" altLang="zh-CN" smtClean="0"/>
              <a:t>A</a:t>
            </a:r>
            <a:r>
              <a:rPr lang="zh-CN" altLang="en-US" smtClean="0"/>
              <a:t>电子商务</a:t>
            </a:r>
            <a:r>
              <a:rPr lang="zh-CN" altLang="en-US"/>
              <a:t>平</a:t>
            </a:r>
            <a:r>
              <a:rPr lang="zh-CN" altLang="en-US" smtClean="0"/>
              <a:t>台应实现两个交易场景：既是</a:t>
            </a:r>
            <a:r>
              <a:rPr lang="en-US" altLang="zh-CN" smtClean="0"/>
              <a:t>A</a:t>
            </a:r>
            <a:r>
              <a:rPr lang="zh-CN" altLang="en-US" smtClean="0"/>
              <a:t>与</a:t>
            </a:r>
            <a:r>
              <a:rPr lang="zh-CN" altLang="en-US"/>
              <a:t>大型终端用户、中小型钢贸商之间的电子营销与服务渠道，</a:t>
            </a:r>
            <a:r>
              <a:rPr lang="zh-CN" altLang="en-US" smtClean="0"/>
              <a:t>也是其</a:t>
            </a:r>
            <a:r>
              <a:rPr lang="zh-CN" altLang="en-US"/>
              <a:t>他钢厂、钢贸商</a:t>
            </a:r>
            <a:r>
              <a:rPr lang="zh-CN" altLang="en-US" smtClean="0"/>
              <a:t>、终端</a:t>
            </a:r>
            <a:r>
              <a:rPr lang="zh-CN" altLang="en-US"/>
              <a:t>用</a:t>
            </a:r>
            <a:r>
              <a:rPr lang="zh-CN" altLang="en-US" smtClean="0"/>
              <a:t>户</a:t>
            </a:r>
            <a:r>
              <a:rPr lang="zh-CN" altLang="en-US"/>
              <a:t>的</a:t>
            </a:r>
            <a:r>
              <a:rPr lang="zh-CN" altLang="en-US" smtClean="0"/>
              <a:t>在线交易</a:t>
            </a:r>
            <a:r>
              <a:rPr lang="zh-CN" altLang="en-US"/>
              <a:t>场所</a:t>
            </a:r>
            <a:endParaRPr lang="en-US"/>
          </a:p>
        </p:txBody>
      </p:sp>
      <p:sp>
        <p:nvSpPr>
          <p:cNvPr id="3" name="Footer Placeholder 2"/>
          <p:cNvSpPr>
            <a:spLocks noGrp="1"/>
          </p:cNvSpPr>
          <p:nvPr>
            <p:ph type="ftr" sz="quarter" idx="4294967295"/>
          </p:nvPr>
        </p:nvSpPr>
        <p:spPr>
          <a:xfrm>
            <a:off x="304800" y="6553200"/>
            <a:ext cx="5522913" cy="228600"/>
          </a:xfrm>
          <a:prstGeom prst="rect">
            <a:avLst/>
          </a:prstGeom>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p>
        </p:txBody>
      </p:sp>
      <p:sp>
        <p:nvSpPr>
          <p:cNvPr id="4" name="Slide Number Placeholder 3"/>
          <p:cNvSpPr>
            <a:spLocks noGrp="1"/>
          </p:cNvSpPr>
          <p:nvPr>
            <p:ph type="sldNum" sz="quarter" idx="11"/>
          </p:nvPr>
        </p:nvSpPr>
        <p:spPr/>
        <p:txBody>
          <a:bodyPr/>
          <a:lstStyle/>
          <a:p>
            <a:fld id="{916D2383-AA66-4E37-A027-B5DEB07741A2}" type="slidenum">
              <a:rPr lang="en-US" altLang="zh-CN" smtClean="0"/>
              <a:t>22</a:t>
            </a:fld>
            <a:br>
              <a:rPr lang="en-US" altLang="zh-CN" smtClean="0"/>
            </a:br>
            <a:endParaRPr lang="en-US" altLang="zh-CN"/>
          </a:p>
        </p:txBody>
      </p:sp>
      <p:sp>
        <p:nvSpPr>
          <p:cNvPr id="5" name="Content Placeholder 4"/>
          <p:cNvSpPr>
            <a:spLocks noGrp="1"/>
          </p:cNvSpPr>
          <p:nvPr>
            <p:ph sz="quarter" idx="12"/>
          </p:nvPr>
        </p:nvSpPr>
        <p:spPr/>
        <p:txBody>
          <a:bodyPr anchor="ctr"/>
          <a:lstStyle/>
          <a:p>
            <a:pPr>
              <a:lnSpc>
                <a:spcPct val="85000"/>
              </a:lnSpc>
            </a:pPr>
            <a:r>
              <a:rPr lang="zh-CN" altLang="en-US" smtClean="0">
                <a:latin typeface="+mn-ea"/>
              </a:rPr>
              <a:t>平台主</a:t>
            </a:r>
            <a:r>
              <a:rPr lang="zh-CN" altLang="en-US">
                <a:latin typeface="+mn-ea"/>
              </a:rPr>
              <a:t>要</a:t>
            </a:r>
            <a:r>
              <a:rPr lang="zh-CN" altLang="en-US" smtClean="0">
                <a:latin typeface="+mn-ea"/>
              </a:rPr>
              <a:t>交</a:t>
            </a:r>
            <a:r>
              <a:rPr lang="zh-CN" altLang="en-US">
                <a:latin typeface="+mn-ea"/>
              </a:rPr>
              <a:t>易模</a:t>
            </a:r>
            <a:r>
              <a:rPr lang="zh-CN" altLang="en-US" smtClean="0">
                <a:latin typeface="+mn-ea"/>
              </a:rPr>
              <a:t>式</a:t>
            </a:r>
            <a:endParaRPr lang="zh-CN" altLang="en-US">
              <a:latin typeface="+mn-ea"/>
            </a:endParaRPr>
          </a:p>
        </p:txBody>
      </p:sp>
      <p:sp>
        <p:nvSpPr>
          <p:cNvPr id="91" name="Rectangle 90"/>
          <p:cNvSpPr/>
          <p:nvPr/>
        </p:nvSpPr>
        <p:spPr>
          <a:xfrm>
            <a:off x="224736" y="3557129"/>
            <a:ext cx="8637833" cy="30514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wrap="square">
            <a:sp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lvl="0" algn="ctr">
              <a:spcAft>
                <a:spcPts val="300"/>
              </a:spcAft>
            </a:pPr>
            <a:r>
              <a:rPr lang="zh-CN" altLang="en-US" sz="1400" b="1" smtClean="0">
                <a:solidFill>
                  <a:schemeClr val="bg1"/>
                </a:solidFill>
                <a:latin typeface="微软雅黑" pitchFamily="34" charset="-122"/>
                <a:ea typeface="微软雅黑" pitchFamily="34" charset="-122"/>
                <a:cs typeface="Arial"/>
              </a:rPr>
              <a:t>未来：</a:t>
            </a:r>
            <a:r>
              <a:rPr lang="en-US" altLang="zh-CN" sz="1400" b="1" smtClean="0">
                <a:solidFill>
                  <a:schemeClr val="bg1"/>
                </a:solidFill>
                <a:latin typeface="微软雅黑" pitchFamily="34" charset="-122"/>
                <a:ea typeface="微软雅黑" pitchFamily="34" charset="-122"/>
                <a:cs typeface="Arial"/>
              </a:rPr>
              <a:t>A</a:t>
            </a:r>
            <a:r>
              <a:rPr lang="zh-CN" altLang="en-US" sz="1400" b="1" smtClean="0">
                <a:solidFill>
                  <a:schemeClr val="bg1"/>
                </a:solidFill>
                <a:latin typeface="微软雅黑" pitchFamily="34" charset="-122"/>
                <a:ea typeface="微软雅黑" pitchFamily="34" charset="-122"/>
                <a:cs typeface="Arial"/>
              </a:rPr>
              <a:t>未来钢贸电子商务交易模式</a:t>
            </a:r>
            <a:endParaRPr lang="en-US" altLang="zh-CN" sz="1400" b="1">
              <a:solidFill>
                <a:schemeClr val="bg1"/>
              </a:solidFill>
              <a:latin typeface="微软雅黑" pitchFamily="34" charset="-122"/>
              <a:ea typeface="微软雅黑" pitchFamily="34" charset="-122"/>
              <a:cs typeface="Arial"/>
            </a:endParaRPr>
          </a:p>
        </p:txBody>
      </p:sp>
      <p:sp>
        <p:nvSpPr>
          <p:cNvPr id="95" name="Rectangle 94"/>
          <p:cNvSpPr/>
          <p:nvPr/>
        </p:nvSpPr>
        <p:spPr>
          <a:xfrm>
            <a:off x="224735" y="1551368"/>
            <a:ext cx="8600609" cy="30514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a:sp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spcAft>
                <a:spcPts val="300"/>
              </a:spcAft>
            </a:pPr>
            <a:r>
              <a:rPr lang="zh-CN" altLang="en-US" sz="1400" b="1" smtClean="0">
                <a:latin typeface="微软雅黑" pitchFamily="34" charset="-122"/>
                <a:ea typeface="微软雅黑" pitchFamily="34" charset="-122"/>
                <a:cs typeface="Arial"/>
              </a:rPr>
              <a:t>现状：</a:t>
            </a:r>
            <a:r>
              <a:rPr lang="en-US" altLang="zh-CN" sz="1400" b="1" smtClean="0">
                <a:latin typeface="微软雅黑" pitchFamily="34" charset="-122"/>
                <a:ea typeface="微软雅黑" pitchFamily="34" charset="-122"/>
                <a:cs typeface="Arial"/>
              </a:rPr>
              <a:t>A</a:t>
            </a:r>
            <a:r>
              <a:rPr lang="zh-CN" altLang="en-US" sz="1400" b="1" smtClean="0">
                <a:latin typeface="微软雅黑" pitchFamily="34" charset="-122"/>
                <a:ea typeface="微软雅黑" pitchFamily="34" charset="-122"/>
                <a:cs typeface="Arial"/>
              </a:rPr>
              <a:t>目前</a:t>
            </a:r>
            <a:r>
              <a:rPr lang="zh-CN" altLang="en-US" sz="1400" b="1">
                <a:latin typeface="微软雅黑" pitchFamily="34" charset="-122"/>
                <a:ea typeface="微软雅黑" pitchFamily="34" charset="-122"/>
                <a:cs typeface="Arial"/>
              </a:rPr>
              <a:t>钢贸分销模</a:t>
            </a:r>
            <a:r>
              <a:rPr lang="zh-CN" altLang="en-US" sz="1400" b="1" smtClean="0">
                <a:latin typeface="微软雅黑" pitchFamily="34" charset="-122"/>
                <a:ea typeface="微软雅黑" pitchFamily="34" charset="-122"/>
                <a:cs typeface="Arial"/>
              </a:rPr>
              <a:t>式</a:t>
            </a:r>
            <a:endParaRPr lang="en-US" altLang="zh-CN" sz="1400" b="1">
              <a:latin typeface="微软雅黑" pitchFamily="34" charset="-122"/>
              <a:ea typeface="微软雅黑" pitchFamily="34" charset="-122"/>
              <a:cs typeface="Arial"/>
            </a:endParaRPr>
          </a:p>
        </p:txBody>
      </p:sp>
      <p:sp>
        <p:nvSpPr>
          <p:cNvPr id="96" name="Rounded Rectangle 95"/>
          <p:cNvSpPr/>
          <p:nvPr/>
        </p:nvSpPr>
        <p:spPr bwMode="gray">
          <a:xfrm>
            <a:off x="395536" y="1989708"/>
            <a:ext cx="535989" cy="373310"/>
          </a:xfrm>
          <a:prstGeom prst="roundRect">
            <a:avLst/>
          </a:prstGeom>
        </p:spPr>
        <p:style>
          <a:lnRef idx="1">
            <a:schemeClr val="accent6"/>
          </a:lnRef>
          <a:fillRef idx="2">
            <a:schemeClr val="accent6"/>
          </a:fillRef>
          <a:effectRef idx="1">
            <a:schemeClr val="accent6"/>
          </a:effectRef>
          <a:fontRef idx="minor">
            <a:schemeClr val="dk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050" b="1" smtClean="0">
                <a:latin typeface="微软雅黑" pitchFamily="34" charset="-122"/>
                <a:ea typeface="微软雅黑" pitchFamily="34" charset="-122"/>
                <a:cs typeface="Arial"/>
              </a:rPr>
              <a:t>钢厂</a:t>
            </a:r>
            <a:endParaRPr lang="en-US" sz="1050" b="1" smtClean="0">
              <a:latin typeface="微软雅黑" pitchFamily="34" charset="-122"/>
              <a:ea typeface="微软雅黑" pitchFamily="34" charset="-122"/>
              <a:cs typeface="Arial"/>
            </a:endParaRPr>
          </a:p>
        </p:txBody>
      </p:sp>
      <p:sp>
        <p:nvSpPr>
          <p:cNvPr id="98" name="Rounded Rectangle 97"/>
          <p:cNvSpPr/>
          <p:nvPr/>
        </p:nvSpPr>
        <p:spPr bwMode="gray">
          <a:xfrm>
            <a:off x="1090068" y="1989708"/>
            <a:ext cx="828000" cy="373310"/>
          </a:xfrm>
          <a:prstGeom prst="roundRect">
            <a:avLst/>
          </a:prstGeom>
        </p:spPr>
        <p:style>
          <a:lnRef idx="1">
            <a:schemeClr val="accent6"/>
          </a:lnRef>
          <a:fillRef idx="2">
            <a:schemeClr val="accent6"/>
          </a:fillRef>
          <a:effectRef idx="1">
            <a:schemeClr val="accent6"/>
          </a:effectRef>
          <a:fontRef idx="minor">
            <a:schemeClr val="dk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en-US" altLang="zh-CN" sz="1050" b="1" smtClean="0">
                <a:latin typeface="微软雅黑" pitchFamily="34" charset="-122"/>
                <a:ea typeface="微软雅黑" pitchFamily="34" charset="-122"/>
                <a:cs typeface="Arial"/>
              </a:rPr>
              <a:t>AT</a:t>
            </a:r>
            <a:endParaRPr lang="en-US" sz="1050" b="1" smtClean="0">
              <a:latin typeface="微软雅黑" pitchFamily="34" charset="-122"/>
              <a:ea typeface="微软雅黑" pitchFamily="34" charset="-122"/>
              <a:cs typeface="Arial"/>
            </a:endParaRPr>
          </a:p>
        </p:txBody>
      </p:sp>
      <p:sp>
        <p:nvSpPr>
          <p:cNvPr id="99" name="Rounded Rectangle 98"/>
          <p:cNvSpPr/>
          <p:nvPr/>
        </p:nvSpPr>
        <p:spPr bwMode="gray">
          <a:xfrm>
            <a:off x="2076611" y="1989708"/>
            <a:ext cx="828000" cy="373310"/>
          </a:xfrm>
          <a:prstGeom prst="roundRect">
            <a:avLst/>
          </a:prstGeom>
        </p:spPr>
        <p:style>
          <a:lnRef idx="1">
            <a:schemeClr val="accent6"/>
          </a:lnRef>
          <a:fillRef idx="2">
            <a:schemeClr val="accent6"/>
          </a:fillRef>
          <a:effectRef idx="1">
            <a:schemeClr val="accent6"/>
          </a:effectRef>
          <a:fontRef idx="minor">
            <a:schemeClr val="dk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050" b="1" smtClean="0">
                <a:latin typeface="微软雅黑" pitchFamily="34" charset="-122"/>
                <a:ea typeface="微软雅黑" pitchFamily="34" charset="-122"/>
                <a:cs typeface="Arial"/>
              </a:rPr>
              <a:t>二级钢贸商</a:t>
            </a:r>
            <a:endParaRPr lang="en-US" sz="1050" b="1" smtClean="0">
              <a:latin typeface="微软雅黑" pitchFamily="34" charset="-122"/>
              <a:ea typeface="微软雅黑" pitchFamily="34" charset="-122"/>
              <a:cs typeface="Arial"/>
            </a:endParaRPr>
          </a:p>
        </p:txBody>
      </p:sp>
      <p:sp>
        <p:nvSpPr>
          <p:cNvPr id="101" name="Rounded Rectangle 100"/>
          <p:cNvSpPr/>
          <p:nvPr/>
        </p:nvSpPr>
        <p:spPr bwMode="gray">
          <a:xfrm>
            <a:off x="4968136" y="1988840"/>
            <a:ext cx="828000" cy="373310"/>
          </a:xfrm>
          <a:prstGeom prst="roundRect">
            <a:avLst/>
          </a:prstGeom>
          <a:noFill/>
          <a:ln>
            <a:prstDash val="dash"/>
          </a:ln>
        </p:spPr>
        <p:style>
          <a:lnRef idx="1">
            <a:schemeClr val="accent6"/>
          </a:lnRef>
          <a:fillRef idx="2">
            <a:schemeClr val="accent6"/>
          </a:fillRef>
          <a:effectRef idx="1">
            <a:schemeClr val="accent6"/>
          </a:effectRef>
          <a:fontRef idx="minor">
            <a:schemeClr val="dk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050" b="1" smtClean="0">
                <a:solidFill>
                  <a:schemeClr val="accent6"/>
                </a:solidFill>
                <a:latin typeface="微软雅黑" pitchFamily="34" charset="-122"/>
                <a:ea typeface="微软雅黑" pitchFamily="34" charset="-122"/>
                <a:cs typeface="Arial"/>
              </a:rPr>
              <a:t>中小型终端用户</a:t>
            </a:r>
            <a:endParaRPr lang="en-US" sz="1050" b="1" smtClean="0">
              <a:solidFill>
                <a:schemeClr val="accent6"/>
              </a:solidFill>
              <a:latin typeface="微软雅黑" pitchFamily="34" charset="-122"/>
              <a:ea typeface="微软雅黑" pitchFamily="34" charset="-122"/>
              <a:cs typeface="Arial"/>
            </a:endParaRPr>
          </a:p>
        </p:txBody>
      </p:sp>
      <p:sp>
        <p:nvSpPr>
          <p:cNvPr id="102" name="Rounded Rectangle 101"/>
          <p:cNvSpPr/>
          <p:nvPr/>
        </p:nvSpPr>
        <p:spPr bwMode="gray">
          <a:xfrm>
            <a:off x="4180027" y="1989708"/>
            <a:ext cx="535989" cy="373310"/>
          </a:xfrm>
          <a:prstGeom prst="roundRect">
            <a:avLst/>
          </a:prstGeom>
          <a:noFill/>
          <a:ln>
            <a:prstDash val="dash"/>
          </a:ln>
        </p:spPr>
        <p:style>
          <a:lnRef idx="1">
            <a:schemeClr val="accent6"/>
          </a:lnRef>
          <a:fillRef idx="2">
            <a:schemeClr val="accent6"/>
          </a:fillRef>
          <a:effectRef idx="1">
            <a:schemeClr val="accent6"/>
          </a:effectRef>
          <a:fontRef idx="minor">
            <a:schemeClr val="dk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en-US" altLang="zh-CN" sz="1050" b="1" smtClean="0">
                <a:solidFill>
                  <a:schemeClr val="accent6"/>
                </a:solidFill>
                <a:latin typeface="微软雅黑" pitchFamily="34" charset="-122"/>
                <a:ea typeface="微软雅黑" pitchFamily="34" charset="-122"/>
                <a:cs typeface="Arial"/>
              </a:rPr>
              <a:t>……</a:t>
            </a:r>
            <a:endParaRPr lang="en-US" sz="1050" b="1" smtClean="0">
              <a:solidFill>
                <a:schemeClr val="accent6"/>
              </a:solidFill>
              <a:latin typeface="微软雅黑" pitchFamily="34" charset="-122"/>
              <a:ea typeface="微软雅黑" pitchFamily="34" charset="-122"/>
              <a:cs typeface="Arial"/>
            </a:endParaRPr>
          </a:p>
        </p:txBody>
      </p:sp>
      <p:sp>
        <p:nvSpPr>
          <p:cNvPr id="103" name="Rounded Rectangle 102"/>
          <p:cNvSpPr/>
          <p:nvPr/>
        </p:nvSpPr>
        <p:spPr bwMode="gray">
          <a:xfrm>
            <a:off x="4966558" y="2493764"/>
            <a:ext cx="828000" cy="373310"/>
          </a:xfrm>
          <a:prstGeom prst="roundRect">
            <a:avLst/>
          </a:prstGeom>
        </p:spPr>
        <p:style>
          <a:lnRef idx="1">
            <a:schemeClr val="accent6"/>
          </a:lnRef>
          <a:fillRef idx="2">
            <a:schemeClr val="accent6"/>
          </a:fillRef>
          <a:effectRef idx="1">
            <a:schemeClr val="accent6"/>
          </a:effectRef>
          <a:fontRef idx="minor">
            <a:schemeClr val="dk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050" b="1" smtClean="0">
                <a:latin typeface="微软雅黑" pitchFamily="34" charset="-122"/>
                <a:ea typeface="微软雅黑" pitchFamily="34" charset="-122"/>
                <a:cs typeface="Arial"/>
              </a:rPr>
              <a:t>中大型终端用户</a:t>
            </a:r>
            <a:endParaRPr lang="en-US" sz="1050" b="1" smtClean="0">
              <a:latin typeface="微软雅黑" pitchFamily="34" charset="-122"/>
              <a:ea typeface="微软雅黑" pitchFamily="34" charset="-122"/>
              <a:cs typeface="Arial"/>
            </a:endParaRPr>
          </a:p>
        </p:txBody>
      </p:sp>
      <p:cxnSp>
        <p:nvCxnSpPr>
          <p:cNvPr id="106" name="Straight Arrow Connector 105"/>
          <p:cNvCxnSpPr>
            <a:stCxn id="96" idx="3"/>
            <a:endCxn id="98" idx="1"/>
          </p:cNvCxnSpPr>
          <p:nvPr/>
        </p:nvCxnSpPr>
        <p:spPr bwMode="auto">
          <a:xfrm>
            <a:off x="931525" y="2176363"/>
            <a:ext cx="158543" cy="0"/>
          </a:xfrm>
          <a:prstGeom prst="straightConnector1">
            <a:avLst/>
          </a:prstGeom>
          <a:ln>
            <a:headEnd type="none" w="med" len="med"/>
            <a:tailEnd type="arrow"/>
          </a:ln>
        </p:spPr>
        <p:style>
          <a:lnRef idx="1">
            <a:schemeClr val="accent6"/>
          </a:lnRef>
          <a:fillRef idx="2">
            <a:schemeClr val="accent6"/>
          </a:fillRef>
          <a:effectRef idx="1">
            <a:schemeClr val="accent6"/>
          </a:effectRef>
          <a:fontRef idx="minor">
            <a:schemeClr val="dk1"/>
          </a:fontRef>
        </p:style>
      </p:cxnSp>
      <p:cxnSp>
        <p:nvCxnSpPr>
          <p:cNvPr id="107" name="Straight Arrow Connector 106"/>
          <p:cNvCxnSpPr>
            <a:stCxn id="98" idx="3"/>
            <a:endCxn id="99" idx="1"/>
          </p:cNvCxnSpPr>
          <p:nvPr/>
        </p:nvCxnSpPr>
        <p:spPr bwMode="auto">
          <a:xfrm>
            <a:off x="1918068" y="2176363"/>
            <a:ext cx="158543" cy="0"/>
          </a:xfrm>
          <a:prstGeom prst="straightConnector1">
            <a:avLst/>
          </a:prstGeom>
          <a:ln>
            <a:headEnd type="none" w="med" len="med"/>
            <a:tailEnd type="arrow"/>
          </a:ln>
        </p:spPr>
        <p:style>
          <a:lnRef idx="1">
            <a:schemeClr val="accent6"/>
          </a:lnRef>
          <a:fillRef idx="2">
            <a:schemeClr val="accent6"/>
          </a:fillRef>
          <a:effectRef idx="1">
            <a:schemeClr val="accent6"/>
          </a:effectRef>
          <a:fontRef idx="minor">
            <a:schemeClr val="dk1"/>
          </a:fontRef>
        </p:style>
      </p:cxnSp>
      <p:cxnSp>
        <p:nvCxnSpPr>
          <p:cNvPr id="110" name="Straight Arrow Connector 109"/>
          <p:cNvCxnSpPr>
            <a:stCxn id="99" idx="3"/>
            <a:endCxn id="72" idx="1"/>
          </p:cNvCxnSpPr>
          <p:nvPr/>
        </p:nvCxnSpPr>
        <p:spPr bwMode="auto">
          <a:xfrm flipV="1">
            <a:off x="2904611" y="2175495"/>
            <a:ext cx="221235" cy="868"/>
          </a:xfrm>
          <a:prstGeom prst="straightConnector1">
            <a:avLst/>
          </a:prstGeom>
          <a:ln>
            <a:prstDash val="sysDash"/>
            <a:headEnd type="none" w="med" len="med"/>
            <a:tailEnd type="arrow"/>
          </a:ln>
        </p:spPr>
        <p:style>
          <a:lnRef idx="1">
            <a:schemeClr val="accent6"/>
          </a:lnRef>
          <a:fillRef idx="2">
            <a:schemeClr val="accent6"/>
          </a:fillRef>
          <a:effectRef idx="1">
            <a:schemeClr val="accent6"/>
          </a:effectRef>
          <a:fontRef idx="minor">
            <a:schemeClr val="dk1"/>
          </a:fontRef>
        </p:style>
      </p:cxnSp>
      <p:cxnSp>
        <p:nvCxnSpPr>
          <p:cNvPr id="113" name="Straight Arrow Connector 112"/>
          <p:cNvCxnSpPr>
            <a:stCxn id="102" idx="3"/>
            <a:endCxn id="101" idx="1"/>
          </p:cNvCxnSpPr>
          <p:nvPr/>
        </p:nvCxnSpPr>
        <p:spPr bwMode="auto">
          <a:xfrm flipV="1">
            <a:off x="4716016" y="2175495"/>
            <a:ext cx="252120" cy="868"/>
          </a:xfrm>
          <a:prstGeom prst="straightConnector1">
            <a:avLst/>
          </a:prstGeom>
          <a:ln>
            <a:prstDash val="sysDash"/>
            <a:headEnd type="none" w="med" len="med"/>
            <a:tailEnd type="arrow"/>
          </a:ln>
        </p:spPr>
        <p:style>
          <a:lnRef idx="1">
            <a:schemeClr val="accent6"/>
          </a:lnRef>
          <a:fillRef idx="2">
            <a:schemeClr val="accent6"/>
          </a:fillRef>
          <a:effectRef idx="1">
            <a:schemeClr val="accent6"/>
          </a:effectRef>
          <a:fontRef idx="minor">
            <a:schemeClr val="dk1"/>
          </a:fontRef>
        </p:style>
      </p:cxnSp>
      <p:cxnSp>
        <p:nvCxnSpPr>
          <p:cNvPr id="119" name="Elbow Connector 118"/>
          <p:cNvCxnSpPr>
            <a:stCxn id="98" idx="2"/>
            <a:endCxn id="103" idx="1"/>
          </p:cNvCxnSpPr>
          <p:nvPr/>
        </p:nvCxnSpPr>
        <p:spPr bwMode="auto">
          <a:xfrm rot="16200000" flipH="1">
            <a:off x="3076613" y="790473"/>
            <a:ext cx="317401" cy="3462490"/>
          </a:xfrm>
          <a:prstGeom prst="bentConnector2">
            <a:avLst/>
          </a:prstGeom>
          <a:ln>
            <a:headEnd type="none" w="med" len="med"/>
            <a:tailEnd type="arrow"/>
          </a:ln>
        </p:spPr>
        <p:style>
          <a:lnRef idx="1">
            <a:schemeClr val="accent6"/>
          </a:lnRef>
          <a:fillRef idx="2">
            <a:schemeClr val="accent6"/>
          </a:fillRef>
          <a:effectRef idx="1">
            <a:schemeClr val="accent6"/>
          </a:effectRef>
          <a:fontRef idx="minor">
            <a:schemeClr val="dk1"/>
          </a:fontRef>
        </p:style>
      </p:cxnSp>
      <p:sp>
        <p:nvSpPr>
          <p:cNvPr id="42" name="Rounded Rectangle 41"/>
          <p:cNvSpPr/>
          <p:nvPr/>
        </p:nvSpPr>
        <p:spPr bwMode="gray">
          <a:xfrm>
            <a:off x="1044128" y="4840002"/>
            <a:ext cx="535989" cy="373310"/>
          </a:xfrm>
          <a:prstGeom prst="roundRect">
            <a:avLst/>
          </a:prstGeom>
        </p:spPr>
        <p:style>
          <a:lnRef idx="1">
            <a:schemeClr val="accent6"/>
          </a:lnRef>
          <a:fillRef idx="2">
            <a:schemeClr val="accent6"/>
          </a:fillRef>
          <a:effectRef idx="1">
            <a:schemeClr val="accent6"/>
          </a:effectRef>
          <a:fontRef idx="minor">
            <a:schemeClr val="dk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050" b="1" smtClean="0">
                <a:latin typeface="微软雅黑" pitchFamily="34" charset="-122"/>
                <a:ea typeface="微软雅黑" pitchFamily="34" charset="-122"/>
                <a:cs typeface="Arial"/>
              </a:rPr>
              <a:t>钢厂</a:t>
            </a:r>
            <a:endParaRPr lang="en-US" sz="1050" b="1" smtClean="0">
              <a:latin typeface="微软雅黑" pitchFamily="34" charset="-122"/>
              <a:ea typeface="微软雅黑" pitchFamily="34" charset="-122"/>
              <a:cs typeface="Arial"/>
            </a:endParaRPr>
          </a:p>
        </p:txBody>
      </p:sp>
      <p:sp>
        <p:nvSpPr>
          <p:cNvPr id="44" name="Rounded Rectangle 43"/>
          <p:cNvSpPr/>
          <p:nvPr/>
        </p:nvSpPr>
        <p:spPr bwMode="gray">
          <a:xfrm>
            <a:off x="1738660" y="4840002"/>
            <a:ext cx="828000" cy="373310"/>
          </a:xfrm>
          <a:prstGeom prst="roundRect">
            <a:avLst/>
          </a:prstGeom>
        </p:spPr>
        <p:style>
          <a:lnRef idx="1">
            <a:schemeClr val="accent6"/>
          </a:lnRef>
          <a:fillRef idx="2">
            <a:schemeClr val="accent6"/>
          </a:fillRef>
          <a:effectRef idx="1">
            <a:schemeClr val="accent6"/>
          </a:effectRef>
          <a:fontRef idx="minor">
            <a:schemeClr val="dk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en-US" altLang="zh-CN" sz="1050" b="1" smtClean="0">
                <a:latin typeface="微软雅黑" pitchFamily="34" charset="-122"/>
                <a:ea typeface="微软雅黑" pitchFamily="34" charset="-122"/>
                <a:cs typeface="Arial"/>
              </a:rPr>
              <a:t>AT</a:t>
            </a:r>
            <a:endParaRPr lang="en-US" sz="1050" b="1" smtClean="0">
              <a:latin typeface="微软雅黑" pitchFamily="34" charset="-122"/>
              <a:ea typeface="微软雅黑" pitchFamily="34" charset="-122"/>
              <a:cs typeface="Arial"/>
            </a:endParaRPr>
          </a:p>
        </p:txBody>
      </p:sp>
      <p:sp>
        <p:nvSpPr>
          <p:cNvPr id="46" name="Rounded Rectangle 45"/>
          <p:cNvSpPr/>
          <p:nvPr/>
        </p:nvSpPr>
        <p:spPr bwMode="gray">
          <a:xfrm>
            <a:off x="3960544" y="4839134"/>
            <a:ext cx="828000" cy="373310"/>
          </a:xfrm>
          <a:prstGeom prst="roundRect">
            <a:avLst/>
          </a:prstGeom>
        </p:spPr>
        <p:style>
          <a:lnRef idx="1">
            <a:schemeClr val="accent6"/>
          </a:lnRef>
          <a:fillRef idx="2">
            <a:schemeClr val="accent6"/>
          </a:fillRef>
          <a:effectRef idx="1">
            <a:schemeClr val="accent6"/>
          </a:effectRef>
          <a:fontRef idx="minor">
            <a:schemeClr val="dk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050" b="1" smtClean="0">
                <a:latin typeface="微软雅黑" pitchFamily="34" charset="-122"/>
                <a:ea typeface="微软雅黑" pitchFamily="34" charset="-122"/>
                <a:cs typeface="Arial"/>
              </a:rPr>
              <a:t>中小型终端用户</a:t>
            </a:r>
            <a:endParaRPr lang="en-US" sz="1050" b="1" smtClean="0">
              <a:latin typeface="微软雅黑" pitchFamily="34" charset="-122"/>
              <a:ea typeface="微软雅黑" pitchFamily="34" charset="-122"/>
              <a:cs typeface="Arial"/>
            </a:endParaRPr>
          </a:p>
        </p:txBody>
      </p:sp>
      <p:sp>
        <p:nvSpPr>
          <p:cNvPr id="47" name="Rounded Rectangle 46"/>
          <p:cNvSpPr/>
          <p:nvPr/>
        </p:nvSpPr>
        <p:spPr bwMode="gray">
          <a:xfrm>
            <a:off x="2988344" y="4840002"/>
            <a:ext cx="624030" cy="373310"/>
          </a:xfrm>
          <a:prstGeom prst="roundRect">
            <a:avLst/>
          </a:prstGeom>
        </p:spPr>
        <p:style>
          <a:lnRef idx="1">
            <a:schemeClr val="accent6"/>
          </a:lnRef>
          <a:fillRef idx="2">
            <a:schemeClr val="accent6"/>
          </a:fillRef>
          <a:effectRef idx="1">
            <a:schemeClr val="accent6"/>
          </a:effectRef>
          <a:fontRef idx="minor">
            <a:schemeClr val="dk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050" b="1" smtClean="0">
                <a:latin typeface="微软雅黑" pitchFamily="34" charset="-122"/>
                <a:ea typeface="微软雅黑" pitchFamily="34" charset="-122"/>
                <a:cs typeface="Arial"/>
              </a:rPr>
              <a:t>钢贸商</a:t>
            </a:r>
            <a:endParaRPr lang="en-US" sz="1050" b="1" baseline="30000" smtClean="0">
              <a:latin typeface="微软雅黑" pitchFamily="34" charset="-122"/>
              <a:ea typeface="微软雅黑" pitchFamily="34" charset="-122"/>
              <a:cs typeface="Arial"/>
            </a:endParaRPr>
          </a:p>
        </p:txBody>
      </p:sp>
      <p:sp>
        <p:nvSpPr>
          <p:cNvPr id="48" name="Rounded Rectangle 47"/>
          <p:cNvSpPr/>
          <p:nvPr/>
        </p:nvSpPr>
        <p:spPr bwMode="gray">
          <a:xfrm>
            <a:off x="3958966" y="5344058"/>
            <a:ext cx="828000" cy="373310"/>
          </a:xfrm>
          <a:prstGeom prst="roundRect">
            <a:avLst/>
          </a:prstGeom>
        </p:spPr>
        <p:style>
          <a:lnRef idx="1">
            <a:schemeClr val="accent6"/>
          </a:lnRef>
          <a:fillRef idx="2">
            <a:schemeClr val="accent6"/>
          </a:fillRef>
          <a:effectRef idx="1">
            <a:schemeClr val="accent6"/>
          </a:effectRef>
          <a:fontRef idx="minor">
            <a:schemeClr val="dk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050" b="1" smtClean="0">
                <a:latin typeface="微软雅黑" pitchFamily="34" charset="-122"/>
                <a:ea typeface="微软雅黑" pitchFamily="34" charset="-122"/>
                <a:cs typeface="Arial"/>
              </a:rPr>
              <a:t>中大型终端用户</a:t>
            </a:r>
            <a:endParaRPr lang="en-US" sz="1050" b="1" smtClean="0">
              <a:latin typeface="微软雅黑" pitchFamily="34" charset="-122"/>
              <a:ea typeface="微软雅黑" pitchFamily="34" charset="-122"/>
              <a:cs typeface="Arial"/>
            </a:endParaRPr>
          </a:p>
        </p:txBody>
      </p:sp>
      <p:cxnSp>
        <p:nvCxnSpPr>
          <p:cNvPr id="49" name="Straight Arrow Connector 48"/>
          <p:cNvCxnSpPr>
            <a:stCxn id="42" idx="3"/>
            <a:endCxn id="44" idx="1"/>
          </p:cNvCxnSpPr>
          <p:nvPr/>
        </p:nvCxnSpPr>
        <p:spPr bwMode="auto">
          <a:xfrm>
            <a:off x="1580117" y="5026657"/>
            <a:ext cx="158543" cy="0"/>
          </a:xfrm>
          <a:prstGeom prst="straightConnector1">
            <a:avLst/>
          </a:prstGeom>
          <a:ln>
            <a:headEnd type="none" w="med" len="med"/>
            <a:tailEnd type="arrow"/>
          </a:ln>
        </p:spPr>
        <p:style>
          <a:lnRef idx="1">
            <a:schemeClr val="accent6"/>
          </a:lnRef>
          <a:fillRef idx="2">
            <a:schemeClr val="accent6"/>
          </a:fillRef>
          <a:effectRef idx="1">
            <a:schemeClr val="accent6"/>
          </a:effectRef>
          <a:fontRef idx="minor">
            <a:schemeClr val="dk1"/>
          </a:fontRef>
        </p:style>
      </p:cxnSp>
      <p:cxnSp>
        <p:nvCxnSpPr>
          <p:cNvPr id="52" name="Straight Arrow Connector 51"/>
          <p:cNvCxnSpPr>
            <a:stCxn id="44" idx="3"/>
            <a:endCxn id="47" idx="1"/>
          </p:cNvCxnSpPr>
          <p:nvPr/>
        </p:nvCxnSpPr>
        <p:spPr bwMode="auto">
          <a:xfrm>
            <a:off x="2566660" y="5026657"/>
            <a:ext cx="421684" cy="0"/>
          </a:xfrm>
          <a:prstGeom prst="straightConnector1">
            <a:avLst/>
          </a:prstGeom>
          <a:ln>
            <a:headEnd type="none" w="med" len="med"/>
            <a:tailEnd type="arrow"/>
          </a:ln>
        </p:spPr>
        <p:style>
          <a:lnRef idx="1">
            <a:schemeClr val="accent6"/>
          </a:lnRef>
          <a:fillRef idx="2">
            <a:schemeClr val="accent6"/>
          </a:fillRef>
          <a:effectRef idx="1">
            <a:schemeClr val="accent6"/>
          </a:effectRef>
          <a:fontRef idx="minor">
            <a:schemeClr val="dk1"/>
          </a:fontRef>
        </p:style>
      </p:cxnSp>
      <p:cxnSp>
        <p:nvCxnSpPr>
          <p:cNvPr id="53" name="Straight Arrow Connector 52"/>
          <p:cNvCxnSpPr>
            <a:stCxn id="47" idx="3"/>
            <a:endCxn id="46" idx="1"/>
          </p:cNvCxnSpPr>
          <p:nvPr/>
        </p:nvCxnSpPr>
        <p:spPr bwMode="auto">
          <a:xfrm flipV="1">
            <a:off x="3612374" y="5025789"/>
            <a:ext cx="348170" cy="868"/>
          </a:xfrm>
          <a:prstGeom prst="straightConnector1">
            <a:avLst/>
          </a:prstGeom>
          <a:ln>
            <a:headEnd type="none" w="med" len="med"/>
            <a:tailEnd type="arrow"/>
          </a:ln>
        </p:spPr>
        <p:style>
          <a:lnRef idx="1">
            <a:schemeClr val="accent6"/>
          </a:lnRef>
          <a:fillRef idx="2">
            <a:schemeClr val="accent6"/>
          </a:fillRef>
          <a:effectRef idx="1">
            <a:schemeClr val="accent6"/>
          </a:effectRef>
          <a:fontRef idx="minor">
            <a:schemeClr val="dk1"/>
          </a:fontRef>
        </p:style>
      </p:cxnSp>
      <p:cxnSp>
        <p:nvCxnSpPr>
          <p:cNvPr id="54" name="Elbow Connector 118"/>
          <p:cNvCxnSpPr>
            <a:stCxn id="44" idx="2"/>
            <a:endCxn id="48" idx="1"/>
          </p:cNvCxnSpPr>
          <p:nvPr/>
        </p:nvCxnSpPr>
        <p:spPr bwMode="auto">
          <a:xfrm rot="16200000" flipH="1">
            <a:off x="2897113" y="4468859"/>
            <a:ext cx="317401" cy="1806306"/>
          </a:xfrm>
          <a:prstGeom prst="bentConnector2">
            <a:avLst/>
          </a:prstGeom>
          <a:ln>
            <a:headEnd type="none" w="med" len="med"/>
            <a:tailEnd type="arrow"/>
          </a:ln>
        </p:spPr>
        <p:style>
          <a:lnRef idx="1">
            <a:schemeClr val="accent6"/>
          </a:lnRef>
          <a:fillRef idx="2">
            <a:schemeClr val="accent6"/>
          </a:fillRef>
          <a:effectRef idx="1">
            <a:schemeClr val="accent6"/>
          </a:effectRef>
          <a:fontRef idx="minor">
            <a:schemeClr val="dk1"/>
          </a:fontRef>
        </p:style>
      </p:cxnSp>
      <p:sp>
        <p:nvSpPr>
          <p:cNvPr id="66" name="Rounded Rectangle 65"/>
          <p:cNvSpPr/>
          <p:nvPr/>
        </p:nvSpPr>
        <p:spPr bwMode="gray">
          <a:xfrm>
            <a:off x="5524177" y="5344058"/>
            <a:ext cx="828000" cy="373310"/>
          </a:xfrm>
          <a:prstGeom prst="roundRect">
            <a:avLst/>
          </a:prstGeom>
        </p:spPr>
        <p:style>
          <a:lnRef idx="1">
            <a:schemeClr val="accent6"/>
          </a:lnRef>
          <a:fillRef idx="2">
            <a:schemeClr val="accent6"/>
          </a:fillRef>
          <a:effectRef idx="1">
            <a:schemeClr val="accent6"/>
          </a:effectRef>
          <a:fontRef idx="minor">
            <a:schemeClr val="dk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050" b="1" smtClean="0">
                <a:latin typeface="微软雅黑" pitchFamily="34" charset="-122"/>
                <a:ea typeface="微软雅黑" pitchFamily="34" charset="-122"/>
                <a:cs typeface="Arial"/>
              </a:rPr>
              <a:t>钢贸商</a:t>
            </a:r>
            <a:endParaRPr lang="en-US" altLang="zh-CN" sz="1050" b="1" smtClean="0">
              <a:latin typeface="微软雅黑" pitchFamily="34" charset="-122"/>
              <a:ea typeface="微软雅黑" pitchFamily="34" charset="-122"/>
              <a:cs typeface="Arial"/>
            </a:endParaRPr>
          </a:p>
        </p:txBody>
      </p:sp>
      <p:sp>
        <p:nvSpPr>
          <p:cNvPr id="68" name="Rounded Rectangle 67"/>
          <p:cNvSpPr/>
          <p:nvPr/>
        </p:nvSpPr>
        <p:spPr bwMode="gray">
          <a:xfrm>
            <a:off x="7128896" y="5343190"/>
            <a:ext cx="828000" cy="373310"/>
          </a:xfrm>
          <a:prstGeom prst="roundRect">
            <a:avLst/>
          </a:prstGeom>
        </p:spPr>
        <p:style>
          <a:lnRef idx="1">
            <a:schemeClr val="accent6"/>
          </a:lnRef>
          <a:fillRef idx="2">
            <a:schemeClr val="accent6"/>
          </a:fillRef>
          <a:effectRef idx="1">
            <a:schemeClr val="accent6"/>
          </a:effectRef>
          <a:fontRef idx="minor">
            <a:schemeClr val="dk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050" b="1" smtClean="0">
                <a:latin typeface="微软雅黑" pitchFamily="34" charset="-122"/>
                <a:ea typeface="微软雅黑" pitchFamily="34" charset="-122"/>
                <a:cs typeface="Arial"/>
              </a:rPr>
              <a:t>终端用户</a:t>
            </a:r>
            <a:endParaRPr lang="en-US" sz="1050" b="1" smtClean="0">
              <a:latin typeface="微软雅黑" pitchFamily="34" charset="-122"/>
              <a:ea typeface="微软雅黑" pitchFamily="34" charset="-122"/>
              <a:cs typeface="Arial"/>
            </a:endParaRPr>
          </a:p>
        </p:txBody>
      </p:sp>
      <p:sp>
        <p:nvSpPr>
          <p:cNvPr id="70" name="Rounded Rectangle 69"/>
          <p:cNvSpPr/>
          <p:nvPr/>
        </p:nvSpPr>
        <p:spPr bwMode="gray">
          <a:xfrm>
            <a:off x="7114361" y="4815098"/>
            <a:ext cx="828000" cy="373310"/>
          </a:xfrm>
          <a:prstGeom prst="roundRect">
            <a:avLst/>
          </a:prstGeom>
        </p:spPr>
        <p:style>
          <a:lnRef idx="1">
            <a:schemeClr val="accent6"/>
          </a:lnRef>
          <a:fillRef idx="2">
            <a:schemeClr val="accent6"/>
          </a:fillRef>
          <a:effectRef idx="1">
            <a:schemeClr val="accent6"/>
          </a:effectRef>
          <a:fontRef idx="minor">
            <a:schemeClr val="dk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050" b="1" smtClean="0">
                <a:latin typeface="微软雅黑" pitchFamily="34" charset="-122"/>
                <a:ea typeface="微软雅黑" pitchFamily="34" charset="-122"/>
                <a:cs typeface="Arial"/>
              </a:rPr>
              <a:t>钢贸商</a:t>
            </a:r>
            <a:endParaRPr lang="en-US" sz="1050" b="1" smtClean="0">
              <a:latin typeface="微软雅黑" pitchFamily="34" charset="-122"/>
              <a:ea typeface="微软雅黑" pitchFamily="34" charset="-122"/>
              <a:cs typeface="Arial"/>
            </a:endParaRPr>
          </a:p>
        </p:txBody>
      </p:sp>
      <p:cxnSp>
        <p:nvCxnSpPr>
          <p:cNvPr id="81" name="Straight Arrow Connector 80"/>
          <p:cNvCxnSpPr>
            <a:stCxn id="66" idx="3"/>
            <a:endCxn id="68" idx="1"/>
          </p:cNvCxnSpPr>
          <p:nvPr/>
        </p:nvCxnSpPr>
        <p:spPr bwMode="auto">
          <a:xfrm flipV="1">
            <a:off x="6352177" y="5529845"/>
            <a:ext cx="776719" cy="868"/>
          </a:xfrm>
          <a:prstGeom prst="straightConnector1">
            <a:avLst/>
          </a:prstGeom>
          <a:ln>
            <a:headEnd type="none" w="med" len="med"/>
            <a:tailEnd type="arrow"/>
          </a:ln>
        </p:spPr>
        <p:style>
          <a:lnRef idx="1">
            <a:schemeClr val="accent6"/>
          </a:lnRef>
          <a:fillRef idx="2">
            <a:schemeClr val="accent6"/>
          </a:fillRef>
          <a:effectRef idx="1">
            <a:schemeClr val="accent6"/>
          </a:effectRef>
          <a:fontRef idx="minor">
            <a:schemeClr val="dk1"/>
          </a:fontRef>
        </p:style>
      </p:cxnSp>
      <p:sp>
        <p:nvSpPr>
          <p:cNvPr id="112" name="TextBox 111"/>
          <p:cNvSpPr txBox="1"/>
          <p:nvPr/>
        </p:nvSpPr>
        <p:spPr>
          <a:xfrm>
            <a:off x="4572000" y="4114028"/>
            <a:ext cx="4320479" cy="52322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r>
              <a:rPr lang="zh-CN" altLang="en-US" sz="1400" b="1" u="sng" smtClean="0">
                <a:latin typeface="微软雅黑" pitchFamily="34" charset="-122"/>
                <a:ea typeface="微软雅黑" pitchFamily="34" charset="-122"/>
              </a:rPr>
              <a:t>场景</a:t>
            </a:r>
            <a:r>
              <a:rPr lang="en-US" altLang="zh-CN" sz="1400" b="1" u="sng" smtClean="0">
                <a:latin typeface="微软雅黑" pitchFamily="34" charset="-122"/>
                <a:ea typeface="微软雅黑" pitchFamily="34" charset="-122"/>
              </a:rPr>
              <a:t>2</a:t>
            </a:r>
            <a:r>
              <a:rPr lang="zh-CN" altLang="en-US" sz="1400" b="1" u="sng" smtClean="0">
                <a:latin typeface="微软雅黑" pitchFamily="34" charset="-122"/>
                <a:ea typeface="微软雅黑" pitchFamily="34" charset="-122"/>
              </a:rPr>
              <a:t>：</a:t>
            </a:r>
            <a:endParaRPr lang="en-US" altLang="zh-CN" sz="1400" b="1" u="sng" smtClean="0">
              <a:latin typeface="微软雅黑" pitchFamily="34" charset="-122"/>
              <a:ea typeface="微软雅黑" pitchFamily="34" charset="-122"/>
            </a:endParaRPr>
          </a:p>
          <a:p>
            <a:pPr algn="ctr"/>
            <a:r>
              <a:rPr lang="zh-CN" altLang="en-US" sz="1400" b="1" u="sng">
                <a:latin typeface="微软雅黑" pitchFamily="34" charset="-122"/>
                <a:ea typeface="微软雅黑" pitchFamily="34" charset="-122"/>
              </a:rPr>
              <a:t>创</a:t>
            </a:r>
            <a:r>
              <a:rPr lang="zh-CN" altLang="en-US" sz="1400" b="1" u="sng" smtClean="0">
                <a:latin typeface="微软雅黑" pitchFamily="34" charset="-122"/>
                <a:ea typeface="微软雅黑" pitchFamily="34" charset="-122"/>
              </a:rPr>
              <a:t>新</a:t>
            </a:r>
            <a:r>
              <a:rPr lang="zh-CN" altLang="en-US" sz="1400" b="1" u="sng">
                <a:latin typeface="微软雅黑" pitchFamily="34" charset="-122"/>
                <a:ea typeface="微软雅黑" pitchFamily="34" charset="-122"/>
              </a:rPr>
              <a:t>业务</a:t>
            </a:r>
            <a:r>
              <a:rPr lang="zh-CN" altLang="en-US" sz="1400" b="1" u="sng" smtClean="0">
                <a:latin typeface="微软雅黑" pitchFamily="34" charset="-122"/>
                <a:ea typeface="微软雅黑" pitchFamily="34" charset="-122"/>
              </a:rPr>
              <a:t>、融</a:t>
            </a:r>
            <a:r>
              <a:rPr lang="zh-CN" altLang="en-US" sz="1400" b="1" u="sng">
                <a:latin typeface="微软雅黑" pitchFamily="34" charset="-122"/>
                <a:ea typeface="微软雅黑" pitchFamily="34" charset="-122"/>
              </a:rPr>
              <a:t>通</a:t>
            </a:r>
            <a:r>
              <a:rPr lang="zh-CN" altLang="en-US" sz="1400" b="1" u="sng" smtClean="0">
                <a:latin typeface="微软雅黑" pitchFamily="34" charset="-122"/>
                <a:ea typeface="微软雅黑" pitchFamily="34" charset="-122"/>
              </a:rPr>
              <a:t>交易、促进销售</a:t>
            </a:r>
            <a:endParaRPr lang="en-US" altLang="zh-CN" sz="1400" b="1" u="sng" smtClean="0">
              <a:latin typeface="微软雅黑" pitchFamily="34" charset="-122"/>
              <a:ea typeface="微软雅黑" pitchFamily="34" charset="-122"/>
            </a:endParaRPr>
          </a:p>
        </p:txBody>
      </p:sp>
      <p:sp>
        <p:nvSpPr>
          <p:cNvPr id="114" name="TextBox 113"/>
          <p:cNvSpPr txBox="1"/>
          <p:nvPr/>
        </p:nvSpPr>
        <p:spPr>
          <a:xfrm>
            <a:off x="468065" y="4114028"/>
            <a:ext cx="4464495" cy="52322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r>
              <a:rPr lang="zh-CN" altLang="en-US" sz="1400" b="1" u="sng" smtClean="0">
                <a:latin typeface="微软雅黑" pitchFamily="34" charset="-122"/>
                <a:ea typeface="微软雅黑" pitchFamily="34" charset="-122"/>
              </a:rPr>
              <a:t>场景</a:t>
            </a:r>
            <a:r>
              <a:rPr lang="en-US" altLang="zh-CN" sz="1400" b="1" u="sng" smtClean="0">
                <a:latin typeface="微软雅黑" pitchFamily="34" charset="-122"/>
                <a:ea typeface="微软雅黑" pitchFamily="34" charset="-122"/>
              </a:rPr>
              <a:t>1</a:t>
            </a:r>
            <a:r>
              <a:rPr lang="zh-CN" altLang="en-US" sz="1400" b="1" u="sng" smtClean="0">
                <a:latin typeface="微软雅黑" pitchFamily="34" charset="-122"/>
                <a:ea typeface="微软雅黑" pitchFamily="34" charset="-122"/>
              </a:rPr>
              <a:t>：</a:t>
            </a:r>
            <a:endParaRPr lang="en-US" altLang="zh-CN" sz="1400" b="1" u="sng" smtClean="0">
              <a:latin typeface="微软雅黑" pitchFamily="34" charset="-122"/>
              <a:ea typeface="微软雅黑" pitchFamily="34" charset="-122"/>
            </a:endParaRPr>
          </a:p>
          <a:p>
            <a:pPr algn="ctr"/>
            <a:r>
              <a:rPr lang="zh-CN" altLang="en-US" sz="1400" b="1" u="sng">
                <a:latin typeface="微软雅黑" pitchFamily="34" charset="-122"/>
                <a:ea typeface="微软雅黑" pitchFamily="34" charset="-122"/>
              </a:rPr>
              <a:t>延伸网络</a:t>
            </a:r>
            <a:r>
              <a:rPr lang="zh-CN" altLang="en-US" sz="1400" b="1" u="sng" smtClean="0">
                <a:latin typeface="微软雅黑" pitchFamily="34" charset="-122"/>
                <a:ea typeface="微软雅黑" pitchFamily="34" charset="-122"/>
              </a:rPr>
              <a:t>、提高服务、增</a:t>
            </a:r>
            <a:r>
              <a:rPr lang="zh-CN" altLang="en-US" sz="1400" b="1" u="sng">
                <a:latin typeface="微软雅黑" pitchFamily="34" charset="-122"/>
                <a:ea typeface="微软雅黑" pitchFamily="34" charset="-122"/>
              </a:rPr>
              <a:t>强</a:t>
            </a:r>
            <a:r>
              <a:rPr lang="zh-CN" altLang="en-US" sz="1400" b="1" u="sng" smtClean="0">
                <a:latin typeface="微软雅黑" pitchFamily="34" charset="-122"/>
                <a:ea typeface="微软雅黑" pitchFamily="34" charset="-122"/>
              </a:rPr>
              <a:t>粘性</a:t>
            </a:r>
            <a:endParaRPr lang="en-US" altLang="zh-CN" sz="1400" b="1" u="sng" smtClean="0">
              <a:latin typeface="微软雅黑" pitchFamily="34" charset="-122"/>
              <a:ea typeface="微软雅黑" pitchFamily="34" charset="-122"/>
            </a:endParaRPr>
          </a:p>
        </p:txBody>
      </p:sp>
      <p:sp>
        <p:nvSpPr>
          <p:cNvPr id="74" name="Rounded Rectangle 73"/>
          <p:cNvSpPr/>
          <p:nvPr/>
        </p:nvSpPr>
        <p:spPr bwMode="gray">
          <a:xfrm>
            <a:off x="5524177" y="4820821"/>
            <a:ext cx="828000" cy="373310"/>
          </a:xfrm>
          <a:prstGeom prst="roundRect">
            <a:avLst/>
          </a:prstGeom>
        </p:spPr>
        <p:style>
          <a:lnRef idx="1">
            <a:schemeClr val="accent6"/>
          </a:lnRef>
          <a:fillRef idx="2">
            <a:schemeClr val="accent6"/>
          </a:fillRef>
          <a:effectRef idx="1">
            <a:schemeClr val="accent6"/>
          </a:effectRef>
          <a:fontRef idx="minor">
            <a:schemeClr val="dk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050" b="1" smtClean="0">
                <a:latin typeface="微软雅黑" pitchFamily="34" charset="-122"/>
                <a:ea typeface="微软雅黑" pitchFamily="34" charset="-122"/>
                <a:cs typeface="Arial"/>
              </a:rPr>
              <a:t>钢厂</a:t>
            </a:r>
            <a:endParaRPr lang="en-US" altLang="zh-CN" sz="1050" b="1" smtClean="0">
              <a:latin typeface="微软雅黑" pitchFamily="34" charset="-122"/>
              <a:ea typeface="微软雅黑" pitchFamily="34" charset="-122"/>
              <a:cs typeface="Arial"/>
            </a:endParaRPr>
          </a:p>
        </p:txBody>
      </p:sp>
      <p:sp>
        <p:nvSpPr>
          <p:cNvPr id="14" name="TextBox 13"/>
          <p:cNvSpPr txBox="1"/>
          <p:nvPr/>
        </p:nvSpPr>
        <p:spPr>
          <a:xfrm>
            <a:off x="5724128" y="2113692"/>
            <a:ext cx="3131840" cy="52322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r>
              <a:rPr lang="zh-CN" altLang="en-US" sz="1400" smtClean="0">
                <a:latin typeface="微软雅黑" pitchFamily="34" charset="-122"/>
                <a:ea typeface="微软雅黑" pitchFamily="34" charset="-122"/>
              </a:rPr>
              <a:t>受行业整体趋势影响，</a:t>
            </a:r>
            <a:endParaRPr lang="en-US" altLang="zh-CN" sz="1400" smtClean="0">
              <a:latin typeface="微软雅黑" pitchFamily="34" charset="-122"/>
              <a:ea typeface="微软雅黑" pitchFamily="34" charset="-122"/>
            </a:endParaRPr>
          </a:p>
          <a:p>
            <a:pPr algn="ctr"/>
            <a:r>
              <a:rPr lang="zh-CN" altLang="en-US" sz="1400" smtClean="0">
                <a:latin typeface="微软雅黑" pitchFamily="34" charset="-122"/>
                <a:ea typeface="微软雅黑" pitchFamily="34" charset="-122"/>
              </a:rPr>
              <a:t>多级分销的利润空间日益被挤压</a:t>
            </a:r>
            <a:r>
              <a:rPr lang="en-US" altLang="zh-CN" sz="1400" smtClean="0">
                <a:latin typeface="微软雅黑" pitchFamily="34" charset="-122"/>
                <a:ea typeface="微软雅黑" pitchFamily="34" charset="-122"/>
              </a:rPr>
              <a:t>……</a:t>
            </a:r>
            <a:endParaRPr lang="en-US" sz="1400" smtClean="0">
              <a:latin typeface="微软雅黑" pitchFamily="34" charset="-122"/>
              <a:ea typeface="微软雅黑" pitchFamily="34" charset="-122"/>
            </a:endParaRPr>
          </a:p>
        </p:txBody>
      </p:sp>
      <p:cxnSp>
        <p:nvCxnSpPr>
          <p:cNvPr id="62" name="Straight Arrow Connector 61"/>
          <p:cNvCxnSpPr>
            <a:stCxn id="74" idx="3"/>
            <a:endCxn id="70" idx="1"/>
          </p:cNvCxnSpPr>
          <p:nvPr/>
        </p:nvCxnSpPr>
        <p:spPr bwMode="auto">
          <a:xfrm flipV="1">
            <a:off x="6352177" y="5001753"/>
            <a:ext cx="762184" cy="5723"/>
          </a:xfrm>
          <a:prstGeom prst="straightConnector1">
            <a:avLst/>
          </a:prstGeom>
          <a:ln>
            <a:headEnd type="none" w="med" len="med"/>
            <a:tailEnd type="arrow"/>
          </a:ln>
        </p:spPr>
        <p:style>
          <a:lnRef idx="1">
            <a:schemeClr val="accent6"/>
          </a:lnRef>
          <a:fillRef idx="2">
            <a:schemeClr val="accent6"/>
          </a:fillRef>
          <a:effectRef idx="1">
            <a:schemeClr val="accent6"/>
          </a:effectRef>
          <a:fontRef idx="minor">
            <a:schemeClr val="dk1"/>
          </a:fontRef>
        </p:style>
      </p:cxnSp>
      <p:grpSp>
        <p:nvGrpSpPr>
          <p:cNvPr id="43" name="Group 42"/>
          <p:cNvGrpSpPr/>
          <p:nvPr/>
        </p:nvGrpSpPr>
        <p:grpSpPr>
          <a:xfrm>
            <a:off x="7274859" y="84738"/>
            <a:ext cx="1195978" cy="510566"/>
            <a:chOff x="567157" y="2420888"/>
            <a:chExt cx="6927377" cy="3456384"/>
          </a:xfrm>
        </p:grpSpPr>
        <p:sp>
          <p:nvSpPr>
            <p:cNvPr id="50" name="Rectangle 13"/>
            <p:cNvSpPr>
              <a:spLocks noChangeArrowheads="1"/>
            </p:cNvSpPr>
            <p:nvPr/>
          </p:nvSpPr>
          <p:spPr bwMode="auto">
            <a:xfrm>
              <a:off x="1127329" y="24208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sp>
          <p:nvSpPr>
            <p:cNvPr id="51" name="Rectangle 27"/>
            <p:cNvSpPr>
              <a:spLocks noChangeArrowheads="1"/>
            </p:cNvSpPr>
            <p:nvPr/>
          </p:nvSpPr>
          <p:spPr bwMode="auto">
            <a:xfrm>
              <a:off x="2249865" y="2420889"/>
              <a:ext cx="2160240" cy="3456383"/>
            </a:xfrm>
            <a:prstGeom prst="rect">
              <a:avLst/>
            </a:prstGeom>
            <a:ln w="9525">
              <a:solidFill>
                <a:schemeClr val="bg1"/>
              </a:solidFill>
            </a:ln>
          </p:spPr>
          <p:style>
            <a:lnRef idx="3">
              <a:schemeClr val="lt1"/>
            </a:lnRef>
            <a:fillRef idx="1">
              <a:schemeClr val="accent4"/>
            </a:fillRef>
            <a:effectRef idx="1">
              <a:schemeClr val="accent4"/>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a:latin typeface="+mn-ea"/>
              </a:endParaRPr>
            </a:p>
          </p:txBody>
        </p:sp>
        <p:sp>
          <p:nvSpPr>
            <p:cNvPr id="55" name="Rectangle 42"/>
            <p:cNvSpPr>
              <a:spLocks noChangeArrowheads="1"/>
            </p:cNvSpPr>
            <p:nvPr/>
          </p:nvSpPr>
          <p:spPr bwMode="auto">
            <a:xfrm>
              <a:off x="5686372" y="2420890"/>
              <a:ext cx="1808162" cy="3456382"/>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smtClean="0">
                <a:latin typeface="+mn-ea"/>
                <a:ea typeface="+mn-ea"/>
              </a:endParaRPr>
            </a:p>
          </p:txBody>
        </p:sp>
        <p:sp>
          <p:nvSpPr>
            <p:cNvPr id="56" name="Rectangle 47"/>
            <p:cNvSpPr>
              <a:spLocks noChangeArrowheads="1"/>
            </p:cNvSpPr>
            <p:nvPr/>
          </p:nvSpPr>
          <p:spPr bwMode="auto">
            <a:xfrm>
              <a:off x="4867553" y="2420889"/>
              <a:ext cx="611833" cy="3456383"/>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vert="eaVert"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a typeface="+mn-ea"/>
              </a:endParaRPr>
            </a:p>
          </p:txBody>
        </p:sp>
        <p:sp>
          <p:nvSpPr>
            <p:cNvPr id="57" name="Rectangle 13"/>
            <p:cNvSpPr>
              <a:spLocks noChangeArrowheads="1"/>
            </p:cNvSpPr>
            <p:nvPr/>
          </p:nvSpPr>
          <p:spPr bwMode="auto">
            <a:xfrm>
              <a:off x="1127329" y="42591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cxnSp>
          <p:nvCxnSpPr>
            <p:cNvPr id="58" name="AutoShape 56"/>
            <p:cNvCxnSpPr>
              <a:cxnSpLocks noChangeShapeType="1"/>
              <a:stCxn id="50" idx="3"/>
              <a:endCxn id="51" idx="1"/>
            </p:cNvCxnSpPr>
            <p:nvPr/>
          </p:nvCxnSpPr>
          <p:spPr bwMode="auto">
            <a:xfrm>
              <a:off x="1847329" y="3212976"/>
              <a:ext cx="402536" cy="93610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9" name="AutoShape 56"/>
            <p:cNvCxnSpPr>
              <a:cxnSpLocks noChangeShapeType="1"/>
              <a:stCxn id="57" idx="3"/>
              <a:endCxn id="51" idx="1"/>
            </p:cNvCxnSpPr>
            <p:nvPr/>
          </p:nvCxnSpPr>
          <p:spPr bwMode="auto">
            <a:xfrm flipV="1">
              <a:off x="1847329" y="4149081"/>
              <a:ext cx="402536" cy="90219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0" name="Straight Arrow Connector 59"/>
            <p:cNvCxnSpPr>
              <a:stCxn id="51" idx="3"/>
              <a:endCxn id="56" idx="1"/>
            </p:cNvCxnSpPr>
            <p:nvPr/>
          </p:nvCxnSpPr>
          <p:spPr bwMode="auto">
            <a:xfrm>
              <a:off x="4410105" y="4149081"/>
              <a:ext cx="457448"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1" name="Straight Arrow Connector 60"/>
            <p:cNvCxnSpPr>
              <a:stCxn id="56" idx="3"/>
              <a:endCxn id="55" idx="1"/>
            </p:cNvCxnSpPr>
            <p:nvPr/>
          </p:nvCxnSpPr>
          <p:spPr bwMode="auto">
            <a:xfrm>
              <a:off x="5479386" y="4149081"/>
              <a:ext cx="206986"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3" name="Rectangle 20"/>
            <p:cNvSpPr>
              <a:spLocks noChangeArrowheads="1"/>
            </p:cNvSpPr>
            <p:nvPr/>
          </p:nvSpPr>
          <p:spPr bwMode="auto">
            <a:xfrm>
              <a:off x="567157" y="2422274"/>
              <a:ext cx="416156" cy="3421089"/>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grpSp>
      <p:sp>
        <p:nvSpPr>
          <p:cNvPr id="6" name="Rounded Rectangle 5"/>
          <p:cNvSpPr/>
          <p:nvPr/>
        </p:nvSpPr>
        <p:spPr bwMode="auto">
          <a:xfrm>
            <a:off x="808065" y="4007397"/>
            <a:ext cx="4178547" cy="1881716"/>
          </a:xfrm>
          <a:prstGeom prst="roundRect">
            <a:avLst>
              <a:gd name="adj" fmla="val 0"/>
            </a:avLst>
          </a:prstGeom>
          <a:noFill/>
          <a:ln>
            <a:prstDash val="dash"/>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en-US" b="1" smtClean="0">
              <a:solidFill>
                <a:srgbClr val="FF0000"/>
              </a:solidFill>
            </a:endParaRPr>
          </a:p>
        </p:txBody>
      </p:sp>
      <p:sp>
        <p:nvSpPr>
          <p:cNvPr id="64" name="Rounded Rectangle 63"/>
          <p:cNvSpPr/>
          <p:nvPr/>
        </p:nvSpPr>
        <p:spPr bwMode="auto">
          <a:xfrm>
            <a:off x="5111094" y="4007396"/>
            <a:ext cx="3277330" cy="1881717"/>
          </a:xfrm>
          <a:prstGeom prst="roundRect">
            <a:avLst>
              <a:gd name="adj" fmla="val 0"/>
            </a:avLst>
          </a:prstGeom>
          <a:noFill/>
          <a:ln>
            <a:prstDash val="dash"/>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en-US" b="1" smtClean="0">
              <a:solidFill>
                <a:srgbClr val="FF0000"/>
              </a:solidFill>
            </a:endParaRPr>
          </a:p>
        </p:txBody>
      </p:sp>
      <p:sp>
        <p:nvSpPr>
          <p:cNvPr id="72" name="Rounded Rectangle 71"/>
          <p:cNvSpPr/>
          <p:nvPr/>
        </p:nvSpPr>
        <p:spPr bwMode="gray">
          <a:xfrm>
            <a:off x="3125846" y="1988840"/>
            <a:ext cx="828000" cy="373310"/>
          </a:xfrm>
          <a:prstGeom prst="roundRect">
            <a:avLst/>
          </a:prstGeom>
          <a:noFill/>
          <a:ln>
            <a:prstDash val="dash"/>
          </a:ln>
        </p:spPr>
        <p:style>
          <a:lnRef idx="1">
            <a:schemeClr val="accent6"/>
          </a:lnRef>
          <a:fillRef idx="2">
            <a:schemeClr val="accent6"/>
          </a:fillRef>
          <a:effectRef idx="1">
            <a:schemeClr val="accent6"/>
          </a:effectRef>
          <a:fontRef idx="minor">
            <a:schemeClr val="dk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050" b="1" smtClean="0">
                <a:solidFill>
                  <a:schemeClr val="accent6"/>
                </a:solidFill>
                <a:latin typeface="微软雅黑" pitchFamily="34" charset="-122"/>
                <a:ea typeface="微软雅黑" pitchFamily="34" charset="-122"/>
                <a:cs typeface="Arial"/>
              </a:rPr>
              <a:t>三级钢贸商</a:t>
            </a:r>
            <a:endParaRPr lang="en-US" sz="1050" b="1" smtClean="0">
              <a:solidFill>
                <a:schemeClr val="accent6"/>
              </a:solidFill>
              <a:latin typeface="微软雅黑" pitchFamily="34" charset="-122"/>
              <a:ea typeface="微软雅黑" pitchFamily="34" charset="-122"/>
              <a:cs typeface="Arial"/>
            </a:endParaRPr>
          </a:p>
        </p:txBody>
      </p:sp>
      <p:cxnSp>
        <p:nvCxnSpPr>
          <p:cNvPr id="73" name="Straight Arrow Connector 72"/>
          <p:cNvCxnSpPr>
            <a:stCxn id="72" idx="3"/>
            <a:endCxn id="102" idx="1"/>
          </p:cNvCxnSpPr>
          <p:nvPr/>
        </p:nvCxnSpPr>
        <p:spPr bwMode="auto">
          <a:xfrm>
            <a:off x="3953846" y="2175495"/>
            <a:ext cx="226181" cy="868"/>
          </a:xfrm>
          <a:prstGeom prst="straightConnector1">
            <a:avLst/>
          </a:prstGeom>
          <a:ln>
            <a:prstDash val="sysDash"/>
            <a:headEnd type="none" w="med" len="med"/>
            <a:tailEnd type="arrow"/>
          </a:ln>
        </p:spPr>
        <p:style>
          <a:lnRef idx="1">
            <a:schemeClr val="accent6"/>
          </a:lnRef>
          <a:fillRef idx="2">
            <a:schemeClr val="accent6"/>
          </a:fillRef>
          <a:effectRef idx="1">
            <a:schemeClr val="accent6"/>
          </a:effectRef>
          <a:fontRef idx="minor">
            <a:schemeClr val="dk1"/>
          </a:fontRef>
        </p:style>
      </p:cxnSp>
      <p:sp>
        <p:nvSpPr>
          <p:cNvPr id="16" name="Rectangle 15"/>
          <p:cNvSpPr/>
          <p:nvPr/>
        </p:nvSpPr>
        <p:spPr>
          <a:xfrm>
            <a:off x="3825979" y="5954878"/>
            <a:ext cx="1569660" cy="338554"/>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en-US" altLang="zh-CN" sz="1600" b="1" smtClean="0">
                <a:solidFill>
                  <a:srgbClr val="000000"/>
                </a:solidFill>
                <a:latin typeface="微软雅黑" pitchFamily="34" charset="-122"/>
                <a:ea typeface="微软雅黑" pitchFamily="34" charset="-122"/>
                <a:cs typeface="Arial"/>
              </a:rPr>
              <a:t>A</a:t>
            </a:r>
            <a:r>
              <a:rPr lang="zh-CN" altLang="en-US" sz="1600" b="1" smtClean="0">
                <a:solidFill>
                  <a:srgbClr val="000000"/>
                </a:solidFill>
                <a:latin typeface="微软雅黑" pitchFamily="34" charset="-122"/>
                <a:ea typeface="微软雅黑" pitchFamily="34" charset="-122"/>
                <a:cs typeface="Arial"/>
              </a:rPr>
              <a:t>电子商务</a:t>
            </a:r>
            <a:r>
              <a:rPr lang="zh-CN" altLang="en-US" sz="1600" b="1">
                <a:solidFill>
                  <a:srgbClr val="000000"/>
                </a:solidFill>
                <a:latin typeface="微软雅黑" pitchFamily="34" charset="-122"/>
                <a:ea typeface="微软雅黑" pitchFamily="34" charset="-122"/>
                <a:cs typeface="Arial"/>
              </a:rPr>
              <a:t>平台</a:t>
            </a:r>
            <a:endParaRPr lang="en-US"/>
          </a:p>
        </p:txBody>
      </p:sp>
      <p:sp>
        <p:nvSpPr>
          <p:cNvPr id="65" name="Freeform 37"/>
          <p:cNvSpPr/>
          <p:nvPr/>
        </p:nvSpPr>
        <p:spPr bwMode="auto">
          <a:xfrm rot="10800000">
            <a:off x="2160797" y="2996782"/>
            <a:ext cx="4732693" cy="504225"/>
          </a:xfrm>
          <a:custGeom>
            <a:gdLst>
              <a:gd name="T0" fmla="*/ 2147483647 w 5760"/>
              <a:gd name="T1" fmla="*/ 0 h 2132"/>
              <a:gd name="T2" fmla="*/ 2147483647 w 5760"/>
              <a:gd name="T3" fmla="*/ 2147483647 h 2132"/>
              <a:gd name="T4" fmla="*/ 2147483647 w 5760"/>
              <a:gd name="T5" fmla="*/ 2147483647 h 2132"/>
              <a:gd name="T6" fmla="*/ 0 w 5760"/>
              <a:gd name="T7" fmla="*/ 2147483647 h 2132"/>
              <a:gd name="T8" fmla="*/ 0 w 5760"/>
              <a:gd name="T9" fmla="*/ 2147483647 h 2132"/>
              <a:gd name="T10" fmla="*/ 2147483647 w 5760"/>
              <a:gd name="T11" fmla="*/ 2147483647 h 2132"/>
              <a:gd name="T12" fmla="*/ 2147483647 w 5760"/>
              <a:gd name="T13" fmla="*/ 2147483647 h 2132"/>
              <a:gd name="T14" fmla="*/ 2147483647 w 5760"/>
              <a:gd name="T15" fmla="*/ 2147483647 h 2132"/>
              <a:gd name="T16" fmla="*/ 2147483647 w 5760"/>
              <a:gd name="T17" fmla="*/ 2147483647 h 2132"/>
              <a:gd name="T18" fmla="*/ 2147483647 w 5760"/>
              <a:gd name="T19" fmla="*/ 0 h 213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760"/>
              <a:gd name="T31" fmla="*/ 0 h 2132"/>
              <a:gd name="T32" fmla="*/ 5760 w 5760"/>
              <a:gd name="T33" fmla="*/ 2132 h 2132"/>
              <a:gd name="connsiteX0" fmla="*/ 5055 w 10055"/>
              <a:gd name="connsiteY0" fmla="*/ 0 h 10000"/>
              <a:gd name="connsiteX1" fmla="*/ 3094 w 10055"/>
              <a:gd name="connsiteY1" fmla="*/ 1746 h 10000"/>
              <a:gd name="connsiteX2" fmla="*/ 3867 w 10055"/>
              <a:gd name="connsiteY2" fmla="*/ 1746 h 10000"/>
              <a:gd name="connsiteX3" fmla="*/ 55 w 10055"/>
              <a:gd name="connsiteY3" fmla="*/ 8875 h 10000"/>
              <a:gd name="connsiteX4" fmla="*/ 55 w 10055"/>
              <a:gd name="connsiteY4" fmla="*/ 10000 h 10000"/>
              <a:gd name="connsiteX5" fmla="*/ 10055 w 10055"/>
              <a:gd name="connsiteY5" fmla="*/ 10000 h 10000"/>
              <a:gd name="connsiteX6" fmla="*/ 10055 w 10055"/>
              <a:gd name="connsiteY6" fmla="*/ 8875 h 10000"/>
              <a:gd name="connsiteX7" fmla="*/ 6188 w 10055"/>
              <a:gd name="connsiteY7" fmla="*/ 1746 h 10000"/>
              <a:gd name="connsiteX8" fmla="*/ 6961 w 10055"/>
              <a:gd name="connsiteY8" fmla="*/ 1746 h 10000"/>
              <a:gd name="connsiteX9" fmla="*/ 5055 w 10055"/>
              <a:gd name="connsiteY9" fmla="*/ 0 h 10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055" h="10000">
                <a:moveTo>
                  <a:pt x="5055" y="0"/>
                </a:moveTo>
                <a:lnTo>
                  <a:pt x="3094" y="1746"/>
                </a:lnTo>
                <a:lnTo>
                  <a:pt x="3867" y="1746"/>
                </a:lnTo>
                <a:cubicBezTo>
                  <a:pt x="2903" y="4964"/>
                  <a:pt x="55" y="8875"/>
                  <a:pt x="55" y="8875"/>
                </a:cubicBezTo>
                <a:cubicBezTo>
                  <a:pt x="0" y="9875"/>
                  <a:pt x="110" y="9000"/>
                  <a:pt x="55" y="10000"/>
                </a:cubicBezTo>
                <a:lnTo>
                  <a:pt x="10055" y="10000"/>
                </a:lnTo>
                <a:lnTo>
                  <a:pt x="10055" y="8875"/>
                </a:lnTo>
                <a:cubicBezTo>
                  <a:pt x="10055" y="8875"/>
                  <a:pt x="7640" y="4758"/>
                  <a:pt x="6188" y="1746"/>
                </a:cubicBezTo>
                <a:lnTo>
                  <a:pt x="6961" y="1746"/>
                </a:lnTo>
                <a:lnTo>
                  <a:pt x="5055" y="0"/>
                </a:lnTo>
                <a:close/>
              </a:path>
            </a:pathLst>
          </a:custGeom>
          <a:gradFill>
            <a:gsLst>
              <a:gs pos="20000">
                <a:schemeClr val="accent5">
                  <a:lumMod val="50000"/>
                  <a:alpha val="50000"/>
                </a:schemeClr>
              </a:gs>
              <a:gs pos="100000">
                <a:schemeClr val="bg1">
                  <a:alpha val="50000"/>
                </a:schemeClr>
              </a:gs>
            </a:gsLst>
            <a:lin ang="5400000" scaled="1"/>
          </a:gradFill>
          <a:ln w="9525">
            <a:noFill/>
            <a:round/>
          </a:ln>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defTabSz="1072866" fontAlgn="auto">
              <a:spcBef>
                <a:spcPct val="0"/>
              </a:spcBef>
              <a:spcAft>
                <a:spcPct val="0"/>
              </a:spcAft>
              <a:defRPr/>
            </a:pPr>
            <a:endParaRPr lang="en-US">
              <a:latin typeface="微软雅黑" pitchFamily="34" charset="-122"/>
              <a:ea typeface="微软雅黑" pitchFamily="34" charset="-122"/>
            </a:endParaRPr>
          </a:p>
        </p:txBody>
      </p:sp>
      <p:sp>
        <p:nvSpPr>
          <p:cNvPr id="7" name="Rectangle 6"/>
          <p:cNvSpPr/>
          <p:nvPr/>
        </p:nvSpPr>
        <p:spPr>
          <a:xfrm>
            <a:off x="4214370" y="2996952"/>
            <a:ext cx="715260" cy="369332"/>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defTabSz="1072866" fontAlgn="auto">
              <a:spcBef>
                <a:spcPct val="0"/>
              </a:spcBef>
              <a:spcAft>
                <a:spcPct val="0"/>
              </a:spcAft>
              <a:defRPr/>
            </a:pPr>
            <a:r>
              <a:rPr lang="zh-CN" altLang="en-US" smtClean="0">
                <a:latin typeface="微软雅黑" pitchFamily="34" charset="-122"/>
                <a:ea typeface="微软雅黑" pitchFamily="34" charset="-122"/>
              </a:rPr>
              <a:t>转 型</a:t>
            </a:r>
            <a:endParaRPr lang="en-US">
              <a:latin typeface="微软雅黑" pitchFamily="34" charset="-122"/>
              <a:ea typeface="微软雅黑" pitchFamily="34" charset="-122"/>
            </a:endParaRPr>
          </a:p>
        </p:txBody>
      </p:sp>
    </p:spTree>
    <p:extLst>
      <p:ext uri="{BB962C8B-B14F-4D97-AF65-F5344CB8AC3E}">
        <p14:creationId xmlns:p14="http://schemas.microsoft.com/office/powerpoint/2010/main" val="1658401093"/>
      </p:ext>
    </p:ext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1" name="Freeform 37"/>
          <p:cNvSpPr/>
          <p:nvPr/>
        </p:nvSpPr>
        <p:spPr bwMode="auto">
          <a:xfrm rot="10800000" flipV="1">
            <a:off x="2160799" y="2780928"/>
            <a:ext cx="4732693" cy="864123"/>
          </a:xfrm>
          <a:custGeom>
            <a:gdLst>
              <a:gd name="T0" fmla="*/ 2147483647 w 5760"/>
              <a:gd name="T1" fmla="*/ 0 h 2132"/>
              <a:gd name="T2" fmla="*/ 2147483647 w 5760"/>
              <a:gd name="T3" fmla="*/ 2147483647 h 2132"/>
              <a:gd name="T4" fmla="*/ 2147483647 w 5760"/>
              <a:gd name="T5" fmla="*/ 2147483647 h 2132"/>
              <a:gd name="T6" fmla="*/ 0 w 5760"/>
              <a:gd name="T7" fmla="*/ 2147483647 h 2132"/>
              <a:gd name="T8" fmla="*/ 0 w 5760"/>
              <a:gd name="T9" fmla="*/ 2147483647 h 2132"/>
              <a:gd name="T10" fmla="*/ 2147483647 w 5760"/>
              <a:gd name="T11" fmla="*/ 2147483647 h 2132"/>
              <a:gd name="T12" fmla="*/ 2147483647 w 5760"/>
              <a:gd name="T13" fmla="*/ 2147483647 h 2132"/>
              <a:gd name="T14" fmla="*/ 2147483647 w 5760"/>
              <a:gd name="T15" fmla="*/ 2147483647 h 2132"/>
              <a:gd name="T16" fmla="*/ 2147483647 w 5760"/>
              <a:gd name="T17" fmla="*/ 2147483647 h 2132"/>
              <a:gd name="T18" fmla="*/ 2147483647 w 5760"/>
              <a:gd name="T19" fmla="*/ 0 h 213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760"/>
              <a:gd name="T31" fmla="*/ 0 h 2132"/>
              <a:gd name="T32" fmla="*/ 5760 w 5760"/>
              <a:gd name="T33" fmla="*/ 2132 h 2132"/>
              <a:gd name="connsiteX0" fmla="*/ 5055 w 10055"/>
              <a:gd name="connsiteY0" fmla="*/ 0 h 10000"/>
              <a:gd name="connsiteX1" fmla="*/ 3094 w 10055"/>
              <a:gd name="connsiteY1" fmla="*/ 1746 h 10000"/>
              <a:gd name="connsiteX2" fmla="*/ 3867 w 10055"/>
              <a:gd name="connsiteY2" fmla="*/ 1746 h 10000"/>
              <a:gd name="connsiteX3" fmla="*/ 55 w 10055"/>
              <a:gd name="connsiteY3" fmla="*/ 8875 h 10000"/>
              <a:gd name="connsiteX4" fmla="*/ 55 w 10055"/>
              <a:gd name="connsiteY4" fmla="*/ 10000 h 10000"/>
              <a:gd name="connsiteX5" fmla="*/ 10055 w 10055"/>
              <a:gd name="connsiteY5" fmla="*/ 10000 h 10000"/>
              <a:gd name="connsiteX6" fmla="*/ 10055 w 10055"/>
              <a:gd name="connsiteY6" fmla="*/ 8875 h 10000"/>
              <a:gd name="connsiteX7" fmla="*/ 6188 w 10055"/>
              <a:gd name="connsiteY7" fmla="*/ 1746 h 10000"/>
              <a:gd name="connsiteX8" fmla="*/ 6961 w 10055"/>
              <a:gd name="connsiteY8" fmla="*/ 1746 h 10000"/>
              <a:gd name="connsiteX9" fmla="*/ 5055 w 10055"/>
              <a:gd name="connsiteY9" fmla="*/ 0 h 10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055" h="10000">
                <a:moveTo>
                  <a:pt x="5055" y="0"/>
                </a:moveTo>
                <a:lnTo>
                  <a:pt x="3094" y="1746"/>
                </a:lnTo>
                <a:lnTo>
                  <a:pt x="3867" y="1746"/>
                </a:lnTo>
                <a:cubicBezTo>
                  <a:pt x="2903" y="4964"/>
                  <a:pt x="55" y="8875"/>
                  <a:pt x="55" y="8875"/>
                </a:cubicBezTo>
                <a:cubicBezTo>
                  <a:pt x="0" y="9875"/>
                  <a:pt x="110" y="9000"/>
                  <a:pt x="55" y="10000"/>
                </a:cubicBezTo>
                <a:lnTo>
                  <a:pt x="10055" y="10000"/>
                </a:lnTo>
                <a:lnTo>
                  <a:pt x="10055" y="8875"/>
                </a:lnTo>
                <a:cubicBezTo>
                  <a:pt x="10055" y="8875"/>
                  <a:pt x="7640" y="4758"/>
                  <a:pt x="6188" y="1746"/>
                </a:cubicBezTo>
                <a:lnTo>
                  <a:pt x="6961" y="1746"/>
                </a:lnTo>
                <a:lnTo>
                  <a:pt x="5055" y="0"/>
                </a:lnTo>
                <a:close/>
              </a:path>
            </a:pathLst>
          </a:custGeom>
          <a:gradFill>
            <a:gsLst>
              <a:gs pos="20000">
                <a:schemeClr val="accent5">
                  <a:lumMod val="50000"/>
                  <a:alpha val="50000"/>
                </a:schemeClr>
              </a:gs>
              <a:gs pos="100000">
                <a:schemeClr val="bg1">
                  <a:alpha val="50000"/>
                </a:schemeClr>
              </a:gs>
            </a:gsLst>
            <a:lin ang="5400000" scaled="1"/>
          </a:gradFill>
          <a:ln w="9525">
            <a:noFill/>
            <a:round/>
          </a:ln>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defTabSz="1072866" fontAlgn="auto">
              <a:spcBef>
                <a:spcPct val="0"/>
              </a:spcBef>
              <a:spcAft>
                <a:spcPct val="0"/>
              </a:spcAft>
              <a:defRPr/>
            </a:pPr>
            <a:endParaRPr lang="en-US">
              <a:latin typeface="微软雅黑" pitchFamily="34" charset="-122"/>
              <a:ea typeface="微软雅黑" pitchFamily="34" charset="-122"/>
            </a:endParaRPr>
          </a:p>
        </p:txBody>
      </p:sp>
      <p:sp>
        <p:nvSpPr>
          <p:cNvPr id="2" name="Title 1"/>
          <p:cNvSpPr>
            <a:spLocks noGrp="1"/>
          </p:cNvSpPr>
          <p:nvPr>
            <p:ph type="title"/>
          </p:nvPr>
        </p:nvSpPr>
        <p:spPr/>
        <p:txBody>
          <a:bodyPr/>
          <a:lstStyle/>
          <a:p>
            <a:r>
              <a:rPr lang="zh-CN" altLang="en-US"/>
              <a:t>场景</a:t>
            </a:r>
            <a:r>
              <a:rPr lang="en-US" altLang="zh-CN"/>
              <a:t>1</a:t>
            </a:r>
            <a:r>
              <a:rPr lang="zh-CN" altLang="en-US"/>
              <a:t>：延伸网络、提高服务、增强粘性</a:t>
            </a:r>
          </a:p>
        </p:txBody>
      </p:sp>
      <p:sp>
        <p:nvSpPr>
          <p:cNvPr id="3" name="Footer Placeholder 2"/>
          <p:cNvSpPr>
            <a:spLocks noGrp="1"/>
          </p:cNvSpPr>
          <p:nvPr>
            <p:ph type="ftr" sz="quarter" idx="4294967295"/>
          </p:nvPr>
        </p:nvSpPr>
        <p:spPr>
          <a:xfrm>
            <a:off x="304800" y="6553200"/>
            <a:ext cx="5522913" cy="228600"/>
          </a:xfrm>
          <a:prstGeom prst="rect">
            <a:avLst/>
          </a:prstGeom>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p>
        </p:txBody>
      </p:sp>
      <p:sp>
        <p:nvSpPr>
          <p:cNvPr id="4" name="Slide Number Placeholder 3"/>
          <p:cNvSpPr>
            <a:spLocks noGrp="1"/>
          </p:cNvSpPr>
          <p:nvPr>
            <p:ph type="sldNum" sz="quarter" idx="11"/>
          </p:nvPr>
        </p:nvSpPr>
        <p:spPr/>
        <p:txBody>
          <a:bodyPr/>
          <a:lstStyle/>
          <a:p>
            <a:fld id="{916D2383-AA66-4E37-A027-B5DEB07741A2}" type="slidenum">
              <a:rPr lang="en-US" altLang="zh-CN" smtClean="0"/>
              <a:t>23</a:t>
            </a:fld>
            <a:br>
              <a:rPr lang="en-US" altLang="zh-CN" smtClean="0"/>
            </a:br>
            <a:endParaRPr lang="en-US" altLang="zh-CN"/>
          </a:p>
        </p:txBody>
      </p:sp>
      <p:sp>
        <p:nvSpPr>
          <p:cNvPr id="5" name="Content Placeholder 4"/>
          <p:cNvSpPr>
            <a:spLocks noGrp="1"/>
          </p:cNvSpPr>
          <p:nvPr>
            <p:ph sz="quarter" idx="12"/>
          </p:nvPr>
        </p:nvSpPr>
        <p:spPr/>
        <p:txBody>
          <a:bodyPr/>
          <a:lstStyle/>
          <a:p>
            <a:r>
              <a:rPr lang="zh-CN" altLang="en-US" smtClean="0">
                <a:latin typeface="+mn-ea"/>
              </a:rPr>
              <a:t>平台主</a:t>
            </a:r>
            <a:r>
              <a:rPr lang="zh-CN" altLang="en-US">
                <a:latin typeface="+mn-ea"/>
              </a:rPr>
              <a:t>要交易模</a:t>
            </a:r>
            <a:r>
              <a:rPr lang="zh-CN" altLang="en-US" smtClean="0">
                <a:latin typeface="+mn-ea"/>
              </a:rPr>
              <a:t>式（续</a:t>
            </a:r>
            <a:r>
              <a:rPr lang="en-US" altLang="zh-CN" smtClean="0">
                <a:latin typeface="+mn-ea"/>
              </a:rPr>
              <a:t>1</a:t>
            </a:r>
            <a:r>
              <a:rPr lang="zh-CN" altLang="en-US" smtClean="0">
                <a:latin typeface="+mn-ea"/>
              </a:rPr>
              <a:t>）</a:t>
            </a:r>
            <a:endParaRPr lang="zh-CN" altLang="en-US">
              <a:latin typeface="+mn-ea"/>
            </a:endParaRPr>
          </a:p>
        </p:txBody>
      </p:sp>
      <p:grpSp>
        <p:nvGrpSpPr>
          <p:cNvPr id="68" name="Group 67"/>
          <p:cNvGrpSpPr/>
          <p:nvPr/>
        </p:nvGrpSpPr>
        <p:grpSpPr>
          <a:xfrm>
            <a:off x="7274859" y="84738"/>
            <a:ext cx="1195978" cy="510566"/>
            <a:chOff x="567157" y="2420888"/>
            <a:chExt cx="6927377" cy="3456384"/>
          </a:xfrm>
        </p:grpSpPr>
        <p:sp>
          <p:nvSpPr>
            <p:cNvPr id="69" name="Rectangle 13"/>
            <p:cNvSpPr>
              <a:spLocks noChangeArrowheads="1"/>
            </p:cNvSpPr>
            <p:nvPr/>
          </p:nvSpPr>
          <p:spPr bwMode="auto">
            <a:xfrm>
              <a:off x="1127329" y="24208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sp>
          <p:nvSpPr>
            <p:cNvPr id="70" name="Rectangle 27"/>
            <p:cNvSpPr>
              <a:spLocks noChangeArrowheads="1"/>
            </p:cNvSpPr>
            <p:nvPr/>
          </p:nvSpPr>
          <p:spPr bwMode="auto">
            <a:xfrm>
              <a:off x="2249865" y="2420889"/>
              <a:ext cx="2160240" cy="3456383"/>
            </a:xfrm>
            <a:prstGeom prst="rect">
              <a:avLst/>
            </a:prstGeom>
            <a:ln w="9525">
              <a:solidFill>
                <a:schemeClr val="bg1"/>
              </a:solidFill>
            </a:ln>
          </p:spPr>
          <p:style>
            <a:lnRef idx="3">
              <a:schemeClr val="lt1"/>
            </a:lnRef>
            <a:fillRef idx="1">
              <a:schemeClr val="accent4"/>
            </a:fillRef>
            <a:effectRef idx="1">
              <a:schemeClr val="accent4"/>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a:latin typeface="+mn-ea"/>
              </a:endParaRPr>
            </a:p>
          </p:txBody>
        </p:sp>
        <p:sp>
          <p:nvSpPr>
            <p:cNvPr id="71" name="Rectangle 42"/>
            <p:cNvSpPr>
              <a:spLocks noChangeArrowheads="1"/>
            </p:cNvSpPr>
            <p:nvPr/>
          </p:nvSpPr>
          <p:spPr bwMode="auto">
            <a:xfrm>
              <a:off x="5686372" y="2420890"/>
              <a:ext cx="1808162" cy="3456382"/>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smtClean="0">
                <a:latin typeface="+mn-ea"/>
                <a:ea typeface="+mn-ea"/>
              </a:endParaRPr>
            </a:p>
          </p:txBody>
        </p:sp>
        <p:sp>
          <p:nvSpPr>
            <p:cNvPr id="72" name="Rectangle 47"/>
            <p:cNvSpPr>
              <a:spLocks noChangeArrowheads="1"/>
            </p:cNvSpPr>
            <p:nvPr/>
          </p:nvSpPr>
          <p:spPr bwMode="auto">
            <a:xfrm>
              <a:off x="4867553" y="2420889"/>
              <a:ext cx="611833" cy="3456383"/>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vert="eaVert"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a typeface="+mn-ea"/>
              </a:endParaRPr>
            </a:p>
          </p:txBody>
        </p:sp>
        <p:sp>
          <p:nvSpPr>
            <p:cNvPr id="73" name="Rectangle 13"/>
            <p:cNvSpPr>
              <a:spLocks noChangeArrowheads="1"/>
            </p:cNvSpPr>
            <p:nvPr/>
          </p:nvSpPr>
          <p:spPr bwMode="auto">
            <a:xfrm>
              <a:off x="1127329" y="42591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cxnSp>
          <p:nvCxnSpPr>
            <p:cNvPr id="74" name="AutoShape 56"/>
            <p:cNvCxnSpPr>
              <a:cxnSpLocks noChangeShapeType="1"/>
              <a:stCxn id="69" idx="3"/>
              <a:endCxn id="70" idx="1"/>
            </p:cNvCxnSpPr>
            <p:nvPr/>
          </p:nvCxnSpPr>
          <p:spPr bwMode="auto">
            <a:xfrm>
              <a:off x="1847329" y="3212976"/>
              <a:ext cx="402536" cy="93610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5" name="AutoShape 56"/>
            <p:cNvCxnSpPr>
              <a:cxnSpLocks noChangeShapeType="1"/>
              <a:stCxn id="73" idx="3"/>
              <a:endCxn id="70" idx="1"/>
            </p:cNvCxnSpPr>
            <p:nvPr/>
          </p:nvCxnSpPr>
          <p:spPr bwMode="auto">
            <a:xfrm flipV="1">
              <a:off x="1847329" y="4149081"/>
              <a:ext cx="402536" cy="90219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6" name="Straight Arrow Connector 75"/>
            <p:cNvCxnSpPr>
              <a:stCxn id="70" idx="3"/>
              <a:endCxn id="72" idx="1"/>
            </p:cNvCxnSpPr>
            <p:nvPr/>
          </p:nvCxnSpPr>
          <p:spPr bwMode="auto">
            <a:xfrm>
              <a:off x="4410105" y="4149081"/>
              <a:ext cx="457448"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7" name="Straight Arrow Connector 76"/>
            <p:cNvCxnSpPr>
              <a:stCxn id="72" idx="3"/>
              <a:endCxn id="71" idx="1"/>
            </p:cNvCxnSpPr>
            <p:nvPr/>
          </p:nvCxnSpPr>
          <p:spPr bwMode="auto">
            <a:xfrm>
              <a:off x="5479386" y="4149081"/>
              <a:ext cx="206986"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4" name="Rectangle 20"/>
            <p:cNvSpPr>
              <a:spLocks noChangeArrowheads="1"/>
            </p:cNvSpPr>
            <p:nvPr/>
          </p:nvSpPr>
          <p:spPr bwMode="auto">
            <a:xfrm>
              <a:off x="567157" y="2422274"/>
              <a:ext cx="416156" cy="3421089"/>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grpSp>
      <p:sp>
        <p:nvSpPr>
          <p:cNvPr id="92" name="Flowchart: Data 91"/>
          <p:cNvSpPr/>
          <p:nvPr/>
        </p:nvSpPr>
        <p:spPr bwMode="gray">
          <a:xfrm>
            <a:off x="2195736" y="2150005"/>
            <a:ext cx="4680520" cy="553094"/>
          </a:xfrm>
          <a:prstGeom prst="flowChartInputOutput">
            <a:avLst/>
          </a:prstGeom>
          <a:solidFill>
            <a:schemeClr val="accent3">
              <a:lumMod val="20000"/>
              <a:lumOff val="80000"/>
            </a:schemeClr>
          </a:solidFill>
          <a:ln>
            <a:noFill/>
            <a:prstDash val="solid"/>
          </a:ln>
        </p:spPr>
        <p:style>
          <a:lnRef idx="1">
            <a:schemeClr val="accent2"/>
          </a:lnRef>
          <a:fillRef idx="2">
            <a:schemeClr val="accent2"/>
          </a:fillRef>
          <a:effectRef idx="1">
            <a:schemeClr val="accent2"/>
          </a:effectRef>
          <a:fontRef idx="minor">
            <a:schemeClr val="dk1"/>
          </a:fontRef>
        </p:style>
        <p:txBody>
          <a:bodyPr lIns="36000" tIns="36000" rIns="36000" bIns="36000" rtlCol="0" anchor="b"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en-US" altLang="zh-CN" sz="1600" b="1" smtClean="0">
                <a:latin typeface="微软雅黑" pitchFamily="34" charset="-122"/>
                <a:ea typeface="微软雅黑" pitchFamily="34" charset="-122"/>
                <a:cs typeface="Arial"/>
              </a:rPr>
              <a:t>A</a:t>
            </a:r>
            <a:r>
              <a:rPr lang="zh-CN" altLang="en-US" sz="1600" b="1" smtClean="0">
                <a:latin typeface="微软雅黑" pitchFamily="34" charset="-122"/>
                <a:ea typeface="微软雅黑" pitchFamily="34" charset="-122"/>
                <a:cs typeface="Arial"/>
              </a:rPr>
              <a:t>电子商务平台</a:t>
            </a:r>
            <a:endParaRPr lang="en-US" sz="1600" b="1" smtClean="0">
              <a:latin typeface="微软雅黑" pitchFamily="34" charset="-122"/>
              <a:ea typeface="微软雅黑" pitchFamily="34" charset="-122"/>
              <a:cs typeface="Arial"/>
            </a:endParaRPr>
          </a:p>
        </p:txBody>
      </p:sp>
      <p:sp>
        <p:nvSpPr>
          <p:cNvPr id="94" name="Rounded Rectangle 93"/>
          <p:cNvSpPr/>
          <p:nvPr/>
        </p:nvSpPr>
        <p:spPr bwMode="gray">
          <a:xfrm>
            <a:off x="2222364" y="1608634"/>
            <a:ext cx="535989" cy="373310"/>
          </a:xfrm>
          <a:prstGeom prst="roundRect">
            <a:avLst/>
          </a:prstGeom>
        </p:spPr>
        <p:style>
          <a:lnRef idx="1">
            <a:schemeClr val="accent6"/>
          </a:lnRef>
          <a:fillRef idx="2">
            <a:schemeClr val="accent6"/>
          </a:fillRef>
          <a:effectRef idx="1">
            <a:schemeClr val="accent6"/>
          </a:effectRef>
          <a:fontRef idx="minor">
            <a:schemeClr val="dk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400" b="1" smtClean="0">
                <a:latin typeface="微软雅黑" pitchFamily="34" charset="-122"/>
                <a:ea typeface="微软雅黑" pitchFamily="34" charset="-122"/>
                <a:cs typeface="Arial"/>
              </a:rPr>
              <a:t>钢厂</a:t>
            </a:r>
            <a:endParaRPr lang="en-US" sz="1400" b="1" smtClean="0">
              <a:latin typeface="微软雅黑" pitchFamily="34" charset="-122"/>
              <a:ea typeface="微软雅黑" pitchFamily="34" charset="-122"/>
              <a:cs typeface="Arial"/>
            </a:endParaRPr>
          </a:p>
        </p:txBody>
      </p:sp>
      <p:sp>
        <p:nvSpPr>
          <p:cNvPr id="95" name="Rounded Rectangle 94"/>
          <p:cNvSpPr/>
          <p:nvPr/>
        </p:nvSpPr>
        <p:spPr bwMode="gray">
          <a:xfrm>
            <a:off x="3167936" y="1608634"/>
            <a:ext cx="828000" cy="373310"/>
          </a:xfrm>
          <a:prstGeom prst="roundRect">
            <a:avLst/>
          </a:prstGeom>
        </p:spPr>
        <p:style>
          <a:lnRef idx="1">
            <a:schemeClr val="accent6"/>
          </a:lnRef>
          <a:fillRef idx="2">
            <a:schemeClr val="accent6"/>
          </a:fillRef>
          <a:effectRef idx="1">
            <a:schemeClr val="accent6"/>
          </a:effectRef>
          <a:fontRef idx="minor">
            <a:schemeClr val="dk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en-US" altLang="zh-CN" sz="1400" b="1" smtClean="0">
                <a:latin typeface="微软雅黑" pitchFamily="34" charset="-122"/>
                <a:ea typeface="微软雅黑" pitchFamily="34" charset="-122"/>
                <a:cs typeface="Arial"/>
              </a:rPr>
              <a:t>AT</a:t>
            </a:r>
            <a:endParaRPr lang="en-US" sz="1400" b="1" smtClean="0">
              <a:latin typeface="微软雅黑" pitchFamily="34" charset="-122"/>
              <a:ea typeface="微软雅黑" pitchFamily="34" charset="-122"/>
              <a:cs typeface="Arial"/>
            </a:endParaRPr>
          </a:p>
        </p:txBody>
      </p:sp>
      <p:sp>
        <p:nvSpPr>
          <p:cNvPr id="96" name="Rounded Rectangle 95"/>
          <p:cNvSpPr/>
          <p:nvPr/>
        </p:nvSpPr>
        <p:spPr bwMode="gray">
          <a:xfrm>
            <a:off x="5832232" y="1607766"/>
            <a:ext cx="828000" cy="373310"/>
          </a:xfrm>
          <a:prstGeom prst="roundRect">
            <a:avLst/>
          </a:prstGeom>
        </p:spPr>
        <p:style>
          <a:lnRef idx="1">
            <a:schemeClr val="accent6"/>
          </a:lnRef>
          <a:fillRef idx="2">
            <a:schemeClr val="accent6"/>
          </a:fillRef>
          <a:effectRef idx="1">
            <a:schemeClr val="accent6"/>
          </a:effectRef>
          <a:fontRef idx="minor">
            <a:schemeClr val="dk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400" b="1" smtClean="0">
                <a:latin typeface="微软雅黑" pitchFamily="34" charset="-122"/>
                <a:ea typeface="微软雅黑" pitchFamily="34" charset="-122"/>
                <a:cs typeface="Arial"/>
              </a:rPr>
              <a:t>中小型终端用户</a:t>
            </a:r>
            <a:endParaRPr lang="en-US" sz="1400" b="1" smtClean="0">
              <a:latin typeface="微软雅黑" pitchFamily="34" charset="-122"/>
              <a:ea typeface="微软雅黑" pitchFamily="34" charset="-122"/>
              <a:cs typeface="Arial"/>
            </a:endParaRPr>
          </a:p>
        </p:txBody>
      </p:sp>
      <p:sp>
        <p:nvSpPr>
          <p:cNvPr id="97" name="Rounded Rectangle 96"/>
          <p:cNvSpPr/>
          <p:nvPr/>
        </p:nvSpPr>
        <p:spPr bwMode="gray">
          <a:xfrm>
            <a:off x="4454877" y="1608634"/>
            <a:ext cx="648000" cy="373310"/>
          </a:xfrm>
          <a:prstGeom prst="roundRect">
            <a:avLst/>
          </a:prstGeom>
        </p:spPr>
        <p:style>
          <a:lnRef idx="1">
            <a:schemeClr val="accent6"/>
          </a:lnRef>
          <a:fillRef idx="2">
            <a:schemeClr val="accent6"/>
          </a:fillRef>
          <a:effectRef idx="1">
            <a:schemeClr val="accent6"/>
          </a:effectRef>
          <a:fontRef idx="minor">
            <a:schemeClr val="dk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400" b="1" smtClean="0">
                <a:latin typeface="微软雅黑" pitchFamily="34" charset="-122"/>
                <a:ea typeface="微软雅黑" pitchFamily="34" charset="-122"/>
                <a:cs typeface="Arial"/>
              </a:rPr>
              <a:t>钢贸商</a:t>
            </a:r>
            <a:endParaRPr lang="en-US" sz="1400" b="1" smtClean="0">
              <a:latin typeface="微软雅黑" pitchFamily="34" charset="-122"/>
              <a:ea typeface="微软雅黑" pitchFamily="34" charset="-122"/>
              <a:cs typeface="Arial"/>
            </a:endParaRPr>
          </a:p>
        </p:txBody>
      </p:sp>
      <p:sp>
        <p:nvSpPr>
          <p:cNvPr id="98" name="Rounded Rectangle 97"/>
          <p:cNvSpPr/>
          <p:nvPr/>
        </p:nvSpPr>
        <p:spPr bwMode="gray">
          <a:xfrm>
            <a:off x="5830654" y="2112690"/>
            <a:ext cx="828000" cy="373310"/>
          </a:xfrm>
          <a:prstGeom prst="roundRect">
            <a:avLst/>
          </a:prstGeom>
        </p:spPr>
        <p:style>
          <a:lnRef idx="1">
            <a:schemeClr val="accent6"/>
          </a:lnRef>
          <a:fillRef idx="2">
            <a:schemeClr val="accent6"/>
          </a:fillRef>
          <a:effectRef idx="1">
            <a:schemeClr val="accent6"/>
          </a:effectRef>
          <a:fontRef idx="minor">
            <a:schemeClr val="dk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400" b="1" smtClean="0">
                <a:latin typeface="微软雅黑" pitchFamily="34" charset="-122"/>
                <a:ea typeface="微软雅黑" pitchFamily="34" charset="-122"/>
                <a:cs typeface="Arial"/>
              </a:rPr>
              <a:t>中大型终端用户</a:t>
            </a:r>
            <a:endParaRPr lang="en-US" sz="1400" b="1" smtClean="0">
              <a:latin typeface="微软雅黑" pitchFamily="34" charset="-122"/>
              <a:ea typeface="微软雅黑" pitchFamily="34" charset="-122"/>
              <a:cs typeface="Arial"/>
            </a:endParaRPr>
          </a:p>
        </p:txBody>
      </p:sp>
      <p:cxnSp>
        <p:nvCxnSpPr>
          <p:cNvPr id="99" name="Straight Arrow Connector 98"/>
          <p:cNvCxnSpPr>
            <a:stCxn id="94" idx="3"/>
            <a:endCxn id="95" idx="1"/>
          </p:cNvCxnSpPr>
          <p:nvPr/>
        </p:nvCxnSpPr>
        <p:spPr bwMode="auto">
          <a:xfrm>
            <a:off x="2758353" y="1795289"/>
            <a:ext cx="409583" cy="0"/>
          </a:xfrm>
          <a:prstGeom prst="straightConnector1">
            <a:avLst/>
          </a:prstGeom>
          <a:ln>
            <a:headEnd type="none" w="med" len="med"/>
            <a:tailEnd type="arrow"/>
          </a:ln>
        </p:spPr>
        <p:style>
          <a:lnRef idx="1">
            <a:schemeClr val="accent6"/>
          </a:lnRef>
          <a:fillRef idx="2">
            <a:schemeClr val="accent6"/>
          </a:fillRef>
          <a:effectRef idx="1">
            <a:schemeClr val="accent6"/>
          </a:effectRef>
          <a:fontRef idx="minor">
            <a:schemeClr val="dk1"/>
          </a:fontRef>
        </p:style>
      </p:cxnSp>
      <p:cxnSp>
        <p:nvCxnSpPr>
          <p:cNvPr id="100" name="Straight Arrow Connector 99"/>
          <p:cNvCxnSpPr>
            <a:stCxn id="95" idx="3"/>
            <a:endCxn id="97" idx="1"/>
          </p:cNvCxnSpPr>
          <p:nvPr/>
        </p:nvCxnSpPr>
        <p:spPr bwMode="auto">
          <a:xfrm>
            <a:off x="3995936" y="1795289"/>
            <a:ext cx="458941" cy="0"/>
          </a:xfrm>
          <a:prstGeom prst="straightConnector1">
            <a:avLst/>
          </a:prstGeom>
          <a:ln>
            <a:headEnd type="none" w="med" len="med"/>
            <a:tailEnd type="arrow"/>
          </a:ln>
        </p:spPr>
        <p:style>
          <a:lnRef idx="1">
            <a:schemeClr val="accent6"/>
          </a:lnRef>
          <a:fillRef idx="2">
            <a:schemeClr val="accent6"/>
          </a:fillRef>
          <a:effectRef idx="1">
            <a:schemeClr val="accent6"/>
          </a:effectRef>
          <a:fontRef idx="minor">
            <a:schemeClr val="dk1"/>
          </a:fontRef>
        </p:style>
      </p:cxnSp>
      <p:cxnSp>
        <p:nvCxnSpPr>
          <p:cNvPr id="101" name="Straight Arrow Connector 100"/>
          <p:cNvCxnSpPr>
            <a:stCxn id="97" idx="3"/>
            <a:endCxn id="96" idx="1"/>
          </p:cNvCxnSpPr>
          <p:nvPr/>
        </p:nvCxnSpPr>
        <p:spPr bwMode="auto">
          <a:xfrm flipV="1">
            <a:off x="5102877" y="1794421"/>
            <a:ext cx="729355" cy="868"/>
          </a:xfrm>
          <a:prstGeom prst="straightConnector1">
            <a:avLst/>
          </a:prstGeom>
          <a:ln>
            <a:headEnd type="none" w="med" len="med"/>
            <a:tailEnd type="arrow"/>
          </a:ln>
        </p:spPr>
        <p:style>
          <a:lnRef idx="1">
            <a:schemeClr val="accent6"/>
          </a:lnRef>
          <a:fillRef idx="2">
            <a:schemeClr val="accent6"/>
          </a:fillRef>
          <a:effectRef idx="1">
            <a:schemeClr val="accent6"/>
          </a:effectRef>
          <a:fontRef idx="minor">
            <a:schemeClr val="dk1"/>
          </a:fontRef>
        </p:style>
      </p:cxnSp>
      <p:cxnSp>
        <p:nvCxnSpPr>
          <p:cNvPr id="102" name="Elbow Connector 118"/>
          <p:cNvCxnSpPr>
            <a:stCxn id="95" idx="2"/>
            <a:endCxn id="98" idx="1"/>
          </p:cNvCxnSpPr>
          <p:nvPr/>
        </p:nvCxnSpPr>
        <p:spPr bwMode="auto">
          <a:xfrm rot="16200000" flipH="1">
            <a:off x="4547595" y="1016285"/>
            <a:ext cx="317401" cy="2248718"/>
          </a:xfrm>
          <a:prstGeom prst="bentConnector2">
            <a:avLst/>
          </a:prstGeom>
          <a:ln>
            <a:headEnd type="none" w="med" len="med"/>
            <a:tailEnd type="arrow"/>
          </a:ln>
        </p:spPr>
        <p:style>
          <a:lnRef idx="1">
            <a:schemeClr val="accent6"/>
          </a:lnRef>
          <a:fillRef idx="2">
            <a:schemeClr val="accent6"/>
          </a:fillRef>
          <a:effectRef idx="1">
            <a:schemeClr val="accent6"/>
          </a:effectRef>
          <a:fontRef idx="minor">
            <a:schemeClr val="dk1"/>
          </a:fontRef>
        </p:style>
      </p:cxnSp>
      <p:sp>
        <p:nvSpPr>
          <p:cNvPr id="106" name="Oval 105"/>
          <p:cNvSpPr/>
          <p:nvPr/>
        </p:nvSpPr>
        <p:spPr bwMode="auto">
          <a:xfrm>
            <a:off x="5328104" y="1708762"/>
            <a:ext cx="180000" cy="180000"/>
          </a:xfrm>
          <a:prstGeom prst="ellipse">
            <a:avLst/>
          </a:prstGeom>
          <a:ln>
            <a:headEnd type="none" w="med" len="med"/>
            <a:tailEnd type="none"/>
          </a:ln>
        </p:spPr>
        <p:style>
          <a:lnRef idx="1">
            <a:schemeClr val="accent1"/>
          </a:lnRef>
          <a:fillRef idx="2">
            <a:schemeClr val="accent1"/>
          </a:fillRef>
          <a:effectRef idx="1">
            <a:schemeClr val="accent1"/>
          </a:effectRef>
          <a:fontRef idx="minor">
            <a:schemeClr val="dk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r>
              <a:rPr lang="en-US" sz="1200" b="1" smtClean="0">
                <a:solidFill>
                  <a:schemeClr val="tx1"/>
                </a:solidFill>
              </a:rPr>
              <a:t>1</a:t>
            </a:r>
          </a:p>
        </p:txBody>
      </p:sp>
      <p:sp>
        <p:nvSpPr>
          <p:cNvPr id="107" name="Oval 106"/>
          <p:cNvSpPr/>
          <p:nvPr/>
        </p:nvSpPr>
        <p:spPr bwMode="auto">
          <a:xfrm>
            <a:off x="4114317" y="1708762"/>
            <a:ext cx="180000" cy="180000"/>
          </a:xfrm>
          <a:prstGeom prst="ellipse">
            <a:avLst/>
          </a:prstGeom>
          <a:ln>
            <a:headEnd type="none" w="med" len="med"/>
            <a:tailEnd type="none"/>
          </a:ln>
        </p:spPr>
        <p:style>
          <a:lnRef idx="1">
            <a:schemeClr val="accent1"/>
          </a:lnRef>
          <a:fillRef idx="2">
            <a:schemeClr val="accent1"/>
          </a:fillRef>
          <a:effectRef idx="1">
            <a:schemeClr val="accent1"/>
          </a:effectRef>
          <a:fontRef idx="minor">
            <a:schemeClr val="dk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r>
              <a:rPr lang="en-US" sz="1200" b="1" smtClean="0">
                <a:solidFill>
                  <a:schemeClr val="tx1"/>
                </a:solidFill>
              </a:rPr>
              <a:t>1</a:t>
            </a:r>
          </a:p>
        </p:txBody>
      </p:sp>
      <p:sp>
        <p:nvSpPr>
          <p:cNvPr id="108" name="Oval 107"/>
          <p:cNvSpPr/>
          <p:nvPr/>
        </p:nvSpPr>
        <p:spPr bwMode="auto">
          <a:xfrm>
            <a:off x="4694946" y="2223251"/>
            <a:ext cx="180000" cy="180000"/>
          </a:xfrm>
          <a:prstGeom prst="ellipse">
            <a:avLst/>
          </a:prstGeom>
          <a:ln>
            <a:headEnd type="none" w="med" len="med"/>
            <a:tailEnd type="none"/>
          </a:ln>
        </p:spPr>
        <p:style>
          <a:lnRef idx="1">
            <a:schemeClr val="accent1"/>
          </a:lnRef>
          <a:fillRef idx="2">
            <a:schemeClr val="accent1"/>
          </a:fillRef>
          <a:effectRef idx="1">
            <a:schemeClr val="accent1"/>
          </a:effectRef>
          <a:fontRef idx="minor">
            <a:schemeClr val="dk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r>
              <a:rPr lang="en-US" sz="1200" b="1" smtClean="0">
                <a:solidFill>
                  <a:schemeClr val="tx1"/>
                </a:solidFill>
              </a:rPr>
              <a:t>2</a:t>
            </a:r>
          </a:p>
        </p:txBody>
      </p:sp>
      <p:grpSp>
        <p:nvGrpSpPr>
          <p:cNvPr id="29" name="Group 28"/>
          <p:cNvGrpSpPr/>
          <p:nvPr/>
        </p:nvGrpSpPr>
        <p:grpSpPr>
          <a:xfrm>
            <a:off x="539551" y="4626046"/>
            <a:ext cx="3841299" cy="1259407"/>
            <a:chOff x="5296219" y="2754033"/>
            <a:chExt cx="3620235" cy="1120436"/>
          </a:xfrm>
        </p:grpSpPr>
        <p:pic>
          <p:nvPicPr>
            <p:cNvPr id="79875" name="Picture 3"/>
            <p:cNvPicPr>
              <a:picLocks noChangeAspect="1" noChangeArrowheads="1"/>
            </p:cNvPicPr>
            <p:nvPr/>
          </p:nvPicPr>
          <p:blipFill>
            <a:blip r:embed="rId3">
              <a:extLst>
                <a:ext uri="{28A0092B-C50C-407E-A947-70E740481C1C}">
                  <a14:useLocalDpi xmlns:a14="http://schemas.microsoft.com/office/drawing/2010/main"/>
                </a:ext>
              </a:extLst>
            </a:blip>
            <a:stretch>
              <a:fillRect/>
            </a:stretch>
          </p:blipFill>
          <p:spPr bwMode="auto">
            <a:xfrm>
              <a:off x="5296219" y="2803174"/>
              <a:ext cx="3620235" cy="10712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3" name="Rounded Rectangle 102"/>
            <p:cNvSpPr/>
            <p:nvPr/>
          </p:nvSpPr>
          <p:spPr bwMode="auto">
            <a:xfrm>
              <a:off x="5874044" y="2754033"/>
              <a:ext cx="2234531" cy="1120435"/>
            </a:xfrm>
            <a:prstGeom prst="roundRect">
              <a:avLst>
                <a:gd name="adj" fmla="val 0"/>
              </a:avLst>
            </a:prstGeom>
            <a:noFill/>
            <a:ln w="19050">
              <a:solidFill>
                <a:schemeClr val="accent5"/>
              </a:solidFill>
              <a:prstDash val="dash"/>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en-US" b="1" smtClean="0">
                <a:solidFill>
                  <a:srgbClr val="FF0000"/>
                </a:solidFill>
              </a:endParaRPr>
            </a:p>
          </p:txBody>
        </p:sp>
        <p:sp>
          <p:nvSpPr>
            <p:cNvPr id="110" name="Rounded Rectangle 109"/>
            <p:cNvSpPr/>
            <p:nvPr/>
          </p:nvSpPr>
          <p:spPr bwMode="auto">
            <a:xfrm>
              <a:off x="5874045" y="2754034"/>
              <a:ext cx="1656308" cy="453132"/>
            </a:xfrm>
            <a:prstGeom prst="roundRect">
              <a:avLst>
                <a:gd name="adj" fmla="val 0"/>
              </a:avLst>
            </a:prstGeom>
            <a:noFill/>
            <a:ln w="12700">
              <a:solidFill>
                <a:schemeClr val="bg1">
                  <a:lumMod val="75000"/>
                </a:schemeClr>
              </a:solidFill>
              <a:prstDash val="sysDash"/>
              <a:headEnd type="none" w="med" len="med"/>
              <a:tailEnd type="none"/>
            </a:ln>
          </p:spPr>
          <p:style>
            <a:lnRef idx="2">
              <a:schemeClr val="accent5"/>
            </a:lnRef>
            <a:fillRef idx="1">
              <a:schemeClr val="lt1"/>
            </a:fillRef>
            <a:effectRef idx="0">
              <a:schemeClr val="accent5"/>
            </a:effectRef>
            <a:fontRef idx="minor">
              <a:schemeClr val="dk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en-US" b="1" smtClean="0">
                <a:solidFill>
                  <a:srgbClr val="FF0000"/>
                </a:solidFill>
              </a:endParaRPr>
            </a:p>
          </p:txBody>
        </p:sp>
      </p:grpSp>
      <p:sp>
        <p:nvSpPr>
          <p:cNvPr id="30" name="Rectangle 29"/>
          <p:cNvSpPr/>
          <p:nvPr/>
        </p:nvSpPr>
        <p:spPr bwMode="auto">
          <a:xfrm>
            <a:off x="481675" y="3787537"/>
            <a:ext cx="3973203" cy="2303908"/>
          </a:xfrm>
          <a:prstGeom prst="rect">
            <a:avLst/>
          </a:prstGeom>
          <a:noFill/>
          <a:ln>
            <a:headEnd type="none" w="med" len="med"/>
            <a:tailEnd type="none"/>
          </a:ln>
        </p:spPr>
        <p:style>
          <a:lnRef idx="2">
            <a:schemeClr val="accent1"/>
          </a:lnRef>
          <a:fillRef idx="1">
            <a:schemeClr val="lt1"/>
          </a:fillRef>
          <a:effectRef idx="0">
            <a:schemeClr val="accent1"/>
          </a:effectRef>
          <a:fontRef idx="minor">
            <a:schemeClr val="dk1"/>
          </a:fontRef>
        </p:style>
        <p:txBody>
          <a:bodyPr rtlCol="0" anchor="t"/>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285750" lvl="0" indent="-285750">
              <a:buFont typeface="Arial" pitchFamily="34" charset="0"/>
              <a:buChar char="•"/>
            </a:pPr>
            <a:r>
              <a:rPr lang="zh-CN" altLang="en-US" sz="1400" smtClean="0">
                <a:solidFill>
                  <a:srgbClr val="000000"/>
                </a:solidFill>
                <a:latin typeface="微软雅黑" pitchFamily="34" charset="-122"/>
                <a:ea typeface="微软雅黑" pitchFamily="34" charset="-122"/>
              </a:rPr>
              <a:t>通</a:t>
            </a:r>
            <a:r>
              <a:rPr lang="zh-CN" altLang="en-US" sz="1400">
                <a:solidFill>
                  <a:srgbClr val="000000"/>
                </a:solidFill>
                <a:latin typeface="微软雅黑" pitchFamily="34" charset="-122"/>
                <a:ea typeface="微软雅黑" pitchFamily="34" charset="-122"/>
              </a:rPr>
              <a:t>过电子商务平台直接服务于以前难以触及的中小型钢贸商，并向</a:t>
            </a:r>
            <a:r>
              <a:rPr lang="zh-CN" altLang="en-US" sz="1400" smtClean="0">
                <a:solidFill>
                  <a:srgbClr val="000000"/>
                </a:solidFill>
                <a:latin typeface="微软雅黑" pitchFamily="34" charset="-122"/>
                <a:ea typeface="微软雅黑" pitchFamily="34" charset="-122"/>
              </a:rPr>
              <a:t>现有销售网络</a:t>
            </a:r>
            <a:r>
              <a:rPr lang="zh-CN" altLang="en-US" sz="1400">
                <a:solidFill>
                  <a:srgbClr val="000000"/>
                </a:solidFill>
                <a:latin typeface="微软雅黑" pitchFamily="34" charset="-122"/>
                <a:ea typeface="微软雅黑" pitchFamily="34" charset="-122"/>
              </a:rPr>
              <a:t>尚未覆盖的地区延伸</a:t>
            </a:r>
            <a:endParaRPr lang="en-US" altLang="zh-CN" sz="1400">
              <a:solidFill>
                <a:srgbClr val="000000"/>
              </a:solidFill>
              <a:latin typeface="微软雅黑" pitchFamily="34" charset="-122"/>
              <a:ea typeface="微软雅黑" pitchFamily="34" charset="-122"/>
            </a:endParaRPr>
          </a:p>
          <a:p>
            <a:pPr algn="ctr"/>
            <a:endParaRPr lang="en-US" b="1" smtClean="0">
              <a:solidFill>
                <a:srgbClr val="FF0000"/>
              </a:solidFill>
            </a:endParaRPr>
          </a:p>
        </p:txBody>
      </p:sp>
      <p:sp>
        <p:nvSpPr>
          <p:cNvPr id="90" name="Rectangle 89"/>
          <p:cNvSpPr/>
          <p:nvPr/>
        </p:nvSpPr>
        <p:spPr bwMode="gray">
          <a:xfrm>
            <a:off x="481675" y="3436894"/>
            <a:ext cx="3973203" cy="360000"/>
          </a:xfrm>
          <a:prstGeom prst="rect">
            <a:avLst/>
          </a:prstGeom>
          <a:solidFill>
            <a:schemeClr val="accent1">
              <a:lumMod val="20000"/>
              <a:lumOff val="80000"/>
            </a:schemeClr>
          </a:solidFill>
          <a:ln w="28575">
            <a:solidFill>
              <a:schemeClr val="accent1"/>
            </a:solidFill>
          </a:ln>
        </p:spPr>
        <p:style>
          <a:lnRef idx="1">
            <a:schemeClr val="accent4"/>
          </a:lnRef>
          <a:fillRef idx="2">
            <a:schemeClr val="accent4"/>
          </a:fillRef>
          <a:effectRef idx="1">
            <a:schemeClr val="accent4"/>
          </a:effectRef>
          <a:fontRef idx="minor">
            <a:schemeClr val="dk1"/>
          </a:fontRef>
        </p:style>
        <p:txBody>
          <a:bodyPr wrap="square" lIns="36000" tIns="36000" rIns="36000" bIns="36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lvl="0"/>
            <a:r>
              <a:rPr lang="zh-CN" altLang="en-US" b="1" smtClean="0">
                <a:solidFill>
                  <a:srgbClr val="000000"/>
                </a:solidFill>
                <a:latin typeface="微软雅黑" pitchFamily="34" charset="-122"/>
                <a:ea typeface="微软雅黑" pitchFamily="34" charset="-122"/>
              </a:rPr>
              <a:t>     延</a:t>
            </a:r>
            <a:r>
              <a:rPr lang="zh-CN" altLang="en-US" b="1">
                <a:solidFill>
                  <a:srgbClr val="000000"/>
                </a:solidFill>
                <a:latin typeface="微软雅黑" pitchFamily="34" charset="-122"/>
                <a:ea typeface="微软雅黑" pitchFamily="34" charset="-122"/>
              </a:rPr>
              <a:t>伸销售网络</a:t>
            </a:r>
            <a:endParaRPr lang="en-US" altLang="zh-CN" b="1">
              <a:solidFill>
                <a:srgbClr val="000000"/>
              </a:solidFill>
              <a:latin typeface="微软雅黑" pitchFamily="34" charset="-122"/>
              <a:ea typeface="微软雅黑" pitchFamily="34" charset="-122"/>
            </a:endParaRPr>
          </a:p>
        </p:txBody>
      </p:sp>
      <p:sp>
        <p:nvSpPr>
          <p:cNvPr id="25" name="Oval 24"/>
          <p:cNvSpPr/>
          <p:nvPr/>
        </p:nvSpPr>
        <p:spPr bwMode="auto">
          <a:xfrm>
            <a:off x="323528" y="3436504"/>
            <a:ext cx="360000" cy="360000"/>
          </a:xfrm>
          <a:prstGeom prst="ellipse">
            <a:avLst/>
          </a:prstGeom>
          <a:ln w="28575">
            <a:headEnd type="none" w="med" len="med"/>
            <a:tailEnd type="none"/>
          </a:ln>
        </p:spPr>
        <p:style>
          <a:lnRef idx="1">
            <a:schemeClr val="accent1"/>
          </a:lnRef>
          <a:fillRef idx="2">
            <a:schemeClr val="accent1"/>
          </a:fillRef>
          <a:effectRef idx="1">
            <a:schemeClr val="accent1"/>
          </a:effectRef>
          <a:fontRef idx="minor">
            <a:schemeClr val="dk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r>
              <a:rPr lang="en-US" sz="1400" b="1" smtClean="0">
                <a:solidFill>
                  <a:schemeClr val="tx1"/>
                </a:solidFill>
              </a:rPr>
              <a:t>1</a:t>
            </a:r>
          </a:p>
        </p:txBody>
      </p:sp>
      <p:sp>
        <p:nvSpPr>
          <p:cNvPr id="78848" name="TextBox 78847"/>
          <p:cNvSpPr txBox="1"/>
          <p:nvPr/>
        </p:nvSpPr>
        <p:spPr>
          <a:xfrm>
            <a:off x="1214154" y="5629681"/>
            <a:ext cx="1261884" cy="276999"/>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200" smtClean="0">
                <a:latin typeface="微软雅黑" pitchFamily="34" charset="-122"/>
                <a:ea typeface="微软雅黑" pitchFamily="34" charset="-122"/>
              </a:rPr>
              <a:t>新地区的钢贸商</a:t>
            </a:r>
            <a:endParaRPr lang="en-US" sz="1200" smtClean="0">
              <a:latin typeface="微软雅黑" pitchFamily="34" charset="-122"/>
              <a:ea typeface="微软雅黑" pitchFamily="34" charset="-122"/>
            </a:endParaRPr>
          </a:p>
        </p:txBody>
      </p:sp>
      <p:grpSp>
        <p:nvGrpSpPr>
          <p:cNvPr id="78849" name="Group 78848"/>
          <p:cNvGrpSpPr/>
          <p:nvPr/>
        </p:nvGrpSpPr>
        <p:grpSpPr>
          <a:xfrm>
            <a:off x="4955149" y="4725144"/>
            <a:ext cx="3729281" cy="1181436"/>
            <a:chOff x="4928255" y="4808185"/>
            <a:chExt cx="3729281" cy="1181436"/>
          </a:xfrm>
        </p:grpSpPr>
        <p:cxnSp>
          <p:nvCxnSpPr>
            <p:cNvPr id="35" name="Straight Arrow Connector 34"/>
            <p:cNvCxnSpPr/>
            <p:nvPr/>
          </p:nvCxnSpPr>
          <p:spPr bwMode="auto">
            <a:xfrm>
              <a:off x="6943093" y="5499725"/>
              <a:ext cx="1157191" cy="0"/>
            </a:xfrm>
            <a:prstGeom prst="straightConnector1">
              <a:avLst/>
            </a:prstGeom>
            <a:ln>
              <a:headEnd type="none" w="med" len="med"/>
              <a:tailEnd type="arrow"/>
            </a:ln>
          </p:spPr>
          <p:style>
            <a:lnRef idx="3">
              <a:schemeClr val="dk1"/>
            </a:lnRef>
            <a:fillRef idx="0">
              <a:schemeClr val="dk1"/>
            </a:fillRef>
            <a:effectRef idx="2">
              <a:schemeClr val="dk1"/>
            </a:effectRef>
            <a:fontRef idx="minor">
              <a:schemeClr val="tx1"/>
            </a:fontRef>
          </p:style>
        </p:cxnSp>
        <p:sp>
          <p:nvSpPr>
            <p:cNvPr id="40" name="TextBox 39"/>
            <p:cNvSpPr txBox="1"/>
            <p:nvPr/>
          </p:nvSpPr>
          <p:spPr>
            <a:xfrm>
              <a:off x="5076056" y="5712622"/>
              <a:ext cx="1107996" cy="276999"/>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200" b="1" smtClean="0">
                  <a:latin typeface="微软雅黑" pitchFamily="34" charset="-122"/>
                  <a:ea typeface="微软雅黑" pitchFamily="34" charset="-122"/>
                </a:rPr>
                <a:t>现有业务关系</a:t>
              </a:r>
              <a:endParaRPr lang="en-US" sz="1200" b="1" smtClean="0">
                <a:latin typeface="微软雅黑" pitchFamily="34" charset="-122"/>
                <a:ea typeface="微软雅黑" pitchFamily="34" charset="-122"/>
              </a:endParaRPr>
            </a:p>
          </p:txBody>
        </p:sp>
        <p:cxnSp>
          <p:nvCxnSpPr>
            <p:cNvPr id="43" name="Straight Arrow Connector 42"/>
            <p:cNvCxnSpPr/>
            <p:nvPr/>
          </p:nvCxnSpPr>
          <p:spPr bwMode="auto">
            <a:xfrm>
              <a:off x="4928255" y="5463066"/>
              <a:ext cx="1417051" cy="0"/>
            </a:xfrm>
            <a:prstGeom prst="straightConnector1">
              <a:avLst/>
            </a:prstGeom>
            <a:ln>
              <a:headEnd type="none" w="med" len="med"/>
              <a:tailEnd type="arrow"/>
            </a:ln>
          </p:spPr>
          <p:style>
            <a:lnRef idx="1">
              <a:schemeClr val="dk1"/>
            </a:lnRef>
            <a:fillRef idx="0">
              <a:schemeClr val="dk1"/>
            </a:fillRef>
            <a:effectRef idx="0">
              <a:schemeClr val="dk1"/>
            </a:effectRef>
            <a:fontRef idx="minor">
              <a:schemeClr val="tx1"/>
            </a:fontRef>
          </p:style>
        </p:cxnSp>
        <p:sp>
          <p:nvSpPr>
            <p:cNvPr id="46" name="TextBox 45"/>
            <p:cNvSpPr txBox="1"/>
            <p:nvPr/>
          </p:nvSpPr>
          <p:spPr>
            <a:xfrm>
              <a:off x="6877783" y="5712622"/>
              <a:ext cx="1107996" cy="276999"/>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200" b="1">
                  <a:latin typeface="微软雅黑" pitchFamily="34" charset="-122"/>
                  <a:ea typeface="微软雅黑" pitchFamily="34" charset="-122"/>
                </a:rPr>
                <a:t>未</a:t>
              </a:r>
              <a:r>
                <a:rPr lang="zh-CN" altLang="en-US" sz="1200" b="1" smtClean="0">
                  <a:latin typeface="微软雅黑" pitchFamily="34" charset="-122"/>
                  <a:ea typeface="微软雅黑" pitchFamily="34" charset="-122"/>
                </a:rPr>
                <a:t>来业务关系</a:t>
              </a:r>
              <a:endParaRPr lang="en-US" sz="1200" b="1" smtClean="0">
                <a:latin typeface="微软雅黑" pitchFamily="34" charset="-122"/>
                <a:ea typeface="微软雅黑" pitchFamily="34" charset="-122"/>
              </a:endParaRPr>
            </a:p>
          </p:txBody>
        </p:sp>
        <p:sp>
          <p:nvSpPr>
            <p:cNvPr id="47" name="Cross 46"/>
            <p:cNvSpPr/>
            <p:nvPr/>
          </p:nvSpPr>
          <p:spPr bwMode="auto">
            <a:xfrm>
              <a:off x="7070295" y="5254447"/>
              <a:ext cx="204919" cy="172125"/>
            </a:xfrm>
            <a:prstGeom prst="plus">
              <a:avLst>
                <a:gd name="adj" fmla="val 38672"/>
              </a:avLst>
            </a:prstGeom>
            <a:ln>
              <a:headEnd type="none" w="med" len="med"/>
              <a:tailEnd type="none"/>
            </a:ln>
          </p:spPr>
          <p:style>
            <a:lnRef idx="1">
              <a:schemeClr val="accent5"/>
            </a:lnRef>
            <a:fillRef idx="3">
              <a:schemeClr val="accent5"/>
            </a:fillRef>
            <a:effectRef idx="2">
              <a:schemeClr val="accent5"/>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200" b="1" smtClean="0">
                <a:solidFill>
                  <a:srgbClr val="FF0000"/>
                </a:solidFill>
              </a:endParaRPr>
            </a:p>
          </p:txBody>
        </p:sp>
        <p:sp>
          <p:nvSpPr>
            <p:cNvPr id="48" name="Cross 47"/>
            <p:cNvSpPr/>
            <p:nvPr/>
          </p:nvSpPr>
          <p:spPr bwMode="auto">
            <a:xfrm>
              <a:off x="7369569" y="5254447"/>
              <a:ext cx="204919" cy="172125"/>
            </a:xfrm>
            <a:prstGeom prst="plus">
              <a:avLst>
                <a:gd name="adj" fmla="val 38672"/>
              </a:avLst>
            </a:prstGeom>
            <a:ln>
              <a:headEnd type="none" w="med" len="med"/>
              <a:tailEnd type="none"/>
            </a:ln>
          </p:spPr>
          <p:style>
            <a:lnRef idx="1">
              <a:schemeClr val="accent5"/>
            </a:lnRef>
            <a:fillRef idx="3">
              <a:schemeClr val="accent5"/>
            </a:fillRef>
            <a:effectRef idx="2">
              <a:schemeClr val="accent5"/>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200" b="1" smtClean="0">
                <a:solidFill>
                  <a:srgbClr val="FF0000"/>
                </a:solidFill>
              </a:endParaRPr>
            </a:p>
          </p:txBody>
        </p:sp>
        <p:sp>
          <p:nvSpPr>
            <p:cNvPr id="87" name="Cross 86"/>
            <p:cNvSpPr/>
            <p:nvPr/>
          </p:nvSpPr>
          <p:spPr bwMode="auto">
            <a:xfrm>
              <a:off x="7696003" y="5254447"/>
              <a:ext cx="204919" cy="172125"/>
            </a:xfrm>
            <a:prstGeom prst="plus">
              <a:avLst>
                <a:gd name="adj" fmla="val 38672"/>
              </a:avLst>
            </a:prstGeom>
            <a:ln>
              <a:headEnd type="none" w="med" len="med"/>
              <a:tailEnd type="none"/>
            </a:ln>
          </p:spPr>
          <p:style>
            <a:lnRef idx="1">
              <a:schemeClr val="accent5"/>
            </a:lnRef>
            <a:fillRef idx="3">
              <a:schemeClr val="accent5"/>
            </a:fillRef>
            <a:effectRef idx="2">
              <a:schemeClr val="accent5"/>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200" b="1" smtClean="0">
                <a:solidFill>
                  <a:srgbClr val="FF0000"/>
                </a:solidFill>
              </a:endParaRPr>
            </a:p>
          </p:txBody>
        </p:sp>
        <p:sp>
          <p:nvSpPr>
            <p:cNvPr id="88" name="TextBox 87"/>
            <p:cNvSpPr txBox="1"/>
            <p:nvPr/>
          </p:nvSpPr>
          <p:spPr>
            <a:xfrm>
              <a:off x="5026208" y="5229200"/>
              <a:ext cx="1107996" cy="276999"/>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200" smtClean="0">
                  <a:latin typeface="微软雅黑" pitchFamily="34" charset="-122"/>
                  <a:ea typeface="微软雅黑" pitchFamily="34" charset="-122"/>
                </a:rPr>
                <a:t>仓储运输服务</a:t>
              </a:r>
              <a:endParaRPr lang="en-US" sz="1200" smtClean="0">
                <a:latin typeface="微软雅黑" pitchFamily="34" charset="-122"/>
                <a:ea typeface="微软雅黑" pitchFamily="34" charset="-122"/>
              </a:endParaRPr>
            </a:p>
          </p:txBody>
        </p:sp>
        <p:sp>
          <p:nvSpPr>
            <p:cNvPr id="89" name="TextBox 88"/>
            <p:cNvSpPr txBox="1"/>
            <p:nvPr/>
          </p:nvSpPr>
          <p:spPr>
            <a:xfrm>
              <a:off x="6428545" y="5149703"/>
              <a:ext cx="567025" cy="46166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200" smtClean="0">
                  <a:latin typeface="微软雅黑" pitchFamily="34" charset="-122"/>
                  <a:ea typeface="微软雅黑" pitchFamily="34" charset="-122"/>
                </a:rPr>
                <a:t>计划协同</a:t>
              </a:r>
              <a:endParaRPr lang="en-US" altLang="zh-CN" sz="1200" smtClean="0">
                <a:latin typeface="微软雅黑" pitchFamily="34" charset="-122"/>
                <a:ea typeface="微软雅黑" pitchFamily="34" charset="-122"/>
              </a:endParaRPr>
            </a:p>
          </p:txBody>
        </p:sp>
        <p:sp>
          <p:nvSpPr>
            <p:cNvPr id="104" name="TextBox 103"/>
            <p:cNvSpPr txBox="1"/>
            <p:nvPr/>
          </p:nvSpPr>
          <p:spPr>
            <a:xfrm>
              <a:off x="7110639" y="5005336"/>
              <a:ext cx="800219" cy="276999"/>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200" smtClean="0">
                  <a:latin typeface="微软雅黑" pitchFamily="34" charset="-122"/>
                  <a:ea typeface="微软雅黑" pitchFamily="34" charset="-122"/>
                </a:rPr>
                <a:t>交付协同</a:t>
              </a:r>
              <a:endParaRPr lang="en-US" sz="1200" smtClean="0">
                <a:latin typeface="微软雅黑" pitchFamily="34" charset="-122"/>
                <a:ea typeface="微软雅黑" pitchFamily="34" charset="-122"/>
              </a:endParaRPr>
            </a:p>
          </p:txBody>
        </p:sp>
        <p:sp>
          <p:nvSpPr>
            <p:cNvPr id="105" name="TextBox 104"/>
            <p:cNvSpPr txBox="1"/>
            <p:nvPr/>
          </p:nvSpPr>
          <p:spPr>
            <a:xfrm>
              <a:off x="7990968" y="5149703"/>
              <a:ext cx="666568" cy="646331"/>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gn="ctr"/>
              <a:r>
                <a:rPr lang="zh-CN" altLang="en-US" sz="1200" smtClean="0">
                  <a:latin typeface="微软雅黑" pitchFamily="34" charset="-122"/>
                  <a:ea typeface="微软雅黑" pitchFamily="34" charset="-122"/>
                </a:rPr>
                <a:t>结算</a:t>
              </a:r>
              <a:endParaRPr lang="en-US" altLang="zh-CN" sz="1200" smtClean="0">
                <a:latin typeface="微软雅黑" pitchFamily="34" charset="-122"/>
                <a:ea typeface="微软雅黑" pitchFamily="34" charset="-122"/>
              </a:endParaRPr>
            </a:p>
            <a:p>
              <a:pPr algn="ctr"/>
              <a:r>
                <a:rPr lang="zh-CN" altLang="en-US" sz="1200" smtClean="0">
                  <a:latin typeface="微软雅黑" pitchFamily="34" charset="-122"/>
                  <a:ea typeface="微软雅黑" pitchFamily="34" charset="-122"/>
                </a:rPr>
                <a:t>协同</a:t>
              </a:r>
              <a:endParaRPr lang="en-US" altLang="zh-CN" sz="1200" smtClean="0">
                <a:latin typeface="微软雅黑" pitchFamily="34" charset="-122"/>
                <a:ea typeface="微软雅黑" pitchFamily="34" charset="-122"/>
              </a:endParaRPr>
            </a:p>
            <a:p>
              <a:pPr algn="ctr"/>
              <a:r>
                <a:rPr lang="en-US" altLang="zh-CN" sz="1200" smtClean="0">
                  <a:latin typeface="微软雅黑" pitchFamily="34" charset="-122"/>
                  <a:ea typeface="微软雅黑" pitchFamily="34" charset="-122"/>
                </a:rPr>
                <a:t>……</a:t>
              </a:r>
              <a:endParaRPr lang="en-US" sz="1200" smtClean="0">
                <a:latin typeface="微软雅黑" pitchFamily="34" charset="-122"/>
                <a:ea typeface="微软雅黑" pitchFamily="34" charset="-122"/>
              </a:endParaRPr>
            </a:p>
          </p:txBody>
        </p:sp>
        <p:sp>
          <p:nvSpPr>
            <p:cNvPr id="91" name="TextBox 90"/>
            <p:cNvSpPr txBox="1"/>
            <p:nvPr/>
          </p:nvSpPr>
          <p:spPr>
            <a:xfrm>
              <a:off x="6948264" y="4808185"/>
              <a:ext cx="1107996" cy="276999"/>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200" smtClean="0">
                  <a:latin typeface="微软雅黑" pitchFamily="34" charset="-122"/>
                  <a:ea typeface="微软雅黑" pitchFamily="34" charset="-122"/>
                </a:rPr>
                <a:t>物流信息共享</a:t>
              </a:r>
              <a:endParaRPr lang="en-US" sz="1200" smtClean="0">
                <a:latin typeface="微软雅黑" pitchFamily="34" charset="-122"/>
                <a:ea typeface="微软雅黑" pitchFamily="34" charset="-122"/>
              </a:endParaRPr>
            </a:p>
          </p:txBody>
        </p:sp>
      </p:grpSp>
      <p:sp>
        <p:nvSpPr>
          <p:cNvPr id="124" name="Rectangle 123"/>
          <p:cNvSpPr/>
          <p:nvPr/>
        </p:nvSpPr>
        <p:spPr bwMode="auto">
          <a:xfrm>
            <a:off x="4805355" y="3789388"/>
            <a:ext cx="3973203" cy="2303908"/>
          </a:xfrm>
          <a:prstGeom prst="rect">
            <a:avLst/>
          </a:prstGeom>
          <a:noFill/>
          <a:ln>
            <a:headEnd type="none" w="med" len="med"/>
            <a:tailEnd type="none"/>
          </a:ln>
        </p:spPr>
        <p:style>
          <a:lnRef idx="2">
            <a:schemeClr val="accent1"/>
          </a:lnRef>
          <a:fillRef idx="1">
            <a:schemeClr val="lt1"/>
          </a:fillRef>
          <a:effectRef idx="0">
            <a:schemeClr val="accent1"/>
          </a:effectRef>
          <a:fontRef idx="minor">
            <a:schemeClr val="dk1"/>
          </a:fontRef>
        </p:style>
        <p:txBody>
          <a:bodyPr rtlCol="0" anchor="t"/>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285750" lvl="0" indent="-285750">
              <a:buFont typeface="Arial" pitchFamily="34" charset="0"/>
              <a:buChar char="•"/>
            </a:pPr>
            <a:r>
              <a:rPr lang="zh-CN" altLang="en-US" sz="1400">
                <a:solidFill>
                  <a:srgbClr val="000000"/>
                </a:solidFill>
                <a:latin typeface="微软雅黑" pitchFamily="34" charset="-122"/>
                <a:ea typeface="微软雅黑" pitchFamily="34" charset="-122"/>
              </a:rPr>
              <a:t>通过业务电子化对接、个性化定制服务，提升对现有中大型客户的服务水平、保持忠诚度，并实现增值服务与交叉销售</a:t>
            </a:r>
            <a:endParaRPr lang="en-US" altLang="zh-CN" sz="1400">
              <a:solidFill>
                <a:srgbClr val="000000"/>
              </a:solidFill>
              <a:latin typeface="微软雅黑" pitchFamily="34" charset="-122"/>
              <a:ea typeface="微软雅黑" pitchFamily="34" charset="-122"/>
            </a:endParaRPr>
          </a:p>
          <a:p>
            <a:pPr algn="ctr"/>
            <a:endParaRPr lang="en-US" b="1" smtClean="0">
              <a:solidFill>
                <a:srgbClr val="FF0000"/>
              </a:solidFill>
            </a:endParaRPr>
          </a:p>
        </p:txBody>
      </p:sp>
      <p:sp>
        <p:nvSpPr>
          <p:cNvPr id="125" name="Rectangle 124"/>
          <p:cNvSpPr/>
          <p:nvPr/>
        </p:nvSpPr>
        <p:spPr bwMode="gray">
          <a:xfrm>
            <a:off x="4805355" y="3438745"/>
            <a:ext cx="3973203" cy="360000"/>
          </a:xfrm>
          <a:prstGeom prst="rect">
            <a:avLst/>
          </a:prstGeom>
          <a:solidFill>
            <a:schemeClr val="accent1">
              <a:lumMod val="20000"/>
              <a:lumOff val="80000"/>
            </a:schemeClr>
          </a:solidFill>
          <a:ln w="28575">
            <a:solidFill>
              <a:schemeClr val="accent1"/>
            </a:solidFill>
          </a:ln>
        </p:spPr>
        <p:style>
          <a:lnRef idx="1">
            <a:schemeClr val="accent4"/>
          </a:lnRef>
          <a:fillRef idx="2">
            <a:schemeClr val="accent4"/>
          </a:fillRef>
          <a:effectRef idx="1">
            <a:schemeClr val="accent4"/>
          </a:effectRef>
          <a:fontRef idx="minor">
            <a:schemeClr val="dk1"/>
          </a:fontRef>
        </p:style>
        <p:txBody>
          <a:bodyPr wrap="square" lIns="36000" tIns="36000" rIns="36000" bIns="36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285750" lvl="0" indent="-285750">
              <a:buFont typeface="Arial" pitchFamily="34" charset="0"/>
              <a:buChar char="•"/>
            </a:pPr>
            <a:r>
              <a:rPr lang="zh-CN" altLang="en-US" b="1" smtClean="0">
                <a:solidFill>
                  <a:srgbClr val="000000"/>
                </a:solidFill>
                <a:latin typeface="微软雅黑" pitchFamily="34" charset="-122"/>
                <a:ea typeface="微软雅黑" pitchFamily="34" charset="-122"/>
              </a:rPr>
              <a:t> 增</a:t>
            </a:r>
            <a:r>
              <a:rPr lang="zh-CN" altLang="en-US" b="1">
                <a:solidFill>
                  <a:srgbClr val="000000"/>
                </a:solidFill>
                <a:latin typeface="微软雅黑" pitchFamily="34" charset="-122"/>
                <a:ea typeface="微软雅黑" pitchFamily="34" charset="-122"/>
              </a:rPr>
              <a:t>强现有服务</a:t>
            </a:r>
            <a:endParaRPr lang="en-US" altLang="zh-CN" b="1">
              <a:solidFill>
                <a:srgbClr val="000000"/>
              </a:solidFill>
              <a:latin typeface="微软雅黑" pitchFamily="34" charset="-122"/>
              <a:ea typeface="微软雅黑" pitchFamily="34" charset="-122"/>
            </a:endParaRPr>
          </a:p>
        </p:txBody>
      </p:sp>
      <p:sp>
        <p:nvSpPr>
          <p:cNvPr id="126" name="Oval 125"/>
          <p:cNvSpPr/>
          <p:nvPr/>
        </p:nvSpPr>
        <p:spPr bwMode="auto">
          <a:xfrm>
            <a:off x="4647208" y="3436504"/>
            <a:ext cx="360000" cy="360000"/>
          </a:xfrm>
          <a:prstGeom prst="ellipse">
            <a:avLst/>
          </a:prstGeom>
          <a:ln w="28575">
            <a:headEnd type="none" w="med" len="med"/>
            <a:tailEnd type="none"/>
          </a:ln>
        </p:spPr>
        <p:style>
          <a:lnRef idx="1">
            <a:schemeClr val="accent1"/>
          </a:lnRef>
          <a:fillRef idx="2">
            <a:schemeClr val="accent1"/>
          </a:fillRef>
          <a:effectRef idx="1">
            <a:schemeClr val="accent1"/>
          </a:effectRef>
          <a:fontRef idx="minor">
            <a:schemeClr val="dk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r>
              <a:rPr lang="en-US" sz="1400" b="1" smtClean="0">
                <a:solidFill>
                  <a:schemeClr val="tx1"/>
                </a:solidFill>
              </a:rPr>
              <a:t>2</a:t>
            </a:r>
          </a:p>
        </p:txBody>
      </p:sp>
      <p:sp>
        <p:nvSpPr>
          <p:cNvPr id="133" name="Cross 132"/>
          <p:cNvSpPr/>
          <p:nvPr/>
        </p:nvSpPr>
        <p:spPr bwMode="auto">
          <a:xfrm>
            <a:off x="4089398" y="1509698"/>
            <a:ext cx="204919" cy="172125"/>
          </a:xfrm>
          <a:prstGeom prst="plus">
            <a:avLst>
              <a:gd name="adj" fmla="val 38672"/>
            </a:avLst>
          </a:prstGeom>
          <a:ln>
            <a:headEnd type="none" w="med" len="med"/>
            <a:tailEnd type="none"/>
          </a:ln>
        </p:spPr>
        <p:style>
          <a:lnRef idx="1">
            <a:schemeClr val="accent5"/>
          </a:lnRef>
          <a:fillRef idx="3">
            <a:schemeClr val="accent5"/>
          </a:fillRef>
          <a:effectRef idx="2">
            <a:schemeClr val="accent5"/>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200" b="1" smtClean="0">
              <a:solidFill>
                <a:srgbClr val="FF0000"/>
              </a:solidFill>
            </a:endParaRPr>
          </a:p>
        </p:txBody>
      </p:sp>
      <p:sp>
        <p:nvSpPr>
          <p:cNvPr id="134" name="Cross 133"/>
          <p:cNvSpPr/>
          <p:nvPr/>
        </p:nvSpPr>
        <p:spPr bwMode="auto">
          <a:xfrm>
            <a:off x="4904748" y="2075475"/>
            <a:ext cx="204919" cy="172125"/>
          </a:xfrm>
          <a:prstGeom prst="plus">
            <a:avLst>
              <a:gd name="adj" fmla="val 38672"/>
            </a:avLst>
          </a:prstGeom>
          <a:ln>
            <a:headEnd type="none" w="med" len="med"/>
            <a:tailEnd type="none"/>
          </a:ln>
        </p:spPr>
        <p:style>
          <a:lnRef idx="1">
            <a:schemeClr val="accent5"/>
          </a:lnRef>
          <a:fillRef idx="3">
            <a:schemeClr val="accent5"/>
          </a:fillRef>
          <a:effectRef idx="2">
            <a:schemeClr val="accent5"/>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200" b="1" smtClean="0">
              <a:solidFill>
                <a:srgbClr val="FF0000"/>
              </a:solidFill>
            </a:endParaRPr>
          </a:p>
        </p:txBody>
      </p:sp>
      <p:sp>
        <p:nvSpPr>
          <p:cNvPr id="135" name="Cross 134"/>
          <p:cNvSpPr/>
          <p:nvPr/>
        </p:nvSpPr>
        <p:spPr bwMode="auto">
          <a:xfrm>
            <a:off x="5132936" y="1536637"/>
            <a:ext cx="204919" cy="172125"/>
          </a:xfrm>
          <a:prstGeom prst="plus">
            <a:avLst>
              <a:gd name="adj" fmla="val 38672"/>
            </a:avLst>
          </a:prstGeom>
          <a:ln>
            <a:headEnd type="none" w="med" len="med"/>
            <a:tailEnd type="none"/>
          </a:ln>
        </p:spPr>
        <p:style>
          <a:lnRef idx="1">
            <a:schemeClr val="accent5"/>
          </a:lnRef>
          <a:fillRef idx="3">
            <a:schemeClr val="accent5"/>
          </a:fillRef>
          <a:effectRef idx="2">
            <a:schemeClr val="accent5"/>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200" b="1" smtClean="0">
              <a:solidFill>
                <a:srgbClr val="FF0000"/>
              </a:solidFill>
            </a:endParaRPr>
          </a:p>
        </p:txBody>
      </p:sp>
      <p:sp>
        <p:nvSpPr>
          <p:cNvPr id="61" name="Cross 60"/>
          <p:cNvSpPr/>
          <p:nvPr/>
        </p:nvSpPr>
        <p:spPr bwMode="auto">
          <a:xfrm>
            <a:off x="7812360" y="6212398"/>
            <a:ext cx="204919" cy="172125"/>
          </a:xfrm>
          <a:prstGeom prst="plus">
            <a:avLst>
              <a:gd name="adj" fmla="val 38672"/>
            </a:avLst>
          </a:prstGeom>
          <a:ln>
            <a:headEnd type="none" w="med" len="med"/>
            <a:tailEnd type="none"/>
          </a:ln>
        </p:spPr>
        <p:style>
          <a:lnRef idx="1">
            <a:schemeClr val="accent5"/>
          </a:lnRef>
          <a:fillRef idx="3">
            <a:schemeClr val="accent5"/>
          </a:fillRef>
          <a:effectRef idx="2">
            <a:schemeClr val="accent5"/>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200" b="1" smtClean="0">
              <a:solidFill>
                <a:srgbClr val="FF0000"/>
              </a:solidFill>
            </a:endParaRPr>
          </a:p>
        </p:txBody>
      </p:sp>
      <p:sp>
        <p:nvSpPr>
          <p:cNvPr id="8" name="TextBox 7"/>
          <p:cNvSpPr txBox="1"/>
          <p:nvPr/>
        </p:nvSpPr>
        <p:spPr>
          <a:xfrm>
            <a:off x="8057685" y="6165304"/>
            <a:ext cx="800219" cy="276999"/>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200" smtClean="0">
                <a:latin typeface="微软雅黑" pitchFamily="34" charset="-122"/>
                <a:ea typeface="微软雅黑" pitchFamily="34" charset="-122"/>
              </a:rPr>
              <a:t>服务增值</a:t>
            </a:r>
            <a:endParaRPr lang="en-US" sz="1200" smtClean="0">
              <a:latin typeface="微软雅黑" pitchFamily="34" charset="-122"/>
              <a:ea typeface="微软雅黑" pitchFamily="34" charset="-122"/>
            </a:endParaRPr>
          </a:p>
        </p:txBody>
      </p:sp>
      <p:sp>
        <p:nvSpPr>
          <p:cNvPr id="60" name="Rounded Rectangle 59"/>
          <p:cNvSpPr/>
          <p:nvPr/>
        </p:nvSpPr>
        <p:spPr bwMode="auto">
          <a:xfrm>
            <a:off x="2776137" y="6165304"/>
            <a:ext cx="355703" cy="194152"/>
          </a:xfrm>
          <a:prstGeom prst="roundRect">
            <a:avLst>
              <a:gd name="adj" fmla="val 0"/>
            </a:avLst>
          </a:prstGeom>
          <a:noFill/>
          <a:ln w="19050">
            <a:solidFill>
              <a:schemeClr val="accent5"/>
            </a:solidFill>
            <a:prstDash val="dash"/>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en-US" b="1" smtClean="0">
              <a:solidFill>
                <a:srgbClr val="FF0000"/>
              </a:solidFill>
            </a:endParaRPr>
          </a:p>
        </p:txBody>
      </p:sp>
      <p:sp>
        <p:nvSpPr>
          <p:cNvPr id="62" name="TextBox 61"/>
          <p:cNvSpPr txBox="1"/>
          <p:nvPr/>
        </p:nvSpPr>
        <p:spPr>
          <a:xfrm>
            <a:off x="3084220" y="6107524"/>
            <a:ext cx="1415772" cy="276999"/>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200" smtClean="0">
                <a:latin typeface="微软雅黑" pitchFamily="34" charset="-122"/>
                <a:ea typeface="微软雅黑" pitchFamily="34" charset="-122"/>
              </a:rPr>
              <a:t>潜在直接服务范围</a:t>
            </a:r>
            <a:endParaRPr lang="en-US" sz="1200" smtClean="0">
              <a:latin typeface="微软雅黑" pitchFamily="34" charset="-122"/>
              <a:ea typeface="微软雅黑" pitchFamily="34" charset="-122"/>
            </a:endParaRPr>
          </a:p>
        </p:txBody>
      </p:sp>
      <p:sp>
        <p:nvSpPr>
          <p:cNvPr id="66" name="Right Arrow 65"/>
          <p:cNvSpPr/>
          <p:nvPr/>
        </p:nvSpPr>
        <p:spPr bwMode="gray">
          <a:xfrm>
            <a:off x="2869208" y="4710916"/>
            <a:ext cx="146304" cy="365760"/>
          </a:xfrm>
          <a:prstGeom prst="rightArrow">
            <a:avLst/>
          </a:prstGeom>
          <a:solidFill>
            <a:srgbClr val="FF0000"/>
          </a:solidFill>
          <a:ln>
            <a:noFill/>
          </a:ln>
          <a:effectLst>
            <a:outerShdw blurRad="50800" dist="38100" dir="2700000" algn="tl"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endParaRPr lang="en-US" sz="1400" b="1" smtClean="0">
              <a:solidFill>
                <a:schemeClr val="bg2"/>
              </a:solidFill>
              <a:latin typeface="微软雅黑" pitchFamily="34" charset="-122"/>
              <a:ea typeface="微软雅黑" pitchFamily="34" charset="-122"/>
              <a:cs typeface="Arial"/>
            </a:endParaRPr>
          </a:p>
        </p:txBody>
      </p:sp>
      <p:sp>
        <p:nvSpPr>
          <p:cNvPr id="67" name="Right Arrow 66"/>
          <p:cNvSpPr/>
          <p:nvPr/>
        </p:nvSpPr>
        <p:spPr bwMode="gray">
          <a:xfrm rot="2907987">
            <a:off x="2824947" y="4976670"/>
            <a:ext cx="145091" cy="365760"/>
          </a:xfrm>
          <a:prstGeom prst="rightArrow">
            <a:avLst/>
          </a:prstGeom>
          <a:solidFill>
            <a:srgbClr val="FF0000"/>
          </a:solidFill>
          <a:ln>
            <a:noFill/>
          </a:ln>
          <a:effectLst>
            <a:outerShdw blurRad="50800" dist="38100" dir="2700000" algn="tl"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endParaRPr lang="en-US" sz="1400" b="1" smtClean="0">
              <a:solidFill>
                <a:schemeClr val="bg2"/>
              </a:solidFill>
              <a:latin typeface="微软雅黑" pitchFamily="34" charset="-122"/>
              <a:ea typeface="微软雅黑" pitchFamily="34" charset="-122"/>
              <a:cs typeface="Arial"/>
            </a:endParaRPr>
          </a:p>
        </p:txBody>
      </p:sp>
    </p:spTree>
    <p:extLst>
      <p:ext uri="{BB962C8B-B14F-4D97-AF65-F5344CB8AC3E}">
        <p14:creationId xmlns:p14="http://schemas.microsoft.com/office/powerpoint/2010/main" val="2906233474"/>
      </p:ext>
    </p:ext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场景</a:t>
            </a:r>
            <a:r>
              <a:rPr lang="en-US" altLang="zh-CN" smtClean="0"/>
              <a:t>2</a:t>
            </a:r>
            <a:r>
              <a:rPr lang="zh-CN" altLang="en-US"/>
              <a:t>：创新业务、融通交易</a:t>
            </a:r>
            <a:r>
              <a:rPr lang="zh-CN" altLang="en-US" smtClean="0"/>
              <a:t>、促进销售</a:t>
            </a:r>
            <a:endParaRPr lang="zh-CN" altLang="en-US"/>
          </a:p>
        </p:txBody>
      </p:sp>
      <p:sp>
        <p:nvSpPr>
          <p:cNvPr id="3" name="Footer Placeholder 2"/>
          <p:cNvSpPr>
            <a:spLocks noGrp="1"/>
          </p:cNvSpPr>
          <p:nvPr>
            <p:ph type="ftr" sz="quarter" idx="4294967295"/>
          </p:nvPr>
        </p:nvSpPr>
        <p:spPr>
          <a:xfrm>
            <a:off x="304800" y="6553200"/>
            <a:ext cx="5522913" cy="228600"/>
          </a:xfrm>
          <a:prstGeom prst="rect">
            <a:avLst/>
          </a:prstGeom>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p>
        </p:txBody>
      </p:sp>
      <p:sp>
        <p:nvSpPr>
          <p:cNvPr id="4" name="Slide Number Placeholder 3"/>
          <p:cNvSpPr>
            <a:spLocks noGrp="1"/>
          </p:cNvSpPr>
          <p:nvPr>
            <p:ph type="sldNum" sz="quarter" idx="11"/>
          </p:nvPr>
        </p:nvSpPr>
        <p:spPr/>
        <p:txBody>
          <a:bodyPr/>
          <a:lstStyle/>
          <a:p>
            <a:fld id="{916D2383-AA66-4E37-A027-B5DEB07741A2}" type="slidenum">
              <a:rPr lang="en-US" altLang="zh-CN" smtClean="0"/>
              <a:t>24</a:t>
            </a:fld>
            <a:br>
              <a:rPr lang="en-US" altLang="zh-CN" smtClean="0"/>
            </a:br>
            <a:endParaRPr lang="en-US" altLang="zh-CN"/>
          </a:p>
        </p:txBody>
      </p:sp>
      <p:sp>
        <p:nvSpPr>
          <p:cNvPr id="5" name="Content Placeholder 4"/>
          <p:cNvSpPr>
            <a:spLocks noGrp="1"/>
          </p:cNvSpPr>
          <p:nvPr>
            <p:ph sz="quarter" idx="12"/>
          </p:nvPr>
        </p:nvSpPr>
        <p:spPr/>
        <p:txBody>
          <a:bodyPr/>
          <a:lstStyle/>
          <a:p>
            <a:r>
              <a:rPr lang="zh-CN" altLang="en-US">
                <a:latin typeface="+mn-ea"/>
              </a:rPr>
              <a:t>平台</a:t>
            </a:r>
            <a:r>
              <a:rPr lang="zh-CN" altLang="en-US" smtClean="0">
                <a:latin typeface="+mn-ea"/>
              </a:rPr>
              <a:t>主</a:t>
            </a:r>
            <a:r>
              <a:rPr lang="zh-CN" altLang="en-US">
                <a:latin typeface="+mn-ea"/>
              </a:rPr>
              <a:t>要交易模式（</a:t>
            </a:r>
            <a:r>
              <a:rPr lang="zh-CN" altLang="en-US" smtClean="0">
                <a:latin typeface="+mn-ea"/>
              </a:rPr>
              <a:t>续</a:t>
            </a:r>
            <a:r>
              <a:rPr lang="en-US" altLang="zh-CN" smtClean="0">
                <a:latin typeface="+mn-ea"/>
              </a:rPr>
              <a:t>2</a:t>
            </a:r>
            <a:r>
              <a:rPr lang="zh-CN" altLang="en-US" smtClean="0">
                <a:latin typeface="+mn-ea"/>
              </a:rPr>
              <a:t>）</a:t>
            </a:r>
            <a:endParaRPr lang="zh-CN" altLang="en-US">
              <a:latin typeface="+mn-ea"/>
            </a:endParaRPr>
          </a:p>
        </p:txBody>
      </p:sp>
      <p:grpSp>
        <p:nvGrpSpPr>
          <p:cNvPr id="68" name="Group 67"/>
          <p:cNvGrpSpPr/>
          <p:nvPr/>
        </p:nvGrpSpPr>
        <p:grpSpPr>
          <a:xfrm>
            <a:off x="7274859" y="84738"/>
            <a:ext cx="1195978" cy="510566"/>
            <a:chOff x="567157" y="2420888"/>
            <a:chExt cx="6927377" cy="3456384"/>
          </a:xfrm>
        </p:grpSpPr>
        <p:sp>
          <p:nvSpPr>
            <p:cNvPr id="69" name="Rectangle 13"/>
            <p:cNvSpPr>
              <a:spLocks noChangeArrowheads="1"/>
            </p:cNvSpPr>
            <p:nvPr/>
          </p:nvSpPr>
          <p:spPr bwMode="auto">
            <a:xfrm>
              <a:off x="1127329" y="24208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sp>
          <p:nvSpPr>
            <p:cNvPr id="70" name="Rectangle 27"/>
            <p:cNvSpPr>
              <a:spLocks noChangeArrowheads="1"/>
            </p:cNvSpPr>
            <p:nvPr/>
          </p:nvSpPr>
          <p:spPr bwMode="auto">
            <a:xfrm>
              <a:off x="2249865" y="2420889"/>
              <a:ext cx="2160240" cy="3456383"/>
            </a:xfrm>
            <a:prstGeom prst="rect">
              <a:avLst/>
            </a:prstGeom>
            <a:ln w="9525">
              <a:solidFill>
                <a:schemeClr val="bg1"/>
              </a:solidFill>
            </a:ln>
          </p:spPr>
          <p:style>
            <a:lnRef idx="3">
              <a:schemeClr val="lt1"/>
            </a:lnRef>
            <a:fillRef idx="1">
              <a:schemeClr val="accent4"/>
            </a:fillRef>
            <a:effectRef idx="1">
              <a:schemeClr val="accent4"/>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a:latin typeface="+mn-ea"/>
              </a:endParaRPr>
            </a:p>
          </p:txBody>
        </p:sp>
        <p:sp>
          <p:nvSpPr>
            <p:cNvPr id="71" name="Rectangle 42"/>
            <p:cNvSpPr>
              <a:spLocks noChangeArrowheads="1"/>
            </p:cNvSpPr>
            <p:nvPr/>
          </p:nvSpPr>
          <p:spPr bwMode="auto">
            <a:xfrm>
              <a:off x="5686372" y="2420890"/>
              <a:ext cx="1808162" cy="3456382"/>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smtClean="0">
                <a:latin typeface="+mn-ea"/>
                <a:ea typeface="+mn-ea"/>
              </a:endParaRPr>
            </a:p>
          </p:txBody>
        </p:sp>
        <p:sp>
          <p:nvSpPr>
            <p:cNvPr id="72" name="Rectangle 47"/>
            <p:cNvSpPr>
              <a:spLocks noChangeArrowheads="1"/>
            </p:cNvSpPr>
            <p:nvPr/>
          </p:nvSpPr>
          <p:spPr bwMode="auto">
            <a:xfrm>
              <a:off x="4867553" y="2420889"/>
              <a:ext cx="611833" cy="3456383"/>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vert="eaVert"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a typeface="+mn-ea"/>
              </a:endParaRPr>
            </a:p>
          </p:txBody>
        </p:sp>
        <p:sp>
          <p:nvSpPr>
            <p:cNvPr id="73" name="Rectangle 13"/>
            <p:cNvSpPr>
              <a:spLocks noChangeArrowheads="1"/>
            </p:cNvSpPr>
            <p:nvPr/>
          </p:nvSpPr>
          <p:spPr bwMode="auto">
            <a:xfrm>
              <a:off x="1127329" y="42591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cxnSp>
          <p:nvCxnSpPr>
            <p:cNvPr id="74" name="AutoShape 56"/>
            <p:cNvCxnSpPr>
              <a:cxnSpLocks noChangeShapeType="1"/>
              <a:stCxn id="69" idx="3"/>
              <a:endCxn id="70" idx="1"/>
            </p:cNvCxnSpPr>
            <p:nvPr/>
          </p:nvCxnSpPr>
          <p:spPr bwMode="auto">
            <a:xfrm>
              <a:off x="1847329" y="3212976"/>
              <a:ext cx="402536" cy="93610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5" name="AutoShape 56"/>
            <p:cNvCxnSpPr>
              <a:cxnSpLocks noChangeShapeType="1"/>
              <a:stCxn id="73" idx="3"/>
              <a:endCxn id="70" idx="1"/>
            </p:cNvCxnSpPr>
            <p:nvPr/>
          </p:nvCxnSpPr>
          <p:spPr bwMode="auto">
            <a:xfrm flipV="1">
              <a:off x="1847329" y="4149081"/>
              <a:ext cx="402536" cy="90219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6" name="Straight Arrow Connector 75"/>
            <p:cNvCxnSpPr>
              <a:stCxn id="70" idx="3"/>
              <a:endCxn id="72" idx="1"/>
            </p:cNvCxnSpPr>
            <p:nvPr/>
          </p:nvCxnSpPr>
          <p:spPr bwMode="auto">
            <a:xfrm>
              <a:off x="4410105" y="4149081"/>
              <a:ext cx="457448"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7" name="Straight Arrow Connector 76"/>
            <p:cNvCxnSpPr>
              <a:stCxn id="72" idx="3"/>
              <a:endCxn id="71" idx="1"/>
            </p:cNvCxnSpPr>
            <p:nvPr/>
          </p:nvCxnSpPr>
          <p:spPr bwMode="auto">
            <a:xfrm>
              <a:off x="5479386" y="4149081"/>
              <a:ext cx="206986"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4" name="Rectangle 20"/>
            <p:cNvSpPr>
              <a:spLocks noChangeArrowheads="1"/>
            </p:cNvSpPr>
            <p:nvPr/>
          </p:nvSpPr>
          <p:spPr bwMode="auto">
            <a:xfrm>
              <a:off x="567157" y="2422274"/>
              <a:ext cx="416156" cy="3421089"/>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grpSp>
      <p:sp>
        <p:nvSpPr>
          <p:cNvPr id="92" name="Flowchart: Data 91"/>
          <p:cNvSpPr/>
          <p:nvPr/>
        </p:nvSpPr>
        <p:spPr bwMode="gray">
          <a:xfrm>
            <a:off x="2195736" y="2150005"/>
            <a:ext cx="4680520" cy="553094"/>
          </a:xfrm>
          <a:prstGeom prst="flowChartInputOutput">
            <a:avLst/>
          </a:prstGeom>
          <a:solidFill>
            <a:schemeClr val="accent3">
              <a:lumMod val="20000"/>
              <a:lumOff val="80000"/>
            </a:schemeClr>
          </a:solidFill>
          <a:ln>
            <a:noFill/>
            <a:prstDash val="solid"/>
          </a:ln>
        </p:spPr>
        <p:style>
          <a:lnRef idx="1">
            <a:schemeClr val="accent2"/>
          </a:lnRef>
          <a:fillRef idx="2">
            <a:schemeClr val="accent2"/>
          </a:fillRef>
          <a:effectRef idx="1">
            <a:schemeClr val="accent2"/>
          </a:effectRef>
          <a:fontRef idx="minor">
            <a:schemeClr val="dk1"/>
          </a:fontRef>
        </p:style>
        <p:txBody>
          <a:bodyPr lIns="36000" tIns="36000" rIns="36000" bIns="36000" rtlCol="0" anchor="b"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en-US" altLang="zh-CN" sz="1600" b="1" smtClean="0">
                <a:latin typeface="微软雅黑" pitchFamily="34" charset="-122"/>
                <a:ea typeface="微软雅黑" pitchFamily="34" charset="-122"/>
                <a:cs typeface="Arial"/>
              </a:rPr>
              <a:t>A</a:t>
            </a:r>
            <a:r>
              <a:rPr lang="zh-CN" altLang="en-US" sz="1600" b="1" smtClean="0">
                <a:latin typeface="微软雅黑" pitchFamily="34" charset="-122"/>
                <a:ea typeface="微软雅黑" pitchFamily="34" charset="-122"/>
                <a:cs typeface="Arial"/>
              </a:rPr>
              <a:t>电子商务平台</a:t>
            </a:r>
            <a:endParaRPr lang="en-US" sz="1600" b="1" smtClean="0">
              <a:latin typeface="微软雅黑" pitchFamily="34" charset="-122"/>
              <a:ea typeface="微软雅黑" pitchFamily="34" charset="-122"/>
              <a:cs typeface="Arial"/>
            </a:endParaRPr>
          </a:p>
        </p:txBody>
      </p:sp>
      <p:grpSp>
        <p:nvGrpSpPr>
          <p:cNvPr id="6" name="Group 5"/>
          <p:cNvGrpSpPr/>
          <p:nvPr/>
        </p:nvGrpSpPr>
        <p:grpSpPr>
          <a:xfrm>
            <a:off x="5022977" y="4552439"/>
            <a:ext cx="3524350" cy="1377637"/>
            <a:chOff x="5022977" y="4552439"/>
            <a:chExt cx="3524350" cy="1377637"/>
          </a:xfrm>
        </p:grpSpPr>
        <p:sp>
          <p:nvSpPr>
            <p:cNvPr id="59" name="Oval 58"/>
            <p:cNvSpPr/>
            <p:nvPr/>
          </p:nvSpPr>
          <p:spPr bwMode="auto">
            <a:xfrm>
              <a:off x="7268672" y="4603608"/>
              <a:ext cx="1278655" cy="1278655"/>
            </a:xfrm>
            <a:prstGeom prst="ellipse">
              <a:avLst/>
            </a:prstGeom>
            <a:solidFill>
              <a:schemeClr val="accent5">
                <a:lumMod val="20000"/>
                <a:lumOff val="80000"/>
              </a:schemeClr>
            </a:solidFill>
            <a:ln>
              <a:noFill/>
              <a:headEnd type="none" w="med" len="med"/>
              <a:tailEnd type="none"/>
            </a:ln>
          </p:spPr>
          <p:style>
            <a:lnRef idx="2">
              <a:schemeClr val="accent4"/>
            </a:lnRef>
            <a:fillRef idx="1">
              <a:schemeClr val="lt1"/>
            </a:fillRef>
            <a:effectRef idx="0">
              <a:schemeClr val="accent4"/>
            </a:effectRef>
            <a:fontRef idx="minor">
              <a:schemeClr val="dk1"/>
            </a:fontRef>
          </p:style>
          <p:txBody>
            <a:bodyPr tIns="182880"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r>
                <a:rPr lang="zh-CN" altLang="en-US" sz="1200" b="1" smtClean="0">
                  <a:solidFill>
                    <a:schemeClr val="tx1"/>
                  </a:solidFill>
                </a:rPr>
                <a:t>电子商务</a:t>
              </a:r>
              <a:endParaRPr lang="en-US" altLang="zh-CN" sz="1200" b="1" smtClean="0">
                <a:solidFill>
                  <a:schemeClr val="tx1"/>
                </a:solidFill>
              </a:endParaRPr>
            </a:p>
            <a:p>
              <a:pPr algn="ctr"/>
              <a:r>
                <a:rPr lang="zh-CN" altLang="en-US" sz="1200" b="1" smtClean="0">
                  <a:solidFill>
                    <a:schemeClr val="tx1"/>
                  </a:solidFill>
                </a:rPr>
                <a:t>平台</a:t>
              </a:r>
              <a:endParaRPr lang="en-US" sz="1200" b="1" smtClean="0">
                <a:solidFill>
                  <a:schemeClr val="tx1"/>
                </a:solidFill>
              </a:endParaRPr>
            </a:p>
          </p:txBody>
        </p:sp>
        <p:sp>
          <p:nvSpPr>
            <p:cNvPr id="60" name="Oval 59"/>
            <p:cNvSpPr/>
            <p:nvPr/>
          </p:nvSpPr>
          <p:spPr bwMode="auto">
            <a:xfrm>
              <a:off x="5409737" y="4945101"/>
              <a:ext cx="742053" cy="742053"/>
            </a:xfrm>
            <a:prstGeom prst="ellipse">
              <a:avLst/>
            </a:prstGeom>
            <a:noFill/>
            <a:ln>
              <a:headEnd type="none" w="med" len="med"/>
              <a:tailEnd type="none"/>
            </a:ln>
          </p:spPr>
          <p:style>
            <a:lnRef idx="2">
              <a:schemeClr val="accent4"/>
            </a:lnRef>
            <a:fillRef idx="1">
              <a:schemeClr val="lt1"/>
            </a:fillRef>
            <a:effectRef idx="0">
              <a:schemeClr val="accent4"/>
            </a:effectRef>
            <a:fontRef idx="minor">
              <a:schemeClr val="dk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en-US" b="1" smtClean="0">
                <a:solidFill>
                  <a:srgbClr val="FF0000"/>
                </a:solidFill>
              </a:endParaRPr>
            </a:p>
          </p:txBody>
        </p:sp>
        <p:sp>
          <p:nvSpPr>
            <p:cNvPr id="61" name="L-Shape 60"/>
            <p:cNvSpPr/>
            <p:nvPr/>
          </p:nvSpPr>
          <p:spPr bwMode="auto">
            <a:xfrm rot="16200000" flipV="1">
              <a:off x="5455025" y="5037235"/>
              <a:ext cx="99336" cy="99336"/>
            </a:xfrm>
            <a:prstGeom prst="corner">
              <a:avLst/>
            </a:prstGeom>
            <a:solidFill>
              <a:srgbClr val="C00000"/>
            </a:solidFill>
            <a:ln w="9525" cap="flat" cmpd="sng" algn="ctr">
              <a:noFill/>
              <a:prstDash val="solid"/>
              <a:round/>
              <a:headEnd type="none" w="med" len="med"/>
              <a:tailEnd type="none" w="med" len="med"/>
            </a:ln>
            <a:effectLst/>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nSpc>
                  <a:spcPct val="90000"/>
                </a:lnSpc>
                <a:defRPr/>
              </a:pPr>
              <a:endParaRPr lang="en-US" sz="2200">
                <a:solidFill>
                  <a:schemeClr val="hlink"/>
                </a:solidFill>
                <a:latin typeface="Calibri" pitchFamily="34" charset="0"/>
                <a:ea typeface="+mn-ea"/>
                <a:cs typeface="Arial"/>
              </a:endParaRPr>
            </a:p>
          </p:txBody>
        </p:sp>
        <p:sp>
          <p:nvSpPr>
            <p:cNvPr id="62" name="L-Shape 61"/>
            <p:cNvSpPr/>
            <p:nvPr/>
          </p:nvSpPr>
          <p:spPr bwMode="auto">
            <a:xfrm flipH="1" flipV="1">
              <a:off x="5985975" y="5527409"/>
              <a:ext cx="99336" cy="99336"/>
            </a:xfrm>
            <a:prstGeom prst="corner">
              <a:avLst/>
            </a:prstGeom>
            <a:solidFill>
              <a:srgbClr val="C00000"/>
            </a:solidFill>
            <a:ln w="9525" cap="flat" cmpd="sng" algn="ctr">
              <a:noFill/>
              <a:prstDash val="solid"/>
              <a:round/>
              <a:headEnd type="none" w="med" len="med"/>
              <a:tailEnd type="none" w="med" len="med"/>
            </a:ln>
            <a:effectLst/>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nSpc>
                  <a:spcPct val="90000"/>
                </a:lnSpc>
                <a:defRPr/>
              </a:pPr>
              <a:endParaRPr lang="en-US" sz="2200">
                <a:solidFill>
                  <a:schemeClr val="hlink"/>
                </a:solidFill>
                <a:latin typeface="Calibri" pitchFamily="34" charset="0"/>
                <a:ea typeface="+mn-ea"/>
                <a:cs typeface="Arial"/>
              </a:endParaRPr>
            </a:p>
          </p:txBody>
        </p:sp>
        <p:sp>
          <p:nvSpPr>
            <p:cNvPr id="63" name="Cube 62"/>
            <p:cNvSpPr/>
            <p:nvPr/>
          </p:nvSpPr>
          <p:spPr bwMode="auto">
            <a:xfrm>
              <a:off x="5022977" y="5194347"/>
              <a:ext cx="1551273" cy="251320"/>
            </a:xfrm>
            <a:prstGeom prst="cube">
              <a:avLst/>
            </a:prstGeom>
            <a:ln>
              <a:headEnd type="none" w="med" len="med"/>
              <a:tailEnd type="none"/>
            </a:ln>
          </p:spPr>
          <p:style>
            <a:lnRef idx="1">
              <a:schemeClr val="accent6"/>
            </a:lnRef>
            <a:fillRef idx="2">
              <a:schemeClr val="accent6"/>
            </a:fillRef>
            <a:effectRef idx="1">
              <a:schemeClr val="accent6"/>
            </a:effectRef>
            <a:fontRef idx="minor">
              <a:schemeClr val="dk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r>
                <a:rPr lang="zh-CN" altLang="en-US" sz="1000" b="1" smtClean="0">
                  <a:solidFill>
                    <a:schemeClr val="tx1"/>
                  </a:solidFill>
                </a:rPr>
                <a:t>电话、广告、钢材市场</a:t>
              </a:r>
              <a:endParaRPr lang="en-US" sz="1000" b="1" smtClean="0">
                <a:solidFill>
                  <a:schemeClr val="tx1"/>
                </a:solidFill>
              </a:endParaRPr>
            </a:p>
          </p:txBody>
        </p:sp>
        <p:sp>
          <p:nvSpPr>
            <p:cNvPr id="64" name="TextBox 63"/>
            <p:cNvSpPr txBox="1"/>
            <p:nvPr/>
          </p:nvSpPr>
          <p:spPr>
            <a:xfrm>
              <a:off x="5540914" y="4713803"/>
              <a:ext cx="466794" cy="261610"/>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050" smtClean="0">
                  <a:latin typeface="微软雅黑" pitchFamily="34" charset="-122"/>
                  <a:ea typeface="微软雅黑" pitchFamily="34" charset="-122"/>
                </a:rPr>
                <a:t>买方</a:t>
              </a:r>
              <a:endParaRPr lang="en-US" sz="1050" smtClean="0">
                <a:latin typeface="微软雅黑" pitchFamily="34" charset="-122"/>
                <a:ea typeface="微软雅黑" pitchFamily="34" charset="-122"/>
              </a:endParaRPr>
            </a:p>
          </p:txBody>
        </p:sp>
        <p:sp>
          <p:nvSpPr>
            <p:cNvPr id="65" name="TextBox 64"/>
            <p:cNvSpPr txBox="1"/>
            <p:nvPr/>
          </p:nvSpPr>
          <p:spPr>
            <a:xfrm>
              <a:off x="5553927" y="5649266"/>
              <a:ext cx="453970" cy="253916"/>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050">
                  <a:latin typeface="微软雅黑" pitchFamily="34" charset="-122"/>
                  <a:ea typeface="微软雅黑" pitchFamily="34" charset="-122"/>
                </a:rPr>
                <a:t>卖</a:t>
              </a:r>
              <a:r>
                <a:rPr lang="zh-CN" altLang="en-US" sz="1050" smtClean="0">
                  <a:latin typeface="微软雅黑" pitchFamily="34" charset="-122"/>
                  <a:ea typeface="微软雅黑" pitchFamily="34" charset="-122"/>
                </a:rPr>
                <a:t>方</a:t>
              </a:r>
              <a:endParaRPr lang="en-US" sz="1050" smtClean="0">
                <a:latin typeface="微软雅黑" pitchFamily="34" charset="-122"/>
                <a:ea typeface="微软雅黑" pitchFamily="34" charset="-122"/>
              </a:endParaRPr>
            </a:p>
          </p:txBody>
        </p:sp>
        <p:sp>
          <p:nvSpPr>
            <p:cNvPr id="66" name="Oval 65"/>
            <p:cNvSpPr/>
            <p:nvPr/>
          </p:nvSpPr>
          <p:spPr bwMode="auto">
            <a:xfrm>
              <a:off x="7532271" y="4877866"/>
              <a:ext cx="742053" cy="742053"/>
            </a:xfrm>
            <a:prstGeom prst="ellipse">
              <a:avLst/>
            </a:prstGeom>
            <a:noFill/>
            <a:ln>
              <a:solidFill>
                <a:schemeClr val="accent5"/>
              </a:solidFill>
              <a:headEnd type="none" w="med" len="med"/>
              <a:tailEnd type="none"/>
            </a:ln>
          </p:spPr>
          <p:style>
            <a:lnRef idx="2">
              <a:schemeClr val="accent4"/>
            </a:lnRef>
            <a:fillRef idx="1">
              <a:schemeClr val="lt1"/>
            </a:fillRef>
            <a:effectRef idx="0">
              <a:schemeClr val="accent4"/>
            </a:effectRef>
            <a:fontRef idx="minor">
              <a:schemeClr val="dk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en-US" b="1" smtClean="0">
                <a:solidFill>
                  <a:srgbClr val="FF0000"/>
                </a:solidFill>
              </a:endParaRPr>
            </a:p>
          </p:txBody>
        </p:sp>
        <p:sp>
          <p:nvSpPr>
            <p:cNvPr id="67" name="L-Shape 66"/>
            <p:cNvSpPr/>
            <p:nvPr/>
          </p:nvSpPr>
          <p:spPr bwMode="auto">
            <a:xfrm rot="16200000" flipV="1">
              <a:off x="7577559" y="4970000"/>
              <a:ext cx="99336" cy="99336"/>
            </a:xfrm>
            <a:prstGeom prst="corner">
              <a:avLst/>
            </a:prstGeom>
            <a:solidFill>
              <a:srgbClr val="C00000"/>
            </a:solidFill>
            <a:ln w="9525" cap="flat" cmpd="sng" algn="ctr">
              <a:noFill/>
              <a:prstDash val="solid"/>
              <a:round/>
              <a:headEnd type="none" w="med" len="med"/>
              <a:tailEnd type="none" w="med" len="med"/>
            </a:ln>
            <a:effectLst/>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nSpc>
                  <a:spcPct val="90000"/>
                </a:lnSpc>
                <a:defRPr/>
              </a:pPr>
              <a:endParaRPr lang="en-US" sz="2200">
                <a:solidFill>
                  <a:schemeClr val="hlink"/>
                </a:solidFill>
                <a:latin typeface="Calibri" pitchFamily="34" charset="0"/>
                <a:ea typeface="+mn-ea"/>
                <a:cs typeface="Arial"/>
              </a:endParaRPr>
            </a:p>
          </p:txBody>
        </p:sp>
        <p:sp>
          <p:nvSpPr>
            <p:cNvPr id="78" name="L-Shape 77"/>
            <p:cNvSpPr/>
            <p:nvPr/>
          </p:nvSpPr>
          <p:spPr bwMode="auto">
            <a:xfrm flipH="1" flipV="1">
              <a:off x="8108509" y="5460174"/>
              <a:ext cx="99336" cy="99336"/>
            </a:xfrm>
            <a:prstGeom prst="corner">
              <a:avLst/>
            </a:prstGeom>
            <a:solidFill>
              <a:srgbClr val="C00000"/>
            </a:solidFill>
            <a:ln w="9525" cap="flat" cmpd="sng" algn="ctr">
              <a:noFill/>
              <a:prstDash val="solid"/>
              <a:round/>
              <a:headEnd type="none" w="med" len="med"/>
              <a:tailEnd type="none" w="med" len="med"/>
            </a:ln>
            <a:effectLst/>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nSpc>
                  <a:spcPct val="90000"/>
                </a:lnSpc>
                <a:defRPr/>
              </a:pPr>
              <a:endParaRPr lang="en-US" sz="2200">
                <a:solidFill>
                  <a:schemeClr val="hlink"/>
                </a:solidFill>
                <a:latin typeface="Calibri" pitchFamily="34" charset="0"/>
                <a:ea typeface="+mn-ea"/>
                <a:cs typeface="Arial"/>
              </a:endParaRPr>
            </a:p>
          </p:txBody>
        </p:sp>
        <p:sp>
          <p:nvSpPr>
            <p:cNvPr id="79" name="Isosceles Triangle 78"/>
            <p:cNvSpPr/>
            <p:nvPr/>
          </p:nvSpPr>
          <p:spPr bwMode="auto">
            <a:xfrm rot="5400000">
              <a:off x="6386642" y="5191557"/>
              <a:ext cx="1008112" cy="180000"/>
            </a:xfrm>
            <a:prstGeom prst="triangle">
              <a:avLst/>
            </a:prstGeom>
            <a:ln>
              <a:noFill/>
              <a:headEnd type="none" w="med" len="med"/>
              <a:tailEnd type="none"/>
            </a:ln>
          </p:spPr>
          <p:style>
            <a:lnRef idx="1">
              <a:schemeClr val="accent4"/>
            </a:lnRef>
            <a:fillRef idx="2">
              <a:schemeClr val="accent4"/>
            </a:fillRef>
            <a:effectRef idx="1">
              <a:schemeClr val="accent4"/>
            </a:effectRef>
            <a:fontRef idx="minor">
              <a:schemeClr val="dk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en-US" b="1" smtClean="0">
                <a:solidFill>
                  <a:srgbClr val="FF0000"/>
                </a:solidFill>
              </a:endParaRPr>
            </a:p>
          </p:txBody>
        </p:sp>
        <p:sp>
          <p:nvSpPr>
            <p:cNvPr id="80" name="L-Shape 79"/>
            <p:cNvSpPr/>
            <p:nvPr/>
          </p:nvSpPr>
          <p:spPr bwMode="auto">
            <a:xfrm rot="10800000" flipV="1">
              <a:off x="7543257" y="5364446"/>
              <a:ext cx="99336" cy="99336"/>
            </a:xfrm>
            <a:prstGeom prst="corner">
              <a:avLst/>
            </a:prstGeom>
            <a:solidFill>
              <a:srgbClr val="C00000"/>
            </a:solidFill>
            <a:ln w="9525" cap="flat" cmpd="sng" algn="ctr">
              <a:noFill/>
              <a:prstDash val="solid"/>
              <a:round/>
              <a:headEnd type="none" w="med" len="med"/>
              <a:tailEnd type="none" w="med" len="med"/>
            </a:ln>
            <a:effectLst/>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nSpc>
                  <a:spcPct val="90000"/>
                </a:lnSpc>
                <a:defRPr/>
              </a:pPr>
              <a:endParaRPr lang="en-US" sz="2200">
                <a:solidFill>
                  <a:schemeClr val="hlink"/>
                </a:solidFill>
                <a:latin typeface="Calibri" pitchFamily="34" charset="0"/>
                <a:ea typeface="+mn-ea"/>
                <a:cs typeface="Arial"/>
              </a:endParaRPr>
            </a:p>
          </p:txBody>
        </p:sp>
        <p:sp>
          <p:nvSpPr>
            <p:cNvPr id="81" name="L-Shape 80"/>
            <p:cNvSpPr/>
            <p:nvPr/>
          </p:nvSpPr>
          <p:spPr bwMode="auto">
            <a:xfrm flipV="1">
              <a:off x="8164001" y="5019451"/>
              <a:ext cx="99336" cy="99336"/>
            </a:xfrm>
            <a:prstGeom prst="corner">
              <a:avLst/>
            </a:prstGeom>
            <a:solidFill>
              <a:srgbClr val="C00000"/>
            </a:solidFill>
            <a:ln w="9525" cap="flat" cmpd="sng" algn="ctr">
              <a:noFill/>
              <a:prstDash val="solid"/>
              <a:round/>
              <a:headEnd type="none" w="med" len="med"/>
              <a:tailEnd type="none" w="med" len="med"/>
            </a:ln>
            <a:effectLst/>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nSpc>
                  <a:spcPct val="90000"/>
                </a:lnSpc>
                <a:defRPr/>
              </a:pPr>
              <a:endParaRPr lang="en-US" sz="2200">
                <a:solidFill>
                  <a:schemeClr val="hlink"/>
                </a:solidFill>
                <a:latin typeface="Calibri" pitchFamily="34" charset="0"/>
                <a:ea typeface="+mn-ea"/>
                <a:cs typeface="Arial"/>
              </a:endParaRPr>
            </a:p>
          </p:txBody>
        </p:sp>
        <p:sp>
          <p:nvSpPr>
            <p:cNvPr id="82" name="Oval 81"/>
            <p:cNvSpPr/>
            <p:nvPr/>
          </p:nvSpPr>
          <p:spPr bwMode="auto">
            <a:xfrm>
              <a:off x="7407000" y="4748435"/>
              <a:ext cx="987672" cy="987672"/>
            </a:xfrm>
            <a:prstGeom prst="ellipse">
              <a:avLst/>
            </a:prstGeom>
            <a:noFill/>
            <a:ln w="12700">
              <a:solidFill>
                <a:schemeClr val="accent5"/>
              </a:solidFill>
              <a:prstDash val="sysDash"/>
              <a:headEnd type="none" w="med" len="med"/>
              <a:tailEnd type="none"/>
            </a:ln>
          </p:spPr>
          <p:style>
            <a:lnRef idx="2">
              <a:schemeClr val="accent4"/>
            </a:lnRef>
            <a:fillRef idx="1">
              <a:schemeClr val="lt1"/>
            </a:fillRef>
            <a:effectRef idx="0">
              <a:schemeClr val="accent4"/>
            </a:effectRef>
            <a:fontRef idx="minor">
              <a:schemeClr val="dk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en-US" b="1" smtClean="0">
                <a:solidFill>
                  <a:srgbClr val="FF0000"/>
                </a:solidFill>
              </a:endParaRPr>
            </a:p>
          </p:txBody>
        </p:sp>
        <p:sp>
          <p:nvSpPr>
            <p:cNvPr id="83" name="TextBox 82"/>
            <p:cNvSpPr txBox="1"/>
            <p:nvPr/>
          </p:nvSpPr>
          <p:spPr>
            <a:xfrm>
              <a:off x="7663448" y="4552439"/>
              <a:ext cx="466794" cy="261610"/>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050" smtClean="0">
                  <a:latin typeface="微软雅黑" pitchFamily="34" charset="-122"/>
                  <a:ea typeface="微软雅黑" pitchFamily="34" charset="-122"/>
                </a:rPr>
                <a:t>买方</a:t>
              </a:r>
              <a:endParaRPr lang="en-US" sz="1050" smtClean="0">
                <a:latin typeface="微软雅黑" pitchFamily="34" charset="-122"/>
                <a:ea typeface="微软雅黑" pitchFamily="34" charset="-122"/>
              </a:endParaRPr>
            </a:p>
          </p:txBody>
        </p:sp>
        <p:sp>
          <p:nvSpPr>
            <p:cNvPr id="85" name="TextBox 84"/>
            <p:cNvSpPr txBox="1"/>
            <p:nvPr/>
          </p:nvSpPr>
          <p:spPr>
            <a:xfrm>
              <a:off x="7689908" y="5676160"/>
              <a:ext cx="453970" cy="253916"/>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050">
                  <a:latin typeface="微软雅黑" pitchFamily="34" charset="-122"/>
                  <a:ea typeface="微软雅黑" pitchFamily="34" charset="-122"/>
                </a:rPr>
                <a:t>卖</a:t>
              </a:r>
              <a:r>
                <a:rPr lang="zh-CN" altLang="en-US" sz="1050" smtClean="0">
                  <a:latin typeface="微软雅黑" pitchFamily="34" charset="-122"/>
                  <a:ea typeface="微软雅黑" pitchFamily="34" charset="-122"/>
                </a:rPr>
                <a:t>方</a:t>
              </a:r>
              <a:endParaRPr lang="en-US" sz="1050" smtClean="0">
                <a:latin typeface="微软雅黑" pitchFamily="34" charset="-122"/>
                <a:ea typeface="微软雅黑" pitchFamily="34" charset="-122"/>
              </a:endParaRPr>
            </a:p>
          </p:txBody>
        </p:sp>
      </p:grpSp>
      <p:sp>
        <p:nvSpPr>
          <p:cNvPr id="86" name="Rounded Rectangle 85"/>
          <p:cNvSpPr/>
          <p:nvPr/>
        </p:nvSpPr>
        <p:spPr bwMode="gray">
          <a:xfrm>
            <a:off x="3388280" y="2005471"/>
            <a:ext cx="828000" cy="373310"/>
          </a:xfrm>
          <a:prstGeom prst="roundRect">
            <a:avLst/>
          </a:prstGeom>
        </p:spPr>
        <p:style>
          <a:lnRef idx="1">
            <a:schemeClr val="accent6"/>
          </a:lnRef>
          <a:fillRef idx="2">
            <a:schemeClr val="accent6"/>
          </a:fillRef>
          <a:effectRef idx="1">
            <a:schemeClr val="accent6"/>
          </a:effectRef>
          <a:fontRef idx="minor">
            <a:schemeClr val="dk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400" b="1" smtClean="0">
                <a:latin typeface="微软雅黑" pitchFamily="34" charset="-122"/>
                <a:ea typeface="微软雅黑" pitchFamily="34" charset="-122"/>
                <a:cs typeface="Arial"/>
              </a:rPr>
              <a:t>钢贸商</a:t>
            </a:r>
            <a:endParaRPr lang="en-US" altLang="zh-CN" sz="1400" b="1" smtClean="0">
              <a:latin typeface="微软雅黑" pitchFamily="34" charset="-122"/>
              <a:ea typeface="微软雅黑" pitchFamily="34" charset="-122"/>
              <a:cs typeface="Arial"/>
            </a:endParaRPr>
          </a:p>
        </p:txBody>
      </p:sp>
      <p:sp>
        <p:nvSpPr>
          <p:cNvPr id="109" name="Rounded Rectangle 108"/>
          <p:cNvSpPr/>
          <p:nvPr/>
        </p:nvSpPr>
        <p:spPr bwMode="gray">
          <a:xfrm>
            <a:off x="4992999" y="2004603"/>
            <a:ext cx="828000" cy="373310"/>
          </a:xfrm>
          <a:prstGeom prst="roundRect">
            <a:avLst/>
          </a:prstGeom>
        </p:spPr>
        <p:style>
          <a:lnRef idx="1">
            <a:schemeClr val="accent6"/>
          </a:lnRef>
          <a:fillRef idx="2">
            <a:schemeClr val="accent6"/>
          </a:fillRef>
          <a:effectRef idx="1">
            <a:schemeClr val="accent6"/>
          </a:effectRef>
          <a:fontRef idx="minor">
            <a:schemeClr val="dk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400" b="1" smtClean="0">
                <a:latin typeface="微软雅黑" pitchFamily="34" charset="-122"/>
                <a:ea typeface="微软雅黑" pitchFamily="34" charset="-122"/>
                <a:cs typeface="Arial"/>
              </a:rPr>
              <a:t>终端用户</a:t>
            </a:r>
            <a:endParaRPr lang="en-US" sz="1400" b="1" smtClean="0">
              <a:latin typeface="微软雅黑" pitchFamily="34" charset="-122"/>
              <a:ea typeface="微软雅黑" pitchFamily="34" charset="-122"/>
              <a:cs typeface="Arial"/>
            </a:endParaRPr>
          </a:p>
        </p:txBody>
      </p:sp>
      <p:sp>
        <p:nvSpPr>
          <p:cNvPr id="112" name="Rounded Rectangle 111"/>
          <p:cNvSpPr/>
          <p:nvPr/>
        </p:nvSpPr>
        <p:spPr bwMode="gray">
          <a:xfrm>
            <a:off x="4978464" y="1575413"/>
            <a:ext cx="828000" cy="373310"/>
          </a:xfrm>
          <a:prstGeom prst="roundRect">
            <a:avLst/>
          </a:prstGeom>
        </p:spPr>
        <p:style>
          <a:lnRef idx="1">
            <a:schemeClr val="accent6"/>
          </a:lnRef>
          <a:fillRef idx="2">
            <a:schemeClr val="accent6"/>
          </a:fillRef>
          <a:effectRef idx="1">
            <a:schemeClr val="accent6"/>
          </a:effectRef>
          <a:fontRef idx="minor">
            <a:schemeClr val="dk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400" b="1" smtClean="0">
                <a:latin typeface="微软雅黑" pitchFamily="34" charset="-122"/>
                <a:ea typeface="微软雅黑" pitchFamily="34" charset="-122"/>
                <a:cs typeface="Arial"/>
              </a:rPr>
              <a:t>钢贸商</a:t>
            </a:r>
            <a:endParaRPr lang="en-US" sz="1400" b="1" smtClean="0">
              <a:latin typeface="微软雅黑" pitchFamily="34" charset="-122"/>
              <a:ea typeface="微软雅黑" pitchFamily="34" charset="-122"/>
              <a:cs typeface="Arial"/>
            </a:endParaRPr>
          </a:p>
        </p:txBody>
      </p:sp>
      <p:cxnSp>
        <p:nvCxnSpPr>
          <p:cNvPr id="113" name="Straight Arrow Connector 112"/>
          <p:cNvCxnSpPr>
            <a:stCxn id="86" idx="3"/>
            <a:endCxn id="109" idx="1"/>
          </p:cNvCxnSpPr>
          <p:nvPr/>
        </p:nvCxnSpPr>
        <p:spPr bwMode="auto">
          <a:xfrm flipV="1">
            <a:off x="4216280" y="2191258"/>
            <a:ext cx="776719" cy="868"/>
          </a:xfrm>
          <a:prstGeom prst="straightConnector1">
            <a:avLst/>
          </a:prstGeom>
          <a:ln>
            <a:headEnd type="none" w="med" len="med"/>
            <a:tailEnd type="arrow"/>
          </a:ln>
        </p:spPr>
        <p:style>
          <a:lnRef idx="1">
            <a:schemeClr val="accent6"/>
          </a:lnRef>
          <a:fillRef idx="2">
            <a:schemeClr val="accent6"/>
          </a:fillRef>
          <a:effectRef idx="1">
            <a:schemeClr val="accent6"/>
          </a:effectRef>
          <a:fontRef idx="minor">
            <a:schemeClr val="dk1"/>
          </a:fontRef>
        </p:style>
      </p:cxnSp>
      <p:sp>
        <p:nvSpPr>
          <p:cNvPr id="114" name="Rounded Rectangle 113"/>
          <p:cNvSpPr/>
          <p:nvPr/>
        </p:nvSpPr>
        <p:spPr bwMode="gray">
          <a:xfrm>
            <a:off x="3388280" y="1581136"/>
            <a:ext cx="828000" cy="373310"/>
          </a:xfrm>
          <a:prstGeom prst="roundRect">
            <a:avLst/>
          </a:prstGeom>
        </p:spPr>
        <p:style>
          <a:lnRef idx="1">
            <a:schemeClr val="accent6"/>
          </a:lnRef>
          <a:fillRef idx="2">
            <a:schemeClr val="accent6"/>
          </a:fillRef>
          <a:effectRef idx="1">
            <a:schemeClr val="accent6"/>
          </a:effectRef>
          <a:fontRef idx="minor">
            <a:schemeClr val="dk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400" b="1" smtClean="0">
                <a:latin typeface="微软雅黑" pitchFamily="34" charset="-122"/>
                <a:ea typeface="微软雅黑" pitchFamily="34" charset="-122"/>
                <a:cs typeface="Arial"/>
              </a:rPr>
              <a:t>钢厂</a:t>
            </a:r>
            <a:endParaRPr lang="en-US" altLang="zh-CN" sz="1400" b="1" smtClean="0">
              <a:latin typeface="微软雅黑" pitchFamily="34" charset="-122"/>
              <a:ea typeface="微软雅黑" pitchFamily="34" charset="-122"/>
              <a:cs typeface="Arial"/>
            </a:endParaRPr>
          </a:p>
        </p:txBody>
      </p:sp>
      <p:cxnSp>
        <p:nvCxnSpPr>
          <p:cNvPr id="115" name="Straight Arrow Connector 114"/>
          <p:cNvCxnSpPr>
            <a:stCxn id="114" idx="3"/>
            <a:endCxn id="112" idx="1"/>
          </p:cNvCxnSpPr>
          <p:nvPr/>
        </p:nvCxnSpPr>
        <p:spPr bwMode="auto">
          <a:xfrm flipV="1">
            <a:off x="4216280" y="1762068"/>
            <a:ext cx="762184" cy="5723"/>
          </a:xfrm>
          <a:prstGeom prst="straightConnector1">
            <a:avLst/>
          </a:prstGeom>
          <a:ln>
            <a:headEnd type="none" w="med" len="med"/>
            <a:tailEnd type="arrow"/>
          </a:ln>
        </p:spPr>
        <p:style>
          <a:lnRef idx="1">
            <a:schemeClr val="accent6"/>
          </a:lnRef>
          <a:fillRef idx="2">
            <a:schemeClr val="accent6"/>
          </a:fillRef>
          <a:effectRef idx="1">
            <a:schemeClr val="accent6"/>
          </a:effectRef>
          <a:fontRef idx="minor">
            <a:schemeClr val="dk1"/>
          </a:fontRef>
        </p:style>
      </p:cxnSp>
      <p:sp>
        <p:nvSpPr>
          <p:cNvPr id="116" name="Oval 115"/>
          <p:cNvSpPr/>
          <p:nvPr/>
        </p:nvSpPr>
        <p:spPr bwMode="auto">
          <a:xfrm>
            <a:off x="4366428" y="1672068"/>
            <a:ext cx="180000" cy="180000"/>
          </a:xfrm>
          <a:prstGeom prst="ellipse">
            <a:avLst/>
          </a:prstGeom>
          <a:ln>
            <a:headEnd type="none" w="med" len="med"/>
            <a:tailEnd type="none"/>
          </a:ln>
        </p:spPr>
        <p:style>
          <a:lnRef idx="1">
            <a:schemeClr val="accent1"/>
          </a:lnRef>
          <a:fillRef idx="2">
            <a:schemeClr val="accent1"/>
          </a:fillRef>
          <a:effectRef idx="1">
            <a:schemeClr val="accent1"/>
          </a:effectRef>
          <a:fontRef idx="minor">
            <a:schemeClr val="dk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r>
              <a:rPr lang="en-US" sz="1200" b="1" smtClean="0">
                <a:solidFill>
                  <a:schemeClr val="tx1"/>
                </a:solidFill>
              </a:rPr>
              <a:t>3</a:t>
            </a:r>
          </a:p>
        </p:txBody>
      </p:sp>
      <p:sp>
        <p:nvSpPr>
          <p:cNvPr id="117" name="Oval 116"/>
          <p:cNvSpPr/>
          <p:nvPr/>
        </p:nvSpPr>
        <p:spPr bwMode="auto">
          <a:xfrm>
            <a:off x="4363480" y="2126773"/>
            <a:ext cx="180000" cy="180000"/>
          </a:xfrm>
          <a:prstGeom prst="ellipse">
            <a:avLst/>
          </a:prstGeom>
          <a:ln>
            <a:headEnd type="none" w="med" len="med"/>
            <a:tailEnd type="none"/>
          </a:ln>
        </p:spPr>
        <p:style>
          <a:lnRef idx="1">
            <a:schemeClr val="accent1"/>
          </a:lnRef>
          <a:fillRef idx="2">
            <a:schemeClr val="accent1"/>
          </a:fillRef>
          <a:effectRef idx="1">
            <a:schemeClr val="accent1"/>
          </a:effectRef>
          <a:fontRef idx="minor">
            <a:schemeClr val="dk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r>
              <a:rPr lang="en-US" sz="1200" b="1" smtClean="0">
                <a:solidFill>
                  <a:schemeClr val="tx1"/>
                </a:solidFill>
              </a:rPr>
              <a:t>3</a:t>
            </a:r>
          </a:p>
        </p:txBody>
      </p:sp>
      <p:sp>
        <p:nvSpPr>
          <p:cNvPr id="119" name="Cross 118"/>
          <p:cNvSpPr/>
          <p:nvPr/>
        </p:nvSpPr>
        <p:spPr bwMode="auto">
          <a:xfrm>
            <a:off x="4471965" y="1444263"/>
            <a:ext cx="204919" cy="172125"/>
          </a:xfrm>
          <a:prstGeom prst="plus">
            <a:avLst>
              <a:gd name="adj" fmla="val 38672"/>
            </a:avLst>
          </a:prstGeom>
          <a:ln>
            <a:headEnd type="none" w="med" len="med"/>
            <a:tailEnd type="none"/>
          </a:ln>
        </p:spPr>
        <p:style>
          <a:lnRef idx="1">
            <a:schemeClr val="accent5"/>
          </a:lnRef>
          <a:fillRef idx="3">
            <a:schemeClr val="accent5"/>
          </a:fillRef>
          <a:effectRef idx="2">
            <a:schemeClr val="accent5"/>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200" b="1" smtClean="0">
              <a:solidFill>
                <a:srgbClr val="FF0000"/>
              </a:solidFill>
            </a:endParaRPr>
          </a:p>
        </p:txBody>
      </p:sp>
      <p:sp>
        <p:nvSpPr>
          <p:cNvPr id="121" name="Cross 120"/>
          <p:cNvSpPr/>
          <p:nvPr/>
        </p:nvSpPr>
        <p:spPr bwMode="auto">
          <a:xfrm>
            <a:off x="4470364" y="1948723"/>
            <a:ext cx="204919" cy="172125"/>
          </a:xfrm>
          <a:prstGeom prst="plus">
            <a:avLst>
              <a:gd name="adj" fmla="val 38672"/>
            </a:avLst>
          </a:prstGeom>
          <a:ln>
            <a:headEnd type="none" w="med" len="med"/>
            <a:tailEnd type="none"/>
          </a:ln>
        </p:spPr>
        <p:style>
          <a:lnRef idx="1">
            <a:schemeClr val="accent5"/>
          </a:lnRef>
          <a:fillRef idx="3">
            <a:schemeClr val="accent5"/>
          </a:fillRef>
          <a:effectRef idx="2">
            <a:schemeClr val="accent5"/>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200" b="1" smtClean="0">
              <a:solidFill>
                <a:srgbClr val="FF0000"/>
              </a:solidFill>
            </a:endParaRPr>
          </a:p>
        </p:txBody>
      </p:sp>
      <p:sp>
        <p:nvSpPr>
          <p:cNvPr id="54" name="Cross 53"/>
          <p:cNvSpPr/>
          <p:nvPr/>
        </p:nvSpPr>
        <p:spPr bwMode="auto">
          <a:xfrm>
            <a:off x="7812360" y="6212398"/>
            <a:ext cx="204919" cy="172125"/>
          </a:xfrm>
          <a:prstGeom prst="plus">
            <a:avLst>
              <a:gd name="adj" fmla="val 38672"/>
            </a:avLst>
          </a:prstGeom>
          <a:ln>
            <a:headEnd type="none" w="med" len="med"/>
            <a:tailEnd type="none"/>
          </a:ln>
        </p:spPr>
        <p:style>
          <a:lnRef idx="1">
            <a:schemeClr val="accent5"/>
          </a:lnRef>
          <a:fillRef idx="3">
            <a:schemeClr val="accent5"/>
          </a:fillRef>
          <a:effectRef idx="2">
            <a:schemeClr val="accent5"/>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200" b="1" smtClean="0">
              <a:solidFill>
                <a:srgbClr val="FF0000"/>
              </a:solidFill>
            </a:endParaRPr>
          </a:p>
        </p:txBody>
      </p:sp>
      <p:sp>
        <p:nvSpPr>
          <p:cNvPr id="55" name="TextBox 54"/>
          <p:cNvSpPr txBox="1"/>
          <p:nvPr/>
        </p:nvSpPr>
        <p:spPr>
          <a:xfrm>
            <a:off x="8057685" y="6165304"/>
            <a:ext cx="800219" cy="276999"/>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200" smtClean="0">
                <a:latin typeface="微软雅黑" pitchFamily="34" charset="-122"/>
                <a:ea typeface="微软雅黑" pitchFamily="34" charset="-122"/>
              </a:rPr>
              <a:t>服务增值</a:t>
            </a:r>
            <a:endParaRPr lang="en-US" sz="1200" smtClean="0">
              <a:latin typeface="微软雅黑" pitchFamily="34" charset="-122"/>
              <a:ea typeface="微软雅黑" pitchFamily="34" charset="-122"/>
            </a:endParaRPr>
          </a:p>
        </p:txBody>
      </p:sp>
      <p:sp>
        <p:nvSpPr>
          <p:cNvPr id="56" name="Freeform 37"/>
          <p:cNvSpPr/>
          <p:nvPr/>
        </p:nvSpPr>
        <p:spPr bwMode="auto">
          <a:xfrm rot="10800000" flipV="1">
            <a:off x="2160799" y="2780928"/>
            <a:ext cx="4732693" cy="864123"/>
          </a:xfrm>
          <a:custGeom>
            <a:gdLst>
              <a:gd name="T0" fmla="*/ 2147483647 w 5760"/>
              <a:gd name="T1" fmla="*/ 0 h 2132"/>
              <a:gd name="T2" fmla="*/ 2147483647 w 5760"/>
              <a:gd name="T3" fmla="*/ 2147483647 h 2132"/>
              <a:gd name="T4" fmla="*/ 2147483647 w 5760"/>
              <a:gd name="T5" fmla="*/ 2147483647 h 2132"/>
              <a:gd name="T6" fmla="*/ 0 w 5760"/>
              <a:gd name="T7" fmla="*/ 2147483647 h 2132"/>
              <a:gd name="T8" fmla="*/ 0 w 5760"/>
              <a:gd name="T9" fmla="*/ 2147483647 h 2132"/>
              <a:gd name="T10" fmla="*/ 2147483647 w 5760"/>
              <a:gd name="T11" fmla="*/ 2147483647 h 2132"/>
              <a:gd name="T12" fmla="*/ 2147483647 w 5760"/>
              <a:gd name="T13" fmla="*/ 2147483647 h 2132"/>
              <a:gd name="T14" fmla="*/ 2147483647 w 5760"/>
              <a:gd name="T15" fmla="*/ 2147483647 h 2132"/>
              <a:gd name="T16" fmla="*/ 2147483647 w 5760"/>
              <a:gd name="T17" fmla="*/ 2147483647 h 2132"/>
              <a:gd name="T18" fmla="*/ 2147483647 w 5760"/>
              <a:gd name="T19" fmla="*/ 0 h 213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760"/>
              <a:gd name="T31" fmla="*/ 0 h 2132"/>
              <a:gd name="T32" fmla="*/ 5760 w 5760"/>
              <a:gd name="T33" fmla="*/ 2132 h 2132"/>
              <a:gd name="connsiteX0" fmla="*/ 5055 w 10055"/>
              <a:gd name="connsiteY0" fmla="*/ 0 h 10000"/>
              <a:gd name="connsiteX1" fmla="*/ 3094 w 10055"/>
              <a:gd name="connsiteY1" fmla="*/ 1746 h 10000"/>
              <a:gd name="connsiteX2" fmla="*/ 3867 w 10055"/>
              <a:gd name="connsiteY2" fmla="*/ 1746 h 10000"/>
              <a:gd name="connsiteX3" fmla="*/ 55 w 10055"/>
              <a:gd name="connsiteY3" fmla="*/ 8875 h 10000"/>
              <a:gd name="connsiteX4" fmla="*/ 55 w 10055"/>
              <a:gd name="connsiteY4" fmla="*/ 10000 h 10000"/>
              <a:gd name="connsiteX5" fmla="*/ 10055 w 10055"/>
              <a:gd name="connsiteY5" fmla="*/ 10000 h 10000"/>
              <a:gd name="connsiteX6" fmla="*/ 10055 w 10055"/>
              <a:gd name="connsiteY6" fmla="*/ 8875 h 10000"/>
              <a:gd name="connsiteX7" fmla="*/ 6188 w 10055"/>
              <a:gd name="connsiteY7" fmla="*/ 1746 h 10000"/>
              <a:gd name="connsiteX8" fmla="*/ 6961 w 10055"/>
              <a:gd name="connsiteY8" fmla="*/ 1746 h 10000"/>
              <a:gd name="connsiteX9" fmla="*/ 5055 w 10055"/>
              <a:gd name="connsiteY9" fmla="*/ 0 h 10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055" h="10000">
                <a:moveTo>
                  <a:pt x="5055" y="0"/>
                </a:moveTo>
                <a:lnTo>
                  <a:pt x="3094" y="1746"/>
                </a:lnTo>
                <a:lnTo>
                  <a:pt x="3867" y="1746"/>
                </a:lnTo>
                <a:cubicBezTo>
                  <a:pt x="2903" y="4964"/>
                  <a:pt x="55" y="8875"/>
                  <a:pt x="55" y="8875"/>
                </a:cubicBezTo>
                <a:cubicBezTo>
                  <a:pt x="0" y="9875"/>
                  <a:pt x="110" y="9000"/>
                  <a:pt x="55" y="10000"/>
                </a:cubicBezTo>
                <a:lnTo>
                  <a:pt x="10055" y="10000"/>
                </a:lnTo>
                <a:lnTo>
                  <a:pt x="10055" y="8875"/>
                </a:lnTo>
                <a:cubicBezTo>
                  <a:pt x="10055" y="8875"/>
                  <a:pt x="7640" y="4758"/>
                  <a:pt x="6188" y="1746"/>
                </a:cubicBezTo>
                <a:lnTo>
                  <a:pt x="6961" y="1746"/>
                </a:lnTo>
                <a:lnTo>
                  <a:pt x="5055" y="0"/>
                </a:lnTo>
                <a:close/>
              </a:path>
            </a:pathLst>
          </a:custGeom>
          <a:gradFill>
            <a:gsLst>
              <a:gs pos="20000">
                <a:schemeClr val="accent5">
                  <a:lumMod val="50000"/>
                  <a:alpha val="50000"/>
                </a:schemeClr>
              </a:gs>
              <a:gs pos="100000">
                <a:schemeClr val="bg1">
                  <a:alpha val="50000"/>
                </a:schemeClr>
              </a:gs>
            </a:gsLst>
            <a:lin ang="5400000" scaled="1"/>
          </a:gradFill>
          <a:ln w="9525">
            <a:noFill/>
            <a:round/>
          </a:ln>
        </p:spPr>
        <p:txBody>
          <a:bodyPr wrap="none" anchor="ct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defTabSz="1072866" fontAlgn="auto">
              <a:spcBef>
                <a:spcPct val="0"/>
              </a:spcBef>
              <a:spcAft>
                <a:spcPct val="0"/>
              </a:spcAft>
              <a:defRPr/>
            </a:pPr>
            <a:endParaRPr lang="en-US">
              <a:latin typeface="微软雅黑" pitchFamily="34" charset="-122"/>
              <a:ea typeface="微软雅黑" pitchFamily="34" charset="-122"/>
            </a:endParaRPr>
          </a:p>
        </p:txBody>
      </p:sp>
      <p:sp>
        <p:nvSpPr>
          <p:cNvPr id="89" name="Rectangle 88"/>
          <p:cNvSpPr/>
          <p:nvPr/>
        </p:nvSpPr>
        <p:spPr bwMode="auto">
          <a:xfrm>
            <a:off x="481675" y="3787537"/>
            <a:ext cx="3973203" cy="2303908"/>
          </a:xfrm>
          <a:prstGeom prst="rect">
            <a:avLst/>
          </a:prstGeom>
          <a:noFill/>
          <a:ln>
            <a:headEnd type="none" w="med" len="med"/>
            <a:tailEnd type="none"/>
          </a:ln>
        </p:spPr>
        <p:style>
          <a:lnRef idx="2">
            <a:schemeClr val="accent1"/>
          </a:lnRef>
          <a:fillRef idx="1">
            <a:schemeClr val="lt1"/>
          </a:fillRef>
          <a:effectRef idx="0">
            <a:schemeClr val="accent1"/>
          </a:effectRef>
          <a:fontRef idx="minor">
            <a:schemeClr val="dk1"/>
          </a:fontRef>
        </p:style>
        <p:txBody>
          <a:bodyPr rtlCol="0" anchor="t"/>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285750" lvl="0" indent="-285750">
              <a:buFont typeface="Arial" pitchFamily="34" charset="0"/>
              <a:buChar char="•"/>
            </a:pPr>
            <a:r>
              <a:rPr lang="zh-CN" altLang="en-US" sz="1400">
                <a:solidFill>
                  <a:srgbClr val="000000"/>
                </a:solidFill>
                <a:latin typeface="微软雅黑" pitchFamily="34" charset="-122"/>
                <a:ea typeface="微软雅黑" pitchFamily="34" charset="-122"/>
              </a:rPr>
              <a:t>通过电子商务平台为钢厂、钢贸商、终端用户提供集融资、挂牌销售、竞价、资讯指数、物流仓储、加工剪切、保险等在内</a:t>
            </a:r>
            <a:r>
              <a:rPr lang="zh-CN" altLang="en-US" sz="1400" smtClean="0">
                <a:solidFill>
                  <a:srgbClr val="000000"/>
                </a:solidFill>
                <a:latin typeface="微软雅黑" pitchFamily="34" charset="-122"/>
                <a:ea typeface="微软雅黑" pitchFamily="34" charset="-122"/>
              </a:rPr>
              <a:t>的新</a:t>
            </a:r>
            <a:r>
              <a:rPr lang="zh-CN" altLang="en-US" sz="1400">
                <a:solidFill>
                  <a:srgbClr val="000000"/>
                </a:solidFill>
                <a:latin typeface="微软雅黑" pitchFamily="34" charset="-122"/>
                <a:ea typeface="微软雅黑" pitchFamily="34" charset="-122"/>
              </a:rPr>
              <a:t>业务</a:t>
            </a:r>
          </a:p>
          <a:p>
            <a:pPr algn="ctr"/>
            <a:endParaRPr lang="en-US" b="1" smtClean="0">
              <a:solidFill>
                <a:srgbClr val="FF0000"/>
              </a:solidFill>
            </a:endParaRPr>
          </a:p>
        </p:txBody>
      </p:sp>
      <p:sp>
        <p:nvSpPr>
          <p:cNvPr id="91" name="Rectangle 90"/>
          <p:cNvSpPr/>
          <p:nvPr/>
        </p:nvSpPr>
        <p:spPr bwMode="gray">
          <a:xfrm>
            <a:off x="481675" y="3436894"/>
            <a:ext cx="3973203" cy="360000"/>
          </a:xfrm>
          <a:prstGeom prst="rect">
            <a:avLst/>
          </a:prstGeom>
          <a:solidFill>
            <a:schemeClr val="accent1">
              <a:lumMod val="20000"/>
              <a:lumOff val="80000"/>
            </a:schemeClr>
          </a:solidFill>
          <a:ln w="28575">
            <a:solidFill>
              <a:schemeClr val="accent1"/>
            </a:solidFill>
          </a:ln>
        </p:spPr>
        <p:style>
          <a:lnRef idx="1">
            <a:schemeClr val="accent4"/>
          </a:lnRef>
          <a:fillRef idx="2">
            <a:schemeClr val="accent4"/>
          </a:fillRef>
          <a:effectRef idx="1">
            <a:schemeClr val="accent4"/>
          </a:effectRef>
          <a:fontRef idx="minor">
            <a:schemeClr val="dk1"/>
          </a:fontRef>
        </p:style>
        <p:txBody>
          <a:bodyPr wrap="square" lIns="36000" tIns="36000" rIns="36000" bIns="36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lvl="0"/>
            <a:r>
              <a:rPr lang="zh-CN" altLang="en-US" b="1" smtClean="0">
                <a:solidFill>
                  <a:srgbClr val="000000"/>
                </a:solidFill>
                <a:latin typeface="微软雅黑" pitchFamily="34" charset="-122"/>
                <a:ea typeface="微软雅黑" pitchFamily="34" charset="-122"/>
              </a:rPr>
              <a:t>     </a:t>
            </a:r>
            <a:r>
              <a:rPr lang="zh-CN" altLang="en-US" b="1">
                <a:solidFill>
                  <a:srgbClr val="000000"/>
                </a:solidFill>
                <a:latin typeface="微软雅黑" pitchFamily="34" charset="-122"/>
                <a:ea typeface="微软雅黑" pitchFamily="34" charset="-122"/>
              </a:rPr>
              <a:t> 提供创新业务</a:t>
            </a:r>
            <a:endParaRPr lang="en-US" altLang="zh-CN" b="1">
              <a:solidFill>
                <a:srgbClr val="000000"/>
              </a:solidFill>
              <a:latin typeface="微软雅黑" pitchFamily="34" charset="-122"/>
              <a:ea typeface="微软雅黑" pitchFamily="34" charset="-122"/>
            </a:endParaRPr>
          </a:p>
        </p:txBody>
      </p:sp>
      <p:sp>
        <p:nvSpPr>
          <p:cNvPr id="93" name="Oval 92"/>
          <p:cNvSpPr/>
          <p:nvPr/>
        </p:nvSpPr>
        <p:spPr bwMode="auto">
          <a:xfrm>
            <a:off x="323528" y="3436504"/>
            <a:ext cx="360000" cy="360000"/>
          </a:xfrm>
          <a:prstGeom prst="ellipse">
            <a:avLst/>
          </a:prstGeom>
          <a:ln w="28575">
            <a:headEnd type="none" w="med" len="med"/>
            <a:tailEnd type="none"/>
          </a:ln>
        </p:spPr>
        <p:style>
          <a:lnRef idx="1">
            <a:schemeClr val="accent1"/>
          </a:lnRef>
          <a:fillRef idx="2">
            <a:schemeClr val="accent1"/>
          </a:fillRef>
          <a:effectRef idx="1">
            <a:schemeClr val="accent1"/>
          </a:effectRef>
          <a:fontRef idx="minor">
            <a:schemeClr val="dk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r>
              <a:rPr lang="en-US" sz="1400" b="1" smtClean="0">
                <a:solidFill>
                  <a:schemeClr val="tx1"/>
                </a:solidFill>
              </a:rPr>
              <a:t>3</a:t>
            </a:r>
          </a:p>
        </p:txBody>
      </p:sp>
      <p:sp>
        <p:nvSpPr>
          <p:cNvPr id="108" name="Rectangle 107"/>
          <p:cNvSpPr/>
          <p:nvPr/>
        </p:nvSpPr>
        <p:spPr bwMode="auto">
          <a:xfrm>
            <a:off x="4805355" y="3789388"/>
            <a:ext cx="3973203" cy="2303908"/>
          </a:xfrm>
          <a:prstGeom prst="rect">
            <a:avLst/>
          </a:prstGeom>
          <a:noFill/>
          <a:ln>
            <a:headEnd type="none" w="med" len="med"/>
            <a:tailEnd type="none"/>
          </a:ln>
        </p:spPr>
        <p:style>
          <a:lnRef idx="2">
            <a:schemeClr val="accent1"/>
          </a:lnRef>
          <a:fillRef idx="1">
            <a:schemeClr val="lt1"/>
          </a:fillRef>
          <a:effectRef idx="0">
            <a:schemeClr val="accent1"/>
          </a:effectRef>
          <a:fontRef idx="minor">
            <a:schemeClr val="dk1"/>
          </a:fontRef>
        </p:style>
        <p:txBody>
          <a:bodyPr rtlCol="0" anchor="t"/>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285750" lvl="0" indent="-285750">
              <a:buFont typeface="Arial" pitchFamily="34" charset="0"/>
              <a:buChar char="•"/>
            </a:pPr>
            <a:r>
              <a:rPr lang="zh-CN" altLang="en-US" sz="1400">
                <a:solidFill>
                  <a:srgbClr val="000000"/>
                </a:solidFill>
                <a:latin typeface="微软雅黑" pitchFamily="34" charset="-122"/>
                <a:ea typeface="微软雅黑" pitchFamily="34" charset="-122"/>
              </a:rPr>
              <a:t>通过电子商务为钢厂、钢贸商、终端用户提供便利的电子化交易平台和工具，促进贸易流通环节的运转，加快全行业流通速</a:t>
            </a:r>
            <a:r>
              <a:rPr lang="zh-CN" altLang="en-US" sz="1400" smtClean="0">
                <a:solidFill>
                  <a:srgbClr val="000000"/>
                </a:solidFill>
                <a:latin typeface="微软雅黑" pitchFamily="34" charset="-122"/>
                <a:ea typeface="微软雅黑" pitchFamily="34" charset="-122"/>
              </a:rPr>
              <a:t>度</a:t>
            </a:r>
            <a:endParaRPr lang="zh-CN" altLang="en-US" sz="1400">
              <a:solidFill>
                <a:srgbClr val="000000"/>
              </a:solidFill>
              <a:latin typeface="微软雅黑" pitchFamily="34" charset="-122"/>
              <a:ea typeface="微软雅黑" pitchFamily="34" charset="-122"/>
            </a:endParaRPr>
          </a:p>
        </p:txBody>
      </p:sp>
      <p:sp>
        <p:nvSpPr>
          <p:cNvPr id="110" name="Rectangle 109"/>
          <p:cNvSpPr/>
          <p:nvPr/>
        </p:nvSpPr>
        <p:spPr bwMode="gray">
          <a:xfrm>
            <a:off x="4805355" y="3438745"/>
            <a:ext cx="3973203" cy="360000"/>
          </a:xfrm>
          <a:prstGeom prst="rect">
            <a:avLst/>
          </a:prstGeom>
          <a:solidFill>
            <a:schemeClr val="accent1">
              <a:lumMod val="20000"/>
              <a:lumOff val="80000"/>
            </a:schemeClr>
          </a:solidFill>
          <a:ln w="28575">
            <a:solidFill>
              <a:schemeClr val="accent1"/>
            </a:solidFill>
          </a:ln>
        </p:spPr>
        <p:style>
          <a:lnRef idx="1">
            <a:schemeClr val="accent4"/>
          </a:lnRef>
          <a:fillRef idx="2">
            <a:schemeClr val="accent4"/>
          </a:fillRef>
          <a:effectRef idx="1">
            <a:schemeClr val="accent4"/>
          </a:effectRef>
          <a:fontRef idx="minor">
            <a:schemeClr val="dk1"/>
          </a:fontRef>
        </p:style>
        <p:txBody>
          <a:bodyPr wrap="square" lIns="36000" tIns="36000" rIns="36000" bIns="36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285750" lvl="0" indent="-285750">
              <a:buFont typeface="Arial" pitchFamily="34" charset="0"/>
              <a:buChar char="•"/>
            </a:pPr>
            <a:r>
              <a:rPr lang="zh-CN" altLang="en-US" b="1" smtClean="0">
                <a:solidFill>
                  <a:srgbClr val="000000"/>
                </a:solidFill>
                <a:latin typeface="微软雅黑" pitchFamily="34" charset="-122"/>
                <a:ea typeface="微软雅黑" pitchFamily="34" charset="-122"/>
              </a:rPr>
              <a:t> 实现交易融通</a:t>
            </a:r>
            <a:endParaRPr lang="en-US" altLang="zh-CN" b="1">
              <a:solidFill>
                <a:srgbClr val="000000"/>
              </a:solidFill>
              <a:latin typeface="微软雅黑" pitchFamily="34" charset="-122"/>
              <a:ea typeface="微软雅黑" pitchFamily="34" charset="-122"/>
            </a:endParaRPr>
          </a:p>
        </p:txBody>
      </p:sp>
      <p:sp>
        <p:nvSpPr>
          <p:cNvPr id="118" name="Oval 117"/>
          <p:cNvSpPr/>
          <p:nvPr/>
        </p:nvSpPr>
        <p:spPr bwMode="auto">
          <a:xfrm>
            <a:off x="4647208" y="3436504"/>
            <a:ext cx="360000" cy="360000"/>
          </a:xfrm>
          <a:prstGeom prst="ellipse">
            <a:avLst/>
          </a:prstGeom>
          <a:ln w="28575">
            <a:headEnd type="none" w="med" len="med"/>
            <a:tailEnd type="none"/>
          </a:ln>
        </p:spPr>
        <p:style>
          <a:lnRef idx="1">
            <a:schemeClr val="accent1"/>
          </a:lnRef>
          <a:fillRef idx="2">
            <a:schemeClr val="accent1"/>
          </a:fillRef>
          <a:effectRef idx="1">
            <a:schemeClr val="accent1"/>
          </a:effectRef>
          <a:fontRef idx="minor">
            <a:schemeClr val="dk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r>
              <a:rPr lang="en-US" sz="1400" b="1" smtClean="0">
                <a:solidFill>
                  <a:schemeClr val="tx1"/>
                </a:solidFill>
              </a:rPr>
              <a:t>4</a:t>
            </a:r>
          </a:p>
        </p:txBody>
      </p:sp>
      <p:grpSp>
        <p:nvGrpSpPr>
          <p:cNvPr id="7" name="Group 6"/>
          <p:cNvGrpSpPr/>
          <p:nvPr/>
        </p:nvGrpSpPr>
        <p:grpSpPr>
          <a:xfrm>
            <a:off x="666564" y="4594380"/>
            <a:ext cx="3571900" cy="1325554"/>
            <a:chOff x="571472" y="4677760"/>
            <a:chExt cx="3571900" cy="1325554"/>
          </a:xfrm>
        </p:grpSpPr>
        <p:sp>
          <p:nvSpPr>
            <p:cNvPr id="122" name="Flowchart: Data 91"/>
            <p:cNvSpPr/>
            <p:nvPr/>
          </p:nvSpPr>
          <p:spPr bwMode="gray">
            <a:xfrm>
              <a:off x="571472" y="5151358"/>
              <a:ext cx="1285884" cy="406880"/>
            </a:xfrm>
            <a:prstGeom prst="flowChartInputOutput">
              <a:avLst/>
            </a:prstGeom>
            <a:solidFill>
              <a:schemeClr val="accent3">
                <a:lumMod val="20000"/>
                <a:lumOff val="80000"/>
              </a:schemeClr>
            </a:solidFill>
            <a:ln>
              <a:noFill/>
              <a:prstDash val="solid"/>
            </a:ln>
          </p:spPr>
          <p:style>
            <a:lnRef idx="1">
              <a:schemeClr val="accent2"/>
            </a:lnRef>
            <a:fillRef idx="2">
              <a:schemeClr val="accent2"/>
            </a:fillRef>
            <a:effectRef idx="1">
              <a:schemeClr val="accent2"/>
            </a:effectRef>
            <a:fontRef idx="minor">
              <a:schemeClr val="dk1"/>
            </a:fontRef>
          </p:style>
          <p:txBody>
            <a:bodyPr lIns="36000" tIns="36000" rIns="36000" bIns="36000" rtlCol="0" anchor="b"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en-US" altLang="zh-CN" sz="1050" b="1" smtClean="0">
                  <a:latin typeface="微软雅黑" pitchFamily="34" charset="-122"/>
                  <a:ea typeface="微软雅黑" pitchFamily="34" charset="-122"/>
                  <a:cs typeface="Arial"/>
                </a:rPr>
                <a:t>A</a:t>
              </a:r>
              <a:r>
                <a:rPr lang="zh-CN" altLang="en-US" sz="1050" b="1" smtClean="0">
                  <a:latin typeface="微软雅黑" pitchFamily="34" charset="-122"/>
                  <a:ea typeface="微软雅黑" pitchFamily="34" charset="-122"/>
                  <a:cs typeface="Arial"/>
                </a:rPr>
                <a:t>电子</a:t>
              </a:r>
              <a:endParaRPr lang="en-US" altLang="zh-CN" sz="1050" b="1" smtClean="0">
                <a:latin typeface="微软雅黑" pitchFamily="34" charset="-122"/>
                <a:ea typeface="微软雅黑" pitchFamily="34" charset="-122"/>
                <a:cs typeface="Arial"/>
              </a:endParaRPr>
            </a:p>
            <a:p>
              <a:pPr algn="ctr">
                <a:spcAft>
                  <a:spcPts val="300"/>
                </a:spcAft>
              </a:pPr>
              <a:r>
                <a:rPr lang="zh-CN" altLang="en-US" sz="1050" b="1" smtClean="0">
                  <a:latin typeface="微软雅黑" pitchFamily="34" charset="-122"/>
                  <a:ea typeface="微软雅黑" pitchFamily="34" charset="-122"/>
                  <a:cs typeface="Arial"/>
                </a:rPr>
                <a:t>商务平台</a:t>
              </a:r>
              <a:endParaRPr lang="en-US" sz="1050" b="1" smtClean="0">
                <a:latin typeface="微软雅黑" pitchFamily="34" charset="-122"/>
                <a:ea typeface="微软雅黑" pitchFamily="34" charset="-122"/>
                <a:cs typeface="Arial"/>
              </a:endParaRPr>
            </a:p>
          </p:txBody>
        </p:sp>
        <p:sp>
          <p:nvSpPr>
            <p:cNvPr id="123" name="Rounded Rectangle 113"/>
            <p:cNvSpPr/>
            <p:nvPr/>
          </p:nvSpPr>
          <p:spPr bwMode="gray">
            <a:xfrm>
              <a:off x="2172364" y="4677760"/>
              <a:ext cx="828000" cy="180000"/>
            </a:xfrm>
            <a:prstGeom prst="rect">
              <a:avLst/>
            </a:prstGeom>
          </p:spPr>
          <p:style>
            <a:lnRef idx="1">
              <a:schemeClr val="accent3"/>
            </a:lnRef>
            <a:fillRef idx="3">
              <a:schemeClr val="accent3"/>
            </a:fillRef>
            <a:effectRef idx="2">
              <a:schemeClr val="accent3"/>
            </a:effectRef>
            <a:fontRef idx="minor">
              <a:schemeClr val="lt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spcAft>
                  <a:spcPts val="300"/>
                </a:spcAft>
              </a:pPr>
              <a:r>
                <a:rPr lang="zh-CN" altLang="en-US" sz="1050" b="1" smtClean="0">
                  <a:solidFill>
                    <a:schemeClr val="tx1"/>
                  </a:solidFill>
                  <a:latin typeface="微软雅黑" pitchFamily="34" charset="-122"/>
                  <a:ea typeface="微软雅黑" pitchFamily="34" charset="-122"/>
                  <a:cs typeface="Arial"/>
                </a:rPr>
                <a:t>金融业务</a:t>
              </a:r>
              <a:endParaRPr lang="en-US" altLang="zh-CN" sz="1050" b="1" smtClean="0">
                <a:solidFill>
                  <a:schemeClr val="tx1"/>
                </a:solidFill>
                <a:latin typeface="微软雅黑" pitchFamily="34" charset="-122"/>
                <a:ea typeface="微软雅黑" pitchFamily="34" charset="-122"/>
                <a:cs typeface="Arial"/>
              </a:endParaRPr>
            </a:p>
          </p:txBody>
        </p:sp>
        <p:sp>
          <p:nvSpPr>
            <p:cNvPr id="127" name="Rounded Rectangle 113"/>
            <p:cNvSpPr/>
            <p:nvPr/>
          </p:nvSpPr>
          <p:spPr bwMode="gray">
            <a:xfrm>
              <a:off x="2172364" y="4963512"/>
              <a:ext cx="828000" cy="180000"/>
            </a:xfrm>
            <a:prstGeom prst="rect">
              <a:avLst/>
            </a:prstGeom>
          </p:spPr>
          <p:style>
            <a:lnRef idx="1">
              <a:schemeClr val="accent5"/>
            </a:lnRef>
            <a:fillRef idx="3">
              <a:schemeClr val="accent5"/>
            </a:fillRef>
            <a:effectRef idx="2">
              <a:schemeClr val="accent5"/>
            </a:effectRef>
            <a:fontRef idx="minor">
              <a:schemeClr val="lt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spcAft>
                  <a:spcPts val="300"/>
                </a:spcAft>
              </a:pPr>
              <a:r>
                <a:rPr lang="zh-CN" altLang="en-US" sz="1050" b="1" smtClean="0">
                  <a:solidFill>
                    <a:schemeClr val="bg1"/>
                  </a:solidFill>
                  <a:latin typeface="微软雅黑" pitchFamily="34" charset="-122"/>
                  <a:ea typeface="微软雅黑" pitchFamily="34" charset="-122"/>
                  <a:cs typeface="Arial"/>
                </a:rPr>
                <a:t>交易业务</a:t>
              </a:r>
              <a:endParaRPr lang="en-US" altLang="zh-CN" sz="1050" b="1" smtClean="0">
                <a:solidFill>
                  <a:schemeClr val="bg1"/>
                </a:solidFill>
                <a:latin typeface="微软雅黑" pitchFamily="34" charset="-122"/>
                <a:ea typeface="微软雅黑" pitchFamily="34" charset="-122"/>
                <a:cs typeface="Arial"/>
              </a:endParaRPr>
            </a:p>
          </p:txBody>
        </p:sp>
        <p:sp>
          <p:nvSpPr>
            <p:cNvPr id="128" name="Rounded Rectangle 113"/>
            <p:cNvSpPr/>
            <p:nvPr/>
          </p:nvSpPr>
          <p:spPr bwMode="gray">
            <a:xfrm>
              <a:off x="2172364" y="5264798"/>
              <a:ext cx="828000" cy="180000"/>
            </a:xfrm>
            <a:prstGeom prst="rect">
              <a:avLst/>
            </a:prstGeom>
          </p:spPr>
          <p:style>
            <a:lnRef idx="1">
              <a:schemeClr val="accent4"/>
            </a:lnRef>
            <a:fillRef idx="3">
              <a:schemeClr val="accent4"/>
            </a:fillRef>
            <a:effectRef idx="2">
              <a:schemeClr val="accent4"/>
            </a:effectRef>
            <a:fontRef idx="minor">
              <a:schemeClr val="lt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spcAft>
                  <a:spcPts val="300"/>
                </a:spcAft>
              </a:pPr>
              <a:r>
                <a:rPr lang="zh-CN" altLang="en-US" sz="1050" b="1" smtClean="0">
                  <a:solidFill>
                    <a:schemeClr val="bg1"/>
                  </a:solidFill>
                  <a:latin typeface="微软雅黑" pitchFamily="34" charset="-122"/>
                  <a:ea typeface="微软雅黑" pitchFamily="34" charset="-122"/>
                  <a:cs typeface="Arial"/>
                </a:rPr>
                <a:t>实物业务</a:t>
              </a:r>
              <a:endParaRPr lang="en-US" altLang="zh-CN" sz="1050" b="1" smtClean="0">
                <a:solidFill>
                  <a:schemeClr val="bg1"/>
                </a:solidFill>
                <a:latin typeface="微软雅黑" pitchFamily="34" charset="-122"/>
                <a:ea typeface="微软雅黑" pitchFamily="34" charset="-122"/>
                <a:cs typeface="Arial"/>
              </a:endParaRPr>
            </a:p>
          </p:txBody>
        </p:sp>
        <p:sp>
          <p:nvSpPr>
            <p:cNvPr id="129" name="Rounded Rectangle 113"/>
            <p:cNvSpPr/>
            <p:nvPr/>
          </p:nvSpPr>
          <p:spPr bwMode="gray">
            <a:xfrm>
              <a:off x="2172364" y="5535016"/>
              <a:ext cx="828000" cy="180000"/>
            </a:xfrm>
            <a:prstGeom prst="rect">
              <a:avLst/>
            </a:prstGeom>
          </p:spPr>
          <p:style>
            <a:lnRef idx="1">
              <a:schemeClr val="accent6"/>
            </a:lnRef>
            <a:fillRef idx="3">
              <a:schemeClr val="accent6"/>
            </a:fillRef>
            <a:effectRef idx="2">
              <a:schemeClr val="accent6"/>
            </a:effectRef>
            <a:fontRef idx="minor">
              <a:schemeClr val="lt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spcAft>
                  <a:spcPts val="300"/>
                </a:spcAft>
              </a:pPr>
              <a:r>
                <a:rPr lang="zh-CN" altLang="en-US" sz="1050" b="1" smtClean="0">
                  <a:solidFill>
                    <a:schemeClr val="tx1"/>
                  </a:solidFill>
                  <a:latin typeface="微软雅黑" pitchFamily="34" charset="-122"/>
                  <a:ea typeface="微软雅黑" pitchFamily="34" charset="-122"/>
                  <a:cs typeface="Arial"/>
                </a:rPr>
                <a:t>配套</a:t>
              </a:r>
              <a:r>
                <a:rPr lang="zh-CN" altLang="en-US" sz="1050" b="1">
                  <a:solidFill>
                    <a:schemeClr val="tx1"/>
                  </a:solidFill>
                  <a:latin typeface="微软雅黑" pitchFamily="34" charset="-122"/>
                  <a:ea typeface="微软雅黑" pitchFamily="34" charset="-122"/>
                  <a:cs typeface="Arial"/>
                </a:rPr>
                <a:t>服务</a:t>
              </a:r>
              <a:endParaRPr lang="en-US" altLang="zh-CN" sz="1050" b="1" smtClean="0">
                <a:solidFill>
                  <a:schemeClr val="tx1"/>
                </a:solidFill>
                <a:latin typeface="微软雅黑" pitchFamily="34" charset="-122"/>
                <a:ea typeface="微软雅黑" pitchFamily="34" charset="-122"/>
                <a:cs typeface="Arial"/>
              </a:endParaRPr>
            </a:p>
          </p:txBody>
        </p:sp>
        <p:sp>
          <p:nvSpPr>
            <p:cNvPr id="130" name="Rounded Rectangle 113"/>
            <p:cNvSpPr/>
            <p:nvPr/>
          </p:nvSpPr>
          <p:spPr bwMode="gray">
            <a:xfrm>
              <a:off x="2172364" y="5820768"/>
              <a:ext cx="828000" cy="180000"/>
            </a:xfrm>
            <a:prstGeom prst="rect">
              <a:avLst/>
            </a:prstGeom>
          </p:spPr>
          <p:style>
            <a:lnRef idx="1">
              <a:schemeClr val="accent1"/>
            </a:lnRef>
            <a:fillRef idx="3">
              <a:schemeClr val="accent1"/>
            </a:fillRef>
            <a:effectRef idx="2">
              <a:schemeClr val="accent1"/>
            </a:effectRef>
            <a:fontRef idx="minor">
              <a:schemeClr val="lt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spcAft>
                  <a:spcPts val="300"/>
                </a:spcAft>
              </a:pPr>
              <a:r>
                <a:rPr lang="zh-CN" altLang="en-US" sz="1050" b="1" smtClean="0">
                  <a:solidFill>
                    <a:schemeClr val="bg1"/>
                  </a:solidFill>
                  <a:latin typeface="微软雅黑" pitchFamily="34" charset="-122"/>
                  <a:ea typeface="微软雅黑" pitchFamily="34" charset="-122"/>
                  <a:cs typeface="Arial"/>
                </a:rPr>
                <a:t>个性化</a:t>
              </a:r>
              <a:r>
                <a:rPr lang="zh-CN" altLang="en-US" sz="1050" b="1">
                  <a:solidFill>
                    <a:schemeClr val="bg1"/>
                  </a:solidFill>
                  <a:latin typeface="微软雅黑" pitchFamily="34" charset="-122"/>
                  <a:ea typeface="微软雅黑" pitchFamily="34" charset="-122"/>
                  <a:cs typeface="Arial"/>
                </a:rPr>
                <a:t>服务</a:t>
              </a:r>
              <a:endParaRPr lang="en-US" altLang="zh-CN" sz="1050" b="1" smtClean="0">
                <a:solidFill>
                  <a:schemeClr val="bg1"/>
                </a:solidFill>
                <a:latin typeface="微软雅黑" pitchFamily="34" charset="-122"/>
                <a:ea typeface="微软雅黑" pitchFamily="34" charset="-122"/>
                <a:cs typeface="Arial"/>
              </a:endParaRPr>
            </a:p>
          </p:txBody>
        </p:sp>
        <p:cxnSp>
          <p:nvCxnSpPr>
            <p:cNvPr id="131" name="直接箭头连接符 96"/>
            <p:cNvCxnSpPr>
              <a:stCxn id="122" idx="5"/>
            </p:cNvCxnSpPr>
            <p:nvPr/>
          </p:nvCxnSpPr>
          <p:spPr bwMode="auto">
            <a:xfrm>
              <a:off x="1728768" y="5354798"/>
              <a:ext cx="443596" cy="1588"/>
            </a:xfrm>
            <a:prstGeom prst="straightConnector1">
              <a:avLst/>
            </a:prstGeom>
            <a:solidFill>
              <a:schemeClr val="bg1"/>
            </a:solidFill>
            <a:ln w="12700" cap="flat" cmpd="sng" algn="ctr">
              <a:solidFill>
                <a:srgbClr val="778888"/>
              </a:solidFill>
              <a:prstDash val="solid"/>
              <a:round/>
              <a:headEnd type="none" w="med" len="med"/>
              <a:tailEnd type="none"/>
            </a:ln>
            <a:effectLst/>
          </p:spPr>
        </p:cxnSp>
        <p:cxnSp>
          <p:nvCxnSpPr>
            <p:cNvPr id="132" name="直接箭头连接符 98"/>
            <p:cNvCxnSpPr>
              <a:stCxn id="122" idx="5"/>
            </p:cNvCxnSpPr>
            <p:nvPr/>
          </p:nvCxnSpPr>
          <p:spPr bwMode="auto">
            <a:xfrm flipV="1">
              <a:off x="1728768" y="5053512"/>
              <a:ext cx="443596" cy="301286"/>
            </a:xfrm>
            <a:prstGeom prst="straightConnector1">
              <a:avLst/>
            </a:prstGeom>
            <a:solidFill>
              <a:schemeClr val="bg1"/>
            </a:solidFill>
            <a:ln w="12700" cap="flat" cmpd="sng" algn="ctr">
              <a:solidFill>
                <a:srgbClr val="778888"/>
              </a:solidFill>
              <a:prstDash val="solid"/>
              <a:round/>
              <a:headEnd type="none" w="med" len="med"/>
              <a:tailEnd type="none"/>
            </a:ln>
            <a:effectLst/>
          </p:spPr>
        </p:cxnSp>
        <p:cxnSp>
          <p:nvCxnSpPr>
            <p:cNvPr id="133" name="直接箭头连接符 99"/>
            <p:cNvCxnSpPr>
              <a:stCxn id="122" idx="5"/>
            </p:cNvCxnSpPr>
            <p:nvPr/>
          </p:nvCxnSpPr>
          <p:spPr bwMode="auto">
            <a:xfrm flipV="1">
              <a:off x="1728768" y="4767760"/>
              <a:ext cx="443596" cy="587038"/>
            </a:xfrm>
            <a:prstGeom prst="straightConnector1">
              <a:avLst/>
            </a:prstGeom>
            <a:solidFill>
              <a:schemeClr val="bg1"/>
            </a:solidFill>
            <a:ln w="12700" cap="flat" cmpd="sng" algn="ctr">
              <a:solidFill>
                <a:srgbClr val="778888"/>
              </a:solidFill>
              <a:prstDash val="solid"/>
              <a:round/>
              <a:headEnd type="none" w="med" len="med"/>
              <a:tailEnd type="none"/>
            </a:ln>
            <a:effectLst/>
          </p:spPr>
        </p:cxnSp>
        <p:cxnSp>
          <p:nvCxnSpPr>
            <p:cNvPr id="134" name="直接箭头连接符 100"/>
            <p:cNvCxnSpPr>
              <a:stCxn id="122" idx="5"/>
            </p:cNvCxnSpPr>
            <p:nvPr/>
          </p:nvCxnSpPr>
          <p:spPr bwMode="auto">
            <a:xfrm>
              <a:off x="1728768" y="5354798"/>
              <a:ext cx="443596" cy="270218"/>
            </a:xfrm>
            <a:prstGeom prst="straightConnector1">
              <a:avLst/>
            </a:prstGeom>
            <a:solidFill>
              <a:schemeClr val="bg1"/>
            </a:solidFill>
            <a:ln w="12700" cap="flat" cmpd="sng" algn="ctr">
              <a:solidFill>
                <a:srgbClr val="778888"/>
              </a:solidFill>
              <a:prstDash val="solid"/>
              <a:round/>
              <a:headEnd type="none" w="med" len="med"/>
              <a:tailEnd type="none"/>
            </a:ln>
            <a:effectLst/>
          </p:spPr>
        </p:cxnSp>
        <p:cxnSp>
          <p:nvCxnSpPr>
            <p:cNvPr id="135" name="直接箭头连接符 101"/>
            <p:cNvCxnSpPr>
              <a:stCxn id="122" idx="5"/>
            </p:cNvCxnSpPr>
            <p:nvPr/>
          </p:nvCxnSpPr>
          <p:spPr bwMode="auto">
            <a:xfrm>
              <a:off x="1728768" y="5354798"/>
              <a:ext cx="443596" cy="555970"/>
            </a:xfrm>
            <a:prstGeom prst="straightConnector1">
              <a:avLst/>
            </a:prstGeom>
            <a:solidFill>
              <a:schemeClr val="bg1"/>
            </a:solidFill>
            <a:ln w="12700" cap="flat" cmpd="sng" algn="ctr">
              <a:solidFill>
                <a:srgbClr val="778888"/>
              </a:solidFill>
              <a:prstDash val="solid"/>
              <a:round/>
              <a:headEnd type="none" w="med" len="med"/>
              <a:tailEnd type="none"/>
            </a:ln>
            <a:effectLst/>
          </p:spPr>
        </p:cxnSp>
        <p:sp>
          <p:nvSpPr>
            <p:cNvPr id="136" name="Rounded Rectangle 113"/>
            <p:cNvSpPr/>
            <p:nvPr/>
          </p:nvSpPr>
          <p:spPr bwMode="gray">
            <a:xfrm>
              <a:off x="3315372" y="4706282"/>
              <a:ext cx="828000" cy="1297032"/>
            </a:xfrm>
            <a:prstGeom prst="roundRect">
              <a:avLst>
                <a:gd name="adj" fmla="val 0"/>
              </a:avLst>
            </a:prstGeom>
            <a:solidFill>
              <a:schemeClr val="accent3">
                <a:lumMod val="20000"/>
                <a:lumOff val="80000"/>
              </a:schemeClr>
            </a:solidFill>
          </p:spPr>
          <p:style>
            <a:lnRef idx="1">
              <a:schemeClr val="accent6"/>
            </a:lnRef>
            <a:fillRef idx="2">
              <a:schemeClr val="accent6"/>
            </a:fillRef>
            <a:effectRef idx="1">
              <a:schemeClr val="accent6"/>
            </a:effectRef>
            <a:fontRef idx="minor">
              <a:schemeClr val="dk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endParaRPr lang="en-US" altLang="zh-CN" sz="1050" b="1" smtClean="0">
                <a:latin typeface="微软雅黑" pitchFamily="34" charset="-122"/>
                <a:ea typeface="微软雅黑" pitchFamily="34" charset="-122"/>
                <a:cs typeface="Arial"/>
              </a:endParaRPr>
            </a:p>
          </p:txBody>
        </p:sp>
        <p:sp>
          <p:nvSpPr>
            <p:cNvPr id="137" name="Rounded Rectangle 85"/>
            <p:cNvSpPr/>
            <p:nvPr/>
          </p:nvSpPr>
          <p:spPr bwMode="gray">
            <a:xfrm>
              <a:off x="3407166" y="5179231"/>
              <a:ext cx="644412" cy="279601"/>
            </a:xfrm>
            <a:prstGeom prst="roundRect">
              <a:avLst/>
            </a:prstGeom>
          </p:spPr>
          <p:style>
            <a:lnRef idx="1">
              <a:schemeClr val="accent6"/>
            </a:lnRef>
            <a:fillRef idx="2">
              <a:schemeClr val="accent6"/>
            </a:fillRef>
            <a:effectRef idx="1">
              <a:schemeClr val="accent6"/>
            </a:effectRef>
            <a:fontRef idx="minor">
              <a:schemeClr val="dk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050" b="1" smtClean="0">
                  <a:latin typeface="微软雅黑" pitchFamily="34" charset="-122"/>
                  <a:ea typeface="微软雅黑" pitchFamily="34" charset="-122"/>
                  <a:cs typeface="Arial"/>
                </a:rPr>
                <a:t>钢贸商</a:t>
              </a:r>
              <a:endParaRPr lang="en-US" altLang="zh-CN" sz="1050" b="1" smtClean="0">
                <a:latin typeface="微软雅黑" pitchFamily="34" charset="-122"/>
                <a:ea typeface="微软雅黑" pitchFamily="34" charset="-122"/>
                <a:cs typeface="Arial"/>
              </a:endParaRPr>
            </a:p>
          </p:txBody>
        </p:sp>
        <p:sp>
          <p:nvSpPr>
            <p:cNvPr id="138" name="Rounded Rectangle 108"/>
            <p:cNvSpPr/>
            <p:nvPr/>
          </p:nvSpPr>
          <p:spPr bwMode="gray">
            <a:xfrm>
              <a:off x="3407166" y="5572140"/>
              <a:ext cx="644412" cy="279601"/>
            </a:xfrm>
            <a:prstGeom prst="roundRect">
              <a:avLst/>
            </a:prstGeom>
          </p:spPr>
          <p:style>
            <a:lnRef idx="1">
              <a:schemeClr val="accent6"/>
            </a:lnRef>
            <a:fillRef idx="2">
              <a:schemeClr val="accent6"/>
            </a:fillRef>
            <a:effectRef idx="1">
              <a:schemeClr val="accent6"/>
            </a:effectRef>
            <a:fontRef idx="minor">
              <a:schemeClr val="dk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050" b="1" smtClean="0">
                  <a:latin typeface="微软雅黑" pitchFamily="34" charset="-122"/>
                  <a:ea typeface="微软雅黑" pitchFamily="34" charset="-122"/>
                  <a:cs typeface="Arial"/>
                </a:rPr>
                <a:t>终端用户</a:t>
              </a:r>
              <a:endParaRPr lang="en-US" sz="1050" b="1" smtClean="0">
                <a:latin typeface="微软雅黑" pitchFamily="34" charset="-122"/>
                <a:ea typeface="微软雅黑" pitchFamily="34" charset="-122"/>
                <a:cs typeface="Arial"/>
              </a:endParaRPr>
            </a:p>
          </p:txBody>
        </p:sp>
        <p:sp>
          <p:nvSpPr>
            <p:cNvPr id="139" name="Rounded Rectangle 113"/>
            <p:cNvSpPr/>
            <p:nvPr/>
          </p:nvSpPr>
          <p:spPr bwMode="gray">
            <a:xfrm>
              <a:off x="3407166" y="4786322"/>
              <a:ext cx="644412" cy="279601"/>
            </a:xfrm>
            <a:prstGeom prst="roundRect">
              <a:avLst/>
            </a:prstGeom>
          </p:spPr>
          <p:style>
            <a:lnRef idx="1">
              <a:schemeClr val="accent6"/>
            </a:lnRef>
            <a:fillRef idx="2">
              <a:schemeClr val="accent6"/>
            </a:fillRef>
            <a:effectRef idx="1">
              <a:schemeClr val="accent6"/>
            </a:effectRef>
            <a:fontRef idx="minor">
              <a:schemeClr val="dk1"/>
            </a:fontRef>
          </p:style>
          <p:txBody>
            <a:bodyPr lIns="36000" tIns="36000" rIns="36000" bIns="36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050" b="1" smtClean="0">
                  <a:latin typeface="微软雅黑" pitchFamily="34" charset="-122"/>
                  <a:ea typeface="微软雅黑" pitchFamily="34" charset="-122"/>
                  <a:cs typeface="Arial"/>
                </a:rPr>
                <a:t>钢厂</a:t>
              </a:r>
              <a:endParaRPr lang="en-US" altLang="zh-CN" sz="1050" b="1" smtClean="0">
                <a:latin typeface="微软雅黑" pitchFamily="34" charset="-122"/>
                <a:ea typeface="微软雅黑" pitchFamily="34" charset="-122"/>
                <a:cs typeface="Arial"/>
              </a:endParaRPr>
            </a:p>
          </p:txBody>
        </p:sp>
        <p:sp>
          <p:nvSpPr>
            <p:cNvPr id="140" name="Isosceles Triangle 78"/>
            <p:cNvSpPr/>
            <p:nvPr/>
          </p:nvSpPr>
          <p:spPr bwMode="auto">
            <a:xfrm rot="5400000">
              <a:off x="2531802" y="5264798"/>
              <a:ext cx="1260000" cy="180000"/>
            </a:xfrm>
            <a:prstGeom prst="triangle">
              <a:avLst/>
            </a:prstGeom>
            <a:ln>
              <a:noFill/>
              <a:headEnd type="none" w="med" len="med"/>
              <a:tailEnd type="none"/>
            </a:ln>
          </p:spPr>
          <p:style>
            <a:lnRef idx="1">
              <a:schemeClr val="accent4"/>
            </a:lnRef>
            <a:fillRef idx="2">
              <a:schemeClr val="accent4"/>
            </a:fillRef>
            <a:effectRef idx="1">
              <a:schemeClr val="accent4"/>
            </a:effectRef>
            <a:fontRef idx="minor">
              <a:schemeClr val="dk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en-US" b="1" smtClean="0">
                <a:solidFill>
                  <a:srgbClr val="FF0000"/>
                </a:solidFill>
              </a:endParaRPr>
            </a:p>
          </p:txBody>
        </p:sp>
      </p:grpSp>
      <p:sp>
        <p:nvSpPr>
          <p:cNvPr id="87" name="Oval 86"/>
          <p:cNvSpPr/>
          <p:nvPr/>
        </p:nvSpPr>
        <p:spPr bwMode="auto">
          <a:xfrm>
            <a:off x="4615528" y="1668671"/>
            <a:ext cx="180000" cy="180000"/>
          </a:xfrm>
          <a:prstGeom prst="ellipse">
            <a:avLst/>
          </a:prstGeom>
          <a:ln>
            <a:headEnd type="none" w="med" len="med"/>
            <a:tailEnd type="none"/>
          </a:ln>
        </p:spPr>
        <p:style>
          <a:lnRef idx="1">
            <a:schemeClr val="accent1"/>
          </a:lnRef>
          <a:fillRef idx="2">
            <a:schemeClr val="accent1"/>
          </a:fillRef>
          <a:effectRef idx="1">
            <a:schemeClr val="accent1"/>
          </a:effectRef>
          <a:fontRef idx="minor">
            <a:schemeClr val="dk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r>
              <a:rPr lang="en-US" sz="1200" b="1" smtClean="0">
                <a:solidFill>
                  <a:schemeClr val="tx1"/>
                </a:solidFill>
              </a:rPr>
              <a:t>4</a:t>
            </a:r>
          </a:p>
        </p:txBody>
      </p:sp>
      <p:sp>
        <p:nvSpPr>
          <p:cNvPr id="88" name="Oval 87"/>
          <p:cNvSpPr/>
          <p:nvPr/>
        </p:nvSpPr>
        <p:spPr bwMode="auto">
          <a:xfrm>
            <a:off x="4612580" y="2123376"/>
            <a:ext cx="180000" cy="180000"/>
          </a:xfrm>
          <a:prstGeom prst="ellipse">
            <a:avLst/>
          </a:prstGeom>
          <a:ln>
            <a:headEnd type="none" w="med" len="med"/>
            <a:tailEnd type="none"/>
          </a:ln>
        </p:spPr>
        <p:style>
          <a:lnRef idx="1">
            <a:schemeClr val="accent1"/>
          </a:lnRef>
          <a:fillRef idx="2">
            <a:schemeClr val="accent1"/>
          </a:fillRef>
          <a:effectRef idx="1">
            <a:schemeClr val="accent1"/>
          </a:effectRef>
          <a:fontRef idx="minor">
            <a:schemeClr val="dk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r>
              <a:rPr lang="en-US" sz="1200" b="1" smtClean="0">
                <a:solidFill>
                  <a:schemeClr val="tx1"/>
                </a:solidFill>
              </a:rPr>
              <a:t>4</a:t>
            </a:r>
          </a:p>
        </p:txBody>
      </p:sp>
    </p:spTree>
    <p:extLst>
      <p:ext uri="{BB962C8B-B14F-4D97-AF65-F5344CB8AC3E}">
        <p14:creationId xmlns:p14="http://schemas.microsoft.com/office/powerpoint/2010/main" val="1887547527"/>
      </p:ext>
    </p:ext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212037" y="76201"/>
            <a:ext cx="6871533" cy="965200"/>
          </a:xfrm>
        </p:spPr>
        <p:txBody>
          <a:bodyPr/>
          <a:lstStyle/>
          <a:p>
            <a:r>
              <a:rPr lang="zh-CN" altLang="en-US" smtClean="0"/>
              <a:t>总体而言，</a:t>
            </a:r>
            <a:r>
              <a:rPr lang="en-US" altLang="zh-CN" smtClean="0"/>
              <a:t>A</a:t>
            </a:r>
            <a:r>
              <a:rPr lang="zh-CN" altLang="en-US" smtClean="0"/>
              <a:t>电子商务</a:t>
            </a:r>
            <a:r>
              <a:rPr lang="zh-CN" altLang="en-US"/>
              <a:t>平台是钢贸商的交易融通与服务支撑者、融资支持者；是终端用户的商情顾问与一站式个性化服务提供</a:t>
            </a:r>
            <a:r>
              <a:rPr lang="zh-CN" altLang="en-US" smtClean="0"/>
              <a:t>方</a:t>
            </a:r>
            <a:r>
              <a:rPr lang="en-US" altLang="zh-CN" smtClean="0"/>
              <a:t>…</a:t>
            </a:r>
            <a:endParaRPr lang="en-US"/>
          </a:p>
        </p:txBody>
      </p:sp>
      <p:sp>
        <p:nvSpPr>
          <p:cNvPr id="3" name="Footer Placeholder 2"/>
          <p:cNvSpPr>
            <a:spLocks noGrp="1"/>
          </p:cNvSpPr>
          <p:nvPr>
            <p:ph type="ftr" sz="quarter" idx="4294967295"/>
          </p:nvPr>
        </p:nvSpPr>
        <p:spPr>
          <a:xfrm>
            <a:off x="304800" y="6553200"/>
            <a:ext cx="5522913" cy="228600"/>
          </a:xfrm>
          <a:prstGeom prst="rect">
            <a:avLst/>
          </a:prstGeom>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p>
        </p:txBody>
      </p:sp>
      <p:sp>
        <p:nvSpPr>
          <p:cNvPr id="4" name="Slide Number Placeholder 3"/>
          <p:cNvSpPr>
            <a:spLocks noGrp="1"/>
          </p:cNvSpPr>
          <p:nvPr>
            <p:ph type="sldNum" sz="quarter" idx="11"/>
          </p:nvPr>
        </p:nvSpPr>
        <p:spPr/>
        <p:txBody>
          <a:bodyPr/>
          <a:lstStyle/>
          <a:p>
            <a:fld id="{916D2383-AA66-4E37-A027-B5DEB07741A2}" type="slidenum">
              <a:rPr lang="en-US" altLang="zh-CN" smtClean="0"/>
              <a:t>25</a:t>
            </a:fld>
            <a:br>
              <a:rPr lang="en-US" altLang="zh-CN" smtClean="0"/>
            </a:br>
            <a:endParaRPr lang="en-US" altLang="zh-CN"/>
          </a:p>
        </p:txBody>
      </p:sp>
      <p:sp>
        <p:nvSpPr>
          <p:cNvPr id="5" name="Content Placeholder 4"/>
          <p:cNvSpPr>
            <a:spLocks noGrp="1"/>
          </p:cNvSpPr>
          <p:nvPr>
            <p:ph sz="quarter" idx="12"/>
          </p:nvPr>
        </p:nvSpPr>
        <p:spPr/>
        <p:txBody>
          <a:bodyPr/>
          <a:lstStyle/>
          <a:p>
            <a:r>
              <a:rPr lang="zh-CN" altLang="en-US">
                <a:latin typeface="+mn-ea"/>
              </a:rPr>
              <a:t>相关方</a:t>
            </a:r>
            <a:r>
              <a:rPr lang="zh-CN" altLang="en-US" smtClean="0">
                <a:latin typeface="+mn-ea"/>
              </a:rPr>
              <a:t>利</a:t>
            </a:r>
            <a:r>
              <a:rPr lang="zh-CN" altLang="en-US">
                <a:latin typeface="+mn-ea"/>
              </a:rPr>
              <a:t>益诉求与价值</a:t>
            </a:r>
            <a:r>
              <a:rPr lang="zh-CN" altLang="en-US" smtClean="0">
                <a:latin typeface="+mn-ea"/>
              </a:rPr>
              <a:t>实现</a:t>
            </a:r>
            <a:endParaRPr lang="zh-CN" altLang="en-US">
              <a:latin typeface="+mn-ea"/>
            </a:endParaRPr>
          </a:p>
        </p:txBody>
      </p:sp>
      <p:grpSp>
        <p:nvGrpSpPr>
          <p:cNvPr id="40" name="Group 39"/>
          <p:cNvGrpSpPr/>
          <p:nvPr/>
        </p:nvGrpSpPr>
        <p:grpSpPr>
          <a:xfrm>
            <a:off x="235110" y="1879675"/>
            <a:ext cx="756000" cy="4560961"/>
            <a:chOff x="235110" y="1879675"/>
            <a:chExt cx="756000" cy="4560961"/>
          </a:xfrm>
        </p:grpSpPr>
        <p:sp>
          <p:nvSpPr>
            <p:cNvPr id="20" name="Rectangle 8"/>
            <p:cNvSpPr/>
            <p:nvPr/>
          </p:nvSpPr>
          <p:spPr bwMode="gray">
            <a:xfrm>
              <a:off x="235110" y="1879675"/>
              <a:ext cx="756000" cy="1440000"/>
            </a:xfrm>
            <a:prstGeom prst="rect">
              <a:avLst/>
            </a:prstGeom>
          </p:spPr>
          <p:style>
            <a:lnRef idx="1">
              <a:schemeClr val="accent4"/>
            </a:lnRef>
            <a:fillRef idx="3">
              <a:schemeClr val="accent4"/>
            </a:fillRef>
            <a:effectRef idx="2">
              <a:schemeClr val="accent4"/>
            </a:effectRef>
            <a:fontRef idx="minor">
              <a:schemeClr val="lt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spcAft>
                  <a:spcPts val="300"/>
                </a:spcAft>
              </a:pPr>
              <a:r>
                <a:rPr lang="zh-CN" altLang="en-US" sz="1400" b="1" smtClean="0">
                  <a:latin typeface="微软雅黑" pitchFamily="34" charset="-122"/>
                  <a:ea typeface="微软雅黑" pitchFamily="34" charset="-122"/>
                  <a:cs typeface="Arial"/>
                </a:rPr>
                <a:t>贸易商</a:t>
              </a:r>
              <a:endParaRPr lang="en-US" sz="1400" b="1" smtClean="0">
                <a:latin typeface="微软雅黑" pitchFamily="34" charset="-122"/>
                <a:ea typeface="微软雅黑" pitchFamily="34" charset="-122"/>
                <a:cs typeface="Arial"/>
              </a:endParaRPr>
            </a:p>
          </p:txBody>
        </p:sp>
        <p:sp>
          <p:nvSpPr>
            <p:cNvPr id="25" name="Rectangle 24"/>
            <p:cNvSpPr/>
            <p:nvPr/>
          </p:nvSpPr>
          <p:spPr bwMode="gray">
            <a:xfrm>
              <a:off x="235110" y="3429000"/>
              <a:ext cx="756000" cy="1440000"/>
            </a:xfrm>
            <a:prstGeom prst="rect">
              <a:avLst/>
            </a:prstGeom>
          </p:spPr>
          <p:style>
            <a:lnRef idx="1">
              <a:schemeClr val="accent4"/>
            </a:lnRef>
            <a:fillRef idx="3">
              <a:schemeClr val="accent4"/>
            </a:fillRef>
            <a:effectRef idx="2">
              <a:schemeClr val="accent4"/>
            </a:effectRef>
            <a:fontRef idx="minor">
              <a:schemeClr val="lt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spcAft>
                  <a:spcPts val="300"/>
                </a:spcAft>
              </a:pPr>
              <a:r>
                <a:rPr lang="zh-CN" altLang="en-US" sz="1400" b="1" smtClean="0">
                  <a:latin typeface="微软雅黑" pitchFamily="34" charset="-122"/>
                  <a:ea typeface="微软雅黑" pitchFamily="34" charset="-122"/>
                  <a:cs typeface="Arial"/>
                </a:rPr>
                <a:t>大型终端用户</a:t>
              </a:r>
              <a:endParaRPr lang="en-US" altLang="en-US" sz="1400" b="1" smtClean="0">
                <a:latin typeface="微软雅黑" pitchFamily="34" charset="-122"/>
                <a:ea typeface="微软雅黑" pitchFamily="34" charset="-122"/>
                <a:cs typeface="Arial"/>
              </a:endParaRPr>
            </a:p>
          </p:txBody>
        </p:sp>
        <p:sp>
          <p:nvSpPr>
            <p:cNvPr id="26" name="Rectangle 9"/>
            <p:cNvSpPr/>
            <p:nvPr/>
          </p:nvSpPr>
          <p:spPr bwMode="gray">
            <a:xfrm>
              <a:off x="235110" y="5000636"/>
              <a:ext cx="756000" cy="1440000"/>
            </a:xfrm>
            <a:prstGeom prst="rect">
              <a:avLst/>
            </a:prstGeom>
          </p:spPr>
          <p:style>
            <a:lnRef idx="1">
              <a:schemeClr val="accent4"/>
            </a:lnRef>
            <a:fillRef idx="3">
              <a:schemeClr val="accent4"/>
            </a:fillRef>
            <a:effectRef idx="2">
              <a:schemeClr val="accent4"/>
            </a:effectRef>
            <a:fontRef idx="minor">
              <a:schemeClr val="lt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spcAft>
                  <a:spcPts val="300"/>
                </a:spcAft>
              </a:pPr>
              <a:r>
                <a:rPr lang="zh-CN" altLang="en-US" sz="1400" b="1" smtClean="0">
                  <a:latin typeface="微软雅黑" pitchFamily="34" charset="-122"/>
                  <a:ea typeface="微软雅黑" pitchFamily="34" charset="-122"/>
                  <a:cs typeface="Arial"/>
                </a:rPr>
                <a:t>中小终端用户</a:t>
              </a:r>
              <a:endParaRPr lang="en-US" altLang="en-US" sz="1400" b="1" smtClean="0">
                <a:latin typeface="微软雅黑" pitchFamily="34" charset="-122"/>
                <a:ea typeface="微软雅黑" pitchFamily="34" charset="-122"/>
                <a:cs typeface="Arial"/>
              </a:endParaRPr>
            </a:p>
          </p:txBody>
        </p:sp>
      </p:grpSp>
      <p:grpSp>
        <p:nvGrpSpPr>
          <p:cNvPr id="39" name="Group 38"/>
          <p:cNvGrpSpPr/>
          <p:nvPr/>
        </p:nvGrpSpPr>
        <p:grpSpPr>
          <a:xfrm>
            <a:off x="1121302" y="1507377"/>
            <a:ext cx="2166338" cy="4933259"/>
            <a:chOff x="1048340" y="1507377"/>
            <a:chExt cx="2166338" cy="4933259"/>
          </a:xfrm>
        </p:grpSpPr>
        <p:sp>
          <p:nvSpPr>
            <p:cNvPr id="16" name="Rectangle 17"/>
            <p:cNvSpPr/>
            <p:nvPr/>
          </p:nvSpPr>
          <p:spPr bwMode="gray">
            <a:xfrm>
              <a:off x="1048340" y="1507377"/>
              <a:ext cx="2160000" cy="324000"/>
            </a:xfrm>
            <a:prstGeom prst="rect">
              <a:avLst/>
            </a:prstGeom>
          </p:spPr>
          <p:style>
            <a:lnRef idx="1">
              <a:schemeClr val="accent6"/>
            </a:lnRef>
            <a:fillRef idx="2">
              <a:schemeClr val="accent6"/>
            </a:fillRef>
            <a:effectRef idx="1">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400" b="1" smtClean="0">
                  <a:latin typeface="微软雅黑" pitchFamily="34" charset="-122"/>
                  <a:ea typeface="微软雅黑" pitchFamily="34" charset="-122"/>
                  <a:cs typeface="Arial"/>
                </a:rPr>
                <a:t>关键利益诉求</a:t>
              </a:r>
              <a:endParaRPr lang="en-US" sz="1400" b="1" smtClean="0">
                <a:latin typeface="微软雅黑" pitchFamily="34" charset="-122"/>
                <a:ea typeface="微软雅黑" pitchFamily="34" charset="-122"/>
                <a:cs typeface="Arial"/>
              </a:endParaRPr>
            </a:p>
          </p:txBody>
        </p:sp>
        <p:sp>
          <p:nvSpPr>
            <p:cNvPr id="21" name="Rectangle 8"/>
            <p:cNvSpPr/>
            <p:nvPr/>
          </p:nvSpPr>
          <p:spPr bwMode="gray">
            <a:xfrm>
              <a:off x="1054678" y="1879675"/>
              <a:ext cx="2160000" cy="1440000"/>
            </a:xfrm>
            <a:prstGeom prst="rect">
              <a:avLst/>
            </a:prstGeom>
          </p:spPr>
          <p:style>
            <a:lnRef idx="2">
              <a:schemeClr val="accent4"/>
            </a:lnRef>
            <a:fillRef idx="1">
              <a:schemeClr val="lt1"/>
            </a:fillRef>
            <a:effectRef idx="0">
              <a:schemeClr val="accent4"/>
            </a:effectRef>
            <a:fontRef idx="minor">
              <a:schemeClr val="dk1"/>
            </a:fontRef>
          </p:style>
          <p:txBody>
            <a:bodyPr lIns="108000" tIns="72000" rIns="108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85725" indent="-85725">
                <a:spcAft>
                  <a:spcPts val="300"/>
                </a:spcAft>
                <a:buFont typeface="Arial" pitchFamily="34" charset="0"/>
                <a:buChar char="•"/>
              </a:pPr>
              <a:r>
                <a:rPr lang="zh-CN" altLang="en-US" sz="1400" b="1" smtClean="0">
                  <a:latin typeface="微软雅黑" pitchFamily="34" charset="-122"/>
                  <a:ea typeface="微软雅黑" pitchFamily="34" charset="-122"/>
                  <a:cs typeface="Arial"/>
                </a:rPr>
                <a:t>融资需求强烈</a:t>
              </a:r>
              <a:endParaRPr lang="en-US" altLang="zh-CN" sz="1400" b="1" smtClean="0">
                <a:latin typeface="微软雅黑" pitchFamily="34" charset="-122"/>
                <a:ea typeface="微软雅黑" pitchFamily="34" charset="-122"/>
                <a:cs typeface="Arial"/>
              </a:endParaRPr>
            </a:p>
            <a:p>
              <a:pPr marL="85725" indent="-85725">
                <a:spcAft>
                  <a:spcPts val="300"/>
                </a:spcAft>
                <a:buFont typeface="Arial" pitchFamily="34" charset="0"/>
                <a:buChar char="•"/>
              </a:pPr>
              <a:r>
                <a:rPr lang="zh-CN" altLang="en-US" sz="1400" smtClean="0">
                  <a:latin typeface="微软雅黑" pitchFamily="34" charset="-122"/>
                  <a:ea typeface="微软雅黑" pitchFamily="34" charset="-122"/>
                  <a:cs typeface="Arial"/>
                </a:rPr>
                <a:t>实时的供求信息</a:t>
              </a:r>
              <a:endParaRPr lang="en-US" altLang="zh-CN" sz="1400" smtClean="0">
                <a:latin typeface="微软雅黑" pitchFamily="34" charset="-122"/>
                <a:ea typeface="微软雅黑" pitchFamily="34" charset="-122"/>
                <a:cs typeface="Arial"/>
              </a:endParaRPr>
            </a:p>
            <a:p>
              <a:pPr marL="63500" indent="-63500">
                <a:spcAft>
                  <a:spcPts val="300"/>
                </a:spcAft>
                <a:buFont typeface="Arial" pitchFamily="34" charset="0"/>
                <a:buChar char="•"/>
              </a:pPr>
              <a:r>
                <a:rPr lang="zh-CN" altLang="en-US" sz="1400" smtClean="0">
                  <a:latin typeface="微软雅黑" pitchFamily="34" charset="-122"/>
                  <a:ea typeface="微软雅黑" pitchFamily="34" charset="-122"/>
                  <a:cs typeface="Arial"/>
                </a:rPr>
                <a:t>扩大销路、处理滞销货渠道</a:t>
              </a:r>
              <a:r>
                <a:rPr lang="zh-CN" altLang="en-US" sz="1400">
                  <a:latin typeface="微软雅黑" pitchFamily="34" charset="-122"/>
                  <a:ea typeface="微软雅黑" pitchFamily="34" charset="-122"/>
                  <a:cs typeface="Arial"/>
                </a:rPr>
                <a:t>、</a:t>
              </a:r>
              <a:r>
                <a:rPr lang="zh-CN" altLang="en-US" sz="1400" smtClean="0">
                  <a:latin typeface="微软雅黑" pitchFamily="34" charset="-122"/>
                  <a:ea typeface="微软雅黑" pitchFamily="34" charset="-122"/>
                  <a:cs typeface="Arial"/>
                </a:rPr>
                <a:t>货物安全</a:t>
              </a:r>
              <a:endParaRPr lang="en-US" altLang="zh-CN" sz="1400" smtClean="0">
                <a:latin typeface="微软雅黑" pitchFamily="34" charset="-122"/>
                <a:ea typeface="微软雅黑" pitchFamily="34" charset="-122"/>
                <a:cs typeface="Arial"/>
              </a:endParaRPr>
            </a:p>
            <a:p>
              <a:pPr marL="85725" indent="-85725">
                <a:spcAft>
                  <a:spcPts val="300"/>
                </a:spcAft>
                <a:buFont typeface="Arial" pitchFamily="34" charset="0"/>
                <a:buChar char="•"/>
              </a:pPr>
              <a:r>
                <a:rPr lang="zh-CN" altLang="en-US" sz="1400" smtClean="0">
                  <a:latin typeface="微软雅黑" pitchFamily="34" charset="-122"/>
                  <a:ea typeface="微软雅黑" pitchFamily="34" charset="-122"/>
                  <a:cs typeface="Arial"/>
                </a:rPr>
                <a:t>找到合适的剪切加工、物流、仓储服务商</a:t>
              </a:r>
            </a:p>
          </p:txBody>
        </p:sp>
        <p:sp>
          <p:nvSpPr>
            <p:cNvPr id="27" name="Rectangle 9"/>
            <p:cNvSpPr/>
            <p:nvPr/>
          </p:nvSpPr>
          <p:spPr bwMode="gray">
            <a:xfrm>
              <a:off x="1048340" y="3429000"/>
              <a:ext cx="2160000" cy="1440000"/>
            </a:xfrm>
            <a:prstGeom prst="rect">
              <a:avLst/>
            </a:prstGeom>
          </p:spPr>
          <p:style>
            <a:lnRef idx="2">
              <a:schemeClr val="accent4"/>
            </a:lnRef>
            <a:fillRef idx="1">
              <a:schemeClr val="lt1"/>
            </a:fillRef>
            <a:effectRef idx="0">
              <a:schemeClr val="accent4"/>
            </a:effectRef>
            <a:fontRef idx="minor">
              <a:schemeClr val="dk1"/>
            </a:fontRef>
          </p:style>
          <p:txBody>
            <a:bodyPr lIns="108000" tIns="72000" rIns="108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85725" indent="-85725">
                <a:spcAft>
                  <a:spcPts val="300"/>
                </a:spcAft>
                <a:buFont typeface="Arial" pitchFamily="34" charset="0"/>
                <a:buChar char="•"/>
              </a:pPr>
              <a:r>
                <a:rPr lang="zh-CN" altLang="en-US" sz="1400" b="1" smtClean="0">
                  <a:latin typeface="微软雅黑" pitchFamily="34" charset="-122"/>
                  <a:ea typeface="微软雅黑" pitchFamily="34" charset="-122"/>
                  <a:cs typeface="Arial"/>
                </a:rPr>
                <a:t>定制化服务，提高效率</a:t>
              </a:r>
              <a:endParaRPr lang="en-US" altLang="zh-CN" sz="1400" b="1" smtClean="0">
                <a:latin typeface="微软雅黑" pitchFamily="34" charset="-122"/>
                <a:ea typeface="微软雅黑" pitchFamily="34" charset="-122"/>
                <a:cs typeface="Arial"/>
              </a:endParaRPr>
            </a:p>
            <a:p>
              <a:pPr marL="85725" indent="-85725">
                <a:spcAft>
                  <a:spcPts val="300"/>
                </a:spcAft>
                <a:buFont typeface="Arial" pitchFamily="34" charset="0"/>
                <a:buChar char="•"/>
              </a:pPr>
              <a:r>
                <a:rPr lang="zh-CN" altLang="en-US" sz="1400" smtClean="0">
                  <a:latin typeface="微软雅黑" pitchFamily="34" charset="-122"/>
                  <a:ea typeface="微软雅黑" pitchFamily="34" charset="-122"/>
                  <a:cs typeface="Arial"/>
                </a:rPr>
                <a:t>准确、实时的供应信息、阳光采购</a:t>
              </a:r>
              <a:endParaRPr lang="en-US" altLang="zh-CN" sz="1400" smtClean="0">
                <a:latin typeface="微软雅黑" pitchFamily="34" charset="-122"/>
                <a:ea typeface="微软雅黑" pitchFamily="34" charset="-122"/>
                <a:cs typeface="Arial"/>
              </a:endParaRPr>
            </a:p>
            <a:p>
              <a:pPr marL="85725" indent="-85725">
                <a:spcAft>
                  <a:spcPts val="300"/>
                </a:spcAft>
                <a:buFont typeface="Arial" pitchFamily="34" charset="0"/>
                <a:buChar char="•"/>
              </a:pPr>
              <a:r>
                <a:rPr lang="zh-CN" altLang="en-US" sz="1400" smtClean="0">
                  <a:latin typeface="微软雅黑" pitchFamily="34" charset="-122"/>
                  <a:ea typeface="微软雅黑" pitchFamily="34" charset="-122"/>
                  <a:cs typeface="Arial"/>
                </a:rPr>
                <a:t>高效支</a:t>
              </a:r>
              <a:r>
                <a:rPr lang="zh-CN" altLang="en-US" sz="1400">
                  <a:latin typeface="微软雅黑" pitchFamily="34" charset="-122"/>
                  <a:ea typeface="微软雅黑" pitchFamily="34" charset="-122"/>
                  <a:cs typeface="Arial"/>
                </a:rPr>
                <a:t>付和订单履</a:t>
              </a:r>
              <a:r>
                <a:rPr lang="zh-CN" altLang="en-US" sz="1400" smtClean="0">
                  <a:latin typeface="微软雅黑" pitchFamily="34" charset="-122"/>
                  <a:ea typeface="微软雅黑" pitchFamily="34" charset="-122"/>
                  <a:cs typeface="Arial"/>
                </a:rPr>
                <a:t>行、采购流程对接</a:t>
              </a:r>
              <a:endParaRPr lang="en-US" altLang="zh-CN" sz="1400" smtClean="0">
                <a:latin typeface="微软雅黑" pitchFamily="34" charset="-122"/>
                <a:ea typeface="微软雅黑" pitchFamily="34" charset="-122"/>
                <a:cs typeface="Arial"/>
              </a:endParaRPr>
            </a:p>
          </p:txBody>
        </p:sp>
        <p:sp>
          <p:nvSpPr>
            <p:cNvPr id="28" name="Rectangle 9"/>
            <p:cNvSpPr/>
            <p:nvPr/>
          </p:nvSpPr>
          <p:spPr bwMode="gray">
            <a:xfrm>
              <a:off x="1048340" y="5000636"/>
              <a:ext cx="2160000" cy="1440000"/>
            </a:xfrm>
            <a:prstGeom prst="rect">
              <a:avLst/>
            </a:prstGeom>
          </p:spPr>
          <p:style>
            <a:lnRef idx="2">
              <a:schemeClr val="accent4"/>
            </a:lnRef>
            <a:fillRef idx="1">
              <a:schemeClr val="lt1"/>
            </a:fillRef>
            <a:effectRef idx="0">
              <a:schemeClr val="accent4"/>
            </a:effectRef>
            <a:fontRef idx="minor">
              <a:schemeClr val="dk1"/>
            </a:fontRef>
          </p:style>
          <p:txBody>
            <a:bodyPr lIns="108000" tIns="72000" rIns="108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85725" indent="-85725">
                <a:spcAft>
                  <a:spcPts val="300"/>
                </a:spcAft>
                <a:buFont typeface="Arial" pitchFamily="34" charset="0"/>
                <a:buChar char="•"/>
              </a:pPr>
              <a:r>
                <a:rPr lang="zh-CN" altLang="en-US" sz="1400" b="1" smtClean="0">
                  <a:latin typeface="微软雅黑" pitchFamily="34" charset="-122"/>
                  <a:ea typeface="微软雅黑" pitchFamily="34" charset="-122"/>
                  <a:cs typeface="Arial"/>
                </a:rPr>
                <a:t>准确实时的供应信息</a:t>
              </a:r>
              <a:endParaRPr lang="en-US" altLang="zh-CN" sz="1400" b="1" smtClean="0">
                <a:latin typeface="微软雅黑" pitchFamily="34" charset="-122"/>
                <a:ea typeface="微软雅黑" pitchFamily="34" charset="-122"/>
                <a:cs typeface="Arial"/>
              </a:endParaRPr>
            </a:p>
            <a:p>
              <a:pPr marL="85725" indent="-85725">
                <a:spcAft>
                  <a:spcPts val="300"/>
                </a:spcAft>
                <a:buFont typeface="Arial" pitchFamily="34" charset="0"/>
                <a:buChar char="•"/>
              </a:pPr>
              <a:r>
                <a:rPr lang="zh-CN" altLang="en-US" sz="1400" smtClean="0">
                  <a:latin typeface="微软雅黑" pitchFamily="34" charset="-122"/>
                  <a:ea typeface="微软雅黑" pitchFamily="34" charset="-122"/>
                  <a:cs typeface="Arial"/>
                </a:rPr>
                <a:t>一站式服务、高效的支付和订单履行</a:t>
              </a:r>
              <a:endParaRPr lang="en-US" altLang="zh-CN" sz="1400" smtClean="0">
                <a:latin typeface="微软雅黑" pitchFamily="34" charset="-122"/>
                <a:ea typeface="微软雅黑" pitchFamily="34" charset="-122"/>
                <a:cs typeface="Arial"/>
              </a:endParaRPr>
            </a:p>
            <a:p>
              <a:pPr marL="85725" indent="-85725">
                <a:spcAft>
                  <a:spcPts val="300"/>
                </a:spcAft>
                <a:buFont typeface="Arial" pitchFamily="34" charset="0"/>
                <a:buChar char="•"/>
              </a:pPr>
              <a:r>
                <a:rPr lang="zh-CN" altLang="en-US" sz="1400" smtClean="0">
                  <a:latin typeface="微软雅黑" pitchFamily="34" charset="-122"/>
                  <a:ea typeface="微软雅黑" pitchFamily="34" charset="-122"/>
                  <a:cs typeface="Arial"/>
                </a:rPr>
                <a:t>交易安全</a:t>
              </a:r>
              <a:endParaRPr lang="en-US" altLang="zh-CN" sz="1400">
                <a:latin typeface="微软雅黑" pitchFamily="34" charset="-122"/>
                <a:ea typeface="微软雅黑" pitchFamily="34" charset="-122"/>
                <a:cs typeface="Arial"/>
              </a:endParaRPr>
            </a:p>
          </p:txBody>
        </p:sp>
      </p:grpSp>
      <p:grpSp>
        <p:nvGrpSpPr>
          <p:cNvPr id="37" name="Group 36"/>
          <p:cNvGrpSpPr/>
          <p:nvPr/>
        </p:nvGrpSpPr>
        <p:grpSpPr>
          <a:xfrm>
            <a:off x="5708024" y="1507377"/>
            <a:ext cx="1440000" cy="4933259"/>
            <a:chOff x="5643570" y="1507377"/>
            <a:chExt cx="1440000" cy="4933259"/>
          </a:xfrm>
        </p:grpSpPr>
        <p:sp>
          <p:nvSpPr>
            <p:cNvPr id="17" name="Rectangle 18"/>
            <p:cNvSpPr/>
            <p:nvPr/>
          </p:nvSpPr>
          <p:spPr bwMode="gray">
            <a:xfrm>
              <a:off x="5643570" y="1507377"/>
              <a:ext cx="1440000" cy="324000"/>
            </a:xfrm>
            <a:prstGeom prst="rect">
              <a:avLst/>
            </a:prstGeom>
          </p:spPr>
          <p:style>
            <a:lnRef idx="1">
              <a:schemeClr val="accent6"/>
            </a:lnRef>
            <a:fillRef idx="2">
              <a:schemeClr val="accent6"/>
            </a:fillRef>
            <a:effectRef idx="1">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400" b="1" smtClean="0">
                  <a:latin typeface="微软雅黑" pitchFamily="34" charset="-122"/>
                  <a:ea typeface="微软雅黑" pitchFamily="34" charset="-122"/>
                  <a:cs typeface="Arial"/>
                </a:rPr>
                <a:t>业务举例</a:t>
              </a:r>
              <a:endParaRPr lang="en-US" sz="1400" b="1" smtClean="0">
                <a:latin typeface="微软雅黑" pitchFamily="34" charset="-122"/>
                <a:ea typeface="微软雅黑" pitchFamily="34" charset="-122"/>
                <a:cs typeface="Arial"/>
              </a:endParaRPr>
            </a:p>
          </p:txBody>
        </p:sp>
        <p:sp>
          <p:nvSpPr>
            <p:cNvPr id="22" name="Rectangle 8"/>
            <p:cNvSpPr/>
            <p:nvPr/>
          </p:nvSpPr>
          <p:spPr bwMode="gray">
            <a:xfrm>
              <a:off x="5643570" y="1879675"/>
              <a:ext cx="1440000" cy="1440000"/>
            </a:xfrm>
            <a:prstGeom prst="rect">
              <a:avLst/>
            </a:prstGeom>
          </p:spPr>
          <p:style>
            <a:lnRef idx="2">
              <a:schemeClr val="accent4"/>
            </a:lnRef>
            <a:fillRef idx="1">
              <a:schemeClr val="lt1"/>
            </a:fillRef>
            <a:effectRef idx="0">
              <a:schemeClr val="accent4"/>
            </a:effectRef>
            <a:fontRef idx="minor">
              <a:schemeClr val="dk1"/>
            </a:fontRef>
          </p:style>
          <p:txBody>
            <a:bodyPr lIns="108000" tIns="72000" rIns="108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85725" indent="-85725">
                <a:spcAft>
                  <a:spcPts val="100"/>
                </a:spcAft>
                <a:buFont typeface="Arial" pitchFamily="34" charset="0"/>
                <a:buChar char="•"/>
              </a:pPr>
              <a:r>
                <a:rPr lang="zh-CN" altLang="en-US" sz="1400" smtClean="0">
                  <a:latin typeface="微软雅黑" pitchFamily="34" charset="-122"/>
                  <a:ea typeface="微软雅黑" pitchFamily="34" charset="-122"/>
                  <a:cs typeface="Arial"/>
                </a:rPr>
                <a:t>订单融资</a:t>
              </a:r>
              <a:endParaRPr lang="en-US" altLang="zh-CN" sz="1400" smtClean="0">
                <a:latin typeface="微软雅黑" pitchFamily="34" charset="-122"/>
                <a:ea typeface="微软雅黑" pitchFamily="34" charset="-122"/>
                <a:cs typeface="Arial"/>
              </a:endParaRPr>
            </a:p>
            <a:p>
              <a:pPr marL="85725" indent="-85725">
                <a:spcAft>
                  <a:spcPts val="100"/>
                </a:spcAft>
                <a:buFont typeface="Arial" pitchFamily="34" charset="0"/>
                <a:buChar char="•"/>
              </a:pPr>
              <a:r>
                <a:rPr lang="zh-CN" altLang="en-US" sz="1400" smtClean="0">
                  <a:latin typeface="微软雅黑" pitchFamily="34" charset="-122"/>
                  <a:ea typeface="微软雅黑" pitchFamily="34" charset="-122"/>
                  <a:cs typeface="Arial"/>
                </a:rPr>
                <a:t>仓单融资</a:t>
              </a:r>
              <a:endParaRPr lang="en-US" altLang="zh-CN" sz="1400" smtClean="0">
                <a:latin typeface="微软雅黑" pitchFamily="34" charset="-122"/>
                <a:ea typeface="微软雅黑" pitchFamily="34" charset="-122"/>
                <a:cs typeface="Arial"/>
              </a:endParaRPr>
            </a:p>
            <a:p>
              <a:pPr marL="85725" indent="-85725">
                <a:spcAft>
                  <a:spcPts val="100"/>
                </a:spcAft>
                <a:buFont typeface="Arial" pitchFamily="34" charset="0"/>
                <a:buChar char="•"/>
              </a:pPr>
              <a:r>
                <a:rPr lang="zh-CN" altLang="en-US" sz="1400" smtClean="0">
                  <a:latin typeface="微软雅黑" pitchFamily="34" charset="-122"/>
                  <a:ea typeface="微软雅黑" pitchFamily="34" charset="-122"/>
                  <a:cs typeface="Arial"/>
                </a:rPr>
                <a:t>真实库存挂牌销售</a:t>
              </a:r>
              <a:endParaRPr lang="en-US" altLang="zh-CN" sz="1400" smtClean="0">
                <a:latin typeface="微软雅黑" pitchFamily="34" charset="-122"/>
                <a:ea typeface="微软雅黑" pitchFamily="34" charset="-122"/>
                <a:cs typeface="Arial"/>
              </a:endParaRPr>
            </a:p>
          </p:txBody>
        </p:sp>
        <p:sp>
          <p:nvSpPr>
            <p:cNvPr id="29" name="Rectangle 28"/>
            <p:cNvSpPr/>
            <p:nvPr/>
          </p:nvSpPr>
          <p:spPr bwMode="gray">
            <a:xfrm>
              <a:off x="5643570" y="5000636"/>
              <a:ext cx="1440000" cy="1440000"/>
            </a:xfrm>
            <a:prstGeom prst="rect">
              <a:avLst/>
            </a:prstGeom>
          </p:spPr>
          <p:style>
            <a:lnRef idx="2">
              <a:schemeClr val="accent4"/>
            </a:lnRef>
            <a:fillRef idx="1">
              <a:schemeClr val="lt1"/>
            </a:fillRef>
            <a:effectRef idx="0">
              <a:schemeClr val="accent4"/>
            </a:effectRef>
            <a:fontRef idx="minor">
              <a:schemeClr val="dk1"/>
            </a:fontRef>
          </p:style>
          <p:txBody>
            <a:bodyPr lIns="108000" tIns="72000" rIns="108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85725" indent="-85725">
                <a:spcAft>
                  <a:spcPts val="300"/>
                </a:spcAft>
                <a:buFont typeface="Arial" pitchFamily="34" charset="0"/>
                <a:buChar char="•"/>
              </a:pPr>
              <a:r>
                <a:rPr lang="zh-CN" altLang="en-US" sz="1400" smtClean="0">
                  <a:latin typeface="微软雅黑" pitchFamily="34" charset="-122"/>
                  <a:ea typeface="微软雅黑" pitchFamily="34" charset="-122"/>
                  <a:cs typeface="Arial"/>
                </a:rPr>
                <a:t>真实库存挂牌销售</a:t>
              </a:r>
              <a:endParaRPr lang="en-US" altLang="zh-CN" sz="1400" smtClean="0">
                <a:latin typeface="微软雅黑" pitchFamily="34" charset="-122"/>
                <a:ea typeface="微软雅黑" pitchFamily="34" charset="-122"/>
                <a:cs typeface="Arial"/>
              </a:endParaRPr>
            </a:p>
            <a:p>
              <a:pPr marL="85725" indent="-85725">
                <a:spcAft>
                  <a:spcPts val="300"/>
                </a:spcAft>
                <a:buFont typeface="Arial" pitchFamily="34" charset="0"/>
                <a:buChar char="•"/>
              </a:pPr>
              <a:r>
                <a:rPr lang="zh-CN" altLang="en-US" sz="1400" smtClean="0">
                  <a:latin typeface="微软雅黑" pitchFamily="34" charset="-122"/>
                  <a:ea typeface="微软雅黑" pitchFamily="34" charset="-122"/>
                  <a:cs typeface="Arial"/>
                </a:rPr>
                <a:t>剪切加工</a:t>
              </a:r>
              <a:endParaRPr lang="en-US" altLang="zh-CN" sz="1400" smtClean="0">
                <a:latin typeface="微软雅黑" pitchFamily="34" charset="-122"/>
                <a:ea typeface="微软雅黑" pitchFamily="34" charset="-122"/>
                <a:cs typeface="Arial"/>
              </a:endParaRPr>
            </a:p>
          </p:txBody>
        </p:sp>
        <p:sp>
          <p:nvSpPr>
            <p:cNvPr id="30" name="Rectangle 9"/>
            <p:cNvSpPr/>
            <p:nvPr/>
          </p:nvSpPr>
          <p:spPr bwMode="gray">
            <a:xfrm>
              <a:off x="5643570" y="3429000"/>
              <a:ext cx="1440000" cy="1440000"/>
            </a:xfrm>
            <a:prstGeom prst="rect">
              <a:avLst/>
            </a:prstGeom>
          </p:spPr>
          <p:style>
            <a:lnRef idx="2">
              <a:schemeClr val="accent4"/>
            </a:lnRef>
            <a:fillRef idx="1">
              <a:schemeClr val="lt1"/>
            </a:fillRef>
            <a:effectRef idx="0">
              <a:schemeClr val="accent4"/>
            </a:effectRef>
            <a:fontRef idx="minor">
              <a:schemeClr val="dk1"/>
            </a:fontRef>
          </p:style>
          <p:txBody>
            <a:bodyPr lIns="108000" tIns="72000" rIns="108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85725" indent="-85725">
                <a:spcAft>
                  <a:spcPts val="300"/>
                </a:spcAft>
                <a:buFont typeface="Arial" pitchFamily="34" charset="0"/>
                <a:buChar char="•"/>
              </a:pPr>
              <a:r>
                <a:rPr lang="zh-CN" altLang="en-US" sz="1400">
                  <a:latin typeface="微软雅黑" pitchFamily="34" charset="-122"/>
                  <a:ea typeface="微软雅黑" pitchFamily="34" charset="-122"/>
                  <a:cs typeface="Arial"/>
                </a:rPr>
                <a:t>大客户协同</a:t>
              </a:r>
              <a:endParaRPr lang="en-US" altLang="zh-CN" sz="1400">
                <a:latin typeface="微软雅黑" pitchFamily="34" charset="-122"/>
                <a:ea typeface="微软雅黑" pitchFamily="34" charset="-122"/>
                <a:cs typeface="Arial"/>
              </a:endParaRPr>
            </a:p>
            <a:p>
              <a:pPr marL="85725" indent="-85725">
                <a:spcAft>
                  <a:spcPts val="300"/>
                </a:spcAft>
                <a:buFont typeface="Arial" pitchFamily="34" charset="0"/>
                <a:buChar char="•"/>
              </a:pPr>
              <a:r>
                <a:rPr lang="zh-CN" altLang="en-US" sz="1400">
                  <a:latin typeface="微软雅黑" pitchFamily="34" charset="-122"/>
                  <a:ea typeface="微软雅黑" pitchFamily="34" charset="-122"/>
                  <a:cs typeface="Arial"/>
                </a:rPr>
                <a:t>竞价</a:t>
              </a:r>
              <a:r>
                <a:rPr lang="zh-CN" altLang="en-US" sz="1400" smtClean="0">
                  <a:latin typeface="微软雅黑" pitchFamily="34" charset="-122"/>
                  <a:ea typeface="微软雅黑" pitchFamily="34" charset="-122"/>
                  <a:cs typeface="Arial"/>
                </a:rPr>
                <a:t>采购</a:t>
              </a:r>
              <a:endParaRPr lang="en-US" altLang="zh-CN" sz="1400">
                <a:latin typeface="微软雅黑" pitchFamily="34" charset="-122"/>
                <a:ea typeface="微软雅黑" pitchFamily="34" charset="-122"/>
                <a:cs typeface="Arial"/>
              </a:endParaRPr>
            </a:p>
          </p:txBody>
        </p:sp>
      </p:grpSp>
      <p:grpSp>
        <p:nvGrpSpPr>
          <p:cNvPr id="36" name="Group 35"/>
          <p:cNvGrpSpPr/>
          <p:nvPr/>
        </p:nvGrpSpPr>
        <p:grpSpPr>
          <a:xfrm>
            <a:off x="7278214" y="1507377"/>
            <a:ext cx="1440000" cy="4933259"/>
            <a:chOff x="7278214" y="1507377"/>
            <a:chExt cx="1440000" cy="4933259"/>
          </a:xfrm>
        </p:grpSpPr>
        <p:sp>
          <p:nvSpPr>
            <p:cNvPr id="18" name="Rectangle 19"/>
            <p:cNvSpPr/>
            <p:nvPr/>
          </p:nvSpPr>
          <p:spPr bwMode="gray">
            <a:xfrm>
              <a:off x="7278214" y="1507377"/>
              <a:ext cx="1440000" cy="324000"/>
            </a:xfrm>
            <a:prstGeom prst="rect">
              <a:avLst/>
            </a:prstGeom>
          </p:spPr>
          <p:style>
            <a:lnRef idx="1">
              <a:schemeClr val="accent6"/>
            </a:lnRef>
            <a:fillRef idx="2">
              <a:schemeClr val="accent6"/>
            </a:fillRef>
            <a:effectRef idx="1">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400" b="1" smtClean="0">
                  <a:solidFill>
                    <a:schemeClr val="tx1"/>
                  </a:solidFill>
                  <a:latin typeface="微软雅黑" pitchFamily="34" charset="-122"/>
                  <a:ea typeface="微软雅黑" pitchFamily="34" charset="-122"/>
                  <a:cs typeface="Arial"/>
                </a:rPr>
                <a:t>客户增量价值</a:t>
              </a:r>
              <a:endParaRPr lang="en-US" sz="1400" b="1" smtClean="0">
                <a:solidFill>
                  <a:schemeClr val="tx1"/>
                </a:solidFill>
                <a:latin typeface="微软雅黑" pitchFamily="34" charset="-122"/>
                <a:ea typeface="微软雅黑" pitchFamily="34" charset="-122"/>
                <a:cs typeface="Arial"/>
              </a:endParaRPr>
            </a:p>
          </p:txBody>
        </p:sp>
        <p:sp>
          <p:nvSpPr>
            <p:cNvPr id="23" name="Rectangle 8"/>
            <p:cNvSpPr/>
            <p:nvPr/>
          </p:nvSpPr>
          <p:spPr bwMode="gray">
            <a:xfrm>
              <a:off x="7278214" y="1879675"/>
              <a:ext cx="1440000" cy="1440000"/>
            </a:xfrm>
            <a:prstGeom prst="rect">
              <a:avLst/>
            </a:prstGeom>
          </p:spPr>
          <p:style>
            <a:lnRef idx="2">
              <a:schemeClr val="accent4"/>
            </a:lnRef>
            <a:fillRef idx="1">
              <a:schemeClr val="lt1"/>
            </a:fillRef>
            <a:effectRef idx="0">
              <a:schemeClr val="accent4"/>
            </a:effectRef>
            <a:fontRef idx="minor">
              <a:schemeClr val="dk1"/>
            </a:fontRef>
          </p:style>
          <p:txBody>
            <a:bodyPr lIns="108000" tIns="72000" rIns="108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85725" indent="-85725">
                <a:spcAft>
                  <a:spcPts val="300"/>
                </a:spcAft>
                <a:buFont typeface="Arial" pitchFamily="34" charset="0"/>
                <a:buChar char="•"/>
              </a:pPr>
              <a:r>
                <a:rPr lang="zh-CN" altLang="en-US" sz="1400" smtClean="0">
                  <a:latin typeface="微软雅黑" pitchFamily="34" charset="-122"/>
                  <a:ea typeface="微软雅黑" pitchFamily="34" charset="-122"/>
                  <a:cs typeface="Arial"/>
                </a:rPr>
                <a:t>获得便利快捷的融资服务</a:t>
              </a:r>
              <a:endParaRPr lang="en-US" altLang="zh-CN" sz="1400">
                <a:latin typeface="微软雅黑" pitchFamily="34" charset="-122"/>
                <a:ea typeface="微软雅黑" pitchFamily="34" charset="-122"/>
                <a:cs typeface="Arial"/>
              </a:endParaRPr>
            </a:p>
            <a:p>
              <a:pPr marL="85725" indent="-85725">
                <a:spcAft>
                  <a:spcPts val="300"/>
                </a:spcAft>
                <a:buFont typeface="Arial" pitchFamily="34" charset="0"/>
                <a:buChar char="•"/>
              </a:pPr>
              <a:r>
                <a:rPr lang="zh-CN" altLang="en-US" sz="1400">
                  <a:latin typeface="微软雅黑" pitchFamily="34" charset="-122"/>
                  <a:ea typeface="微软雅黑" pitchFamily="34" charset="-122"/>
                  <a:cs typeface="Arial"/>
                </a:rPr>
                <a:t>扩大</a:t>
              </a:r>
              <a:r>
                <a:rPr lang="zh-CN" altLang="en-US" sz="1400" smtClean="0">
                  <a:latin typeface="微软雅黑" pitchFamily="34" charset="-122"/>
                  <a:ea typeface="微软雅黑" pitchFamily="34" charset="-122"/>
                  <a:cs typeface="Arial"/>
                </a:rPr>
                <a:t>销售</a:t>
              </a:r>
              <a:endParaRPr lang="en-US" altLang="zh-CN" sz="1400">
                <a:latin typeface="微软雅黑" pitchFamily="34" charset="-122"/>
                <a:ea typeface="微软雅黑" pitchFamily="34" charset="-122"/>
                <a:cs typeface="Arial"/>
              </a:endParaRPr>
            </a:p>
          </p:txBody>
        </p:sp>
        <p:sp>
          <p:nvSpPr>
            <p:cNvPr id="31" name="Rectangle 9"/>
            <p:cNvSpPr/>
            <p:nvPr/>
          </p:nvSpPr>
          <p:spPr bwMode="gray">
            <a:xfrm>
              <a:off x="7278214" y="5000636"/>
              <a:ext cx="1440000" cy="1440000"/>
            </a:xfrm>
            <a:prstGeom prst="rect">
              <a:avLst/>
            </a:prstGeom>
          </p:spPr>
          <p:style>
            <a:lnRef idx="2">
              <a:schemeClr val="accent4"/>
            </a:lnRef>
            <a:fillRef idx="1">
              <a:schemeClr val="lt1"/>
            </a:fillRef>
            <a:effectRef idx="0">
              <a:schemeClr val="accent4"/>
            </a:effectRef>
            <a:fontRef idx="minor">
              <a:schemeClr val="dk1"/>
            </a:fontRef>
          </p:style>
          <p:txBody>
            <a:bodyPr lIns="108000" tIns="72000" rIns="108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85725" indent="-85725">
                <a:spcAft>
                  <a:spcPts val="300"/>
                </a:spcAft>
                <a:buFont typeface="Arial" pitchFamily="34" charset="0"/>
                <a:buChar char="•"/>
              </a:pPr>
              <a:r>
                <a:rPr lang="zh-CN" altLang="en-US" sz="1400">
                  <a:latin typeface="微软雅黑" pitchFamily="34" charset="-122"/>
                  <a:ea typeface="微软雅黑" pitchFamily="34" charset="-122"/>
                  <a:cs typeface="Arial"/>
                </a:rPr>
                <a:t>降低交易成本</a:t>
              </a:r>
              <a:endParaRPr lang="en-US" altLang="zh-CN" sz="1400">
                <a:latin typeface="微软雅黑" pitchFamily="34" charset="-122"/>
                <a:ea typeface="微软雅黑" pitchFamily="34" charset="-122"/>
                <a:cs typeface="Arial"/>
              </a:endParaRPr>
            </a:p>
            <a:p>
              <a:pPr marL="85725" indent="-85725">
                <a:spcAft>
                  <a:spcPts val="300"/>
                </a:spcAft>
                <a:buFont typeface="Arial" pitchFamily="34" charset="0"/>
                <a:buChar char="•"/>
              </a:pPr>
              <a:r>
                <a:rPr lang="zh-CN" altLang="en-US" sz="1400" smtClean="0">
                  <a:latin typeface="微软雅黑" pitchFamily="34" charset="-122"/>
                  <a:ea typeface="微软雅黑" pitchFamily="34" charset="-122"/>
                  <a:cs typeface="Arial"/>
                </a:rPr>
                <a:t>享受多种服务</a:t>
              </a:r>
              <a:endParaRPr lang="zh-CN" altLang="en-US" sz="1400">
                <a:latin typeface="微软雅黑" pitchFamily="34" charset="-122"/>
                <a:ea typeface="微软雅黑" pitchFamily="34" charset="-122"/>
                <a:cs typeface="Arial"/>
              </a:endParaRPr>
            </a:p>
          </p:txBody>
        </p:sp>
        <p:sp>
          <p:nvSpPr>
            <p:cNvPr id="32" name="Rectangle 9"/>
            <p:cNvSpPr/>
            <p:nvPr/>
          </p:nvSpPr>
          <p:spPr bwMode="gray">
            <a:xfrm>
              <a:off x="7278214" y="3429000"/>
              <a:ext cx="1440000" cy="1440000"/>
            </a:xfrm>
            <a:prstGeom prst="rect">
              <a:avLst/>
            </a:prstGeom>
          </p:spPr>
          <p:style>
            <a:lnRef idx="2">
              <a:schemeClr val="accent4"/>
            </a:lnRef>
            <a:fillRef idx="1">
              <a:schemeClr val="lt1"/>
            </a:fillRef>
            <a:effectRef idx="0">
              <a:schemeClr val="accent4"/>
            </a:effectRef>
            <a:fontRef idx="minor">
              <a:schemeClr val="dk1"/>
            </a:fontRef>
          </p:style>
          <p:txBody>
            <a:bodyPr lIns="108000" tIns="72000" rIns="108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85725" indent="-85725">
                <a:spcAft>
                  <a:spcPts val="300"/>
                </a:spcAft>
                <a:buFont typeface="Arial" pitchFamily="34" charset="0"/>
                <a:buChar char="•"/>
              </a:pPr>
              <a:r>
                <a:rPr lang="zh-CN" altLang="en-US" sz="1400" smtClean="0">
                  <a:latin typeface="微软雅黑" pitchFamily="34" charset="-122"/>
                  <a:ea typeface="微软雅黑" pitchFamily="34" charset="-122"/>
                  <a:cs typeface="Arial"/>
                </a:rPr>
                <a:t>获得高效采购服务</a:t>
              </a:r>
            </a:p>
            <a:p>
              <a:pPr marL="85725" indent="-85725">
                <a:spcAft>
                  <a:spcPts val="300"/>
                </a:spcAft>
                <a:buFont typeface="Arial" pitchFamily="34" charset="0"/>
                <a:buChar char="•"/>
              </a:pPr>
              <a:r>
                <a:rPr lang="zh-CN" altLang="en-US" sz="1400" smtClean="0">
                  <a:latin typeface="微软雅黑" pitchFamily="34" charset="-122"/>
                  <a:ea typeface="微软雅黑" pitchFamily="34" charset="-122"/>
                  <a:cs typeface="Arial"/>
                </a:rPr>
                <a:t>降低</a:t>
              </a:r>
              <a:r>
                <a:rPr lang="zh-CN" altLang="en-US" sz="1400">
                  <a:latin typeface="微软雅黑" pitchFamily="34" charset="-122"/>
                  <a:ea typeface="微软雅黑" pitchFamily="34" charset="-122"/>
                  <a:cs typeface="Arial"/>
                </a:rPr>
                <a:t>交易</a:t>
              </a:r>
              <a:r>
                <a:rPr lang="zh-CN" altLang="en-US" sz="1400" smtClean="0">
                  <a:latin typeface="微软雅黑" pitchFamily="34" charset="-122"/>
                  <a:ea typeface="微软雅黑" pitchFamily="34" charset="-122"/>
                  <a:cs typeface="Arial"/>
                </a:rPr>
                <a:t>成本</a:t>
              </a:r>
              <a:endParaRPr lang="en-US" altLang="zh-CN" sz="1400">
                <a:latin typeface="微软雅黑" pitchFamily="34" charset="-122"/>
                <a:ea typeface="微软雅黑" pitchFamily="34" charset="-122"/>
                <a:cs typeface="Arial"/>
              </a:endParaRPr>
            </a:p>
          </p:txBody>
        </p:sp>
      </p:grpSp>
      <p:grpSp>
        <p:nvGrpSpPr>
          <p:cNvPr id="38" name="Group 37"/>
          <p:cNvGrpSpPr/>
          <p:nvPr/>
        </p:nvGrpSpPr>
        <p:grpSpPr>
          <a:xfrm>
            <a:off x="3417832" y="1507377"/>
            <a:ext cx="2160000" cy="4933259"/>
            <a:chOff x="3340694" y="1507377"/>
            <a:chExt cx="2160000" cy="4933259"/>
          </a:xfrm>
        </p:grpSpPr>
        <p:sp>
          <p:nvSpPr>
            <p:cNvPr id="19" name="Rectangle 20"/>
            <p:cNvSpPr/>
            <p:nvPr/>
          </p:nvSpPr>
          <p:spPr bwMode="gray">
            <a:xfrm>
              <a:off x="3340694" y="1507377"/>
              <a:ext cx="2160000" cy="324000"/>
            </a:xfrm>
            <a:prstGeom prst="rect">
              <a:avLst/>
            </a:prstGeom>
          </p:spPr>
          <p:style>
            <a:lnRef idx="1">
              <a:schemeClr val="accent6"/>
            </a:lnRef>
            <a:fillRef idx="2">
              <a:schemeClr val="accent6"/>
            </a:fillRef>
            <a:effectRef idx="1">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400" b="1" smtClean="0">
                  <a:latin typeface="微软雅黑" pitchFamily="34" charset="-122"/>
                  <a:ea typeface="微软雅黑" pitchFamily="34" charset="-122"/>
                  <a:cs typeface="Arial"/>
                </a:rPr>
                <a:t>平台</a:t>
              </a:r>
              <a:r>
                <a:rPr lang="zh-CN" altLang="en-US" sz="1400" b="1">
                  <a:latin typeface="微软雅黑" pitchFamily="34" charset="-122"/>
                  <a:ea typeface="微软雅黑" pitchFamily="34" charset="-122"/>
                  <a:cs typeface="Arial"/>
                </a:rPr>
                <a:t>作用</a:t>
              </a:r>
              <a:endParaRPr lang="en-US" sz="1400" b="1" smtClean="0">
                <a:latin typeface="微软雅黑" pitchFamily="34" charset="-122"/>
                <a:ea typeface="微软雅黑" pitchFamily="34" charset="-122"/>
                <a:cs typeface="Arial"/>
              </a:endParaRPr>
            </a:p>
          </p:txBody>
        </p:sp>
        <p:sp>
          <p:nvSpPr>
            <p:cNvPr id="24" name="Rectangle 8"/>
            <p:cNvSpPr/>
            <p:nvPr/>
          </p:nvSpPr>
          <p:spPr bwMode="gray">
            <a:xfrm>
              <a:off x="3340694" y="1879675"/>
              <a:ext cx="2160000" cy="1440000"/>
            </a:xfrm>
            <a:prstGeom prst="rect">
              <a:avLst/>
            </a:prstGeom>
            <a:solidFill>
              <a:schemeClr val="accent4">
                <a:lumMod val="20000"/>
                <a:lumOff val="80000"/>
              </a:schemeClr>
            </a:solidFill>
          </p:spPr>
          <p:style>
            <a:lnRef idx="2">
              <a:schemeClr val="accent4"/>
            </a:lnRef>
            <a:fillRef idx="1">
              <a:schemeClr val="lt1"/>
            </a:fillRef>
            <a:effectRef idx="0">
              <a:schemeClr val="accent4"/>
            </a:effectRef>
            <a:fontRef idx="minor">
              <a:schemeClr val="dk1"/>
            </a:fontRef>
          </p:style>
          <p:txBody>
            <a:bodyPr lIns="108000" tIns="72000" rIns="108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400" b="1">
                  <a:latin typeface="微软雅黑" pitchFamily="34" charset="-122"/>
                  <a:ea typeface="微软雅黑" pitchFamily="34" charset="-122"/>
                  <a:cs typeface="Arial"/>
                </a:rPr>
                <a:t>作为融资</a:t>
              </a:r>
              <a:r>
                <a:rPr lang="zh-CN" altLang="en-US" sz="1400" b="1" smtClean="0">
                  <a:latin typeface="微软雅黑" pitchFamily="34" charset="-122"/>
                  <a:ea typeface="微软雅黑" pitchFamily="34" charset="-122"/>
                  <a:cs typeface="Arial"/>
                </a:rPr>
                <a:t>支持者、提供多种交易模式、</a:t>
              </a:r>
              <a:r>
                <a:rPr lang="zh-CN" altLang="en-US" sz="1400" b="1">
                  <a:latin typeface="微软雅黑" pitchFamily="34" charset="-122"/>
                  <a:ea typeface="微软雅黑" pitchFamily="34" charset="-122"/>
                  <a:cs typeface="Arial"/>
                </a:rPr>
                <a:t>提供</a:t>
              </a:r>
              <a:r>
                <a:rPr lang="zh-CN" altLang="en-US" sz="1400" b="1" smtClean="0">
                  <a:latin typeface="微软雅黑" pitchFamily="34" charset="-122"/>
                  <a:ea typeface="微软雅黑" pitchFamily="34" charset="-122"/>
                  <a:cs typeface="Arial"/>
                </a:rPr>
                <a:t>商情与配</a:t>
              </a:r>
              <a:r>
                <a:rPr lang="zh-CN" altLang="en-US" sz="1400" b="1">
                  <a:latin typeface="微软雅黑" pitchFamily="34" charset="-122"/>
                  <a:ea typeface="微软雅黑" pitchFamily="34" charset="-122"/>
                  <a:cs typeface="Arial"/>
                </a:rPr>
                <a:t>套</a:t>
              </a:r>
              <a:r>
                <a:rPr lang="zh-CN" altLang="en-US" sz="1400" b="1" smtClean="0">
                  <a:latin typeface="微软雅黑" pitchFamily="34" charset="-122"/>
                  <a:ea typeface="微软雅黑" pitchFamily="34" charset="-122"/>
                  <a:cs typeface="Arial"/>
                </a:rPr>
                <a:t>服务</a:t>
              </a:r>
              <a:endParaRPr lang="en-US" altLang="zh-CN" sz="1400" b="1">
                <a:latin typeface="微软雅黑" pitchFamily="34" charset="-122"/>
                <a:ea typeface="微软雅黑" pitchFamily="34" charset="-122"/>
                <a:cs typeface="Arial"/>
              </a:endParaRPr>
            </a:p>
          </p:txBody>
        </p:sp>
        <p:sp>
          <p:nvSpPr>
            <p:cNvPr id="33" name="Rectangle 9"/>
            <p:cNvSpPr/>
            <p:nvPr/>
          </p:nvSpPr>
          <p:spPr bwMode="gray">
            <a:xfrm>
              <a:off x="3340694" y="5000636"/>
              <a:ext cx="2160000" cy="1440000"/>
            </a:xfrm>
            <a:prstGeom prst="rect">
              <a:avLst/>
            </a:prstGeom>
            <a:solidFill>
              <a:schemeClr val="accent4">
                <a:lumMod val="20000"/>
                <a:lumOff val="80000"/>
              </a:schemeClr>
            </a:solidFill>
            <a:ln>
              <a:solidFill>
                <a:schemeClr val="accent4"/>
              </a:solidFill>
            </a:ln>
          </p:spPr>
          <p:style>
            <a:lnRef idx="2">
              <a:schemeClr val="accent5"/>
            </a:lnRef>
            <a:fillRef idx="1">
              <a:schemeClr val="lt1"/>
            </a:fillRef>
            <a:effectRef idx="0">
              <a:schemeClr val="accent5"/>
            </a:effectRef>
            <a:fontRef idx="minor">
              <a:schemeClr val="dk1"/>
            </a:fontRef>
          </p:style>
          <p:txBody>
            <a:bodyPr lIns="108000" tIns="72000" rIns="108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400" b="1" smtClean="0">
                  <a:latin typeface="微软雅黑" pitchFamily="34" charset="-122"/>
                  <a:ea typeface="微软雅黑" pitchFamily="34" charset="-122"/>
                  <a:cs typeface="Arial"/>
                </a:rPr>
                <a:t>提供供求信息、交易场所与一站式配套服务</a:t>
              </a:r>
              <a:endParaRPr lang="en-US" altLang="zh-CN" sz="1400" b="1">
                <a:latin typeface="微软雅黑" pitchFamily="34" charset="-122"/>
                <a:ea typeface="微软雅黑" pitchFamily="34" charset="-122"/>
                <a:cs typeface="Arial"/>
              </a:endParaRPr>
            </a:p>
          </p:txBody>
        </p:sp>
        <p:sp>
          <p:nvSpPr>
            <p:cNvPr id="34" name="Rectangle 9"/>
            <p:cNvSpPr/>
            <p:nvPr/>
          </p:nvSpPr>
          <p:spPr bwMode="gray">
            <a:xfrm>
              <a:off x="3340694" y="3429000"/>
              <a:ext cx="2160000" cy="1440000"/>
            </a:xfrm>
            <a:prstGeom prst="rect">
              <a:avLst/>
            </a:prstGeom>
            <a:solidFill>
              <a:schemeClr val="accent4">
                <a:lumMod val="20000"/>
                <a:lumOff val="80000"/>
              </a:schemeClr>
            </a:solidFill>
            <a:ln>
              <a:solidFill>
                <a:schemeClr val="accent4"/>
              </a:solidFill>
            </a:ln>
          </p:spPr>
          <p:style>
            <a:lnRef idx="2">
              <a:schemeClr val="accent5"/>
            </a:lnRef>
            <a:fillRef idx="1">
              <a:schemeClr val="lt1"/>
            </a:fillRef>
            <a:effectRef idx="0">
              <a:schemeClr val="accent5"/>
            </a:effectRef>
            <a:fontRef idx="minor">
              <a:schemeClr val="dk1"/>
            </a:fontRef>
          </p:style>
          <p:txBody>
            <a:bodyPr lIns="108000" tIns="72000" rIns="108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400" b="1" smtClean="0">
                  <a:latin typeface="微软雅黑" pitchFamily="34" charset="-122"/>
                  <a:ea typeface="微软雅黑" pitchFamily="34" charset="-122"/>
                  <a:cs typeface="Arial"/>
                </a:rPr>
                <a:t>提供订单、物流、仓储、剪切配送、结算等供应链高效协同服务</a:t>
              </a:r>
              <a:endParaRPr lang="zh-CN" altLang="en-US" sz="1400" b="1">
                <a:latin typeface="微软雅黑" pitchFamily="34" charset="-122"/>
                <a:ea typeface="微软雅黑" pitchFamily="34" charset="-122"/>
                <a:cs typeface="Arial"/>
              </a:endParaRPr>
            </a:p>
          </p:txBody>
        </p:sp>
      </p:grpSp>
      <p:grpSp>
        <p:nvGrpSpPr>
          <p:cNvPr id="49" name="Group 48"/>
          <p:cNvGrpSpPr/>
          <p:nvPr/>
        </p:nvGrpSpPr>
        <p:grpSpPr>
          <a:xfrm>
            <a:off x="7274859" y="84738"/>
            <a:ext cx="1195978" cy="510566"/>
            <a:chOff x="567157" y="2420888"/>
            <a:chExt cx="6927377" cy="3456384"/>
          </a:xfrm>
        </p:grpSpPr>
        <p:sp>
          <p:nvSpPr>
            <p:cNvPr id="50" name="Rectangle 13"/>
            <p:cNvSpPr>
              <a:spLocks noChangeArrowheads="1"/>
            </p:cNvSpPr>
            <p:nvPr/>
          </p:nvSpPr>
          <p:spPr bwMode="auto">
            <a:xfrm>
              <a:off x="1127329" y="24208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sp>
          <p:nvSpPr>
            <p:cNvPr id="51" name="Rectangle 27"/>
            <p:cNvSpPr>
              <a:spLocks noChangeArrowheads="1"/>
            </p:cNvSpPr>
            <p:nvPr/>
          </p:nvSpPr>
          <p:spPr bwMode="auto">
            <a:xfrm>
              <a:off x="2249865" y="2420889"/>
              <a:ext cx="2160240" cy="3456383"/>
            </a:xfrm>
            <a:prstGeom prst="rect">
              <a:avLst/>
            </a:prstGeom>
            <a:ln w="9525">
              <a:solidFill>
                <a:schemeClr val="bg1"/>
              </a:solidFill>
            </a:ln>
          </p:spPr>
          <p:style>
            <a:lnRef idx="3">
              <a:schemeClr val="lt1"/>
            </a:lnRef>
            <a:fillRef idx="1">
              <a:schemeClr val="accent4"/>
            </a:fillRef>
            <a:effectRef idx="1">
              <a:schemeClr val="accent4"/>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a:latin typeface="+mn-ea"/>
              </a:endParaRPr>
            </a:p>
          </p:txBody>
        </p:sp>
        <p:sp>
          <p:nvSpPr>
            <p:cNvPr id="52" name="Rectangle 42"/>
            <p:cNvSpPr>
              <a:spLocks noChangeArrowheads="1"/>
            </p:cNvSpPr>
            <p:nvPr/>
          </p:nvSpPr>
          <p:spPr bwMode="auto">
            <a:xfrm>
              <a:off x="5686372" y="2420890"/>
              <a:ext cx="1808162" cy="3456382"/>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smtClean="0">
                <a:latin typeface="+mn-ea"/>
                <a:ea typeface="+mn-ea"/>
              </a:endParaRPr>
            </a:p>
          </p:txBody>
        </p:sp>
        <p:sp>
          <p:nvSpPr>
            <p:cNvPr id="53" name="Rectangle 47"/>
            <p:cNvSpPr>
              <a:spLocks noChangeArrowheads="1"/>
            </p:cNvSpPr>
            <p:nvPr/>
          </p:nvSpPr>
          <p:spPr bwMode="auto">
            <a:xfrm>
              <a:off x="4867553" y="2420889"/>
              <a:ext cx="611833" cy="3456383"/>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vert="eaVert"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a typeface="+mn-ea"/>
              </a:endParaRPr>
            </a:p>
          </p:txBody>
        </p:sp>
        <p:sp>
          <p:nvSpPr>
            <p:cNvPr id="54" name="Rectangle 13"/>
            <p:cNvSpPr>
              <a:spLocks noChangeArrowheads="1"/>
            </p:cNvSpPr>
            <p:nvPr/>
          </p:nvSpPr>
          <p:spPr bwMode="auto">
            <a:xfrm>
              <a:off x="1127329" y="42591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cxnSp>
          <p:nvCxnSpPr>
            <p:cNvPr id="55" name="AutoShape 56"/>
            <p:cNvCxnSpPr>
              <a:cxnSpLocks noChangeShapeType="1"/>
              <a:stCxn id="50" idx="3"/>
              <a:endCxn id="51" idx="1"/>
            </p:cNvCxnSpPr>
            <p:nvPr/>
          </p:nvCxnSpPr>
          <p:spPr bwMode="auto">
            <a:xfrm>
              <a:off x="1847329" y="3212976"/>
              <a:ext cx="402536" cy="93610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6" name="AutoShape 56"/>
            <p:cNvCxnSpPr>
              <a:cxnSpLocks noChangeShapeType="1"/>
              <a:stCxn id="54" idx="3"/>
              <a:endCxn id="51" idx="1"/>
            </p:cNvCxnSpPr>
            <p:nvPr/>
          </p:nvCxnSpPr>
          <p:spPr bwMode="auto">
            <a:xfrm flipV="1">
              <a:off x="1847329" y="4149081"/>
              <a:ext cx="402536" cy="90219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7" name="Straight Arrow Connector 56"/>
            <p:cNvCxnSpPr>
              <a:stCxn id="51" idx="3"/>
              <a:endCxn id="53" idx="1"/>
            </p:cNvCxnSpPr>
            <p:nvPr/>
          </p:nvCxnSpPr>
          <p:spPr bwMode="auto">
            <a:xfrm>
              <a:off x="4410105" y="4149081"/>
              <a:ext cx="457448"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8" name="Straight Arrow Connector 57"/>
            <p:cNvCxnSpPr>
              <a:stCxn id="53" idx="3"/>
              <a:endCxn id="52" idx="1"/>
            </p:cNvCxnSpPr>
            <p:nvPr/>
          </p:nvCxnSpPr>
          <p:spPr bwMode="auto">
            <a:xfrm>
              <a:off x="5479386" y="4149081"/>
              <a:ext cx="206986"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9" name="Rectangle 20"/>
            <p:cNvSpPr>
              <a:spLocks noChangeArrowheads="1"/>
            </p:cNvSpPr>
            <p:nvPr/>
          </p:nvSpPr>
          <p:spPr bwMode="auto">
            <a:xfrm>
              <a:off x="567157" y="2422274"/>
              <a:ext cx="416156" cy="3421089"/>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grpSp>
    </p:spTree>
    <p:extLst>
      <p:ext uri="{BB962C8B-B14F-4D97-AF65-F5344CB8AC3E}">
        <p14:creationId xmlns:p14="http://schemas.microsoft.com/office/powerpoint/2010/main" val="885349211"/>
      </p:ext>
    </p:ext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212037" y="76201"/>
            <a:ext cx="6935987" cy="965200"/>
          </a:xfrm>
        </p:spPr>
        <p:txBody>
          <a:bodyPr/>
          <a:lstStyle/>
          <a:p>
            <a:r>
              <a:rPr lang="en-US" altLang="zh-CN" smtClean="0"/>
              <a:t>…</a:t>
            </a:r>
            <a:r>
              <a:rPr lang="zh-CN" altLang="en-US" smtClean="0"/>
              <a:t>是对钢</a:t>
            </a:r>
            <a:r>
              <a:rPr lang="zh-CN" altLang="en-US"/>
              <a:t>厂销售渠道的补充与增强；是银行等金融机构可信的监管合作伙伴；是剪切加工、物流仓储、保险等</a:t>
            </a:r>
            <a:r>
              <a:rPr lang="zh-CN" altLang="en-US" smtClean="0"/>
              <a:t>周边业务的</a:t>
            </a:r>
            <a:r>
              <a:rPr lang="zh-CN" altLang="en-US"/>
              <a:t>促进</a:t>
            </a:r>
            <a:r>
              <a:rPr lang="zh-CN" altLang="en-US" smtClean="0"/>
              <a:t>者</a:t>
            </a:r>
            <a:endParaRPr lang="en-US"/>
          </a:p>
        </p:txBody>
      </p:sp>
      <p:sp>
        <p:nvSpPr>
          <p:cNvPr id="3" name="Footer Placeholder 2"/>
          <p:cNvSpPr>
            <a:spLocks noGrp="1"/>
          </p:cNvSpPr>
          <p:nvPr>
            <p:ph type="ftr" sz="quarter" idx="4294967295"/>
          </p:nvPr>
        </p:nvSpPr>
        <p:spPr>
          <a:xfrm>
            <a:off x="304800" y="6553200"/>
            <a:ext cx="5522913" cy="228600"/>
          </a:xfrm>
          <a:prstGeom prst="rect">
            <a:avLst/>
          </a:prstGeom>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p>
        </p:txBody>
      </p:sp>
      <p:sp>
        <p:nvSpPr>
          <p:cNvPr id="4" name="Slide Number Placeholder 3"/>
          <p:cNvSpPr>
            <a:spLocks noGrp="1"/>
          </p:cNvSpPr>
          <p:nvPr>
            <p:ph type="sldNum" sz="quarter" idx="11"/>
          </p:nvPr>
        </p:nvSpPr>
        <p:spPr/>
        <p:txBody>
          <a:bodyPr/>
          <a:lstStyle/>
          <a:p>
            <a:fld id="{916D2383-AA66-4E37-A027-B5DEB07741A2}" type="slidenum">
              <a:rPr lang="en-US" altLang="zh-CN" smtClean="0"/>
              <a:t>26</a:t>
            </a:fld>
            <a:br>
              <a:rPr lang="en-US" altLang="zh-CN" smtClean="0"/>
            </a:br>
            <a:endParaRPr lang="en-US" altLang="zh-CN"/>
          </a:p>
        </p:txBody>
      </p:sp>
      <p:sp>
        <p:nvSpPr>
          <p:cNvPr id="5" name="Content Placeholder 4"/>
          <p:cNvSpPr>
            <a:spLocks noGrp="1"/>
          </p:cNvSpPr>
          <p:nvPr>
            <p:ph sz="quarter" idx="12"/>
          </p:nvPr>
        </p:nvSpPr>
        <p:spPr/>
        <p:txBody>
          <a:bodyPr/>
          <a:lstStyle/>
          <a:p>
            <a:r>
              <a:rPr lang="zh-CN" altLang="en-US" smtClean="0">
                <a:latin typeface="+mn-ea"/>
              </a:rPr>
              <a:t>相关方利</a:t>
            </a:r>
            <a:r>
              <a:rPr lang="zh-CN" altLang="en-US">
                <a:latin typeface="+mn-ea"/>
              </a:rPr>
              <a:t>益诉求与价值</a:t>
            </a:r>
            <a:r>
              <a:rPr lang="zh-CN" altLang="en-US" smtClean="0">
                <a:latin typeface="+mn-ea"/>
              </a:rPr>
              <a:t>实现</a:t>
            </a:r>
            <a:r>
              <a:rPr lang="zh-CN" altLang="en-US" smtClean="0"/>
              <a:t>（续）</a:t>
            </a:r>
            <a:endParaRPr lang="zh-CN" altLang="en-US">
              <a:latin typeface="+mn-ea"/>
            </a:endParaRPr>
          </a:p>
        </p:txBody>
      </p:sp>
      <p:grpSp>
        <p:nvGrpSpPr>
          <p:cNvPr id="44" name="Group 43"/>
          <p:cNvGrpSpPr/>
          <p:nvPr/>
        </p:nvGrpSpPr>
        <p:grpSpPr>
          <a:xfrm>
            <a:off x="235110" y="1879675"/>
            <a:ext cx="756000" cy="4560961"/>
            <a:chOff x="235110" y="1879675"/>
            <a:chExt cx="756000" cy="4560961"/>
          </a:xfrm>
        </p:grpSpPr>
        <p:sp>
          <p:nvSpPr>
            <p:cNvPr id="20" name="Rectangle 8"/>
            <p:cNvSpPr/>
            <p:nvPr/>
          </p:nvSpPr>
          <p:spPr bwMode="gray">
            <a:xfrm>
              <a:off x="235110" y="1879675"/>
              <a:ext cx="756000" cy="1440000"/>
            </a:xfrm>
            <a:prstGeom prst="rect">
              <a:avLst/>
            </a:prstGeom>
          </p:spPr>
          <p:style>
            <a:lnRef idx="1">
              <a:schemeClr val="accent4"/>
            </a:lnRef>
            <a:fillRef idx="3">
              <a:schemeClr val="accent4"/>
            </a:fillRef>
            <a:effectRef idx="2">
              <a:schemeClr val="accent4"/>
            </a:effectRef>
            <a:fontRef idx="minor">
              <a:schemeClr val="lt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spcAft>
                  <a:spcPts val="300"/>
                </a:spcAft>
              </a:pPr>
              <a:r>
                <a:rPr lang="zh-CN" altLang="en-US" sz="1400" b="1" smtClean="0">
                  <a:latin typeface="微软雅黑" pitchFamily="34" charset="-122"/>
                  <a:ea typeface="微软雅黑" pitchFamily="34" charset="-122"/>
                  <a:cs typeface="Arial"/>
                </a:rPr>
                <a:t>钢厂</a:t>
              </a:r>
              <a:endParaRPr lang="en-US" altLang="en-US" sz="1400" b="1" smtClean="0">
                <a:latin typeface="微软雅黑" pitchFamily="34" charset="-122"/>
                <a:ea typeface="微软雅黑" pitchFamily="34" charset="-122"/>
                <a:cs typeface="Arial"/>
              </a:endParaRPr>
            </a:p>
          </p:txBody>
        </p:sp>
        <p:sp>
          <p:nvSpPr>
            <p:cNvPr id="25" name="Rectangle 24"/>
            <p:cNvSpPr/>
            <p:nvPr/>
          </p:nvSpPr>
          <p:spPr bwMode="gray">
            <a:xfrm>
              <a:off x="235110" y="3429000"/>
              <a:ext cx="756000" cy="1440000"/>
            </a:xfrm>
            <a:prstGeom prst="rect">
              <a:avLst/>
            </a:prstGeom>
          </p:spPr>
          <p:style>
            <a:lnRef idx="1">
              <a:schemeClr val="accent4"/>
            </a:lnRef>
            <a:fillRef idx="3">
              <a:schemeClr val="accent4"/>
            </a:fillRef>
            <a:effectRef idx="2">
              <a:schemeClr val="accent4"/>
            </a:effectRef>
            <a:fontRef idx="minor">
              <a:schemeClr val="lt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spcAft>
                  <a:spcPts val="300"/>
                </a:spcAft>
              </a:pPr>
              <a:r>
                <a:rPr lang="zh-CN" altLang="en-US" sz="1400" b="1" smtClean="0">
                  <a:latin typeface="微软雅黑" pitchFamily="34" charset="-122"/>
                  <a:ea typeface="微软雅黑" pitchFamily="34" charset="-122"/>
                  <a:cs typeface="Arial"/>
                </a:rPr>
                <a:t>银行</a:t>
              </a:r>
              <a:r>
                <a:rPr lang="en-US" altLang="zh-CN" sz="1400" b="1" smtClean="0">
                  <a:latin typeface="微软雅黑" pitchFamily="34" charset="-122"/>
                  <a:ea typeface="微软雅黑" pitchFamily="34" charset="-122"/>
                  <a:cs typeface="Arial"/>
                </a:rPr>
                <a:t>/</a:t>
              </a:r>
            </a:p>
            <a:p>
              <a:pPr algn="ctr">
                <a:spcAft>
                  <a:spcPts val="300"/>
                </a:spcAft>
              </a:pPr>
              <a:r>
                <a:rPr lang="zh-CN" altLang="en-US" sz="1400" b="1" smtClean="0">
                  <a:latin typeface="微软雅黑" pitchFamily="34" charset="-122"/>
                  <a:ea typeface="微软雅黑" pitchFamily="34" charset="-122"/>
                  <a:cs typeface="Arial"/>
                </a:rPr>
                <a:t>金融机构</a:t>
              </a:r>
              <a:endParaRPr lang="en-US" altLang="en-US" sz="1400" b="1" smtClean="0">
                <a:latin typeface="微软雅黑" pitchFamily="34" charset="-122"/>
                <a:ea typeface="微软雅黑" pitchFamily="34" charset="-122"/>
                <a:cs typeface="Arial"/>
              </a:endParaRPr>
            </a:p>
          </p:txBody>
        </p:sp>
        <p:sp>
          <p:nvSpPr>
            <p:cNvPr id="26" name="Rectangle 9"/>
            <p:cNvSpPr/>
            <p:nvPr/>
          </p:nvSpPr>
          <p:spPr bwMode="gray">
            <a:xfrm>
              <a:off x="235110" y="5000636"/>
              <a:ext cx="756000" cy="1440000"/>
            </a:xfrm>
            <a:prstGeom prst="rect">
              <a:avLst/>
            </a:prstGeom>
          </p:spPr>
          <p:style>
            <a:lnRef idx="1">
              <a:schemeClr val="accent4"/>
            </a:lnRef>
            <a:fillRef idx="3">
              <a:schemeClr val="accent4"/>
            </a:fillRef>
            <a:effectRef idx="2">
              <a:schemeClr val="accent4"/>
            </a:effectRef>
            <a:fontRef idx="minor">
              <a:schemeClr val="lt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spcAft>
                  <a:spcPts val="300"/>
                </a:spcAft>
              </a:pPr>
              <a:r>
                <a:rPr lang="zh-CN" altLang="en-US" sz="1400" b="1" smtClean="0">
                  <a:latin typeface="微软雅黑" pitchFamily="34" charset="-122"/>
                  <a:ea typeface="微软雅黑" pitchFamily="34" charset="-122"/>
                  <a:cs typeface="Arial"/>
                </a:rPr>
                <a:t>配套服务提供方</a:t>
              </a:r>
              <a:endParaRPr lang="en-US" altLang="en-US" sz="1400" b="1" smtClean="0">
                <a:latin typeface="微软雅黑" pitchFamily="34" charset="-122"/>
                <a:ea typeface="微软雅黑" pitchFamily="34" charset="-122"/>
                <a:cs typeface="Arial"/>
              </a:endParaRPr>
            </a:p>
          </p:txBody>
        </p:sp>
      </p:grpSp>
      <p:grpSp>
        <p:nvGrpSpPr>
          <p:cNvPr id="49" name="Group 48"/>
          <p:cNvGrpSpPr/>
          <p:nvPr/>
        </p:nvGrpSpPr>
        <p:grpSpPr>
          <a:xfrm>
            <a:off x="7274859" y="84738"/>
            <a:ext cx="1195978" cy="510566"/>
            <a:chOff x="567157" y="2420888"/>
            <a:chExt cx="6927377" cy="3456384"/>
          </a:xfrm>
        </p:grpSpPr>
        <p:sp>
          <p:nvSpPr>
            <p:cNvPr id="50" name="Rectangle 13"/>
            <p:cNvSpPr>
              <a:spLocks noChangeArrowheads="1"/>
            </p:cNvSpPr>
            <p:nvPr/>
          </p:nvSpPr>
          <p:spPr bwMode="auto">
            <a:xfrm>
              <a:off x="1127329" y="24208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sp>
          <p:nvSpPr>
            <p:cNvPr id="51" name="Rectangle 27"/>
            <p:cNvSpPr>
              <a:spLocks noChangeArrowheads="1"/>
            </p:cNvSpPr>
            <p:nvPr/>
          </p:nvSpPr>
          <p:spPr bwMode="auto">
            <a:xfrm>
              <a:off x="2249865" y="2420889"/>
              <a:ext cx="2160240" cy="3456383"/>
            </a:xfrm>
            <a:prstGeom prst="rect">
              <a:avLst/>
            </a:prstGeom>
            <a:ln w="9525">
              <a:solidFill>
                <a:schemeClr val="bg1"/>
              </a:solidFill>
            </a:ln>
          </p:spPr>
          <p:style>
            <a:lnRef idx="3">
              <a:schemeClr val="lt1"/>
            </a:lnRef>
            <a:fillRef idx="1">
              <a:schemeClr val="accent4"/>
            </a:fillRef>
            <a:effectRef idx="1">
              <a:schemeClr val="accent4"/>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a:latin typeface="+mn-ea"/>
              </a:endParaRPr>
            </a:p>
          </p:txBody>
        </p:sp>
        <p:sp>
          <p:nvSpPr>
            <p:cNvPr id="52" name="Rectangle 42"/>
            <p:cNvSpPr>
              <a:spLocks noChangeArrowheads="1"/>
            </p:cNvSpPr>
            <p:nvPr/>
          </p:nvSpPr>
          <p:spPr bwMode="auto">
            <a:xfrm>
              <a:off x="5686372" y="2420890"/>
              <a:ext cx="1808162" cy="3456382"/>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smtClean="0">
                <a:latin typeface="+mn-ea"/>
                <a:ea typeface="+mn-ea"/>
              </a:endParaRPr>
            </a:p>
          </p:txBody>
        </p:sp>
        <p:sp>
          <p:nvSpPr>
            <p:cNvPr id="53" name="Rectangle 47"/>
            <p:cNvSpPr>
              <a:spLocks noChangeArrowheads="1"/>
            </p:cNvSpPr>
            <p:nvPr/>
          </p:nvSpPr>
          <p:spPr bwMode="auto">
            <a:xfrm>
              <a:off x="4867553" y="2420889"/>
              <a:ext cx="611833" cy="3456383"/>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vert="eaVert"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a typeface="+mn-ea"/>
              </a:endParaRPr>
            </a:p>
          </p:txBody>
        </p:sp>
        <p:sp>
          <p:nvSpPr>
            <p:cNvPr id="54" name="Rectangle 13"/>
            <p:cNvSpPr>
              <a:spLocks noChangeArrowheads="1"/>
            </p:cNvSpPr>
            <p:nvPr/>
          </p:nvSpPr>
          <p:spPr bwMode="auto">
            <a:xfrm>
              <a:off x="1127329" y="42591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cxnSp>
          <p:nvCxnSpPr>
            <p:cNvPr id="55" name="AutoShape 56"/>
            <p:cNvCxnSpPr>
              <a:cxnSpLocks noChangeShapeType="1"/>
              <a:stCxn id="50" idx="3"/>
              <a:endCxn id="51" idx="1"/>
            </p:cNvCxnSpPr>
            <p:nvPr/>
          </p:nvCxnSpPr>
          <p:spPr bwMode="auto">
            <a:xfrm>
              <a:off x="1847329" y="3212976"/>
              <a:ext cx="402536" cy="93610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6" name="AutoShape 56"/>
            <p:cNvCxnSpPr>
              <a:cxnSpLocks noChangeShapeType="1"/>
              <a:stCxn id="54" idx="3"/>
              <a:endCxn id="51" idx="1"/>
            </p:cNvCxnSpPr>
            <p:nvPr/>
          </p:nvCxnSpPr>
          <p:spPr bwMode="auto">
            <a:xfrm flipV="1">
              <a:off x="1847329" y="4149081"/>
              <a:ext cx="402536" cy="90219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7" name="Straight Arrow Connector 56"/>
            <p:cNvCxnSpPr>
              <a:stCxn id="51" idx="3"/>
              <a:endCxn id="53" idx="1"/>
            </p:cNvCxnSpPr>
            <p:nvPr/>
          </p:nvCxnSpPr>
          <p:spPr bwMode="auto">
            <a:xfrm>
              <a:off x="4410105" y="4149081"/>
              <a:ext cx="457448"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8" name="Straight Arrow Connector 57"/>
            <p:cNvCxnSpPr>
              <a:stCxn id="53" idx="3"/>
              <a:endCxn id="52" idx="1"/>
            </p:cNvCxnSpPr>
            <p:nvPr/>
          </p:nvCxnSpPr>
          <p:spPr bwMode="auto">
            <a:xfrm>
              <a:off x="5479386" y="4149081"/>
              <a:ext cx="206986"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9" name="Rectangle 20"/>
            <p:cNvSpPr>
              <a:spLocks noChangeArrowheads="1"/>
            </p:cNvSpPr>
            <p:nvPr/>
          </p:nvSpPr>
          <p:spPr bwMode="auto">
            <a:xfrm>
              <a:off x="567157" y="2422274"/>
              <a:ext cx="416156" cy="3421089"/>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grpSp>
      <p:grpSp>
        <p:nvGrpSpPr>
          <p:cNvPr id="43" name="Group 42"/>
          <p:cNvGrpSpPr/>
          <p:nvPr/>
        </p:nvGrpSpPr>
        <p:grpSpPr>
          <a:xfrm>
            <a:off x="1121302" y="1507377"/>
            <a:ext cx="2166338" cy="4933259"/>
            <a:chOff x="1048340" y="1507377"/>
            <a:chExt cx="2166338" cy="4933259"/>
          </a:xfrm>
        </p:grpSpPr>
        <p:sp>
          <p:nvSpPr>
            <p:cNvPr id="21" name="Rectangle 8"/>
            <p:cNvSpPr/>
            <p:nvPr/>
          </p:nvSpPr>
          <p:spPr bwMode="gray">
            <a:xfrm>
              <a:off x="1054678" y="1879675"/>
              <a:ext cx="2160000" cy="1440000"/>
            </a:xfrm>
            <a:prstGeom prst="rect">
              <a:avLst/>
            </a:prstGeom>
          </p:spPr>
          <p:style>
            <a:lnRef idx="2">
              <a:schemeClr val="accent4"/>
            </a:lnRef>
            <a:fillRef idx="1">
              <a:schemeClr val="lt1"/>
            </a:fillRef>
            <a:effectRef idx="0">
              <a:schemeClr val="accent4"/>
            </a:effectRef>
            <a:fontRef idx="minor">
              <a:schemeClr val="dk1"/>
            </a:fontRef>
          </p:style>
          <p:txBody>
            <a:bodyPr lIns="108000" tIns="72000" rIns="108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85725" indent="-85725">
                <a:spcAft>
                  <a:spcPts val="300"/>
                </a:spcAft>
                <a:buFont typeface="Arial" pitchFamily="34" charset="0"/>
                <a:buChar char="•"/>
              </a:pPr>
              <a:r>
                <a:rPr lang="zh-CN" altLang="en-US" sz="1400" b="1" smtClean="0">
                  <a:latin typeface="微软雅黑" pitchFamily="34" charset="-122"/>
                  <a:ea typeface="微软雅黑" pitchFamily="34" charset="-122"/>
                  <a:cs typeface="Arial"/>
                </a:rPr>
                <a:t>提前确定销售、稳定生产</a:t>
              </a:r>
              <a:endParaRPr lang="en-US" altLang="zh-CN" sz="1400" b="1" smtClean="0">
                <a:latin typeface="微软雅黑" pitchFamily="34" charset="-122"/>
                <a:ea typeface="微软雅黑" pitchFamily="34" charset="-122"/>
                <a:cs typeface="Arial"/>
              </a:endParaRPr>
            </a:p>
            <a:p>
              <a:pPr marL="85725" indent="-85725">
                <a:spcAft>
                  <a:spcPts val="300"/>
                </a:spcAft>
                <a:buFont typeface="Arial" pitchFamily="34" charset="0"/>
                <a:buChar char="•"/>
              </a:pPr>
              <a:r>
                <a:rPr lang="zh-CN" altLang="en-US" sz="1400" smtClean="0">
                  <a:latin typeface="微软雅黑" pitchFamily="34" charset="-122"/>
                  <a:ea typeface="微软雅黑" pitchFamily="34" charset="-122"/>
                  <a:cs typeface="Arial"/>
                </a:rPr>
                <a:t>扩大销路、实现快速销售</a:t>
              </a:r>
              <a:endParaRPr lang="en-US" altLang="zh-CN" sz="1400" smtClean="0">
                <a:latin typeface="微软雅黑" pitchFamily="34" charset="-122"/>
                <a:ea typeface="微软雅黑" pitchFamily="34" charset="-122"/>
                <a:cs typeface="Arial"/>
              </a:endParaRPr>
            </a:p>
            <a:p>
              <a:pPr marL="85725" indent="-85725">
                <a:spcAft>
                  <a:spcPts val="300"/>
                </a:spcAft>
                <a:buFont typeface="Arial" pitchFamily="34" charset="0"/>
                <a:buChar char="•"/>
              </a:pPr>
              <a:r>
                <a:rPr lang="zh-CN" altLang="en-US" sz="1400" smtClean="0">
                  <a:latin typeface="微软雅黑" pitchFamily="34" charset="-122"/>
                  <a:ea typeface="微软雅黑" pitchFamily="34" charset="-122"/>
                  <a:cs typeface="Arial"/>
                </a:rPr>
                <a:t>缓解资金压力</a:t>
              </a:r>
              <a:endParaRPr lang="en-US" altLang="zh-CN" sz="1400">
                <a:latin typeface="微软雅黑" pitchFamily="34" charset="-122"/>
                <a:ea typeface="微软雅黑" pitchFamily="34" charset="-122"/>
                <a:cs typeface="Arial"/>
              </a:endParaRPr>
            </a:p>
          </p:txBody>
        </p:sp>
        <p:sp>
          <p:nvSpPr>
            <p:cNvPr id="27" name="Rectangle 9"/>
            <p:cNvSpPr/>
            <p:nvPr/>
          </p:nvSpPr>
          <p:spPr bwMode="gray">
            <a:xfrm>
              <a:off x="1048340" y="3429000"/>
              <a:ext cx="2160000" cy="1440000"/>
            </a:xfrm>
            <a:prstGeom prst="rect">
              <a:avLst/>
            </a:prstGeom>
          </p:spPr>
          <p:style>
            <a:lnRef idx="2">
              <a:schemeClr val="accent4"/>
            </a:lnRef>
            <a:fillRef idx="1">
              <a:schemeClr val="lt1"/>
            </a:fillRef>
            <a:effectRef idx="0">
              <a:schemeClr val="accent4"/>
            </a:effectRef>
            <a:fontRef idx="minor">
              <a:schemeClr val="dk1"/>
            </a:fontRef>
          </p:style>
          <p:txBody>
            <a:bodyPr lIns="108000" tIns="72000" rIns="108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85725" indent="-85725">
                <a:spcAft>
                  <a:spcPts val="300"/>
                </a:spcAft>
                <a:buFont typeface="Arial" pitchFamily="34" charset="0"/>
                <a:buChar char="•"/>
              </a:pPr>
              <a:r>
                <a:rPr lang="zh-CN" altLang="en-US" sz="1400" smtClean="0">
                  <a:latin typeface="微软雅黑" pitchFamily="34" charset="-122"/>
                  <a:ea typeface="微软雅黑" pitchFamily="34" charset="-122"/>
                  <a:cs typeface="Arial"/>
                </a:rPr>
                <a:t>获得融资方资信保障</a:t>
              </a:r>
              <a:endParaRPr lang="en-US" altLang="zh-CN" sz="1400" smtClean="0">
                <a:latin typeface="微软雅黑" pitchFamily="34" charset="-122"/>
                <a:ea typeface="微软雅黑" pitchFamily="34" charset="-122"/>
                <a:cs typeface="Arial"/>
              </a:endParaRPr>
            </a:p>
            <a:p>
              <a:pPr marL="85725" indent="-85725">
                <a:spcAft>
                  <a:spcPts val="300"/>
                </a:spcAft>
                <a:buFont typeface="Arial" pitchFamily="34" charset="0"/>
                <a:buChar char="•"/>
              </a:pPr>
              <a:r>
                <a:rPr lang="zh-CN" altLang="en-US" sz="1400" b="1" smtClean="0">
                  <a:latin typeface="微软雅黑" pitchFamily="34" charset="-122"/>
                  <a:ea typeface="微软雅黑" pitchFamily="34" charset="-122"/>
                  <a:cs typeface="Arial"/>
                </a:rPr>
                <a:t>安全可控的质押、解质押操作、增强金融物流业务</a:t>
              </a:r>
              <a:endParaRPr lang="en-US" altLang="zh-CN" sz="1400" b="1" smtClean="0">
                <a:latin typeface="微软雅黑" pitchFamily="34" charset="-122"/>
                <a:ea typeface="微软雅黑" pitchFamily="34" charset="-122"/>
                <a:cs typeface="Arial"/>
              </a:endParaRPr>
            </a:p>
            <a:p>
              <a:pPr marL="85725" indent="-85725">
                <a:spcAft>
                  <a:spcPts val="300"/>
                </a:spcAft>
                <a:buFont typeface="Arial" pitchFamily="34" charset="0"/>
                <a:buChar char="•"/>
              </a:pPr>
              <a:r>
                <a:rPr lang="zh-CN" altLang="en-US" sz="1400" smtClean="0">
                  <a:latin typeface="微软雅黑" pitchFamily="34" charset="-122"/>
                  <a:ea typeface="微软雅黑" pitchFamily="34" charset="-122"/>
                  <a:cs typeface="Arial"/>
                </a:rPr>
                <a:t>贷款失败时处理质押物</a:t>
              </a:r>
              <a:endParaRPr lang="en-US" altLang="zh-CN" sz="1400" smtClean="0">
                <a:latin typeface="微软雅黑" pitchFamily="34" charset="-122"/>
                <a:ea typeface="微软雅黑" pitchFamily="34" charset="-122"/>
                <a:cs typeface="Arial"/>
              </a:endParaRPr>
            </a:p>
          </p:txBody>
        </p:sp>
        <p:sp>
          <p:nvSpPr>
            <p:cNvPr id="28" name="Rectangle 9"/>
            <p:cNvSpPr/>
            <p:nvPr/>
          </p:nvSpPr>
          <p:spPr bwMode="gray">
            <a:xfrm>
              <a:off x="1048340" y="5000636"/>
              <a:ext cx="2160000" cy="1440000"/>
            </a:xfrm>
            <a:prstGeom prst="rect">
              <a:avLst/>
            </a:prstGeom>
          </p:spPr>
          <p:style>
            <a:lnRef idx="2">
              <a:schemeClr val="accent4"/>
            </a:lnRef>
            <a:fillRef idx="1">
              <a:schemeClr val="lt1"/>
            </a:fillRef>
            <a:effectRef idx="0">
              <a:schemeClr val="accent4"/>
            </a:effectRef>
            <a:fontRef idx="minor">
              <a:schemeClr val="dk1"/>
            </a:fontRef>
          </p:style>
          <p:txBody>
            <a:bodyPr lIns="108000" tIns="72000" rIns="108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85725" indent="-85725">
                <a:spcAft>
                  <a:spcPts val="300"/>
                </a:spcAft>
                <a:buFont typeface="Arial" pitchFamily="34" charset="0"/>
                <a:buChar char="•"/>
              </a:pPr>
              <a:r>
                <a:rPr lang="zh-CN" altLang="en-US" sz="1400" b="1" smtClean="0">
                  <a:latin typeface="微软雅黑" pitchFamily="34" charset="-122"/>
                  <a:ea typeface="微软雅黑" pitchFamily="34" charset="-122"/>
                  <a:cs typeface="Arial"/>
                </a:rPr>
                <a:t>获取真实的服务需求信息，提高收益</a:t>
              </a:r>
              <a:endParaRPr lang="en-US" altLang="zh-CN" sz="1400" b="1">
                <a:latin typeface="微软雅黑" pitchFamily="34" charset="-122"/>
                <a:ea typeface="微软雅黑" pitchFamily="34" charset="-122"/>
                <a:cs typeface="Arial"/>
              </a:endParaRPr>
            </a:p>
          </p:txBody>
        </p:sp>
        <p:sp>
          <p:nvSpPr>
            <p:cNvPr id="36" name="Rectangle 17"/>
            <p:cNvSpPr/>
            <p:nvPr/>
          </p:nvSpPr>
          <p:spPr bwMode="gray">
            <a:xfrm>
              <a:off x="1048340" y="1507377"/>
              <a:ext cx="2160000" cy="324000"/>
            </a:xfrm>
            <a:prstGeom prst="rect">
              <a:avLst/>
            </a:prstGeom>
          </p:spPr>
          <p:style>
            <a:lnRef idx="1">
              <a:schemeClr val="accent6"/>
            </a:lnRef>
            <a:fillRef idx="2">
              <a:schemeClr val="accent6"/>
            </a:fillRef>
            <a:effectRef idx="1">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400" b="1" smtClean="0">
                  <a:latin typeface="微软雅黑" pitchFamily="34" charset="-122"/>
                  <a:ea typeface="微软雅黑" pitchFamily="34" charset="-122"/>
                  <a:cs typeface="Arial"/>
                </a:rPr>
                <a:t>关键利益诉求</a:t>
              </a:r>
              <a:endParaRPr lang="en-US" sz="1400" b="1" smtClean="0">
                <a:latin typeface="微软雅黑" pitchFamily="34" charset="-122"/>
                <a:ea typeface="微软雅黑" pitchFamily="34" charset="-122"/>
                <a:cs typeface="Arial"/>
              </a:endParaRPr>
            </a:p>
          </p:txBody>
        </p:sp>
      </p:grpSp>
      <p:grpSp>
        <p:nvGrpSpPr>
          <p:cNvPr id="41" name="Group 40"/>
          <p:cNvGrpSpPr/>
          <p:nvPr/>
        </p:nvGrpSpPr>
        <p:grpSpPr>
          <a:xfrm>
            <a:off x="5708024" y="1507377"/>
            <a:ext cx="1440000" cy="4933259"/>
            <a:chOff x="5643570" y="1507377"/>
            <a:chExt cx="1440000" cy="4933259"/>
          </a:xfrm>
        </p:grpSpPr>
        <p:sp>
          <p:nvSpPr>
            <p:cNvPr id="22" name="Rectangle 8"/>
            <p:cNvSpPr/>
            <p:nvPr/>
          </p:nvSpPr>
          <p:spPr bwMode="gray">
            <a:xfrm>
              <a:off x="5643570" y="1879675"/>
              <a:ext cx="1440000" cy="1440000"/>
            </a:xfrm>
            <a:prstGeom prst="rect">
              <a:avLst/>
            </a:prstGeom>
          </p:spPr>
          <p:style>
            <a:lnRef idx="2">
              <a:schemeClr val="accent4"/>
            </a:lnRef>
            <a:fillRef idx="1">
              <a:schemeClr val="lt1"/>
            </a:fillRef>
            <a:effectRef idx="0">
              <a:schemeClr val="accent4"/>
            </a:effectRef>
            <a:fontRef idx="minor">
              <a:schemeClr val="dk1"/>
            </a:fontRef>
          </p:style>
          <p:txBody>
            <a:bodyPr lIns="108000" tIns="72000" rIns="108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85725" indent="-85725">
                <a:spcAft>
                  <a:spcPts val="300"/>
                </a:spcAft>
                <a:buFont typeface="Arial" pitchFamily="34" charset="0"/>
                <a:buChar char="•"/>
              </a:pPr>
              <a:r>
                <a:rPr lang="zh-CN" altLang="en-US" sz="1400" smtClean="0">
                  <a:latin typeface="微软雅黑" pitchFamily="34" charset="-122"/>
                  <a:ea typeface="微软雅黑" pitchFamily="34" charset="-122"/>
                  <a:cs typeface="Arial"/>
                </a:rPr>
                <a:t>钢厂产能预售</a:t>
              </a:r>
              <a:endParaRPr lang="en-US" altLang="zh-CN" sz="1400" smtClean="0">
                <a:latin typeface="微软雅黑" pitchFamily="34" charset="-122"/>
                <a:ea typeface="微软雅黑" pitchFamily="34" charset="-122"/>
                <a:cs typeface="Arial"/>
              </a:endParaRPr>
            </a:p>
            <a:p>
              <a:pPr marL="85725" indent="-85725">
                <a:spcAft>
                  <a:spcPts val="300"/>
                </a:spcAft>
                <a:buFont typeface="Arial" pitchFamily="34" charset="0"/>
                <a:buChar char="•"/>
              </a:pPr>
              <a:r>
                <a:rPr lang="zh-CN" altLang="en-US" sz="1400" smtClean="0">
                  <a:latin typeface="微软雅黑" pitchFamily="34" charset="-122"/>
                  <a:ea typeface="微软雅黑" pitchFamily="34" charset="-122"/>
                  <a:cs typeface="Arial"/>
                </a:rPr>
                <a:t>竞价销售</a:t>
              </a:r>
              <a:endParaRPr lang="en-US" altLang="zh-CN" sz="1400" smtClean="0">
                <a:latin typeface="微软雅黑" pitchFamily="34" charset="-122"/>
                <a:ea typeface="微软雅黑" pitchFamily="34" charset="-122"/>
                <a:cs typeface="Arial"/>
              </a:endParaRPr>
            </a:p>
          </p:txBody>
        </p:sp>
        <p:sp>
          <p:nvSpPr>
            <p:cNvPr id="29" name="Rectangle 28"/>
            <p:cNvSpPr/>
            <p:nvPr/>
          </p:nvSpPr>
          <p:spPr bwMode="gray">
            <a:xfrm>
              <a:off x="5643570" y="5000636"/>
              <a:ext cx="1440000" cy="1440000"/>
            </a:xfrm>
            <a:prstGeom prst="rect">
              <a:avLst/>
            </a:prstGeom>
          </p:spPr>
          <p:style>
            <a:lnRef idx="2">
              <a:schemeClr val="accent4"/>
            </a:lnRef>
            <a:fillRef idx="1">
              <a:schemeClr val="lt1"/>
            </a:fillRef>
            <a:effectRef idx="0">
              <a:schemeClr val="accent4"/>
            </a:effectRef>
            <a:fontRef idx="minor">
              <a:schemeClr val="dk1"/>
            </a:fontRef>
          </p:style>
          <p:txBody>
            <a:bodyPr lIns="108000" tIns="72000" rIns="108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85725" indent="-85725">
                <a:spcAft>
                  <a:spcPts val="300"/>
                </a:spcAft>
                <a:buFont typeface="Arial" pitchFamily="34" charset="0"/>
                <a:buChar char="•"/>
              </a:pPr>
              <a:r>
                <a:rPr lang="zh-CN" altLang="en-US" sz="1400" smtClean="0">
                  <a:latin typeface="微软雅黑" pitchFamily="34" charset="-122"/>
                  <a:ea typeface="微软雅黑" pitchFamily="34" charset="-122"/>
                  <a:cs typeface="Arial"/>
                </a:rPr>
                <a:t>仓储服务</a:t>
              </a:r>
              <a:endParaRPr lang="en-US" altLang="zh-CN" sz="1400" smtClean="0">
                <a:latin typeface="微软雅黑" pitchFamily="34" charset="-122"/>
                <a:ea typeface="微软雅黑" pitchFamily="34" charset="-122"/>
                <a:cs typeface="Arial"/>
              </a:endParaRPr>
            </a:p>
            <a:p>
              <a:pPr marL="85725" indent="-85725">
                <a:spcAft>
                  <a:spcPts val="300"/>
                </a:spcAft>
                <a:buFont typeface="Arial" pitchFamily="34" charset="0"/>
                <a:buChar char="•"/>
              </a:pPr>
              <a:r>
                <a:rPr lang="zh-CN" altLang="en-US" sz="1400" smtClean="0">
                  <a:latin typeface="微软雅黑" pitchFamily="34" charset="-122"/>
                  <a:ea typeface="微软雅黑" pitchFamily="34" charset="-122"/>
                  <a:cs typeface="Arial"/>
                </a:rPr>
                <a:t>剪切加工</a:t>
              </a:r>
              <a:endParaRPr lang="en-US" altLang="zh-CN" sz="1400" smtClean="0">
                <a:latin typeface="微软雅黑" pitchFamily="34" charset="-122"/>
                <a:ea typeface="微软雅黑" pitchFamily="34" charset="-122"/>
                <a:cs typeface="Arial"/>
              </a:endParaRPr>
            </a:p>
            <a:p>
              <a:pPr marL="85725" indent="-85725">
                <a:spcAft>
                  <a:spcPts val="300"/>
                </a:spcAft>
                <a:buFont typeface="Arial" pitchFamily="34" charset="0"/>
                <a:buChar char="•"/>
              </a:pPr>
              <a:r>
                <a:rPr lang="zh-CN" altLang="en-US" sz="1400" smtClean="0">
                  <a:latin typeface="微软雅黑" pitchFamily="34" charset="-122"/>
                  <a:ea typeface="微软雅黑" pitchFamily="34" charset="-122"/>
                  <a:cs typeface="Arial"/>
                </a:rPr>
                <a:t>物流服务</a:t>
              </a:r>
            </a:p>
          </p:txBody>
        </p:sp>
        <p:sp>
          <p:nvSpPr>
            <p:cNvPr id="30" name="Rectangle 9"/>
            <p:cNvSpPr/>
            <p:nvPr/>
          </p:nvSpPr>
          <p:spPr bwMode="gray">
            <a:xfrm>
              <a:off x="5643570" y="3429000"/>
              <a:ext cx="1440000" cy="1440000"/>
            </a:xfrm>
            <a:prstGeom prst="rect">
              <a:avLst/>
            </a:prstGeom>
          </p:spPr>
          <p:style>
            <a:lnRef idx="2">
              <a:schemeClr val="accent4"/>
            </a:lnRef>
            <a:fillRef idx="1">
              <a:schemeClr val="lt1"/>
            </a:fillRef>
            <a:effectRef idx="0">
              <a:schemeClr val="accent4"/>
            </a:effectRef>
            <a:fontRef idx="minor">
              <a:schemeClr val="dk1"/>
            </a:fontRef>
          </p:style>
          <p:txBody>
            <a:bodyPr lIns="108000" tIns="72000" rIns="108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85725" indent="-85725">
                <a:spcAft>
                  <a:spcPts val="300"/>
                </a:spcAft>
                <a:buFont typeface="Arial" pitchFamily="34" charset="0"/>
                <a:buChar char="•"/>
              </a:pPr>
              <a:r>
                <a:rPr lang="zh-CN" altLang="en-US" sz="1400" smtClean="0">
                  <a:latin typeface="微软雅黑" pitchFamily="34" charset="-122"/>
                  <a:ea typeface="微软雅黑" pitchFamily="34" charset="-122"/>
                  <a:cs typeface="Arial"/>
                </a:rPr>
                <a:t>订单融资</a:t>
              </a:r>
              <a:endParaRPr lang="en-US" altLang="zh-CN" sz="1400" smtClean="0">
                <a:latin typeface="微软雅黑" pitchFamily="34" charset="-122"/>
                <a:ea typeface="微软雅黑" pitchFamily="34" charset="-122"/>
                <a:cs typeface="Arial"/>
              </a:endParaRPr>
            </a:p>
            <a:p>
              <a:pPr marL="85725" indent="-85725">
                <a:spcAft>
                  <a:spcPts val="300"/>
                </a:spcAft>
                <a:buFont typeface="Arial" pitchFamily="34" charset="0"/>
                <a:buChar char="•"/>
              </a:pPr>
              <a:r>
                <a:rPr lang="zh-CN" altLang="en-US" sz="1400" smtClean="0">
                  <a:latin typeface="微软雅黑" pitchFamily="34" charset="-122"/>
                  <a:ea typeface="微软雅黑" pitchFamily="34" charset="-122"/>
                  <a:cs typeface="Arial"/>
                </a:rPr>
                <a:t>仓单融资</a:t>
              </a:r>
              <a:endParaRPr lang="en-US" altLang="zh-CN" sz="1400" smtClean="0">
                <a:latin typeface="微软雅黑" pitchFamily="34" charset="-122"/>
                <a:ea typeface="微软雅黑" pitchFamily="34" charset="-122"/>
                <a:cs typeface="Arial"/>
              </a:endParaRPr>
            </a:p>
            <a:p>
              <a:pPr marL="85725" indent="-85725">
                <a:spcAft>
                  <a:spcPts val="300"/>
                </a:spcAft>
                <a:buFont typeface="Arial" pitchFamily="34" charset="0"/>
                <a:buChar char="•"/>
              </a:pPr>
              <a:r>
                <a:rPr lang="zh-CN" altLang="en-US" sz="1400" smtClean="0">
                  <a:latin typeface="微软雅黑" pitchFamily="34" charset="-122"/>
                  <a:ea typeface="微软雅黑" pitchFamily="34" charset="-122"/>
                  <a:cs typeface="Arial"/>
                </a:rPr>
                <a:t>保理融资</a:t>
              </a:r>
              <a:endParaRPr lang="en-US" altLang="zh-CN" sz="1400" smtClean="0">
                <a:latin typeface="微软雅黑" pitchFamily="34" charset="-122"/>
                <a:ea typeface="微软雅黑" pitchFamily="34" charset="-122"/>
                <a:cs typeface="Arial"/>
              </a:endParaRPr>
            </a:p>
          </p:txBody>
        </p:sp>
        <p:sp>
          <p:nvSpPr>
            <p:cNvPr id="37" name="Rectangle 18"/>
            <p:cNvSpPr/>
            <p:nvPr/>
          </p:nvSpPr>
          <p:spPr bwMode="gray">
            <a:xfrm>
              <a:off x="5643570" y="1507377"/>
              <a:ext cx="1440000" cy="324000"/>
            </a:xfrm>
            <a:prstGeom prst="rect">
              <a:avLst/>
            </a:prstGeom>
          </p:spPr>
          <p:style>
            <a:lnRef idx="1">
              <a:schemeClr val="accent6"/>
            </a:lnRef>
            <a:fillRef idx="2">
              <a:schemeClr val="accent6"/>
            </a:fillRef>
            <a:effectRef idx="1">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400" b="1" smtClean="0">
                  <a:latin typeface="微软雅黑" pitchFamily="34" charset="-122"/>
                  <a:ea typeface="微软雅黑" pitchFamily="34" charset="-122"/>
                  <a:cs typeface="Arial"/>
                </a:rPr>
                <a:t>业务举例</a:t>
              </a:r>
              <a:endParaRPr lang="en-US" sz="1400" b="1" smtClean="0">
                <a:latin typeface="微软雅黑" pitchFamily="34" charset="-122"/>
                <a:ea typeface="微软雅黑" pitchFamily="34" charset="-122"/>
                <a:cs typeface="Arial"/>
              </a:endParaRPr>
            </a:p>
          </p:txBody>
        </p:sp>
      </p:grpSp>
      <p:grpSp>
        <p:nvGrpSpPr>
          <p:cNvPr id="40" name="Group 39"/>
          <p:cNvGrpSpPr/>
          <p:nvPr/>
        </p:nvGrpSpPr>
        <p:grpSpPr>
          <a:xfrm>
            <a:off x="7278214" y="1507377"/>
            <a:ext cx="1440000" cy="4933259"/>
            <a:chOff x="7278214" y="1507377"/>
            <a:chExt cx="1440000" cy="4933259"/>
          </a:xfrm>
        </p:grpSpPr>
        <p:sp>
          <p:nvSpPr>
            <p:cNvPr id="23" name="Rectangle 8"/>
            <p:cNvSpPr/>
            <p:nvPr/>
          </p:nvSpPr>
          <p:spPr bwMode="gray">
            <a:xfrm>
              <a:off x="7278214" y="1879675"/>
              <a:ext cx="1440000" cy="1440000"/>
            </a:xfrm>
            <a:prstGeom prst="rect">
              <a:avLst/>
            </a:prstGeom>
          </p:spPr>
          <p:style>
            <a:lnRef idx="2">
              <a:schemeClr val="accent4"/>
            </a:lnRef>
            <a:fillRef idx="1">
              <a:schemeClr val="lt1"/>
            </a:fillRef>
            <a:effectRef idx="0">
              <a:schemeClr val="accent4"/>
            </a:effectRef>
            <a:fontRef idx="minor">
              <a:schemeClr val="dk1"/>
            </a:fontRef>
          </p:style>
          <p:txBody>
            <a:bodyPr lIns="108000" tIns="72000" rIns="108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85725" indent="-85725">
                <a:spcAft>
                  <a:spcPts val="300"/>
                </a:spcAft>
                <a:buFont typeface="Arial" pitchFamily="34" charset="0"/>
                <a:buChar char="•"/>
                <a:tabLst>
                  <a:tab pos="85725"/>
                </a:tabLst>
              </a:pPr>
              <a:r>
                <a:rPr lang="zh-CN" altLang="en-US" sz="1400" smtClean="0">
                  <a:latin typeface="微软雅黑" pitchFamily="34" charset="-122"/>
                  <a:ea typeface="微软雅黑" pitchFamily="34" charset="-122"/>
                  <a:cs typeface="Arial"/>
                </a:rPr>
                <a:t>获得预售渠道</a:t>
              </a:r>
              <a:endParaRPr lang="en-US" altLang="zh-CN" sz="1400" smtClean="0">
                <a:latin typeface="微软雅黑" pitchFamily="34" charset="-122"/>
                <a:ea typeface="微软雅黑" pitchFamily="34" charset="-122"/>
                <a:cs typeface="Arial"/>
              </a:endParaRPr>
            </a:p>
            <a:p>
              <a:pPr marL="85725" indent="-85725">
                <a:spcAft>
                  <a:spcPts val="300"/>
                </a:spcAft>
                <a:buFont typeface="Arial" pitchFamily="34" charset="0"/>
                <a:buChar char="•"/>
                <a:tabLst>
                  <a:tab pos="85725"/>
                </a:tabLst>
              </a:pPr>
              <a:r>
                <a:rPr lang="zh-CN" altLang="en-US" sz="1400" smtClean="0">
                  <a:latin typeface="微软雅黑" pitchFamily="34" charset="-122"/>
                  <a:ea typeface="微软雅黑" pitchFamily="34" charset="-122"/>
                  <a:cs typeface="Arial"/>
                </a:rPr>
                <a:t>获得更多收入</a:t>
              </a:r>
              <a:endParaRPr lang="en-US" altLang="zh-CN" sz="1400" smtClean="0">
                <a:latin typeface="微软雅黑" pitchFamily="34" charset="-122"/>
                <a:ea typeface="微软雅黑" pitchFamily="34" charset="-122"/>
                <a:cs typeface="Arial"/>
              </a:endParaRPr>
            </a:p>
            <a:p>
              <a:pPr marL="85725" indent="-85725">
                <a:spcAft>
                  <a:spcPts val="300"/>
                </a:spcAft>
                <a:buFont typeface="Arial" pitchFamily="34" charset="0"/>
                <a:buChar char="•"/>
                <a:tabLst>
                  <a:tab pos="85725"/>
                </a:tabLst>
              </a:pPr>
              <a:r>
                <a:rPr lang="zh-CN" altLang="en-US" sz="1400" smtClean="0">
                  <a:latin typeface="微软雅黑" pitchFamily="34" charset="-122"/>
                  <a:ea typeface="微软雅黑" pitchFamily="34" charset="-122"/>
                  <a:cs typeface="Arial"/>
                </a:rPr>
                <a:t>获得融资，改善资金压力</a:t>
              </a:r>
              <a:endParaRPr lang="en-US" altLang="zh-CN" sz="1400">
                <a:latin typeface="微软雅黑" pitchFamily="34" charset="-122"/>
                <a:ea typeface="微软雅黑" pitchFamily="34" charset="-122"/>
                <a:cs typeface="Arial"/>
              </a:endParaRPr>
            </a:p>
          </p:txBody>
        </p:sp>
        <p:sp>
          <p:nvSpPr>
            <p:cNvPr id="31" name="Rectangle 9"/>
            <p:cNvSpPr/>
            <p:nvPr/>
          </p:nvSpPr>
          <p:spPr bwMode="gray">
            <a:xfrm>
              <a:off x="7278214" y="5000636"/>
              <a:ext cx="1440000" cy="1440000"/>
            </a:xfrm>
            <a:prstGeom prst="rect">
              <a:avLst/>
            </a:prstGeom>
          </p:spPr>
          <p:style>
            <a:lnRef idx="2">
              <a:schemeClr val="accent4"/>
            </a:lnRef>
            <a:fillRef idx="1">
              <a:schemeClr val="lt1"/>
            </a:fillRef>
            <a:effectRef idx="0">
              <a:schemeClr val="accent4"/>
            </a:effectRef>
            <a:fontRef idx="minor">
              <a:schemeClr val="dk1"/>
            </a:fontRef>
          </p:style>
          <p:txBody>
            <a:bodyPr lIns="108000" tIns="72000" rIns="108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85725" indent="-85725">
                <a:spcAft>
                  <a:spcPts val="300"/>
                </a:spcAft>
                <a:buFont typeface="Arial" pitchFamily="34" charset="0"/>
                <a:buChar char="•"/>
              </a:pPr>
              <a:r>
                <a:rPr lang="zh-CN" altLang="en-US" sz="1400" smtClean="0">
                  <a:latin typeface="微软雅黑" pitchFamily="34" charset="-122"/>
                  <a:ea typeface="微软雅黑" pitchFamily="34" charset="-122"/>
                  <a:cs typeface="Arial"/>
                </a:rPr>
                <a:t>获得品牌效应</a:t>
              </a:r>
              <a:endParaRPr lang="en-US" altLang="zh-CN" sz="1400" smtClean="0">
                <a:latin typeface="微软雅黑" pitchFamily="34" charset="-122"/>
                <a:ea typeface="微软雅黑" pitchFamily="34" charset="-122"/>
                <a:cs typeface="Arial"/>
              </a:endParaRPr>
            </a:p>
            <a:p>
              <a:pPr marL="85725" indent="-85725">
                <a:spcAft>
                  <a:spcPts val="300"/>
                </a:spcAft>
                <a:buFont typeface="Arial" pitchFamily="34" charset="0"/>
                <a:buChar char="•"/>
              </a:pPr>
              <a:r>
                <a:rPr lang="zh-CN" altLang="en-US" sz="1400" smtClean="0">
                  <a:latin typeface="微软雅黑" pitchFamily="34" charset="-122"/>
                  <a:ea typeface="微软雅黑" pitchFamily="34" charset="-122"/>
                  <a:cs typeface="Arial"/>
                </a:rPr>
                <a:t>扩大服务收入</a:t>
              </a:r>
              <a:endParaRPr lang="en-US" altLang="zh-CN" sz="1400">
                <a:latin typeface="微软雅黑" pitchFamily="34" charset="-122"/>
                <a:ea typeface="微软雅黑" pitchFamily="34" charset="-122"/>
                <a:cs typeface="Arial"/>
              </a:endParaRPr>
            </a:p>
          </p:txBody>
        </p:sp>
        <p:sp>
          <p:nvSpPr>
            <p:cNvPr id="32" name="Rectangle 9"/>
            <p:cNvSpPr/>
            <p:nvPr/>
          </p:nvSpPr>
          <p:spPr bwMode="gray">
            <a:xfrm>
              <a:off x="7278214" y="3429000"/>
              <a:ext cx="1440000" cy="1440000"/>
            </a:xfrm>
            <a:prstGeom prst="rect">
              <a:avLst/>
            </a:prstGeom>
          </p:spPr>
          <p:style>
            <a:lnRef idx="2">
              <a:schemeClr val="accent4"/>
            </a:lnRef>
            <a:fillRef idx="1">
              <a:schemeClr val="lt1"/>
            </a:fillRef>
            <a:effectRef idx="0">
              <a:schemeClr val="accent4"/>
            </a:effectRef>
            <a:fontRef idx="minor">
              <a:schemeClr val="dk1"/>
            </a:fontRef>
          </p:style>
          <p:txBody>
            <a:bodyPr lIns="108000" tIns="72000" rIns="108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85725" indent="-85725">
                <a:spcAft>
                  <a:spcPts val="300"/>
                </a:spcAft>
                <a:buFont typeface="Arial" pitchFamily="34" charset="0"/>
                <a:buChar char="•"/>
              </a:pPr>
              <a:r>
                <a:rPr lang="zh-CN" altLang="en-US" sz="1400" smtClean="0">
                  <a:latin typeface="微软雅黑" pitchFamily="34" charset="-122"/>
                  <a:ea typeface="微软雅黑" pitchFamily="34" charset="-122"/>
                  <a:cs typeface="Arial"/>
                </a:rPr>
                <a:t>降低融资业务风险</a:t>
              </a:r>
              <a:endParaRPr lang="en-US" altLang="zh-CN" sz="1400" smtClean="0">
                <a:latin typeface="微软雅黑" pitchFamily="34" charset="-122"/>
                <a:ea typeface="微软雅黑" pitchFamily="34" charset="-122"/>
                <a:cs typeface="Arial"/>
              </a:endParaRPr>
            </a:p>
            <a:p>
              <a:pPr marL="85725" indent="-85725">
                <a:spcAft>
                  <a:spcPts val="300"/>
                </a:spcAft>
                <a:buFont typeface="Arial" pitchFamily="34" charset="0"/>
                <a:buChar char="•"/>
              </a:pPr>
              <a:r>
                <a:rPr lang="zh-CN" altLang="en-US" sz="1400" smtClean="0">
                  <a:latin typeface="微软雅黑" pitchFamily="34" charset="-122"/>
                  <a:ea typeface="微软雅黑" pitchFamily="34" charset="-122"/>
                  <a:cs typeface="Arial"/>
                </a:rPr>
                <a:t>提高融资业务效率</a:t>
              </a:r>
              <a:endParaRPr lang="en-US" altLang="zh-CN" sz="1400" smtClean="0">
                <a:latin typeface="微软雅黑" pitchFamily="34" charset="-122"/>
                <a:ea typeface="微软雅黑" pitchFamily="34" charset="-122"/>
                <a:cs typeface="Arial"/>
              </a:endParaRPr>
            </a:p>
            <a:p>
              <a:pPr marL="85725" indent="-85725">
                <a:spcAft>
                  <a:spcPts val="300"/>
                </a:spcAft>
                <a:buFont typeface="Arial" pitchFamily="34" charset="0"/>
                <a:buChar char="•"/>
              </a:pPr>
              <a:r>
                <a:rPr lang="zh-CN" altLang="en-US" sz="1400" smtClean="0">
                  <a:latin typeface="微软雅黑" pitchFamily="34" charset="-122"/>
                  <a:ea typeface="微软雅黑" pitchFamily="34" charset="-122"/>
                  <a:cs typeface="Arial"/>
                </a:rPr>
                <a:t>做大融资业务</a:t>
              </a:r>
              <a:endParaRPr lang="zh-CN" altLang="en-US" sz="1400">
                <a:latin typeface="微软雅黑" pitchFamily="34" charset="-122"/>
                <a:ea typeface="微软雅黑" pitchFamily="34" charset="-122"/>
                <a:cs typeface="Arial"/>
              </a:endParaRPr>
            </a:p>
          </p:txBody>
        </p:sp>
        <p:sp>
          <p:nvSpPr>
            <p:cNvPr id="38" name="Rectangle 19"/>
            <p:cNvSpPr/>
            <p:nvPr/>
          </p:nvSpPr>
          <p:spPr bwMode="gray">
            <a:xfrm>
              <a:off x="7278214" y="1507377"/>
              <a:ext cx="1440000" cy="324000"/>
            </a:xfrm>
            <a:prstGeom prst="rect">
              <a:avLst/>
            </a:prstGeom>
          </p:spPr>
          <p:style>
            <a:lnRef idx="1">
              <a:schemeClr val="accent6"/>
            </a:lnRef>
            <a:fillRef idx="2">
              <a:schemeClr val="accent6"/>
            </a:fillRef>
            <a:effectRef idx="1">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400" b="1" smtClean="0">
                  <a:solidFill>
                    <a:schemeClr val="tx1"/>
                  </a:solidFill>
                  <a:latin typeface="微软雅黑" pitchFamily="34" charset="-122"/>
                  <a:ea typeface="微软雅黑" pitchFamily="34" charset="-122"/>
                  <a:cs typeface="Arial"/>
                </a:rPr>
                <a:t>客户增量价值</a:t>
              </a:r>
              <a:endParaRPr lang="en-US" sz="1400" b="1" smtClean="0">
                <a:solidFill>
                  <a:schemeClr val="tx1"/>
                </a:solidFill>
                <a:latin typeface="微软雅黑" pitchFamily="34" charset="-122"/>
                <a:ea typeface="微软雅黑" pitchFamily="34" charset="-122"/>
                <a:cs typeface="Arial"/>
              </a:endParaRPr>
            </a:p>
          </p:txBody>
        </p:sp>
      </p:grpSp>
      <p:grpSp>
        <p:nvGrpSpPr>
          <p:cNvPr id="42" name="Group 41"/>
          <p:cNvGrpSpPr/>
          <p:nvPr/>
        </p:nvGrpSpPr>
        <p:grpSpPr>
          <a:xfrm>
            <a:off x="3417832" y="1507377"/>
            <a:ext cx="2160000" cy="4933259"/>
            <a:chOff x="3340694" y="1507377"/>
            <a:chExt cx="2160000" cy="4933259"/>
          </a:xfrm>
        </p:grpSpPr>
        <p:sp>
          <p:nvSpPr>
            <p:cNvPr id="24" name="Rectangle 8"/>
            <p:cNvSpPr/>
            <p:nvPr/>
          </p:nvSpPr>
          <p:spPr bwMode="gray">
            <a:xfrm>
              <a:off x="3340694" y="1879675"/>
              <a:ext cx="2160000" cy="1440000"/>
            </a:xfrm>
            <a:prstGeom prst="rect">
              <a:avLst/>
            </a:prstGeom>
            <a:solidFill>
              <a:schemeClr val="accent4">
                <a:lumMod val="20000"/>
                <a:lumOff val="80000"/>
              </a:schemeClr>
            </a:solidFill>
          </p:spPr>
          <p:style>
            <a:lnRef idx="2">
              <a:schemeClr val="accent4"/>
            </a:lnRef>
            <a:fillRef idx="1">
              <a:schemeClr val="lt1"/>
            </a:fillRef>
            <a:effectRef idx="0">
              <a:schemeClr val="accent4"/>
            </a:effectRef>
            <a:fontRef idx="minor">
              <a:schemeClr val="dk1"/>
            </a:fontRef>
          </p:style>
          <p:txBody>
            <a:bodyPr lIns="108000" tIns="72000" rIns="108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400" b="1" smtClean="0">
                  <a:latin typeface="微软雅黑" pitchFamily="34" charset="-122"/>
                  <a:ea typeface="微软雅黑" pitchFamily="34" charset="-122"/>
                  <a:cs typeface="Arial"/>
                </a:rPr>
                <a:t>提供销售渠道、作为融资支持者</a:t>
              </a:r>
              <a:endParaRPr lang="en-US" altLang="zh-CN" sz="1400" b="1">
                <a:latin typeface="微软雅黑" pitchFamily="34" charset="-122"/>
                <a:ea typeface="微软雅黑" pitchFamily="34" charset="-122"/>
                <a:cs typeface="Arial"/>
              </a:endParaRPr>
            </a:p>
          </p:txBody>
        </p:sp>
        <p:sp>
          <p:nvSpPr>
            <p:cNvPr id="33" name="Rectangle 9"/>
            <p:cNvSpPr/>
            <p:nvPr/>
          </p:nvSpPr>
          <p:spPr bwMode="gray">
            <a:xfrm>
              <a:off x="3340694" y="5000636"/>
              <a:ext cx="2160000" cy="1440000"/>
            </a:xfrm>
            <a:prstGeom prst="rect">
              <a:avLst/>
            </a:prstGeom>
            <a:solidFill>
              <a:schemeClr val="accent4">
                <a:lumMod val="20000"/>
                <a:lumOff val="80000"/>
              </a:schemeClr>
            </a:solidFill>
            <a:ln>
              <a:solidFill>
                <a:schemeClr val="accent4"/>
              </a:solidFill>
            </a:ln>
          </p:spPr>
          <p:style>
            <a:lnRef idx="2">
              <a:schemeClr val="accent5"/>
            </a:lnRef>
            <a:fillRef idx="1">
              <a:schemeClr val="lt1"/>
            </a:fillRef>
            <a:effectRef idx="0">
              <a:schemeClr val="accent5"/>
            </a:effectRef>
            <a:fontRef idx="minor">
              <a:schemeClr val="dk1"/>
            </a:fontRef>
          </p:style>
          <p:txBody>
            <a:bodyPr lIns="108000" tIns="72000" rIns="108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400" b="1" smtClean="0">
                  <a:latin typeface="微软雅黑" pitchFamily="34" charset="-122"/>
                  <a:ea typeface="微软雅黑" pitchFamily="34" charset="-122"/>
                  <a:cs typeface="Arial"/>
                </a:rPr>
                <a:t>整合服务资源，提供服务商情，促进一站式服务</a:t>
              </a:r>
              <a:endParaRPr lang="en-US" altLang="zh-CN" sz="1400" b="1">
                <a:latin typeface="微软雅黑" pitchFamily="34" charset="-122"/>
                <a:ea typeface="微软雅黑" pitchFamily="34" charset="-122"/>
                <a:cs typeface="Arial"/>
              </a:endParaRPr>
            </a:p>
          </p:txBody>
        </p:sp>
        <p:sp>
          <p:nvSpPr>
            <p:cNvPr id="34" name="Rectangle 9"/>
            <p:cNvSpPr/>
            <p:nvPr/>
          </p:nvSpPr>
          <p:spPr bwMode="gray">
            <a:xfrm>
              <a:off x="3340694" y="3429000"/>
              <a:ext cx="2160000" cy="1440000"/>
            </a:xfrm>
            <a:prstGeom prst="rect">
              <a:avLst/>
            </a:prstGeom>
            <a:solidFill>
              <a:schemeClr val="accent4">
                <a:lumMod val="20000"/>
                <a:lumOff val="80000"/>
              </a:schemeClr>
            </a:solidFill>
            <a:ln>
              <a:solidFill>
                <a:schemeClr val="accent4"/>
              </a:solidFill>
            </a:ln>
          </p:spPr>
          <p:style>
            <a:lnRef idx="2">
              <a:schemeClr val="accent5"/>
            </a:lnRef>
            <a:fillRef idx="1">
              <a:schemeClr val="lt1"/>
            </a:fillRef>
            <a:effectRef idx="0">
              <a:schemeClr val="accent5"/>
            </a:effectRef>
            <a:fontRef idx="minor">
              <a:schemeClr val="dk1"/>
            </a:fontRef>
          </p:style>
          <p:txBody>
            <a:bodyPr lIns="108000" tIns="72000" rIns="108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400" b="1" smtClean="0">
                  <a:latin typeface="微软雅黑" pitchFamily="34" charset="-122"/>
                  <a:ea typeface="微软雅黑" pitchFamily="34" charset="-122"/>
                  <a:cs typeface="Arial"/>
                </a:rPr>
                <a:t>带来融资业务、提供可靠的融资监管服务、降低风险</a:t>
              </a:r>
              <a:endParaRPr lang="en-US" altLang="zh-CN" sz="1400" b="1">
                <a:latin typeface="微软雅黑" pitchFamily="34" charset="-122"/>
                <a:ea typeface="微软雅黑" pitchFamily="34" charset="-122"/>
                <a:cs typeface="Arial"/>
              </a:endParaRPr>
            </a:p>
          </p:txBody>
        </p:sp>
        <p:sp>
          <p:nvSpPr>
            <p:cNvPr id="39" name="Rectangle 20"/>
            <p:cNvSpPr/>
            <p:nvPr/>
          </p:nvSpPr>
          <p:spPr bwMode="gray">
            <a:xfrm>
              <a:off x="3340694" y="1507377"/>
              <a:ext cx="2160000" cy="324000"/>
            </a:xfrm>
            <a:prstGeom prst="rect">
              <a:avLst/>
            </a:prstGeom>
          </p:spPr>
          <p:style>
            <a:lnRef idx="1">
              <a:schemeClr val="accent6"/>
            </a:lnRef>
            <a:fillRef idx="2">
              <a:schemeClr val="accent6"/>
            </a:fillRef>
            <a:effectRef idx="1">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400" b="1" smtClean="0">
                  <a:latin typeface="微软雅黑" pitchFamily="34" charset="-122"/>
                  <a:ea typeface="微软雅黑" pitchFamily="34" charset="-122"/>
                  <a:cs typeface="Arial"/>
                </a:rPr>
                <a:t>平台</a:t>
              </a:r>
              <a:r>
                <a:rPr lang="zh-CN" altLang="en-US" sz="1400" b="1">
                  <a:latin typeface="微软雅黑" pitchFamily="34" charset="-122"/>
                  <a:ea typeface="微软雅黑" pitchFamily="34" charset="-122"/>
                  <a:cs typeface="Arial"/>
                </a:rPr>
                <a:t>作用</a:t>
              </a:r>
              <a:endParaRPr lang="en-US" sz="1400" b="1" smtClean="0">
                <a:latin typeface="微软雅黑" pitchFamily="34" charset="-122"/>
                <a:ea typeface="微软雅黑" pitchFamily="34" charset="-122"/>
                <a:cs typeface="Arial"/>
              </a:endParaRPr>
            </a:p>
          </p:txBody>
        </p:sp>
      </p:grpSp>
    </p:spTree>
    <p:extLst>
      <p:ext uri="{BB962C8B-B14F-4D97-AF65-F5344CB8AC3E}">
        <p14:creationId xmlns:p14="http://schemas.microsoft.com/office/powerpoint/2010/main" val="885349211"/>
      </p:ext>
    </p:ext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212037" y="76201"/>
            <a:ext cx="6952251" cy="965200"/>
          </a:xfrm>
        </p:spPr>
        <p:txBody>
          <a:bodyPr/>
          <a:lstStyle/>
          <a:p>
            <a:r>
              <a:rPr lang="en-US" altLang="zh-CN" smtClean="0"/>
              <a:t>A</a:t>
            </a:r>
            <a:r>
              <a:rPr lang="zh-CN" altLang="en-US" smtClean="0"/>
              <a:t>电子商务平台不仅可以促进原有业务，还可带来增</a:t>
            </a:r>
            <a:r>
              <a:rPr lang="zh-CN" altLang="en-US"/>
              <a:t>量价值</a:t>
            </a:r>
            <a:r>
              <a:rPr lang="zh-CN" altLang="en-US" smtClean="0"/>
              <a:t>，</a:t>
            </a:r>
            <a:r>
              <a:rPr lang="zh-CN" altLang="en-US"/>
              <a:t>实</a:t>
            </a:r>
            <a:r>
              <a:rPr lang="zh-CN" altLang="en-US" smtClean="0"/>
              <a:t>现服务转</a:t>
            </a:r>
            <a:r>
              <a:rPr lang="zh-CN" altLang="en-US"/>
              <a:t>型；电子商务应与现有业务形成优势互补，协同发展</a:t>
            </a:r>
            <a:endParaRPr lang="en-US"/>
          </a:p>
        </p:txBody>
      </p:sp>
      <p:sp>
        <p:nvSpPr>
          <p:cNvPr id="3" name="Footer Placeholder 2"/>
          <p:cNvSpPr>
            <a:spLocks noGrp="1"/>
          </p:cNvSpPr>
          <p:nvPr>
            <p:ph type="ftr" sz="quarter" idx="4294967295"/>
          </p:nvPr>
        </p:nvSpPr>
        <p:spPr>
          <a:xfrm>
            <a:off x="304800" y="6553200"/>
            <a:ext cx="5522913" cy="228600"/>
          </a:xfrm>
          <a:prstGeom prst="rect">
            <a:avLst/>
          </a:prstGeom>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p>
        </p:txBody>
      </p:sp>
      <p:sp>
        <p:nvSpPr>
          <p:cNvPr id="4" name="Slide Number Placeholder 3"/>
          <p:cNvSpPr>
            <a:spLocks noGrp="1"/>
          </p:cNvSpPr>
          <p:nvPr>
            <p:ph type="sldNum" sz="quarter" idx="11"/>
          </p:nvPr>
        </p:nvSpPr>
        <p:spPr/>
        <p:txBody>
          <a:bodyPr/>
          <a:lstStyle/>
          <a:p>
            <a:fld id="{916D2383-AA66-4E37-A027-B5DEB07741A2}" type="slidenum">
              <a:rPr lang="en-US" altLang="zh-CN" smtClean="0"/>
              <a:t>27</a:t>
            </a:fld>
            <a:br>
              <a:rPr lang="en-US" altLang="zh-CN" smtClean="0"/>
            </a:br>
            <a:endParaRPr lang="en-US" altLang="zh-CN"/>
          </a:p>
        </p:txBody>
      </p:sp>
      <p:sp>
        <p:nvSpPr>
          <p:cNvPr id="44" name="Content Placeholder 43"/>
          <p:cNvSpPr>
            <a:spLocks noGrp="1"/>
          </p:cNvSpPr>
          <p:nvPr>
            <p:ph sz="quarter" idx="12"/>
          </p:nvPr>
        </p:nvSpPr>
        <p:spPr/>
        <p:txBody>
          <a:bodyPr/>
          <a:lstStyle/>
          <a:p>
            <a:r>
              <a:rPr lang="zh-CN" altLang="en-US" smtClean="0"/>
              <a:t>电子商务带给</a:t>
            </a:r>
            <a:r>
              <a:rPr lang="en-US" altLang="zh-CN" smtClean="0"/>
              <a:t>A</a:t>
            </a:r>
            <a:r>
              <a:rPr lang="zh-CN" altLang="en-US" smtClean="0"/>
              <a:t>的</a:t>
            </a:r>
            <a:r>
              <a:rPr lang="zh-CN" altLang="en-US"/>
              <a:t>增量价值</a:t>
            </a:r>
          </a:p>
        </p:txBody>
      </p:sp>
      <p:grpSp>
        <p:nvGrpSpPr>
          <p:cNvPr id="5" name="Group 4"/>
          <p:cNvGrpSpPr/>
          <p:nvPr/>
        </p:nvGrpSpPr>
        <p:grpSpPr>
          <a:xfrm>
            <a:off x="244326" y="2060848"/>
            <a:ext cx="8639416" cy="3816424"/>
            <a:chOff x="244326" y="1988840"/>
            <a:chExt cx="8639416" cy="4464176"/>
          </a:xfrm>
        </p:grpSpPr>
        <p:cxnSp>
          <p:nvCxnSpPr>
            <p:cNvPr id="6" name="Straight Arrow Connector 5"/>
            <p:cNvCxnSpPr/>
            <p:nvPr/>
          </p:nvCxnSpPr>
          <p:spPr bwMode="auto">
            <a:xfrm>
              <a:off x="838940" y="6368839"/>
              <a:ext cx="6171460" cy="0"/>
            </a:xfrm>
            <a:prstGeom prst="straightConnector1">
              <a:avLst/>
            </a:prstGeom>
            <a:noFill/>
            <a:ln>
              <a:solidFill>
                <a:schemeClr val="bg2"/>
              </a:solidFill>
              <a:headEnd type="none" w="med" len="med"/>
              <a:tailEnd type="arrow"/>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5" name="Rounded Rectangle 24"/>
            <p:cNvSpPr/>
            <p:nvPr/>
          </p:nvSpPr>
          <p:spPr bwMode="auto">
            <a:xfrm>
              <a:off x="824569" y="1988840"/>
              <a:ext cx="3996000" cy="1440000"/>
            </a:xfrm>
            <a:prstGeom prst="roundRect">
              <a:avLst>
                <a:gd name="adj" fmla="val 0"/>
              </a:avLst>
            </a:prstGeom>
            <a:ln>
              <a:headEnd type="none" w="med" len="med"/>
              <a:tailEnd type="none"/>
            </a:ln>
          </p:spPr>
          <p:style>
            <a:lnRef idx="1">
              <a:schemeClr val="accent6"/>
            </a:lnRef>
            <a:fillRef idx="0">
              <a:schemeClr val="accent6"/>
            </a:fillRef>
            <a:effectRef idx="0">
              <a:schemeClr val="accent6"/>
            </a:effectRef>
            <a:fontRef idx="minor">
              <a:schemeClr val="tx1"/>
            </a:fontRef>
          </p:style>
          <p:txBody>
            <a:bodyPr rot="0" spcFirstLastPara="0" vertOverflow="overflow" horzOverflow="overflow" vert="horz" wrap="square" lIns="144000" tIns="45720" rIns="144000" bIns="45720" numCol="1" spcCol="0" rtlCol="0" fromWordArt="0" anchor="ctr" anchorCtr="0" forceAA="0" compatLnSpc="1">
              <a:prstTxWarp prst="textNoShape">
                <a:avLst/>
              </a:prstTxWarp>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263525" lvl="0" indent="-177800"/>
              <a:r>
                <a:rPr lang="zh-CN" altLang="en-US" sz="1400" b="1" smtClean="0">
                  <a:solidFill>
                    <a:srgbClr val="000000"/>
                  </a:solidFill>
                  <a:latin typeface="微软雅黑" pitchFamily="34" charset="-122"/>
                  <a:ea typeface="微软雅黑" pitchFamily="34" charset="-122"/>
                </a:rPr>
                <a:t>增强粘性</a:t>
              </a:r>
              <a:endParaRPr lang="en-US" altLang="zh-CN" sz="1400" b="1">
                <a:solidFill>
                  <a:srgbClr val="000000"/>
                </a:solidFill>
                <a:latin typeface="微软雅黑" pitchFamily="34" charset="-122"/>
                <a:ea typeface="微软雅黑" pitchFamily="34" charset="-122"/>
              </a:endParaRPr>
            </a:p>
            <a:p>
              <a:pPr marL="263525" lvl="0" indent="-177800">
                <a:buFont typeface="Arial" pitchFamily="34" charset="0"/>
                <a:buChar char="•"/>
              </a:pPr>
              <a:r>
                <a:rPr lang="zh-CN" altLang="en-US" sz="1400">
                  <a:solidFill>
                    <a:srgbClr val="000000"/>
                  </a:solidFill>
                  <a:latin typeface="微软雅黑" pitchFamily="34" charset="-122"/>
                  <a:ea typeface="微软雅黑" pitchFamily="34" charset="-122"/>
                </a:rPr>
                <a:t>通过提高服务水平提升现有客户黏性</a:t>
              </a:r>
              <a:r>
                <a:rPr lang="zh-CN" altLang="en-US" sz="1400" smtClean="0">
                  <a:solidFill>
                    <a:srgbClr val="000000"/>
                  </a:solidFill>
                  <a:latin typeface="微软雅黑" pitchFamily="34" charset="-122"/>
                  <a:ea typeface="微软雅黑" pitchFamily="34" charset="-122"/>
                </a:rPr>
                <a:t>、</a:t>
              </a:r>
              <a:r>
                <a:rPr lang="zh-CN" altLang="en-US" sz="1400">
                  <a:solidFill>
                    <a:srgbClr val="000000"/>
                  </a:solidFill>
                  <a:latin typeface="微软雅黑" pitchFamily="34" charset="-122"/>
                  <a:ea typeface="微软雅黑" pitchFamily="34" charset="-122"/>
                </a:rPr>
                <a:t>提升</a:t>
              </a:r>
              <a:r>
                <a:rPr lang="zh-CN" altLang="en-US" sz="1400" smtClean="0">
                  <a:solidFill>
                    <a:srgbClr val="000000"/>
                  </a:solidFill>
                  <a:latin typeface="微软雅黑" pitchFamily="34" charset="-122"/>
                  <a:ea typeface="微软雅黑" pitchFamily="34" charset="-122"/>
                </a:rPr>
                <a:t>用</a:t>
              </a:r>
              <a:r>
                <a:rPr lang="zh-CN" altLang="en-US" sz="1400">
                  <a:solidFill>
                    <a:srgbClr val="000000"/>
                  </a:solidFill>
                  <a:latin typeface="微软雅黑" pitchFamily="34" charset="-122"/>
                  <a:ea typeface="微软雅黑" pitchFamily="34" charset="-122"/>
                </a:rPr>
                <a:t>户需求和销量</a:t>
              </a:r>
              <a:r>
                <a:rPr lang="zh-CN" altLang="en-US" sz="1400" smtClean="0">
                  <a:solidFill>
                    <a:srgbClr val="000000"/>
                  </a:solidFill>
                  <a:latin typeface="微软雅黑" pitchFamily="34" charset="-122"/>
                  <a:ea typeface="微软雅黑" pitchFamily="34" charset="-122"/>
                </a:rPr>
                <a:t>、</a:t>
              </a:r>
              <a:r>
                <a:rPr lang="zh-CN" altLang="en-US" sz="1400">
                  <a:solidFill>
                    <a:srgbClr val="000000"/>
                  </a:solidFill>
                  <a:latin typeface="微软雅黑" pitchFamily="34" charset="-122"/>
                  <a:ea typeface="微软雅黑" pitchFamily="34" charset="-122"/>
                </a:rPr>
                <a:t>扩</a:t>
              </a:r>
              <a:r>
                <a:rPr lang="zh-CN" altLang="en-US" sz="1400" smtClean="0">
                  <a:solidFill>
                    <a:srgbClr val="000000"/>
                  </a:solidFill>
                  <a:latin typeface="微软雅黑" pitchFamily="34" charset="-122"/>
                  <a:ea typeface="微软雅黑" pitchFamily="34" charset="-122"/>
                </a:rPr>
                <a:t>大业务规</a:t>
              </a:r>
              <a:r>
                <a:rPr lang="zh-CN" altLang="en-US" sz="1400">
                  <a:solidFill>
                    <a:srgbClr val="000000"/>
                  </a:solidFill>
                  <a:latin typeface="微软雅黑" pitchFamily="34" charset="-122"/>
                  <a:ea typeface="微软雅黑" pitchFamily="34" charset="-122"/>
                </a:rPr>
                <a:t>模</a:t>
              </a:r>
              <a:endParaRPr lang="en-US" altLang="zh-CN" sz="1400">
                <a:solidFill>
                  <a:srgbClr val="000000"/>
                </a:solidFill>
                <a:latin typeface="微软雅黑" pitchFamily="34" charset="-122"/>
                <a:ea typeface="微软雅黑" pitchFamily="34" charset="-122"/>
              </a:endParaRPr>
            </a:p>
          </p:txBody>
        </p:sp>
        <p:sp>
          <p:nvSpPr>
            <p:cNvPr id="26" name="Rectangle 25"/>
            <p:cNvSpPr/>
            <p:nvPr/>
          </p:nvSpPr>
          <p:spPr bwMode="auto">
            <a:xfrm>
              <a:off x="253486" y="1988840"/>
              <a:ext cx="571082" cy="1440000"/>
            </a:xfrm>
            <a:prstGeom prst="rect">
              <a:avLst/>
            </a:prstGeom>
            <a:ln>
              <a:headEnd type="none" w="med" len="med"/>
              <a:tailEnd type="none"/>
            </a:ln>
          </p:spPr>
          <p:style>
            <a:lnRef idx="2">
              <a:schemeClr val="accent4">
                <a:shade val="50000"/>
              </a:schemeClr>
            </a:lnRef>
            <a:fillRef idx="1">
              <a:schemeClr val="accent4"/>
            </a:fillRef>
            <a:effectRef idx="0">
              <a:schemeClr val="accent4"/>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r>
                <a:rPr lang="zh-CN" altLang="en-US" sz="1600" b="1" smtClean="0"/>
                <a:t>扩大规模</a:t>
              </a:r>
              <a:endParaRPr lang="en-US" sz="1600" b="1"/>
            </a:p>
          </p:txBody>
        </p:sp>
        <p:sp>
          <p:nvSpPr>
            <p:cNvPr id="27" name="Rounded Rectangle 26"/>
            <p:cNvSpPr/>
            <p:nvPr/>
          </p:nvSpPr>
          <p:spPr bwMode="auto">
            <a:xfrm>
              <a:off x="4887742" y="1988840"/>
              <a:ext cx="3996000" cy="1440000"/>
            </a:xfrm>
            <a:prstGeom prst="roundRect">
              <a:avLst>
                <a:gd name="adj" fmla="val 0"/>
              </a:avLst>
            </a:prstGeom>
            <a:ln>
              <a:headEnd type="none" w="med" len="med"/>
              <a:tailEnd type="none"/>
            </a:ln>
          </p:spPr>
          <p:style>
            <a:lnRef idx="1">
              <a:schemeClr val="accent6"/>
            </a:lnRef>
            <a:fillRef idx="0">
              <a:schemeClr val="accent6"/>
            </a:fillRef>
            <a:effectRef idx="0">
              <a:schemeClr val="accent6"/>
            </a:effectRef>
            <a:fontRef idx="minor">
              <a:schemeClr val="tx1"/>
            </a:fontRef>
          </p:style>
          <p:txBody>
            <a:bodyPr rot="0" spcFirstLastPara="0" vertOverflow="overflow" horzOverflow="overflow" vert="horz" wrap="square" lIns="144000" tIns="45720" rIns="144000" bIns="45720" numCol="1" spcCol="0" rtlCol="0" fromWordArt="0" anchor="ctr" anchorCtr="0" forceAA="0" compatLnSpc="1">
              <a:prstTxWarp prst="textNoShape">
                <a:avLst/>
              </a:prstTxWarp>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85725"/>
              <a:r>
                <a:rPr lang="zh-CN" altLang="en-US" sz="1400" b="1" smtClean="0">
                  <a:solidFill>
                    <a:srgbClr val="000000"/>
                  </a:solidFill>
                  <a:latin typeface="微软雅黑" pitchFamily="34" charset="-122"/>
                  <a:ea typeface="微软雅黑" pitchFamily="34" charset="-122"/>
                </a:rPr>
                <a:t>拓</a:t>
              </a:r>
              <a:r>
                <a:rPr lang="zh-CN" altLang="en-US" sz="1400" b="1">
                  <a:solidFill>
                    <a:srgbClr val="000000"/>
                  </a:solidFill>
                  <a:latin typeface="微软雅黑" pitchFamily="34" charset="-122"/>
                  <a:ea typeface="微软雅黑" pitchFamily="34" charset="-122"/>
                </a:rPr>
                <a:t>展</a:t>
              </a:r>
              <a:r>
                <a:rPr lang="zh-CN" altLang="en-US" sz="1400" b="1" smtClean="0">
                  <a:solidFill>
                    <a:srgbClr val="000000"/>
                  </a:solidFill>
                  <a:latin typeface="微软雅黑" pitchFamily="34" charset="-122"/>
                  <a:ea typeface="微软雅黑" pitchFamily="34" charset="-122"/>
                </a:rPr>
                <a:t>市场</a:t>
              </a:r>
              <a:endParaRPr lang="en-US" altLang="zh-CN" sz="1400" b="1">
                <a:solidFill>
                  <a:srgbClr val="000000"/>
                </a:solidFill>
                <a:latin typeface="微软雅黑" pitchFamily="34" charset="-122"/>
                <a:ea typeface="微软雅黑" pitchFamily="34" charset="-122"/>
              </a:endParaRPr>
            </a:p>
            <a:p>
              <a:pPr marL="263525" indent="-177800">
                <a:buFont typeface="Arial" pitchFamily="34" charset="0"/>
                <a:buChar char="•"/>
              </a:pPr>
              <a:r>
                <a:rPr lang="zh-CN" altLang="en-US" sz="1400" smtClean="0"/>
                <a:t>通过为众多的终端钢贸商提供标准化的自助服务，</a:t>
              </a:r>
              <a:r>
                <a:rPr lang="zh-CN" altLang="en-US" sz="1400" smtClean="0">
                  <a:solidFill>
                    <a:srgbClr val="000000"/>
                  </a:solidFill>
                  <a:latin typeface="微软雅黑" pitchFamily="34" charset="-122"/>
                  <a:ea typeface="微软雅黑" pitchFamily="34" charset="-122"/>
                </a:rPr>
                <a:t>将</a:t>
              </a:r>
              <a:r>
                <a:rPr lang="zh-CN" altLang="en-US" sz="1400">
                  <a:solidFill>
                    <a:srgbClr val="000000"/>
                  </a:solidFill>
                  <a:latin typeface="微软雅黑" pitchFamily="34" charset="-122"/>
                  <a:ea typeface="微软雅黑" pitchFamily="34" charset="-122"/>
                </a:rPr>
                <a:t>销售渠道延伸到</a:t>
              </a:r>
              <a:r>
                <a:rPr lang="zh-CN" altLang="en-US" sz="1400" smtClean="0">
                  <a:solidFill>
                    <a:srgbClr val="000000"/>
                  </a:solidFill>
                  <a:latin typeface="微软雅黑" pitchFamily="34" charset="-122"/>
                  <a:ea typeface="微软雅黑" pitchFamily="34" charset="-122"/>
                </a:rPr>
                <a:t>中小型钢贸商，进一步扩大竞</a:t>
              </a:r>
              <a:r>
                <a:rPr lang="zh-CN" altLang="en-US" sz="1400">
                  <a:solidFill>
                    <a:srgbClr val="000000"/>
                  </a:solidFill>
                  <a:latin typeface="微软雅黑" pitchFamily="34" charset="-122"/>
                  <a:ea typeface="微软雅黑" pitchFamily="34" charset="-122"/>
                </a:rPr>
                <a:t>争优势</a:t>
              </a:r>
              <a:endParaRPr lang="en-US" altLang="zh-CN" sz="1400">
                <a:solidFill>
                  <a:srgbClr val="000000"/>
                </a:solidFill>
                <a:latin typeface="微软雅黑" pitchFamily="34" charset="-122"/>
                <a:ea typeface="微软雅黑" pitchFamily="34" charset="-122"/>
              </a:endParaRPr>
            </a:p>
          </p:txBody>
        </p:sp>
        <p:sp>
          <p:nvSpPr>
            <p:cNvPr id="28" name="Rounded Rectangle 27"/>
            <p:cNvSpPr/>
            <p:nvPr/>
          </p:nvSpPr>
          <p:spPr bwMode="auto">
            <a:xfrm>
              <a:off x="815409" y="3504433"/>
              <a:ext cx="3996000" cy="1440000"/>
            </a:xfrm>
            <a:prstGeom prst="roundRect">
              <a:avLst>
                <a:gd name="adj" fmla="val 0"/>
              </a:avLst>
            </a:prstGeom>
            <a:ln>
              <a:headEnd type="none" w="med" len="med"/>
              <a:tailEnd type="none"/>
            </a:ln>
          </p:spPr>
          <p:style>
            <a:lnRef idx="1">
              <a:schemeClr val="accent6"/>
            </a:lnRef>
            <a:fillRef idx="0">
              <a:schemeClr val="accent6"/>
            </a:fillRef>
            <a:effectRef idx="0">
              <a:schemeClr val="accent6"/>
            </a:effectRef>
            <a:fontRef idx="minor">
              <a:schemeClr val="tx1"/>
            </a:fontRef>
          </p:style>
          <p:txBody>
            <a:bodyPr rot="0" spcFirstLastPara="0" vertOverflow="overflow" horzOverflow="overflow" vert="horz" wrap="square" lIns="144000" tIns="45720" rIns="144000" bIns="45720" numCol="1" spcCol="0" rtlCol="0" fromWordArt="0" anchor="ctr" anchorCtr="0" forceAA="0" compatLnSpc="1">
              <a:prstTxWarp prst="textNoShape">
                <a:avLst/>
              </a:prstTxWarp>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85725"/>
              <a:r>
                <a:rPr lang="zh-CN" altLang="en-US" sz="1400" b="1">
                  <a:solidFill>
                    <a:srgbClr val="000000"/>
                  </a:solidFill>
                  <a:latin typeface="微软雅黑" pitchFamily="34" charset="-122"/>
                  <a:ea typeface="微软雅黑" pitchFamily="34" charset="-122"/>
                </a:rPr>
                <a:t>业务</a:t>
              </a:r>
              <a:r>
                <a:rPr lang="zh-CN" altLang="en-US" sz="1400" b="1" smtClean="0">
                  <a:solidFill>
                    <a:srgbClr val="000000"/>
                  </a:solidFill>
                  <a:latin typeface="微软雅黑" pitchFamily="34" charset="-122"/>
                  <a:ea typeface="微软雅黑" pitchFamily="34" charset="-122"/>
                </a:rPr>
                <a:t>拉动</a:t>
              </a:r>
              <a:endParaRPr lang="en-US" altLang="zh-CN" sz="1400" b="1">
                <a:solidFill>
                  <a:srgbClr val="000000"/>
                </a:solidFill>
                <a:latin typeface="微软雅黑" pitchFamily="34" charset="-122"/>
                <a:ea typeface="微软雅黑" pitchFamily="34" charset="-122"/>
              </a:endParaRPr>
            </a:p>
            <a:p>
              <a:pPr marL="263525" indent="-177800">
                <a:buFont typeface="Arial" pitchFamily="34" charset="0"/>
                <a:buChar char="•"/>
              </a:pPr>
              <a:r>
                <a:rPr lang="zh-CN" altLang="en-US" sz="1400">
                  <a:solidFill>
                    <a:srgbClr val="000000"/>
                  </a:solidFill>
                  <a:latin typeface="微软雅黑" pitchFamily="34" charset="-122"/>
                  <a:ea typeface="微软雅黑" pitchFamily="34" charset="-122"/>
                </a:rPr>
                <a:t>与现有业务协同，拉动仓储、物流园等业务</a:t>
              </a:r>
              <a:endParaRPr lang="en-US" altLang="zh-CN" sz="1400">
                <a:solidFill>
                  <a:srgbClr val="000000"/>
                </a:solidFill>
                <a:latin typeface="微软雅黑" pitchFamily="34" charset="-122"/>
                <a:ea typeface="微软雅黑" pitchFamily="34" charset="-122"/>
              </a:endParaRPr>
            </a:p>
            <a:p>
              <a:pPr marL="263525" indent="-177800"/>
              <a:r>
                <a:rPr lang="zh-CN" altLang="en-US" sz="1400" b="1">
                  <a:solidFill>
                    <a:srgbClr val="000000"/>
                  </a:solidFill>
                  <a:latin typeface="微软雅黑" pitchFamily="34" charset="-122"/>
                  <a:ea typeface="微软雅黑" pitchFamily="34" charset="-122"/>
                </a:rPr>
                <a:t>节省</a:t>
              </a:r>
              <a:r>
                <a:rPr lang="zh-CN" altLang="en-US" sz="1400" b="1" smtClean="0">
                  <a:solidFill>
                    <a:srgbClr val="000000"/>
                  </a:solidFill>
                  <a:latin typeface="微软雅黑" pitchFamily="34" charset="-122"/>
                  <a:ea typeface="微软雅黑" pitchFamily="34" charset="-122"/>
                </a:rPr>
                <a:t>成本</a:t>
              </a:r>
              <a:endParaRPr lang="en-US" altLang="zh-CN" sz="1400" b="1">
                <a:solidFill>
                  <a:srgbClr val="000000"/>
                </a:solidFill>
                <a:latin typeface="微软雅黑" pitchFamily="34" charset="-122"/>
                <a:ea typeface="微软雅黑" pitchFamily="34" charset="-122"/>
              </a:endParaRPr>
            </a:p>
            <a:p>
              <a:pPr marL="263525" lvl="0" indent="-177800">
                <a:buFont typeface="Arial" pitchFamily="34" charset="0"/>
                <a:buChar char="•"/>
              </a:pPr>
              <a:r>
                <a:rPr lang="zh-CN" altLang="en-US" sz="1400">
                  <a:solidFill>
                    <a:srgbClr val="000000"/>
                  </a:solidFill>
                  <a:latin typeface="微软雅黑" pitchFamily="34" charset="-122"/>
                  <a:ea typeface="微软雅黑" pitchFamily="34" charset="-122"/>
                </a:rPr>
                <a:t>提高效率</a:t>
              </a:r>
              <a:r>
                <a:rPr lang="zh-CN" altLang="en-US" sz="1400" smtClean="0">
                  <a:solidFill>
                    <a:srgbClr val="000000"/>
                  </a:solidFill>
                  <a:latin typeface="微软雅黑" pitchFamily="34" charset="-122"/>
                  <a:ea typeface="微软雅黑" pitchFamily="34" charset="-122"/>
                </a:rPr>
                <a:t>、节</a:t>
              </a:r>
              <a:r>
                <a:rPr lang="zh-CN" altLang="en-US" sz="1400">
                  <a:solidFill>
                    <a:srgbClr val="000000"/>
                  </a:solidFill>
                  <a:latin typeface="微软雅黑" pitchFamily="34" charset="-122"/>
                  <a:ea typeface="微软雅黑" pitchFamily="34" charset="-122"/>
                </a:rPr>
                <a:t>省</a:t>
              </a:r>
              <a:r>
                <a:rPr lang="zh-CN" altLang="en-US" sz="1400" smtClean="0">
                  <a:solidFill>
                    <a:srgbClr val="000000"/>
                  </a:solidFill>
                  <a:latin typeface="微软雅黑" pitchFamily="34" charset="-122"/>
                  <a:ea typeface="微软雅黑" pitchFamily="34" charset="-122"/>
                </a:rPr>
                <a:t>交易环节的运营成本</a:t>
              </a:r>
              <a:endParaRPr lang="en-US" altLang="zh-CN" sz="1400">
                <a:solidFill>
                  <a:srgbClr val="000000"/>
                </a:solidFill>
                <a:latin typeface="微软雅黑" pitchFamily="34" charset="-122"/>
                <a:ea typeface="微软雅黑" pitchFamily="34" charset="-122"/>
              </a:endParaRPr>
            </a:p>
          </p:txBody>
        </p:sp>
        <p:sp>
          <p:nvSpPr>
            <p:cNvPr id="29" name="Rectangle 28"/>
            <p:cNvSpPr/>
            <p:nvPr/>
          </p:nvSpPr>
          <p:spPr bwMode="auto">
            <a:xfrm>
              <a:off x="244326" y="3504433"/>
              <a:ext cx="571082" cy="1440000"/>
            </a:xfrm>
            <a:prstGeom prst="rect">
              <a:avLst/>
            </a:prstGeom>
            <a:ln>
              <a:headEnd type="none" w="med" len="med"/>
              <a:tailEnd type="none"/>
            </a:ln>
          </p:spPr>
          <p:style>
            <a:lnRef idx="2">
              <a:schemeClr val="accent4">
                <a:shade val="50000"/>
              </a:schemeClr>
            </a:lnRef>
            <a:fillRef idx="1">
              <a:schemeClr val="accent4"/>
            </a:fillRef>
            <a:effectRef idx="0">
              <a:schemeClr val="accent4"/>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r>
                <a:rPr lang="zh-CN" altLang="en-US" sz="1600" b="1"/>
                <a:t>促进盈利</a:t>
              </a:r>
              <a:endParaRPr lang="en-US" sz="1600" b="1"/>
            </a:p>
          </p:txBody>
        </p:sp>
        <p:sp>
          <p:nvSpPr>
            <p:cNvPr id="30" name="Rounded Rectangle 29"/>
            <p:cNvSpPr/>
            <p:nvPr/>
          </p:nvSpPr>
          <p:spPr bwMode="auto">
            <a:xfrm>
              <a:off x="4878582" y="3504433"/>
              <a:ext cx="3996000" cy="1440000"/>
            </a:xfrm>
            <a:prstGeom prst="roundRect">
              <a:avLst>
                <a:gd name="adj" fmla="val 0"/>
              </a:avLst>
            </a:prstGeom>
            <a:ln>
              <a:headEnd type="none" w="med" len="med"/>
              <a:tailEnd type="none"/>
            </a:ln>
          </p:spPr>
          <p:style>
            <a:lnRef idx="1">
              <a:schemeClr val="accent6"/>
            </a:lnRef>
            <a:fillRef idx="0">
              <a:schemeClr val="accent6"/>
            </a:fillRef>
            <a:effectRef idx="0">
              <a:schemeClr val="accent6"/>
            </a:effectRef>
            <a:fontRef idx="minor">
              <a:schemeClr val="tx1"/>
            </a:fontRef>
          </p:style>
          <p:txBody>
            <a:bodyPr rot="0" spcFirstLastPara="0" vertOverflow="overflow" horzOverflow="overflow" vert="horz" wrap="square" lIns="144000" tIns="45720" rIns="144000" bIns="45720" numCol="1" spcCol="0" rtlCol="0" fromWordArt="0" anchor="ctr" anchorCtr="0" forceAA="0" compatLnSpc="1">
              <a:prstTxWarp prst="textNoShape">
                <a:avLst/>
              </a:prstTxWarp>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263525" indent="-177800"/>
              <a:r>
                <a:rPr lang="zh-CN" altLang="en-US" sz="1400" b="1">
                  <a:solidFill>
                    <a:srgbClr val="000000"/>
                  </a:solidFill>
                  <a:latin typeface="微软雅黑" pitchFamily="34" charset="-122"/>
                  <a:ea typeface="微软雅黑" pitchFamily="34" charset="-122"/>
                </a:rPr>
                <a:t>平台</a:t>
              </a:r>
              <a:r>
                <a:rPr lang="zh-CN" altLang="en-US" sz="1400" b="1" smtClean="0">
                  <a:solidFill>
                    <a:srgbClr val="000000"/>
                  </a:solidFill>
                  <a:latin typeface="微软雅黑" pitchFamily="34" charset="-122"/>
                  <a:ea typeface="微软雅黑" pitchFamily="34" charset="-122"/>
                </a:rPr>
                <a:t>盈利</a:t>
              </a:r>
              <a:endParaRPr lang="zh-CN" altLang="en-US" sz="1400" b="1">
                <a:solidFill>
                  <a:srgbClr val="000000"/>
                </a:solidFill>
                <a:latin typeface="微软雅黑" pitchFamily="34" charset="-122"/>
                <a:ea typeface="微软雅黑" pitchFamily="34" charset="-122"/>
              </a:endParaRPr>
            </a:p>
            <a:p>
              <a:pPr marL="263525" indent="-177800">
                <a:buFont typeface="Arial" pitchFamily="34" charset="0"/>
                <a:buChar char="•"/>
              </a:pPr>
              <a:r>
                <a:rPr lang="zh-CN" altLang="en-US" sz="1400" smtClean="0">
                  <a:solidFill>
                    <a:srgbClr val="000000"/>
                  </a:solidFill>
                  <a:latin typeface="微软雅黑" pitchFamily="34" charset="-122"/>
                  <a:ea typeface="微软雅黑" pitchFamily="34" charset="-122"/>
                </a:rPr>
                <a:t>融</a:t>
              </a:r>
              <a:r>
                <a:rPr lang="zh-CN" altLang="en-US" sz="1400">
                  <a:solidFill>
                    <a:srgbClr val="000000"/>
                  </a:solidFill>
                  <a:latin typeface="微软雅黑" pitchFamily="34" charset="-122"/>
                  <a:ea typeface="微软雅黑" pitchFamily="34" charset="-122"/>
                </a:rPr>
                <a:t>资服务费、第三方支</a:t>
              </a:r>
              <a:r>
                <a:rPr lang="zh-CN" altLang="en-US" sz="1400" smtClean="0">
                  <a:solidFill>
                    <a:srgbClr val="000000"/>
                  </a:solidFill>
                  <a:latin typeface="微软雅黑" pitchFamily="34" charset="-122"/>
                  <a:ea typeface="微软雅黑" pitchFamily="34" charset="-122"/>
                </a:rPr>
                <a:t>付盈利</a:t>
              </a:r>
              <a:endParaRPr lang="en-US" altLang="zh-CN" sz="1400">
                <a:solidFill>
                  <a:srgbClr val="000000"/>
                </a:solidFill>
                <a:latin typeface="微软雅黑" pitchFamily="34" charset="-122"/>
                <a:ea typeface="微软雅黑" pitchFamily="34" charset="-122"/>
              </a:endParaRPr>
            </a:p>
            <a:p>
              <a:pPr marL="263525" indent="-177800">
                <a:buFont typeface="Arial" pitchFamily="34" charset="0"/>
                <a:buChar char="•"/>
              </a:pPr>
              <a:r>
                <a:rPr lang="zh-CN" altLang="en-US" sz="1400" smtClean="0">
                  <a:solidFill>
                    <a:srgbClr val="000000"/>
                  </a:solidFill>
                  <a:latin typeface="微软雅黑" pitchFamily="34" charset="-122"/>
                  <a:ea typeface="微软雅黑" pitchFamily="34" charset="-122"/>
                </a:rPr>
                <a:t>会</a:t>
              </a:r>
              <a:r>
                <a:rPr lang="zh-CN" altLang="en-US" sz="1400">
                  <a:solidFill>
                    <a:srgbClr val="000000"/>
                  </a:solidFill>
                  <a:latin typeface="微软雅黑" pitchFamily="34" charset="-122"/>
                  <a:ea typeface="微软雅黑" pitchFamily="34" charset="-122"/>
                </a:rPr>
                <a:t>员费、交易佣金、广告费</a:t>
              </a:r>
              <a:endParaRPr lang="en-US" altLang="zh-CN" sz="1400">
                <a:solidFill>
                  <a:srgbClr val="000000"/>
                </a:solidFill>
                <a:latin typeface="微软雅黑" pitchFamily="34" charset="-122"/>
                <a:ea typeface="微软雅黑" pitchFamily="34" charset="-122"/>
              </a:endParaRPr>
            </a:p>
            <a:p>
              <a:pPr marL="263525" indent="-177800">
                <a:buFont typeface="Arial" pitchFamily="34" charset="0"/>
                <a:buChar char="•"/>
              </a:pPr>
              <a:r>
                <a:rPr lang="zh-CN" altLang="en-US" sz="1400" smtClean="0">
                  <a:solidFill>
                    <a:srgbClr val="000000"/>
                  </a:solidFill>
                  <a:latin typeface="微软雅黑" pitchFamily="34" charset="-122"/>
                  <a:ea typeface="微软雅黑" pitchFamily="34" charset="-122"/>
                </a:rPr>
                <a:t>保险、认证等增</a:t>
              </a:r>
              <a:r>
                <a:rPr lang="zh-CN" altLang="en-US" sz="1400">
                  <a:solidFill>
                    <a:srgbClr val="000000"/>
                  </a:solidFill>
                  <a:latin typeface="微软雅黑" pitchFamily="34" charset="-122"/>
                  <a:ea typeface="微软雅黑" pitchFamily="34" charset="-122"/>
                </a:rPr>
                <a:t>值业务收</a:t>
              </a:r>
              <a:r>
                <a:rPr lang="zh-CN" altLang="en-US" sz="1400" smtClean="0">
                  <a:solidFill>
                    <a:srgbClr val="000000"/>
                  </a:solidFill>
                  <a:latin typeface="微软雅黑" pitchFamily="34" charset="-122"/>
                  <a:ea typeface="微软雅黑" pitchFamily="34" charset="-122"/>
                </a:rPr>
                <a:t>入</a:t>
              </a:r>
              <a:endParaRPr lang="en-US" altLang="zh-CN" sz="1400">
                <a:solidFill>
                  <a:srgbClr val="000000"/>
                </a:solidFill>
                <a:latin typeface="微软雅黑" pitchFamily="34" charset="-122"/>
                <a:ea typeface="微软雅黑" pitchFamily="34" charset="-122"/>
              </a:endParaRPr>
            </a:p>
            <a:p>
              <a:pPr marL="263525" indent="-177800">
                <a:buFont typeface="Arial" pitchFamily="34" charset="0"/>
                <a:buChar char="•"/>
              </a:pPr>
              <a:r>
                <a:rPr lang="zh-CN" altLang="en-US" sz="1400" smtClean="0">
                  <a:solidFill>
                    <a:srgbClr val="000000"/>
                  </a:solidFill>
                  <a:latin typeface="微软雅黑" pitchFamily="34" charset="-122"/>
                  <a:ea typeface="微软雅黑" pitchFamily="34" charset="-122"/>
                </a:rPr>
                <a:t>数</a:t>
              </a:r>
              <a:r>
                <a:rPr lang="zh-CN" altLang="en-US" sz="1400">
                  <a:solidFill>
                    <a:srgbClr val="000000"/>
                  </a:solidFill>
                  <a:latin typeface="微软雅黑" pitchFamily="34" charset="-122"/>
                  <a:ea typeface="微软雅黑" pitchFamily="34" charset="-122"/>
                </a:rPr>
                <a:t>码库软</a:t>
              </a:r>
              <a:r>
                <a:rPr lang="zh-CN" altLang="en-US" sz="1400" smtClean="0">
                  <a:solidFill>
                    <a:srgbClr val="000000"/>
                  </a:solidFill>
                  <a:latin typeface="微软雅黑" pitchFamily="34" charset="-122"/>
                  <a:ea typeface="微软雅黑" pitchFamily="34" charset="-122"/>
                </a:rPr>
                <a:t>件销</a:t>
              </a:r>
              <a:r>
                <a:rPr lang="zh-CN" altLang="en-US" sz="1400">
                  <a:solidFill>
                    <a:srgbClr val="000000"/>
                  </a:solidFill>
                  <a:latin typeface="微软雅黑" pitchFamily="34" charset="-122"/>
                  <a:ea typeface="微软雅黑" pitchFamily="34" charset="-122"/>
                </a:rPr>
                <a:t>售、维护、培训</a:t>
              </a:r>
              <a:r>
                <a:rPr lang="zh-CN" altLang="en-US" sz="1400" smtClean="0">
                  <a:solidFill>
                    <a:srgbClr val="000000"/>
                  </a:solidFill>
                  <a:latin typeface="微软雅黑" pitchFamily="34" charset="-122"/>
                  <a:ea typeface="微软雅黑" pitchFamily="34" charset="-122"/>
                </a:rPr>
                <a:t>等收入</a:t>
              </a:r>
              <a:endParaRPr lang="en-US" altLang="zh-CN" sz="1400">
                <a:solidFill>
                  <a:srgbClr val="000000"/>
                </a:solidFill>
                <a:latin typeface="微软雅黑" pitchFamily="34" charset="-122"/>
                <a:ea typeface="微软雅黑" pitchFamily="34" charset="-122"/>
              </a:endParaRPr>
            </a:p>
          </p:txBody>
        </p:sp>
        <p:sp>
          <p:nvSpPr>
            <p:cNvPr id="31" name="Rounded Rectangle 30"/>
            <p:cNvSpPr/>
            <p:nvPr/>
          </p:nvSpPr>
          <p:spPr bwMode="auto">
            <a:xfrm>
              <a:off x="824568" y="5013016"/>
              <a:ext cx="8050013" cy="1440000"/>
            </a:xfrm>
            <a:prstGeom prst="roundRect">
              <a:avLst>
                <a:gd name="adj" fmla="val 0"/>
              </a:avLst>
            </a:prstGeom>
            <a:ln>
              <a:headEnd type="none" w="med" len="med"/>
              <a:tailEnd type="none"/>
            </a:ln>
          </p:spPr>
          <p:style>
            <a:lnRef idx="1">
              <a:schemeClr val="accent6"/>
            </a:lnRef>
            <a:fillRef idx="0">
              <a:schemeClr val="accent6"/>
            </a:fillRef>
            <a:effectRef idx="0">
              <a:schemeClr val="accent6"/>
            </a:effectRef>
            <a:fontRef idx="minor">
              <a:schemeClr val="tx1"/>
            </a:fontRef>
          </p:style>
          <p:txBody>
            <a:bodyPr rot="0" spcFirstLastPara="0" vertOverflow="overflow" horzOverflow="overflow" vert="horz" wrap="square" lIns="144000" tIns="45720" rIns="144000" bIns="45720" numCol="1" spcCol="0" rtlCol="0" fromWordArt="0" anchor="ctr" anchorCtr="0" forceAA="0" compatLnSpc="1">
              <a:prstTxWarp prst="textNoShape">
                <a:avLst/>
              </a:prstTxWarp>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1441450" lvl="0" indent="-177800"/>
              <a:r>
                <a:rPr lang="zh-CN" altLang="en-US" sz="1400" b="1">
                  <a:solidFill>
                    <a:srgbClr val="000000"/>
                  </a:solidFill>
                  <a:latin typeface="微软雅黑" pitchFamily="34" charset="-122"/>
                  <a:ea typeface="微软雅黑" pitchFamily="34" charset="-122"/>
                </a:rPr>
                <a:t>业务</a:t>
              </a:r>
              <a:r>
                <a:rPr lang="zh-CN" altLang="en-US" sz="1400" b="1" smtClean="0">
                  <a:solidFill>
                    <a:srgbClr val="000000"/>
                  </a:solidFill>
                  <a:latin typeface="微软雅黑" pitchFamily="34" charset="-122"/>
                  <a:ea typeface="微软雅黑" pitchFamily="34" charset="-122"/>
                </a:rPr>
                <a:t>转型</a:t>
              </a:r>
              <a:endParaRPr lang="en-US" altLang="zh-CN" sz="1400" b="1">
                <a:solidFill>
                  <a:srgbClr val="000000"/>
                </a:solidFill>
                <a:latin typeface="微软雅黑" pitchFamily="34" charset="-122"/>
                <a:ea typeface="微软雅黑" pitchFamily="34" charset="-122"/>
              </a:endParaRPr>
            </a:p>
            <a:p>
              <a:pPr marL="1441450" indent="-177800">
                <a:buFont typeface="Arial" pitchFamily="34" charset="0"/>
                <a:buChar char="•"/>
              </a:pPr>
              <a:r>
                <a:rPr lang="zh-CN" altLang="en-US" sz="1400">
                  <a:solidFill>
                    <a:srgbClr val="000000"/>
                  </a:solidFill>
                  <a:latin typeface="微软雅黑" pitchFamily="34" charset="-122"/>
                  <a:ea typeface="微软雅黑" pitchFamily="34" charset="-122"/>
                </a:rPr>
                <a:t>把握行业转型机遇的主动权、促进传统贸易向增值服务的转型</a:t>
              </a:r>
              <a:endParaRPr lang="en-US" altLang="zh-CN" sz="1400">
                <a:solidFill>
                  <a:srgbClr val="000000"/>
                </a:solidFill>
                <a:latin typeface="微软雅黑" pitchFamily="34" charset="-122"/>
                <a:ea typeface="微软雅黑" pitchFamily="34" charset="-122"/>
              </a:endParaRPr>
            </a:p>
            <a:p>
              <a:pPr marL="1441450" lvl="0" indent="-177800"/>
              <a:r>
                <a:rPr lang="zh-CN" altLang="en-US" sz="1400" b="1">
                  <a:solidFill>
                    <a:srgbClr val="000000"/>
                  </a:solidFill>
                  <a:latin typeface="微软雅黑" pitchFamily="34" charset="-122"/>
                  <a:ea typeface="微软雅黑" pitchFamily="34" charset="-122"/>
                </a:rPr>
                <a:t>商誉</a:t>
              </a:r>
              <a:r>
                <a:rPr lang="zh-CN" altLang="en-US" sz="1400" b="1" smtClean="0">
                  <a:solidFill>
                    <a:srgbClr val="000000"/>
                  </a:solidFill>
                  <a:latin typeface="微软雅黑" pitchFamily="34" charset="-122"/>
                  <a:ea typeface="微软雅黑" pitchFamily="34" charset="-122"/>
                </a:rPr>
                <a:t>责任</a:t>
              </a:r>
              <a:endParaRPr lang="en-US" altLang="zh-CN" sz="1400" b="1">
                <a:solidFill>
                  <a:srgbClr val="000000"/>
                </a:solidFill>
                <a:latin typeface="微软雅黑" pitchFamily="34" charset="-122"/>
                <a:ea typeface="微软雅黑" pitchFamily="34" charset="-122"/>
              </a:endParaRPr>
            </a:p>
            <a:p>
              <a:pPr marL="1441450" indent="-177800">
                <a:buFont typeface="Arial" pitchFamily="34" charset="0"/>
                <a:buChar char="•"/>
              </a:pPr>
              <a:r>
                <a:rPr lang="zh-CN" altLang="en-US" sz="1400" smtClean="0">
                  <a:solidFill>
                    <a:srgbClr val="000000"/>
                  </a:solidFill>
                  <a:latin typeface="微软雅黑" pitchFamily="34" charset="-122"/>
                  <a:ea typeface="微软雅黑" pitchFamily="34" charset="-122"/>
                </a:rPr>
                <a:t>提高品牌与行</a:t>
              </a:r>
              <a:r>
                <a:rPr lang="zh-CN" altLang="en-US" sz="1400">
                  <a:solidFill>
                    <a:srgbClr val="000000"/>
                  </a:solidFill>
                  <a:latin typeface="微软雅黑" pitchFamily="34" charset="-122"/>
                  <a:ea typeface="微软雅黑" pitchFamily="34" charset="-122"/>
                </a:rPr>
                <a:t>业影响</a:t>
              </a:r>
              <a:r>
                <a:rPr lang="zh-CN" altLang="en-US" sz="1400" smtClean="0">
                  <a:solidFill>
                    <a:srgbClr val="000000"/>
                  </a:solidFill>
                  <a:latin typeface="微软雅黑" pitchFamily="34" charset="-122"/>
                  <a:ea typeface="微软雅黑" pitchFamily="34" charset="-122"/>
                </a:rPr>
                <a:t>力</a:t>
              </a:r>
              <a:endParaRPr lang="en-US" altLang="zh-CN" sz="1400">
                <a:solidFill>
                  <a:srgbClr val="000000"/>
                </a:solidFill>
                <a:latin typeface="微软雅黑" pitchFamily="34" charset="-122"/>
                <a:ea typeface="微软雅黑" pitchFamily="34" charset="-122"/>
              </a:endParaRPr>
            </a:p>
            <a:p>
              <a:pPr marL="1441450" indent="-177800">
                <a:buFont typeface="Arial" pitchFamily="34" charset="0"/>
                <a:buChar char="•"/>
              </a:pPr>
              <a:r>
                <a:rPr lang="zh-CN" altLang="en-US" sz="1400" smtClean="0">
                  <a:solidFill>
                    <a:srgbClr val="000000"/>
                  </a:solidFill>
                  <a:latin typeface="微软雅黑" pitchFamily="34" charset="-122"/>
                  <a:ea typeface="微软雅黑" pitchFamily="34" charset="-122"/>
                </a:rPr>
                <a:t>实现对钢</a:t>
              </a:r>
              <a:r>
                <a:rPr lang="zh-CN" altLang="en-US" sz="1400">
                  <a:solidFill>
                    <a:srgbClr val="000000"/>
                  </a:solidFill>
                  <a:latin typeface="微软雅黑" pitchFamily="34" charset="-122"/>
                  <a:ea typeface="微软雅黑" pitchFamily="34" charset="-122"/>
                </a:rPr>
                <a:t>铁流通行业的贡献</a:t>
              </a:r>
              <a:r>
                <a:rPr lang="zh-CN" altLang="en-US" sz="1400" smtClean="0">
                  <a:solidFill>
                    <a:srgbClr val="000000"/>
                  </a:solidFill>
                  <a:latin typeface="微软雅黑" pitchFamily="34" charset="-122"/>
                  <a:ea typeface="微软雅黑" pitchFamily="34" charset="-122"/>
                </a:rPr>
                <a:t>、践行行业领导者责任</a:t>
              </a:r>
              <a:endParaRPr lang="en-US" altLang="zh-CN" sz="1400">
                <a:solidFill>
                  <a:srgbClr val="000000"/>
                </a:solidFill>
                <a:latin typeface="微软雅黑" pitchFamily="34" charset="-122"/>
                <a:ea typeface="微软雅黑" pitchFamily="34" charset="-122"/>
              </a:endParaRPr>
            </a:p>
          </p:txBody>
        </p:sp>
        <p:sp>
          <p:nvSpPr>
            <p:cNvPr id="32" name="Rectangle 31"/>
            <p:cNvSpPr/>
            <p:nvPr/>
          </p:nvSpPr>
          <p:spPr bwMode="auto">
            <a:xfrm>
              <a:off x="253486" y="5013016"/>
              <a:ext cx="571082" cy="1440000"/>
            </a:xfrm>
            <a:prstGeom prst="rect">
              <a:avLst/>
            </a:prstGeom>
            <a:ln>
              <a:headEnd type="none" w="med" len="med"/>
              <a:tailEnd type="none"/>
            </a:ln>
          </p:spPr>
          <p:style>
            <a:lnRef idx="2">
              <a:schemeClr val="accent4">
                <a:shade val="50000"/>
              </a:schemeClr>
            </a:lnRef>
            <a:fillRef idx="1">
              <a:schemeClr val="accent4"/>
            </a:fillRef>
            <a:effectRef idx="0">
              <a:schemeClr val="accent4"/>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r>
                <a:rPr lang="zh-CN" altLang="en-US" sz="1600" b="1"/>
                <a:t>实现转型</a:t>
              </a:r>
              <a:endParaRPr lang="en-US" sz="1600" b="1"/>
            </a:p>
          </p:txBody>
        </p:sp>
      </p:grpSp>
      <p:sp>
        <p:nvSpPr>
          <p:cNvPr id="34" name="Rectangle 33"/>
          <p:cNvSpPr/>
          <p:nvPr/>
        </p:nvSpPr>
        <p:spPr bwMode="auto">
          <a:xfrm>
            <a:off x="838940" y="1556792"/>
            <a:ext cx="3981629" cy="450368"/>
          </a:xfrm>
          <a:prstGeom prst="rect">
            <a:avLst/>
          </a:prstGeom>
          <a:ln>
            <a:headEnd type="none" w="med" len="med"/>
            <a:tailEnd type="none"/>
          </a:ln>
        </p:spPr>
        <p:style>
          <a:lnRef idx="2">
            <a:schemeClr val="accent3">
              <a:shade val="50000"/>
            </a:schemeClr>
          </a:lnRef>
          <a:fillRef idx="1">
            <a:schemeClr val="accent3"/>
          </a:fillRef>
          <a:effectRef idx="0">
            <a:schemeClr val="accent3"/>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r>
              <a:rPr lang="zh-CN" altLang="en-US" sz="1600" i="1" u="sng" smtClean="0">
                <a:solidFill>
                  <a:schemeClr val="accent2"/>
                </a:solidFill>
              </a:rPr>
              <a:t>电子商务对</a:t>
            </a:r>
            <a:r>
              <a:rPr lang="zh-CN" altLang="en-US" b="1" i="1" u="sng" smtClean="0">
                <a:solidFill>
                  <a:schemeClr val="accent2"/>
                </a:solidFill>
              </a:rPr>
              <a:t>现有业务</a:t>
            </a:r>
            <a:r>
              <a:rPr lang="zh-CN" altLang="en-US" sz="1600" i="1" u="sng" smtClean="0">
                <a:solidFill>
                  <a:schemeClr val="accent2"/>
                </a:solidFill>
              </a:rPr>
              <a:t>的价值</a:t>
            </a:r>
            <a:endParaRPr lang="en-US" sz="1600" i="1" u="sng">
              <a:solidFill>
                <a:schemeClr val="accent2"/>
              </a:solidFill>
            </a:endParaRPr>
          </a:p>
        </p:txBody>
      </p:sp>
      <p:sp>
        <p:nvSpPr>
          <p:cNvPr id="35" name="Rectangle 34"/>
          <p:cNvSpPr/>
          <p:nvPr/>
        </p:nvSpPr>
        <p:spPr bwMode="auto">
          <a:xfrm>
            <a:off x="4874001" y="1556792"/>
            <a:ext cx="4005161" cy="450368"/>
          </a:xfrm>
          <a:prstGeom prst="rect">
            <a:avLst/>
          </a:prstGeom>
          <a:ln>
            <a:headEnd type="none" w="med" len="med"/>
            <a:tailEnd type="none"/>
          </a:ln>
        </p:spPr>
        <p:style>
          <a:lnRef idx="2">
            <a:schemeClr val="accent3">
              <a:shade val="50000"/>
            </a:schemeClr>
          </a:lnRef>
          <a:fillRef idx="1">
            <a:schemeClr val="accent3"/>
          </a:fillRef>
          <a:effectRef idx="0">
            <a:schemeClr val="accent3"/>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r>
              <a:rPr lang="zh-CN" altLang="en-US" sz="1600" i="1" u="sng" smtClean="0">
                <a:solidFill>
                  <a:schemeClr val="accent2"/>
                </a:solidFill>
              </a:rPr>
              <a:t>电子商务带来的</a:t>
            </a:r>
            <a:r>
              <a:rPr lang="zh-CN" altLang="en-US" b="1" i="1" u="sng" smtClean="0">
                <a:solidFill>
                  <a:schemeClr val="accent2"/>
                </a:solidFill>
              </a:rPr>
              <a:t>新增</a:t>
            </a:r>
            <a:r>
              <a:rPr lang="zh-CN" altLang="en-US" sz="1600" i="1" u="sng" smtClean="0">
                <a:solidFill>
                  <a:schemeClr val="accent2"/>
                </a:solidFill>
              </a:rPr>
              <a:t>价值</a:t>
            </a:r>
            <a:endParaRPr lang="en-US" sz="1600" i="1" u="sng">
              <a:solidFill>
                <a:schemeClr val="accent2"/>
              </a:solidFill>
            </a:endParaRPr>
          </a:p>
        </p:txBody>
      </p:sp>
      <p:grpSp>
        <p:nvGrpSpPr>
          <p:cNvPr id="17" name="Group 16"/>
          <p:cNvGrpSpPr/>
          <p:nvPr/>
        </p:nvGrpSpPr>
        <p:grpSpPr>
          <a:xfrm>
            <a:off x="7274859" y="84738"/>
            <a:ext cx="1195978" cy="510566"/>
            <a:chOff x="567157" y="2420888"/>
            <a:chExt cx="6927377" cy="3456384"/>
          </a:xfrm>
        </p:grpSpPr>
        <p:sp>
          <p:nvSpPr>
            <p:cNvPr id="18" name="Rectangle 13"/>
            <p:cNvSpPr>
              <a:spLocks noChangeArrowheads="1"/>
            </p:cNvSpPr>
            <p:nvPr/>
          </p:nvSpPr>
          <p:spPr bwMode="auto">
            <a:xfrm>
              <a:off x="1127329" y="24208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sp>
          <p:nvSpPr>
            <p:cNvPr id="19" name="Rectangle 27"/>
            <p:cNvSpPr>
              <a:spLocks noChangeArrowheads="1"/>
            </p:cNvSpPr>
            <p:nvPr/>
          </p:nvSpPr>
          <p:spPr bwMode="auto">
            <a:xfrm>
              <a:off x="2249865" y="2420889"/>
              <a:ext cx="2160240" cy="3456383"/>
            </a:xfrm>
            <a:prstGeom prst="rect">
              <a:avLst/>
            </a:prstGeom>
            <a:ln w="9525">
              <a:solidFill>
                <a:schemeClr val="bg1"/>
              </a:solidFill>
            </a:ln>
          </p:spPr>
          <p:style>
            <a:lnRef idx="3">
              <a:schemeClr val="lt1"/>
            </a:lnRef>
            <a:fillRef idx="1">
              <a:schemeClr val="accent4"/>
            </a:fillRef>
            <a:effectRef idx="1">
              <a:schemeClr val="accent4"/>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a:latin typeface="+mn-ea"/>
              </a:endParaRPr>
            </a:p>
          </p:txBody>
        </p:sp>
        <p:sp>
          <p:nvSpPr>
            <p:cNvPr id="20" name="Rectangle 42"/>
            <p:cNvSpPr>
              <a:spLocks noChangeArrowheads="1"/>
            </p:cNvSpPr>
            <p:nvPr/>
          </p:nvSpPr>
          <p:spPr bwMode="auto">
            <a:xfrm>
              <a:off x="5686372" y="2420890"/>
              <a:ext cx="1808162" cy="3456382"/>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smtClean="0">
                <a:latin typeface="+mn-ea"/>
                <a:ea typeface="+mn-ea"/>
              </a:endParaRPr>
            </a:p>
          </p:txBody>
        </p:sp>
        <p:sp>
          <p:nvSpPr>
            <p:cNvPr id="21" name="Rectangle 47"/>
            <p:cNvSpPr>
              <a:spLocks noChangeArrowheads="1"/>
            </p:cNvSpPr>
            <p:nvPr/>
          </p:nvSpPr>
          <p:spPr bwMode="auto">
            <a:xfrm>
              <a:off x="4867553" y="2420889"/>
              <a:ext cx="611833" cy="3456383"/>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vert="eaVert"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a typeface="+mn-ea"/>
              </a:endParaRPr>
            </a:p>
          </p:txBody>
        </p:sp>
        <p:sp>
          <p:nvSpPr>
            <p:cNvPr id="22" name="Rectangle 13"/>
            <p:cNvSpPr>
              <a:spLocks noChangeArrowheads="1"/>
            </p:cNvSpPr>
            <p:nvPr/>
          </p:nvSpPr>
          <p:spPr bwMode="auto">
            <a:xfrm>
              <a:off x="1127329" y="42591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cxnSp>
          <p:nvCxnSpPr>
            <p:cNvPr id="23" name="AutoShape 56"/>
            <p:cNvCxnSpPr>
              <a:cxnSpLocks noChangeShapeType="1"/>
              <a:stCxn id="18" idx="3"/>
              <a:endCxn id="19" idx="1"/>
            </p:cNvCxnSpPr>
            <p:nvPr/>
          </p:nvCxnSpPr>
          <p:spPr bwMode="auto">
            <a:xfrm>
              <a:off x="1847329" y="3212976"/>
              <a:ext cx="402536" cy="93610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4" name="AutoShape 56"/>
            <p:cNvCxnSpPr>
              <a:cxnSpLocks noChangeShapeType="1"/>
              <a:stCxn id="22" idx="3"/>
              <a:endCxn id="19" idx="1"/>
            </p:cNvCxnSpPr>
            <p:nvPr/>
          </p:nvCxnSpPr>
          <p:spPr bwMode="auto">
            <a:xfrm flipV="1">
              <a:off x="1847329" y="4149081"/>
              <a:ext cx="402536" cy="90219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3" name="Straight Arrow Connector 32"/>
            <p:cNvCxnSpPr>
              <a:stCxn id="19" idx="3"/>
              <a:endCxn id="21" idx="1"/>
            </p:cNvCxnSpPr>
            <p:nvPr/>
          </p:nvCxnSpPr>
          <p:spPr bwMode="auto">
            <a:xfrm>
              <a:off x="4410105" y="4149081"/>
              <a:ext cx="457448"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6" name="Straight Arrow Connector 35"/>
            <p:cNvCxnSpPr>
              <a:stCxn id="21" idx="3"/>
              <a:endCxn id="20" idx="1"/>
            </p:cNvCxnSpPr>
            <p:nvPr/>
          </p:nvCxnSpPr>
          <p:spPr bwMode="auto">
            <a:xfrm>
              <a:off x="5479386" y="4149081"/>
              <a:ext cx="206986"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7" name="Rectangle 20"/>
            <p:cNvSpPr>
              <a:spLocks noChangeArrowheads="1"/>
            </p:cNvSpPr>
            <p:nvPr/>
          </p:nvSpPr>
          <p:spPr bwMode="auto">
            <a:xfrm>
              <a:off x="567157" y="2422274"/>
              <a:ext cx="416156" cy="3421089"/>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grpSp>
      <p:sp>
        <p:nvSpPr>
          <p:cNvPr id="38" name="Rectangle 37"/>
          <p:cNvSpPr/>
          <p:nvPr/>
        </p:nvSpPr>
        <p:spPr>
          <a:xfrm>
            <a:off x="244325" y="6021288"/>
            <a:ext cx="8630255" cy="423251"/>
          </a:xfrm>
          <a:prstGeom prst="rect">
            <a:avLst/>
          </a:prstGeom>
          <a:solidFill>
            <a:schemeClr val="accent1">
              <a:lumMod val="20000"/>
              <a:lumOff val="80000"/>
            </a:schemeClr>
          </a:solidFill>
          <a:ln w="19050">
            <a:solidFill>
              <a:schemeClr val="bg1">
                <a:lumMod val="50000"/>
              </a:schemeClr>
            </a:solidFill>
          </a:ln>
        </p:spPr>
        <p:style>
          <a:lnRef idx="2">
            <a:schemeClr val="accent6"/>
          </a:lnRef>
          <a:fillRef idx="1">
            <a:schemeClr val="lt1"/>
          </a:fillRef>
          <a:effectRef idx="0">
            <a:schemeClr val="accent6"/>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600" b="1" smtClean="0">
                <a:latin typeface="微软雅黑" pitchFamily="34" charset="-122"/>
                <a:ea typeface="微软雅黑" pitchFamily="34" charset="-122"/>
                <a:cs typeface="Arial"/>
              </a:rPr>
              <a:t>电子商务与传统业务不应相互割裂竞</a:t>
            </a:r>
            <a:r>
              <a:rPr lang="zh-CN" altLang="en-US" sz="1600" b="1">
                <a:latin typeface="微软雅黑" pitchFamily="34" charset="-122"/>
                <a:ea typeface="微软雅黑" pitchFamily="34" charset="-122"/>
                <a:cs typeface="Arial"/>
              </a:rPr>
              <a:t>争，而应优势互补、相互促进、相互借力、实现双赢</a:t>
            </a:r>
            <a:endParaRPr lang="en-US" sz="1600" b="1">
              <a:solidFill>
                <a:schemeClr val="dk1"/>
              </a:solidFill>
              <a:latin typeface="微软雅黑" pitchFamily="34" charset="-122"/>
              <a:ea typeface="微软雅黑" pitchFamily="34" charset="-122"/>
              <a:cs typeface="Arial"/>
            </a:endParaRPr>
          </a:p>
        </p:txBody>
      </p:sp>
    </p:spTree>
    <p:extLst>
      <p:ext uri="{BB962C8B-B14F-4D97-AF65-F5344CB8AC3E}">
        <p14:creationId xmlns:p14="http://schemas.microsoft.com/office/powerpoint/2010/main" val="2258812370"/>
      </p:ext>
    </p:ext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212037" y="76201"/>
            <a:ext cx="6952251" cy="965200"/>
          </a:xfrm>
        </p:spPr>
        <p:txBody>
          <a:bodyPr/>
          <a:lstStyle/>
          <a:p>
            <a:r>
              <a:rPr lang="zh-CN" altLang="en-US" smtClean="0"/>
              <a:t>建设电</a:t>
            </a:r>
            <a:r>
              <a:rPr lang="zh-CN" altLang="en-US"/>
              <a:t>子商务平</a:t>
            </a:r>
            <a:r>
              <a:rPr lang="zh-CN" altLang="en-US" smtClean="0"/>
              <a:t>台需把握几项关键成功</a:t>
            </a:r>
            <a:r>
              <a:rPr lang="zh-CN" altLang="en-US"/>
              <a:t>要</a:t>
            </a:r>
            <a:r>
              <a:rPr lang="zh-CN" altLang="en-US" smtClean="0"/>
              <a:t>素：战略上应定位清晰、扎实投入，在运营上应协同配合、借助外力并依靠行业洞察与经验</a:t>
            </a:r>
            <a:r>
              <a:rPr lang="en-US" altLang="zh-CN" smtClean="0"/>
              <a:t>…</a:t>
            </a:r>
            <a:endParaRPr lang="en-US"/>
          </a:p>
        </p:txBody>
      </p:sp>
      <p:sp>
        <p:nvSpPr>
          <p:cNvPr id="3" name="Footer Placeholder 2"/>
          <p:cNvSpPr>
            <a:spLocks noGrp="1"/>
          </p:cNvSpPr>
          <p:nvPr>
            <p:ph type="ftr" sz="quarter" idx="4294967295"/>
          </p:nvPr>
        </p:nvSpPr>
        <p:spPr>
          <a:xfrm>
            <a:off x="304800" y="6553200"/>
            <a:ext cx="5522913" cy="228600"/>
          </a:xfrm>
          <a:prstGeom prst="rect">
            <a:avLst/>
          </a:prstGeom>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p>
        </p:txBody>
      </p:sp>
      <p:sp>
        <p:nvSpPr>
          <p:cNvPr id="4" name="Slide Number Placeholder 3"/>
          <p:cNvSpPr>
            <a:spLocks noGrp="1"/>
          </p:cNvSpPr>
          <p:nvPr>
            <p:ph type="sldNum" sz="quarter" idx="11"/>
          </p:nvPr>
        </p:nvSpPr>
        <p:spPr/>
        <p:txBody>
          <a:bodyPr/>
          <a:lstStyle/>
          <a:p>
            <a:fld id="{916D2383-AA66-4E37-A027-B5DEB07741A2}" type="slidenum">
              <a:rPr lang="en-US" altLang="zh-CN" smtClean="0"/>
              <a:t>28</a:t>
            </a:fld>
            <a:br>
              <a:rPr lang="en-US" altLang="zh-CN" smtClean="0"/>
            </a:br>
            <a:endParaRPr lang="en-US" altLang="zh-CN"/>
          </a:p>
        </p:txBody>
      </p:sp>
      <p:sp>
        <p:nvSpPr>
          <p:cNvPr id="5" name="Content Placeholder 4"/>
          <p:cNvSpPr>
            <a:spLocks noGrp="1"/>
          </p:cNvSpPr>
          <p:nvPr>
            <p:ph sz="quarter" idx="12"/>
          </p:nvPr>
        </p:nvSpPr>
        <p:spPr/>
        <p:txBody>
          <a:bodyPr/>
          <a:lstStyle/>
          <a:p>
            <a:r>
              <a:rPr lang="zh-CN" altLang="en-US" smtClean="0"/>
              <a:t>电子商务平台的关</a:t>
            </a:r>
            <a:r>
              <a:rPr lang="zh-CN" altLang="en-US"/>
              <a:t>键成功要</a:t>
            </a:r>
            <a:r>
              <a:rPr lang="zh-CN" altLang="en-US" smtClean="0"/>
              <a:t>素</a:t>
            </a:r>
            <a:endParaRPr lang="en-US"/>
          </a:p>
        </p:txBody>
      </p:sp>
      <p:sp>
        <p:nvSpPr>
          <p:cNvPr id="7" name="Rectangle 6"/>
          <p:cNvSpPr>
            <a:spLocks noChangeArrowheads="1"/>
          </p:cNvSpPr>
          <p:nvPr/>
        </p:nvSpPr>
        <p:spPr bwMode="gray">
          <a:xfrm>
            <a:off x="2962218" y="1772816"/>
            <a:ext cx="5922813" cy="1027113"/>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accent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pPr marL="174625" indent="-174625" algn="l">
              <a:spcAft>
                <a:spcPts val="1200"/>
              </a:spcAft>
              <a:buFont typeface="Arial" pitchFamily="34" charset="0"/>
              <a:buChar char="•"/>
            </a:pPr>
            <a:r>
              <a:rPr lang="zh-CN" altLang="en-US" sz="1400" b="1">
                <a:solidFill>
                  <a:schemeClr val="dk1"/>
                </a:solidFill>
                <a:latin typeface="微软雅黑" pitchFamily="34" charset="-122"/>
                <a:ea typeface="微软雅黑" pitchFamily="34" charset="-122"/>
                <a:cs typeface="Arial"/>
              </a:rPr>
              <a:t>有所为，有所不为</a:t>
            </a:r>
            <a:r>
              <a:rPr lang="zh-CN" altLang="en-US" sz="1400">
                <a:solidFill>
                  <a:schemeClr val="dk1"/>
                </a:solidFill>
                <a:latin typeface="微软雅黑" pitchFamily="34" charset="-122"/>
                <a:ea typeface="微软雅黑" pitchFamily="34" charset="-122"/>
                <a:cs typeface="Arial"/>
              </a:rPr>
              <a:t>，通过借鉴同类平台</a:t>
            </a:r>
            <a:r>
              <a:rPr lang="zh-CN" altLang="en-US" sz="1400" smtClean="0">
                <a:solidFill>
                  <a:schemeClr val="dk1"/>
                </a:solidFill>
                <a:latin typeface="微软雅黑" pitchFamily="34" charset="-122"/>
                <a:ea typeface="微软雅黑" pitchFamily="34" charset="-122"/>
                <a:cs typeface="Arial"/>
              </a:rPr>
              <a:t>的经验教训，找准自身差异化优势，</a:t>
            </a:r>
            <a:r>
              <a:rPr lang="zh-CN" altLang="en-US" sz="1400">
                <a:solidFill>
                  <a:schemeClr val="dk1"/>
                </a:solidFill>
                <a:latin typeface="微软雅黑" pitchFamily="34" charset="-122"/>
                <a:ea typeface="微软雅黑" pitchFamily="34" charset="-122"/>
                <a:cs typeface="Arial"/>
              </a:rPr>
              <a:t>突出自己鲜明的特色，避</a:t>
            </a:r>
            <a:r>
              <a:rPr lang="zh-CN" altLang="en-US" sz="1400" smtClean="0">
                <a:solidFill>
                  <a:schemeClr val="dk1"/>
                </a:solidFill>
                <a:latin typeface="微软雅黑" pitchFamily="34" charset="-122"/>
                <a:ea typeface="微软雅黑" pitchFamily="34" charset="-122"/>
                <a:cs typeface="Arial"/>
              </a:rPr>
              <a:t>免</a:t>
            </a:r>
            <a:r>
              <a:rPr lang="zh-CN" altLang="en-US" sz="1400">
                <a:solidFill>
                  <a:schemeClr val="dk1"/>
                </a:solidFill>
                <a:latin typeface="微软雅黑" pitchFamily="34" charset="-122"/>
                <a:ea typeface="微软雅黑" pitchFamily="34" charset="-122"/>
                <a:cs typeface="Arial"/>
              </a:rPr>
              <a:t>丧</a:t>
            </a:r>
            <a:r>
              <a:rPr lang="zh-CN" altLang="en-US" sz="1400" smtClean="0">
                <a:solidFill>
                  <a:schemeClr val="dk1"/>
                </a:solidFill>
                <a:latin typeface="微软雅黑" pitchFamily="34" charset="-122"/>
                <a:ea typeface="微软雅黑" pitchFamily="34" charset="-122"/>
                <a:cs typeface="Arial"/>
              </a:rPr>
              <a:t>失目标与重点</a:t>
            </a:r>
            <a:endParaRPr lang="en-US" altLang="zh-CN" sz="1400">
              <a:solidFill>
                <a:schemeClr val="dk1"/>
              </a:solidFill>
              <a:latin typeface="微软雅黑" pitchFamily="34" charset="-122"/>
              <a:ea typeface="微软雅黑" pitchFamily="34" charset="-122"/>
              <a:cs typeface="Arial"/>
            </a:endParaRPr>
          </a:p>
          <a:p>
            <a:pPr marL="174625" indent="-174625" algn="l">
              <a:spcAft>
                <a:spcPts val="1200"/>
              </a:spcAft>
              <a:buFont typeface="Arial" pitchFamily="34" charset="0"/>
              <a:buChar char="•"/>
            </a:pPr>
            <a:r>
              <a:rPr lang="zh-CN" altLang="en-US" sz="1400" b="1" smtClean="0">
                <a:solidFill>
                  <a:schemeClr val="dk1"/>
                </a:solidFill>
                <a:latin typeface="微软雅黑" pitchFamily="34" charset="-122"/>
                <a:ea typeface="微软雅黑" pitchFamily="34" charset="-122"/>
                <a:cs typeface="Arial"/>
              </a:rPr>
              <a:t>扎实投入必须</a:t>
            </a:r>
            <a:r>
              <a:rPr lang="zh-CN" altLang="en-US" sz="1400" b="1">
                <a:solidFill>
                  <a:schemeClr val="dk1"/>
                </a:solidFill>
                <a:latin typeface="微软雅黑" pitchFamily="34" charset="-122"/>
                <a:ea typeface="微软雅黑" pitchFamily="34" charset="-122"/>
                <a:cs typeface="Arial"/>
              </a:rPr>
              <a:t>的资</a:t>
            </a:r>
            <a:r>
              <a:rPr lang="zh-CN" altLang="en-US" sz="1400" b="1" smtClean="0">
                <a:solidFill>
                  <a:schemeClr val="dk1"/>
                </a:solidFill>
                <a:latin typeface="微软雅黑" pitchFamily="34" charset="-122"/>
                <a:ea typeface="微软雅黑" pitchFamily="34" charset="-122"/>
                <a:cs typeface="Arial"/>
              </a:rPr>
              <a:t>源，</a:t>
            </a:r>
            <a:r>
              <a:rPr lang="zh-CN" altLang="en-US" sz="1400" smtClean="0">
                <a:solidFill>
                  <a:schemeClr val="dk1"/>
                </a:solidFill>
                <a:latin typeface="微软雅黑" pitchFamily="34" charset="-122"/>
                <a:ea typeface="微软雅黑" pitchFamily="34" charset="-122"/>
                <a:cs typeface="Arial"/>
              </a:rPr>
              <a:t>如数</a:t>
            </a:r>
            <a:r>
              <a:rPr lang="zh-CN" altLang="en-US" sz="1400">
                <a:solidFill>
                  <a:schemeClr val="dk1"/>
                </a:solidFill>
                <a:latin typeface="微软雅黑" pitchFamily="34" charset="-122"/>
                <a:ea typeface="微软雅黑" pitchFamily="34" charset="-122"/>
                <a:cs typeface="Arial"/>
              </a:rPr>
              <a:t>码仓库网络建设、</a:t>
            </a:r>
            <a:r>
              <a:rPr lang="zh-CN" altLang="en-US" sz="1400" smtClean="0">
                <a:solidFill>
                  <a:schemeClr val="dk1"/>
                </a:solidFill>
                <a:latin typeface="微软雅黑" pitchFamily="34" charset="-122"/>
                <a:ea typeface="微软雅黑" pitchFamily="34" charset="-122"/>
                <a:cs typeface="Arial"/>
              </a:rPr>
              <a:t>银行与仓储</a:t>
            </a:r>
            <a:r>
              <a:rPr lang="zh-CN" altLang="en-US" sz="1400">
                <a:solidFill>
                  <a:schemeClr val="dk1"/>
                </a:solidFill>
                <a:latin typeface="微软雅黑" pitchFamily="34" charset="-122"/>
                <a:ea typeface="微软雅黑" pitchFamily="34" charset="-122"/>
                <a:cs typeface="Arial"/>
              </a:rPr>
              <a:t>平台对接系统建设</a:t>
            </a:r>
            <a:r>
              <a:rPr lang="zh-CN" altLang="en-US" sz="1400" smtClean="0">
                <a:solidFill>
                  <a:schemeClr val="dk1"/>
                </a:solidFill>
                <a:latin typeface="微软雅黑" pitchFamily="34" charset="-122"/>
                <a:ea typeface="微软雅黑" pitchFamily="34" charset="-122"/>
                <a:cs typeface="Arial"/>
              </a:rPr>
              <a:t>等，把握节奏，做好持续投资准备</a:t>
            </a:r>
            <a:endParaRPr lang="en-US" altLang="zh-CN" sz="1400">
              <a:solidFill>
                <a:schemeClr val="dk1"/>
              </a:solidFill>
              <a:latin typeface="微软雅黑" pitchFamily="34" charset="-122"/>
              <a:ea typeface="微软雅黑" pitchFamily="34" charset="-122"/>
              <a:cs typeface="Arial"/>
            </a:endParaRPr>
          </a:p>
        </p:txBody>
      </p:sp>
      <p:sp>
        <p:nvSpPr>
          <p:cNvPr id="8" name="Rectangle 7"/>
          <p:cNvSpPr>
            <a:spLocks noChangeArrowheads="1"/>
          </p:cNvSpPr>
          <p:nvPr/>
        </p:nvSpPr>
        <p:spPr bwMode="gray">
          <a:xfrm>
            <a:off x="251520" y="1538472"/>
            <a:ext cx="2089150" cy="4781646"/>
          </a:xfrm>
          <a:prstGeom prst="rect">
            <a:avLst/>
          </a:prstGeom>
          <a:solidFill>
            <a:schemeClr val="accent6"/>
          </a:solidFill>
          <a:ln w="9525" algn="ctr">
            <a:noFill/>
            <a:miter lim="800000"/>
          </a:ln>
          <a:effectLst/>
          <a:extLst/>
        </p:spPr>
        <p:txBody>
          <a:bodyPr anchorCtr="1"/>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pPr marL="1588" lvl="1" indent="112713" eaLnBrk="0" hangingPunct="0">
              <a:spcBef>
                <a:spcPct val="50000"/>
              </a:spcBef>
              <a:spcAft>
                <a:spcPct val="50000"/>
              </a:spcAft>
              <a:buClr>
                <a:schemeClr val="accent2"/>
              </a:buClr>
              <a:buFont typeface="Wingdings" pitchFamily="2" charset="2"/>
              <a:buNone/>
            </a:pPr>
            <a:endParaRPr lang="en-US" altLang="zh-CN" sz="1400" b="1">
              <a:latin typeface="+mn-ea"/>
            </a:endParaRPr>
          </a:p>
        </p:txBody>
      </p:sp>
      <p:sp>
        <p:nvSpPr>
          <p:cNvPr id="11" name="Rectangle 10"/>
          <p:cNvSpPr>
            <a:spLocks noChangeArrowheads="1"/>
          </p:cNvSpPr>
          <p:nvPr/>
        </p:nvSpPr>
        <p:spPr bwMode="gray">
          <a:xfrm>
            <a:off x="827584" y="1916832"/>
            <a:ext cx="2016323" cy="719138"/>
          </a:xfrm>
          <a:prstGeom prst="rect">
            <a:avLst/>
          </a:prstGeom>
          <a:solidFill>
            <a:schemeClr val="bg1"/>
          </a:solidFill>
          <a:ln w="19050" algn="ctr">
            <a:solidFill>
              <a:schemeClr val="accent4"/>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pPr eaLnBrk="0" hangingPunct="0">
              <a:spcAft>
                <a:spcPct val="10000"/>
              </a:spcAft>
              <a:buClr>
                <a:schemeClr val="accent2"/>
              </a:buClr>
              <a:buFont typeface="Wingdings" pitchFamily="2" charset="2"/>
              <a:buNone/>
            </a:pPr>
            <a:r>
              <a:rPr lang="zh-CN" altLang="en-US" sz="1600" b="1" smtClean="0">
                <a:latin typeface="+mn-ea"/>
              </a:rPr>
              <a:t>定位清晰、扎实投入</a:t>
            </a:r>
            <a:endParaRPr lang="zh-CN" altLang="en-US" sz="1600" b="1">
              <a:latin typeface="+mn-ea"/>
            </a:endParaRPr>
          </a:p>
        </p:txBody>
      </p:sp>
      <p:sp>
        <p:nvSpPr>
          <p:cNvPr id="12" name="Rectangle 11"/>
          <p:cNvSpPr>
            <a:spLocks noChangeArrowheads="1"/>
          </p:cNvSpPr>
          <p:nvPr/>
        </p:nvSpPr>
        <p:spPr bwMode="gray">
          <a:xfrm>
            <a:off x="827584" y="3428355"/>
            <a:ext cx="2016323" cy="720725"/>
          </a:xfrm>
          <a:prstGeom prst="rect">
            <a:avLst/>
          </a:prstGeom>
          <a:solidFill>
            <a:schemeClr val="bg1"/>
          </a:solidFill>
          <a:ln w="19050" algn="ctr">
            <a:solidFill>
              <a:schemeClr val="accent4"/>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pPr eaLnBrk="0" hangingPunct="0">
              <a:spcAft>
                <a:spcPct val="10000"/>
              </a:spcAft>
              <a:buClr>
                <a:schemeClr val="accent2"/>
              </a:buClr>
              <a:buFont typeface="Wingdings" pitchFamily="2" charset="2"/>
              <a:buNone/>
            </a:pPr>
            <a:r>
              <a:rPr lang="zh-CN" altLang="en-US" sz="1600" b="1" smtClean="0">
                <a:latin typeface="+mn-ea"/>
              </a:rPr>
              <a:t>协同配合、借助外力</a:t>
            </a:r>
            <a:endParaRPr lang="zh-CN" altLang="en-US" sz="1600" b="1">
              <a:latin typeface="+mn-ea"/>
            </a:endParaRPr>
          </a:p>
        </p:txBody>
      </p:sp>
      <p:sp>
        <p:nvSpPr>
          <p:cNvPr id="14" name="Rectangle 13"/>
          <p:cNvSpPr>
            <a:spLocks noChangeArrowheads="1"/>
          </p:cNvSpPr>
          <p:nvPr/>
        </p:nvSpPr>
        <p:spPr bwMode="gray">
          <a:xfrm>
            <a:off x="827584" y="5026428"/>
            <a:ext cx="2016323" cy="720725"/>
          </a:xfrm>
          <a:prstGeom prst="rect">
            <a:avLst/>
          </a:prstGeom>
          <a:solidFill>
            <a:schemeClr val="bg1"/>
          </a:solidFill>
          <a:ln w="19050" algn="ctr">
            <a:solidFill>
              <a:schemeClr val="accent4"/>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pPr eaLnBrk="0" hangingPunct="0">
              <a:spcAft>
                <a:spcPct val="10000"/>
              </a:spcAft>
              <a:buClr>
                <a:schemeClr val="accent2"/>
              </a:buClr>
              <a:buFont typeface="Wingdings" pitchFamily="2" charset="2"/>
              <a:buNone/>
            </a:pPr>
            <a:r>
              <a:rPr lang="zh-CN" altLang="en-US" sz="1600" b="1">
                <a:latin typeface="+mn-ea"/>
              </a:rPr>
              <a:t>钢贸</a:t>
            </a:r>
            <a:r>
              <a:rPr lang="zh-CN" altLang="en-US" sz="1600" b="1" smtClean="0">
                <a:latin typeface="+mn-ea"/>
              </a:rPr>
              <a:t>洞察、电商经验</a:t>
            </a:r>
            <a:endParaRPr lang="zh-CN" altLang="en-US" sz="1600" b="1">
              <a:latin typeface="+mn-ea"/>
            </a:endParaRPr>
          </a:p>
        </p:txBody>
      </p:sp>
      <p:sp>
        <p:nvSpPr>
          <p:cNvPr id="17" name="AutoShape 15"/>
          <p:cNvSpPr>
            <a:spLocks noChangeArrowheads="1"/>
          </p:cNvSpPr>
          <p:nvPr/>
        </p:nvSpPr>
        <p:spPr bwMode="gray">
          <a:xfrm rot="5400000">
            <a:off x="2843907" y="5373713"/>
            <a:ext cx="719137" cy="144462"/>
          </a:xfrm>
          <a:prstGeom prst="triangle">
            <a:avLst>
              <a:gd name="adj" fmla="val 50000"/>
            </a:avLst>
          </a:prstGeom>
          <a:solidFill>
            <a:schemeClr val="bg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endParaRPr lang="en-US"/>
          </a:p>
        </p:txBody>
      </p:sp>
      <p:sp>
        <p:nvSpPr>
          <p:cNvPr id="18" name="AutoShape 16"/>
          <p:cNvSpPr>
            <a:spLocks noChangeArrowheads="1"/>
          </p:cNvSpPr>
          <p:nvPr/>
        </p:nvSpPr>
        <p:spPr bwMode="gray">
          <a:xfrm rot="5400000">
            <a:off x="2843907" y="4365650"/>
            <a:ext cx="719138" cy="144462"/>
          </a:xfrm>
          <a:prstGeom prst="triangle">
            <a:avLst>
              <a:gd name="adj" fmla="val 50000"/>
            </a:avLst>
          </a:prstGeom>
          <a:solidFill>
            <a:schemeClr val="bg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endParaRPr lang="en-US"/>
          </a:p>
        </p:txBody>
      </p:sp>
      <p:sp>
        <p:nvSpPr>
          <p:cNvPr id="19" name="AutoShape 17"/>
          <p:cNvSpPr>
            <a:spLocks noChangeArrowheads="1"/>
          </p:cNvSpPr>
          <p:nvPr/>
        </p:nvSpPr>
        <p:spPr bwMode="gray">
          <a:xfrm rot="5400000">
            <a:off x="2843907" y="3357588"/>
            <a:ext cx="719137" cy="144462"/>
          </a:xfrm>
          <a:prstGeom prst="triangle">
            <a:avLst>
              <a:gd name="adj" fmla="val 50000"/>
            </a:avLst>
          </a:prstGeom>
          <a:solidFill>
            <a:schemeClr val="bg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endParaRPr lang="en-US"/>
          </a:p>
        </p:txBody>
      </p:sp>
      <p:grpSp>
        <p:nvGrpSpPr>
          <p:cNvPr id="21" name="Group 20"/>
          <p:cNvGrpSpPr/>
          <p:nvPr/>
        </p:nvGrpSpPr>
        <p:grpSpPr>
          <a:xfrm>
            <a:off x="7274859" y="84738"/>
            <a:ext cx="1195978" cy="510566"/>
            <a:chOff x="567157" y="2420888"/>
            <a:chExt cx="6927377" cy="3456384"/>
          </a:xfrm>
        </p:grpSpPr>
        <p:sp>
          <p:nvSpPr>
            <p:cNvPr id="22" name="Rectangle 13"/>
            <p:cNvSpPr>
              <a:spLocks noChangeArrowheads="1"/>
            </p:cNvSpPr>
            <p:nvPr/>
          </p:nvSpPr>
          <p:spPr bwMode="auto">
            <a:xfrm>
              <a:off x="1127329" y="24208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sp>
          <p:nvSpPr>
            <p:cNvPr id="23" name="Rectangle 27"/>
            <p:cNvSpPr>
              <a:spLocks noChangeArrowheads="1"/>
            </p:cNvSpPr>
            <p:nvPr/>
          </p:nvSpPr>
          <p:spPr bwMode="auto">
            <a:xfrm>
              <a:off x="2249865" y="2420889"/>
              <a:ext cx="2160240" cy="3456383"/>
            </a:xfrm>
            <a:prstGeom prst="rect">
              <a:avLst/>
            </a:prstGeom>
            <a:ln w="9525">
              <a:solidFill>
                <a:schemeClr val="bg1"/>
              </a:solidFill>
            </a:ln>
          </p:spPr>
          <p:style>
            <a:lnRef idx="3">
              <a:schemeClr val="lt1"/>
            </a:lnRef>
            <a:fillRef idx="1">
              <a:schemeClr val="accent4"/>
            </a:fillRef>
            <a:effectRef idx="1">
              <a:schemeClr val="accent4"/>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a:latin typeface="+mn-ea"/>
              </a:endParaRPr>
            </a:p>
          </p:txBody>
        </p:sp>
        <p:sp>
          <p:nvSpPr>
            <p:cNvPr id="24" name="Rectangle 42"/>
            <p:cNvSpPr>
              <a:spLocks noChangeArrowheads="1"/>
            </p:cNvSpPr>
            <p:nvPr/>
          </p:nvSpPr>
          <p:spPr bwMode="auto">
            <a:xfrm>
              <a:off x="5686372" y="2420890"/>
              <a:ext cx="1808162" cy="3456382"/>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smtClean="0">
                <a:latin typeface="+mn-ea"/>
                <a:ea typeface="+mn-ea"/>
              </a:endParaRPr>
            </a:p>
          </p:txBody>
        </p:sp>
        <p:sp>
          <p:nvSpPr>
            <p:cNvPr id="25" name="Rectangle 47"/>
            <p:cNvSpPr>
              <a:spLocks noChangeArrowheads="1"/>
            </p:cNvSpPr>
            <p:nvPr/>
          </p:nvSpPr>
          <p:spPr bwMode="auto">
            <a:xfrm>
              <a:off x="4867553" y="2420889"/>
              <a:ext cx="611833" cy="3456383"/>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vert="eaVert"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a typeface="+mn-ea"/>
              </a:endParaRPr>
            </a:p>
          </p:txBody>
        </p:sp>
        <p:sp>
          <p:nvSpPr>
            <p:cNvPr id="26" name="Rectangle 13"/>
            <p:cNvSpPr>
              <a:spLocks noChangeArrowheads="1"/>
            </p:cNvSpPr>
            <p:nvPr/>
          </p:nvSpPr>
          <p:spPr bwMode="auto">
            <a:xfrm>
              <a:off x="1127329" y="42591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cxnSp>
          <p:nvCxnSpPr>
            <p:cNvPr id="27" name="AutoShape 56"/>
            <p:cNvCxnSpPr>
              <a:cxnSpLocks noChangeShapeType="1"/>
              <a:stCxn id="22" idx="3"/>
              <a:endCxn id="23" idx="1"/>
            </p:cNvCxnSpPr>
            <p:nvPr/>
          </p:nvCxnSpPr>
          <p:spPr bwMode="auto">
            <a:xfrm>
              <a:off x="1847329" y="3212976"/>
              <a:ext cx="402536" cy="93610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8" name="AutoShape 56"/>
            <p:cNvCxnSpPr>
              <a:cxnSpLocks noChangeShapeType="1"/>
              <a:stCxn id="26" idx="3"/>
              <a:endCxn id="23" idx="1"/>
            </p:cNvCxnSpPr>
            <p:nvPr/>
          </p:nvCxnSpPr>
          <p:spPr bwMode="auto">
            <a:xfrm flipV="1">
              <a:off x="1847329" y="4149081"/>
              <a:ext cx="402536" cy="90219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9" name="Straight Arrow Connector 28"/>
            <p:cNvCxnSpPr>
              <a:stCxn id="23" idx="3"/>
              <a:endCxn id="25" idx="1"/>
            </p:cNvCxnSpPr>
            <p:nvPr/>
          </p:nvCxnSpPr>
          <p:spPr bwMode="auto">
            <a:xfrm>
              <a:off x="4410105" y="4149081"/>
              <a:ext cx="457448"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0" name="Straight Arrow Connector 29"/>
            <p:cNvCxnSpPr>
              <a:stCxn id="25" idx="3"/>
              <a:endCxn id="24" idx="1"/>
            </p:cNvCxnSpPr>
            <p:nvPr/>
          </p:nvCxnSpPr>
          <p:spPr bwMode="auto">
            <a:xfrm>
              <a:off x="5479386" y="4149081"/>
              <a:ext cx="206986"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1" name="Rectangle 20"/>
            <p:cNvSpPr>
              <a:spLocks noChangeArrowheads="1"/>
            </p:cNvSpPr>
            <p:nvPr/>
          </p:nvSpPr>
          <p:spPr bwMode="auto">
            <a:xfrm>
              <a:off x="567157" y="2422274"/>
              <a:ext cx="416156" cy="3421089"/>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grpSp>
      <p:sp>
        <p:nvSpPr>
          <p:cNvPr id="32" name="Rectangle 31"/>
          <p:cNvSpPr>
            <a:spLocks noChangeArrowheads="1"/>
          </p:cNvSpPr>
          <p:nvPr/>
        </p:nvSpPr>
        <p:spPr bwMode="gray">
          <a:xfrm>
            <a:off x="2962218" y="3025962"/>
            <a:ext cx="5922813" cy="148731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accent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pPr marL="174625" indent="-174625" algn="l">
              <a:spcAft>
                <a:spcPts val="1200"/>
              </a:spcAft>
              <a:buFont typeface="Arial" pitchFamily="34" charset="0"/>
              <a:buChar char="•"/>
            </a:pPr>
            <a:r>
              <a:rPr lang="zh-CN" altLang="en-US" sz="1400" smtClean="0"/>
              <a:t>发展电子商务</a:t>
            </a:r>
            <a:r>
              <a:rPr lang="zh-CN" altLang="en-US" sz="1400" b="1" smtClean="0"/>
              <a:t>必须依托</a:t>
            </a:r>
            <a:r>
              <a:rPr lang="en-US" altLang="zh-CN" sz="1400" b="1" smtClean="0"/>
              <a:t>A</a:t>
            </a:r>
            <a:r>
              <a:rPr lang="zh-CN" altLang="en-US" sz="1400" b="1" smtClean="0"/>
              <a:t>现有业务，借力于业务根基</a:t>
            </a:r>
            <a:r>
              <a:rPr lang="zh-CN" altLang="en-US" sz="1400" smtClean="0"/>
              <a:t>，实现商流、资金流、物流的全面融通，避免成为仅以付费资讯广告为盈利目的的一般性钢贸网站</a:t>
            </a:r>
            <a:endParaRPr lang="en-US" altLang="zh-CN" sz="1400" smtClean="0"/>
          </a:p>
          <a:p>
            <a:pPr marL="174625" indent="-174625" algn="l">
              <a:spcAft>
                <a:spcPts val="1200"/>
              </a:spcAft>
              <a:buFont typeface="Arial" pitchFamily="34" charset="0"/>
              <a:buChar char="•"/>
            </a:pPr>
            <a:r>
              <a:rPr lang="zh-CN" altLang="en-US" sz="1400">
                <a:solidFill>
                  <a:schemeClr val="dk1"/>
                </a:solidFill>
                <a:latin typeface="微软雅黑" pitchFamily="34" charset="-122"/>
                <a:ea typeface="微软雅黑" pitchFamily="34" charset="-122"/>
                <a:cs typeface="Arial"/>
              </a:rPr>
              <a:t>电子商务平台的顺利运转需</a:t>
            </a:r>
            <a:r>
              <a:rPr lang="zh-CN" altLang="en-US" sz="1400" b="1">
                <a:solidFill>
                  <a:schemeClr val="dk1"/>
                </a:solidFill>
                <a:latin typeface="微软雅黑" pitchFamily="34" charset="-122"/>
                <a:ea typeface="微软雅黑" pitchFamily="34" charset="-122"/>
                <a:cs typeface="Arial"/>
              </a:rPr>
              <a:t>充分借助可靠的外部资源</a:t>
            </a:r>
            <a:r>
              <a:rPr lang="zh-CN" altLang="en-US" sz="1400">
                <a:solidFill>
                  <a:schemeClr val="dk1"/>
                </a:solidFill>
                <a:latin typeface="微软雅黑" pitchFamily="34" charset="-122"/>
                <a:ea typeface="微软雅黑" pitchFamily="34" charset="-122"/>
                <a:cs typeface="Arial"/>
              </a:rPr>
              <a:t>，如银行、金融机构、</a:t>
            </a:r>
            <a:r>
              <a:rPr lang="zh-CN" altLang="en-US" sz="1400">
                <a:latin typeface="微软雅黑" pitchFamily="34" charset="-122"/>
                <a:ea typeface="微软雅黑" pitchFamily="34" charset="-122"/>
                <a:cs typeface="Arial"/>
              </a:rPr>
              <a:t>仓库网络、信息提供商、运营合作者等，应充分考虑各相关方利益诉</a:t>
            </a:r>
            <a:r>
              <a:rPr lang="zh-CN" altLang="en-US" sz="1400" smtClean="0">
                <a:latin typeface="微软雅黑" pitchFamily="34" charset="-122"/>
                <a:ea typeface="微软雅黑" pitchFamily="34" charset="-122"/>
                <a:cs typeface="Arial"/>
              </a:rPr>
              <a:t>求，实现</a:t>
            </a:r>
            <a:r>
              <a:rPr lang="zh-CN" altLang="en-US" sz="1400">
                <a:latin typeface="微软雅黑" pitchFamily="34" charset="-122"/>
                <a:ea typeface="微软雅黑" pitchFamily="34" charset="-122"/>
                <a:cs typeface="Arial"/>
              </a:rPr>
              <a:t>资源凝</a:t>
            </a:r>
            <a:r>
              <a:rPr lang="zh-CN" altLang="en-US" sz="1400" smtClean="0">
                <a:latin typeface="微软雅黑" pitchFamily="34" charset="-122"/>
                <a:ea typeface="微软雅黑" pitchFamily="34" charset="-122"/>
                <a:cs typeface="Arial"/>
              </a:rPr>
              <a:t>聚</a:t>
            </a:r>
            <a:endParaRPr lang="en-US" altLang="zh-CN" sz="1400" smtClean="0"/>
          </a:p>
          <a:p>
            <a:pPr marL="174625" indent="-174625" algn="l">
              <a:spcAft>
                <a:spcPts val="1200"/>
              </a:spcAft>
              <a:buFont typeface="Arial" pitchFamily="34" charset="0"/>
              <a:buChar char="•"/>
            </a:pPr>
            <a:endParaRPr lang="en-US" altLang="zh-CN" sz="1400">
              <a:solidFill>
                <a:schemeClr val="dk1"/>
              </a:solidFill>
              <a:latin typeface="微软雅黑" pitchFamily="34" charset="-122"/>
              <a:ea typeface="微软雅黑" pitchFamily="34" charset="-122"/>
              <a:cs typeface="Arial"/>
            </a:endParaRPr>
          </a:p>
        </p:txBody>
      </p:sp>
      <p:sp>
        <p:nvSpPr>
          <p:cNvPr id="33" name="Line 7"/>
          <p:cNvSpPr>
            <a:spLocks noChangeShapeType="1"/>
          </p:cNvSpPr>
          <p:nvPr/>
        </p:nvSpPr>
        <p:spPr bwMode="gray">
          <a:xfrm>
            <a:off x="2135847" y="2906941"/>
            <a:ext cx="6749184" cy="0"/>
          </a:xfrm>
          <a:prstGeom prst="line">
            <a:avLst/>
          </a:prstGeom>
          <a:noFill/>
          <a:ln w="9525">
            <a:solidFill>
              <a:schemeClr val="fo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endParaRPr lang="en-US"/>
          </a:p>
        </p:txBody>
      </p:sp>
      <p:sp>
        <p:nvSpPr>
          <p:cNvPr id="34" name="Line 7"/>
          <p:cNvSpPr>
            <a:spLocks noChangeShapeType="1"/>
          </p:cNvSpPr>
          <p:nvPr/>
        </p:nvSpPr>
        <p:spPr bwMode="gray">
          <a:xfrm>
            <a:off x="2135847" y="4666388"/>
            <a:ext cx="6749184" cy="0"/>
          </a:xfrm>
          <a:prstGeom prst="line">
            <a:avLst/>
          </a:prstGeom>
          <a:noFill/>
          <a:ln w="9525">
            <a:solidFill>
              <a:schemeClr val="fo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endParaRPr lang="en-US"/>
          </a:p>
        </p:txBody>
      </p:sp>
      <p:sp>
        <p:nvSpPr>
          <p:cNvPr id="35" name="Line 7"/>
          <p:cNvSpPr>
            <a:spLocks noChangeShapeType="1"/>
          </p:cNvSpPr>
          <p:nvPr/>
        </p:nvSpPr>
        <p:spPr bwMode="gray">
          <a:xfrm>
            <a:off x="2135847" y="1628800"/>
            <a:ext cx="6749184" cy="0"/>
          </a:xfrm>
          <a:prstGeom prst="line">
            <a:avLst/>
          </a:prstGeom>
          <a:noFill/>
          <a:ln w="9525">
            <a:solidFill>
              <a:schemeClr val="fo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endParaRPr lang="en-US"/>
          </a:p>
        </p:txBody>
      </p:sp>
      <p:sp>
        <p:nvSpPr>
          <p:cNvPr id="38" name="Rectangle 37"/>
          <p:cNvSpPr>
            <a:spLocks noChangeArrowheads="1"/>
          </p:cNvSpPr>
          <p:nvPr/>
        </p:nvSpPr>
        <p:spPr bwMode="gray">
          <a:xfrm>
            <a:off x="2962217" y="5010520"/>
            <a:ext cx="5922813" cy="79474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accent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pPr marL="174625" indent="-174625" algn="l">
              <a:spcAft>
                <a:spcPts val="1200"/>
              </a:spcAft>
              <a:buFont typeface="Arial" pitchFamily="34" charset="0"/>
              <a:buChar char="•"/>
            </a:pPr>
            <a:r>
              <a:rPr lang="zh-CN" altLang="en-US" sz="1400" smtClean="0">
                <a:solidFill>
                  <a:schemeClr val="dk1"/>
                </a:solidFill>
                <a:latin typeface="微软雅黑" pitchFamily="34" charset="-122"/>
                <a:ea typeface="微软雅黑" pitchFamily="34" charset="-122"/>
                <a:cs typeface="Arial"/>
              </a:rPr>
              <a:t>钢贸电子商务的运营需要行业积淀与洞察理解，以及能力完备的行业人才储备、营销网络资源与能力</a:t>
            </a:r>
            <a:endParaRPr lang="en-US" altLang="zh-CN" sz="1400" smtClean="0">
              <a:solidFill>
                <a:schemeClr val="dk1"/>
              </a:solidFill>
              <a:latin typeface="微软雅黑" pitchFamily="34" charset="-122"/>
              <a:ea typeface="微软雅黑" pitchFamily="34" charset="-122"/>
              <a:cs typeface="Arial"/>
            </a:endParaRPr>
          </a:p>
          <a:p>
            <a:pPr marL="174625" indent="-174625" algn="l">
              <a:spcAft>
                <a:spcPts val="1200"/>
              </a:spcAft>
              <a:buFont typeface="Arial" pitchFamily="34" charset="0"/>
              <a:buChar char="•"/>
            </a:pPr>
            <a:r>
              <a:rPr lang="zh-CN" altLang="en-US" sz="1400" b="1" smtClean="0"/>
              <a:t>为交易双方提供优秀的、端到端的一站式电子商务交易体验</a:t>
            </a:r>
          </a:p>
        </p:txBody>
      </p:sp>
      <p:sp>
        <p:nvSpPr>
          <p:cNvPr id="39" name="Line 7"/>
          <p:cNvSpPr>
            <a:spLocks noChangeShapeType="1"/>
          </p:cNvSpPr>
          <p:nvPr/>
        </p:nvSpPr>
        <p:spPr bwMode="gray">
          <a:xfrm>
            <a:off x="2135846" y="6158135"/>
            <a:ext cx="6749184" cy="0"/>
          </a:xfrm>
          <a:prstGeom prst="line">
            <a:avLst/>
          </a:prstGeom>
          <a:noFill/>
          <a:ln w="9525">
            <a:solidFill>
              <a:schemeClr val="fo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endParaRPr lang="en-US"/>
          </a:p>
        </p:txBody>
      </p:sp>
      <p:sp>
        <p:nvSpPr>
          <p:cNvPr id="6" name="Down Arrow 5"/>
          <p:cNvSpPr/>
          <p:nvPr/>
        </p:nvSpPr>
        <p:spPr bwMode="auto">
          <a:xfrm>
            <a:off x="318052" y="1628800"/>
            <a:ext cx="432048" cy="1656185"/>
          </a:xfrm>
          <a:prstGeom prst="downArrow">
            <a:avLst/>
          </a:prstGeom>
          <a:ln>
            <a:noFill/>
            <a:headEnd type="none" w="med" len="med"/>
            <a:tailEnd type="none"/>
          </a:ln>
        </p:spPr>
        <p:style>
          <a:lnRef idx="3">
            <a:schemeClr val="lt1"/>
          </a:lnRef>
          <a:fillRef idx="1">
            <a:schemeClr val="accent4"/>
          </a:fillRef>
          <a:effectRef idx="1">
            <a:schemeClr val="accent4"/>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b="1" smtClean="0">
              <a:solidFill>
                <a:srgbClr val="FF0000"/>
              </a:solidFill>
            </a:endParaRPr>
          </a:p>
        </p:txBody>
      </p:sp>
      <p:sp>
        <p:nvSpPr>
          <p:cNvPr id="9" name="TextBox 8"/>
          <p:cNvSpPr txBox="1"/>
          <p:nvPr/>
        </p:nvSpPr>
        <p:spPr>
          <a:xfrm>
            <a:off x="347628" y="2050496"/>
            <a:ext cx="430887" cy="502702"/>
          </a:xfrm>
          <a:prstGeom prst="rect">
            <a:avLst/>
          </a:prstGeom>
          <a:noFill/>
        </p:spPr>
        <p:txBody>
          <a:bodyPr vert="eaVert" wrap="non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600" b="1" smtClean="0">
                <a:solidFill>
                  <a:schemeClr val="bg1"/>
                </a:solidFill>
                <a:latin typeface="微软雅黑" pitchFamily="34" charset="-122"/>
                <a:ea typeface="微软雅黑" pitchFamily="34" charset="-122"/>
              </a:rPr>
              <a:t>战略</a:t>
            </a:r>
            <a:endParaRPr lang="en-US" sz="1600" b="1" smtClean="0">
              <a:solidFill>
                <a:schemeClr val="bg1"/>
              </a:solidFill>
              <a:latin typeface="微软雅黑" pitchFamily="34" charset="-122"/>
              <a:ea typeface="微软雅黑" pitchFamily="34" charset="-122"/>
            </a:endParaRPr>
          </a:p>
        </p:txBody>
      </p:sp>
      <p:sp>
        <p:nvSpPr>
          <p:cNvPr id="42" name="Down Arrow 41"/>
          <p:cNvSpPr/>
          <p:nvPr/>
        </p:nvSpPr>
        <p:spPr bwMode="auto">
          <a:xfrm>
            <a:off x="318052" y="3451751"/>
            <a:ext cx="432048" cy="2706384"/>
          </a:xfrm>
          <a:prstGeom prst="downArrow">
            <a:avLst/>
          </a:prstGeom>
          <a:ln>
            <a:noFill/>
            <a:headEnd type="none" w="med" len="med"/>
            <a:tailEnd type="none"/>
          </a:ln>
        </p:spPr>
        <p:style>
          <a:lnRef idx="3">
            <a:schemeClr val="lt1"/>
          </a:lnRef>
          <a:fillRef idx="1">
            <a:schemeClr val="accent4"/>
          </a:fillRef>
          <a:effectRef idx="1">
            <a:schemeClr val="accent4"/>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b="1" smtClean="0">
              <a:solidFill>
                <a:srgbClr val="FF0000"/>
              </a:solidFill>
            </a:endParaRPr>
          </a:p>
        </p:txBody>
      </p:sp>
      <p:sp>
        <p:nvSpPr>
          <p:cNvPr id="43" name="TextBox 42"/>
          <p:cNvSpPr txBox="1"/>
          <p:nvPr/>
        </p:nvSpPr>
        <p:spPr>
          <a:xfrm>
            <a:off x="347628" y="4366458"/>
            <a:ext cx="430887" cy="502702"/>
          </a:xfrm>
          <a:prstGeom prst="rect">
            <a:avLst/>
          </a:prstGeom>
          <a:noFill/>
        </p:spPr>
        <p:txBody>
          <a:bodyPr vert="eaVert" wrap="non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600" b="1" smtClean="0">
                <a:solidFill>
                  <a:schemeClr val="bg1"/>
                </a:solidFill>
                <a:latin typeface="微软雅黑" pitchFamily="34" charset="-122"/>
                <a:ea typeface="微软雅黑" pitchFamily="34" charset="-122"/>
              </a:rPr>
              <a:t>运营</a:t>
            </a:r>
            <a:endParaRPr lang="en-US" sz="1600" b="1" smtClean="0">
              <a:solidFill>
                <a:schemeClr val="bg1"/>
              </a:solidFill>
              <a:latin typeface="微软雅黑" pitchFamily="34" charset="-122"/>
              <a:ea typeface="微软雅黑" pitchFamily="34" charset="-122"/>
            </a:endParaRPr>
          </a:p>
        </p:txBody>
      </p:sp>
    </p:spTree>
    <p:extLst>
      <p:ext uri="{BB962C8B-B14F-4D97-AF65-F5344CB8AC3E}">
        <p14:creationId xmlns:p14="http://schemas.microsoft.com/office/powerpoint/2010/main" val="1010121687"/>
      </p:ext>
    </p:ext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212037" y="76201"/>
            <a:ext cx="6880243" cy="965200"/>
          </a:xfrm>
        </p:spPr>
        <p:txBody>
          <a:bodyPr/>
          <a:lstStyle/>
          <a:p>
            <a:r>
              <a:rPr lang="en-US" altLang="zh-CN" smtClean="0"/>
              <a:t>…</a:t>
            </a:r>
            <a:r>
              <a:rPr lang="zh-CN" altLang="en-US" smtClean="0"/>
              <a:t>信息化能力是电子商务实现的</a:t>
            </a:r>
            <a:r>
              <a:rPr lang="zh-CN" altLang="en-US"/>
              <a:t>重要保障</a:t>
            </a:r>
            <a:r>
              <a:rPr lang="zh-CN" altLang="en-US" smtClean="0"/>
              <a:t>，数码仓库网络构建是安全控货和交易的基石</a:t>
            </a:r>
            <a:endParaRPr lang="en-US"/>
          </a:p>
        </p:txBody>
      </p:sp>
      <p:sp>
        <p:nvSpPr>
          <p:cNvPr id="3" name="Footer Placeholder 2"/>
          <p:cNvSpPr>
            <a:spLocks noGrp="1"/>
          </p:cNvSpPr>
          <p:nvPr>
            <p:ph type="ftr" sz="quarter" idx="4294967295"/>
          </p:nvPr>
        </p:nvSpPr>
        <p:spPr>
          <a:xfrm>
            <a:off x="304800" y="6553200"/>
            <a:ext cx="5522913" cy="228600"/>
          </a:xfrm>
          <a:prstGeom prst="rect">
            <a:avLst/>
          </a:prstGeom>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p>
        </p:txBody>
      </p:sp>
      <p:sp>
        <p:nvSpPr>
          <p:cNvPr id="4" name="Slide Number Placeholder 3"/>
          <p:cNvSpPr>
            <a:spLocks noGrp="1"/>
          </p:cNvSpPr>
          <p:nvPr>
            <p:ph type="sldNum" sz="quarter" idx="11"/>
          </p:nvPr>
        </p:nvSpPr>
        <p:spPr/>
        <p:txBody>
          <a:bodyPr/>
          <a:lstStyle/>
          <a:p>
            <a:fld id="{916D2383-AA66-4E37-A027-B5DEB07741A2}" type="slidenum">
              <a:rPr lang="en-US" altLang="zh-CN" smtClean="0"/>
              <a:t>29</a:t>
            </a:fld>
            <a:br>
              <a:rPr lang="en-US" altLang="zh-CN" smtClean="0"/>
            </a:br>
            <a:endParaRPr lang="en-US" altLang="zh-CN"/>
          </a:p>
        </p:txBody>
      </p:sp>
      <p:sp>
        <p:nvSpPr>
          <p:cNvPr id="5" name="Content Placeholder 4"/>
          <p:cNvSpPr>
            <a:spLocks noGrp="1"/>
          </p:cNvSpPr>
          <p:nvPr>
            <p:ph sz="quarter" idx="12"/>
          </p:nvPr>
        </p:nvSpPr>
        <p:spPr/>
        <p:txBody>
          <a:bodyPr/>
          <a:lstStyle/>
          <a:p>
            <a:r>
              <a:rPr lang="zh-CN" altLang="en-US"/>
              <a:t>电子商务平台的关键成功要</a:t>
            </a:r>
            <a:r>
              <a:rPr lang="zh-CN" altLang="en-US" smtClean="0"/>
              <a:t>素（续）</a:t>
            </a:r>
            <a:endParaRPr lang="en-US"/>
          </a:p>
        </p:txBody>
      </p:sp>
      <p:grpSp>
        <p:nvGrpSpPr>
          <p:cNvPr id="39" name="Group 38"/>
          <p:cNvGrpSpPr/>
          <p:nvPr/>
        </p:nvGrpSpPr>
        <p:grpSpPr>
          <a:xfrm>
            <a:off x="7274859" y="84738"/>
            <a:ext cx="1195978" cy="510566"/>
            <a:chOff x="567157" y="2420888"/>
            <a:chExt cx="6927377" cy="3456384"/>
          </a:xfrm>
        </p:grpSpPr>
        <p:sp>
          <p:nvSpPr>
            <p:cNvPr id="40" name="Rectangle 13"/>
            <p:cNvSpPr>
              <a:spLocks noChangeArrowheads="1"/>
            </p:cNvSpPr>
            <p:nvPr/>
          </p:nvSpPr>
          <p:spPr bwMode="auto">
            <a:xfrm>
              <a:off x="1127329" y="24208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sp>
          <p:nvSpPr>
            <p:cNvPr id="41" name="Rectangle 27"/>
            <p:cNvSpPr>
              <a:spLocks noChangeArrowheads="1"/>
            </p:cNvSpPr>
            <p:nvPr/>
          </p:nvSpPr>
          <p:spPr bwMode="auto">
            <a:xfrm>
              <a:off x="2249865" y="2420889"/>
              <a:ext cx="2160240" cy="3456383"/>
            </a:xfrm>
            <a:prstGeom prst="rect">
              <a:avLst/>
            </a:prstGeom>
            <a:ln w="9525">
              <a:solidFill>
                <a:schemeClr val="bg1"/>
              </a:solidFill>
            </a:ln>
          </p:spPr>
          <p:style>
            <a:lnRef idx="3">
              <a:schemeClr val="lt1"/>
            </a:lnRef>
            <a:fillRef idx="1">
              <a:schemeClr val="accent4"/>
            </a:fillRef>
            <a:effectRef idx="1">
              <a:schemeClr val="accent4"/>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a:latin typeface="+mn-ea"/>
              </a:endParaRPr>
            </a:p>
          </p:txBody>
        </p:sp>
        <p:sp>
          <p:nvSpPr>
            <p:cNvPr id="42" name="Rectangle 42"/>
            <p:cNvSpPr>
              <a:spLocks noChangeArrowheads="1"/>
            </p:cNvSpPr>
            <p:nvPr/>
          </p:nvSpPr>
          <p:spPr bwMode="auto">
            <a:xfrm>
              <a:off x="5686372" y="2420890"/>
              <a:ext cx="1808162" cy="3456382"/>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smtClean="0">
                <a:latin typeface="+mn-ea"/>
                <a:ea typeface="+mn-ea"/>
              </a:endParaRPr>
            </a:p>
          </p:txBody>
        </p:sp>
        <p:sp>
          <p:nvSpPr>
            <p:cNvPr id="43" name="Rectangle 47"/>
            <p:cNvSpPr>
              <a:spLocks noChangeArrowheads="1"/>
            </p:cNvSpPr>
            <p:nvPr/>
          </p:nvSpPr>
          <p:spPr bwMode="auto">
            <a:xfrm>
              <a:off x="4867553" y="2420889"/>
              <a:ext cx="611833" cy="3456383"/>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vert="eaVert"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a typeface="+mn-ea"/>
              </a:endParaRPr>
            </a:p>
          </p:txBody>
        </p:sp>
        <p:sp>
          <p:nvSpPr>
            <p:cNvPr id="44" name="Rectangle 13"/>
            <p:cNvSpPr>
              <a:spLocks noChangeArrowheads="1"/>
            </p:cNvSpPr>
            <p:nvPr/>
          </p:nvSpPr>
          <p:spPr bwMode="auto">
            <a:xfrm>
              <a:off x="1127329" y="42591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cxnSp>
          <p:nvCxnSpPr>
            <p:cNvPr id="45" name="AutoShape 56"/>
            <p:cNvCxnSpPr>
              <a:cxnSpLocks noChangeShapeType="1"/>
              <a:stCxn id="40" idx="3"/>
              <a:endCxn id="41" idx="1"/>
            </p:cNvCxnSpPr>
            <p:nvPr/>
          </p:nvCxnSpPr>
          <p:spPr bwMode="auto">
            <a:xfrm>
              <a:off x="1847329" y="3212976"/>
              <a:ext cx="402536" cy="93610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46" name="AutoShape 56"/>
            <p:cNvCxnSpPr>
              <a:cxnSpLocks noChangeShapeType="1"/>
              <a:stCxn id="44" idx="3"/>
              <a:endCxn id="41" idx="1"/>
            </p:cNvCxnSpPr>
            <p:nvPr/>
          </p:nvCxnSpPr>
          <p:spPr bwMode="auto">
            <a:xfrm flipV="1">
              <a:off x="1847329" y="4149081"/>
              <a:ext cx="402536" cy="90219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47" name="Straight Arrow Connector 46"/>
            <p:cNvCxnSpPr>
              <a:stCxn id="41" idx="3"/>
              <a:endCxn id="43" idx="1"/>
            </p:cNvCxnSpPr>
            <p:nvPr/>
          </p:nvCxnSpPr>
          <p:spPr bwMode="auto">
            <a:xfrm>
              <a:off x="4410105" y="4149081"/>
              <a:ext cx="457448"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48" name="Straight Arrow Connector 47"/>
            <p:cNvCxnSpPr>
              <a:stCxn id="43" idx="3"/>
              <a:endCxn id="42" idx="1"/>
            </p:cNvCxnSpPr>
            <p:nvPr/>
          </p:nvCxnSpPr>
          <p:spPr bwMode="auto">
            <a:xfrm>
              <a:off x="5479386" y="4149081"/>
              <a:ext cx="206986"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9" name="Rectangle 20"/>
            <p:cNvSpPr>
              <a:spLocks noChangeArrowheads="1"/>
            </p:cNvSpPr>
            <p:nvPr/>
          </p:nvSpPr>
          <p:spPr bwMode="auto">
            <a:xfrm>
              <a:off x="567157" y="2422274"/>
              <a:ext cx="416156" cy="3421089"/>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grpSp>
      <p:sp>
        <p:nvSpPr>
          <p:cNvPr id="33" name="Rectangle 32"/>
          <p:cNvSpPr>
            <a:spLocks noChangeArrowheads="1"/>
          </p:cNvSpPr>
          <p:nvPr/>
        </p:nvSpPr>
        <p:spPr bwMode="gray">
          <a:xfrm>
            <a:off x="2962218" y="1916832"/>
            <a:ext cx="5922813" cy="413974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accent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pPr marL="174625" indent="-174625" algn="l">
              <a:spcAft>
                <a:spcPts val="1200"/>
              </a:spcAft>
              <a:buFont typeface="Arial" pitchFamily="34" charset="0"/>
              <a:buChar char="•"/>
            </a:pPr>
            <a:r>
              <a:rPr lang="zh-CN" altLang="en-US" sz="1400" b="1" smtClean="0">
                <a:solidFill>
                  <a:schemeClr val="dk1"/>
                </a:solidFill>
                <a:latin typeface="微软雅黑" pitchFamily="34" charset="-122"/>
                <a:ea typeface="微软雅黑" pitchFamily="34" charset="-122"/>
                <a:cs typeface="Arial"/>
              </a:rPr>
              <a:t>信</a:t>
            </a:r>
            <a:r>
              <a:rPr lang="zh-CN" altLang="en-US" sz="1400" b="1">
                <a:solidFill>
                  <a:schemeClr val="dk1"/>
                </a:solidFill>
                <a:latin typeface="微软雅黑" pitchFamily="34" charset="-122"/>
                <a:ea typeface="微软雅黑" pitchFamily="34" charset="-122"/>
                <a:cs typeface="Arial"/>
              </a:rPr>
              <a:t>息</a:t>
            </a:r>
            <a:r>
              <a:rPr lang="zh-CN" altLang="en-US" sz="1400" b="1" smtClean="0">
                <a:solidFill>
                  <a:schemeClr val="dk1"/>
                </a:solidFill>
                <a:latin typeface="微软雅黑" pitchFamily="34" charset="-122"/>
                <a:ea typeface="微软雅黑" pitchFamily="34" charset="-122"/>
                <a:cs typeface="Arial"/>
              </a:rPr>
              <a:t>化能力是电子商务实现的</a:t>
            </a:r>
            <a:r>
              <a:rPr lang="zh-CN" altLang="en-US" sz="1400" b="1">
                <a:solidFill>
                  <a:schemeClr val="dk1"/>
                </a:solidFill>
                <a:latin typeface="微软雅黑" pitchFamily="34" charset="-122"/>
                <a:ea typeface="微软雅黑" pitchFamily="34" charset="-122"/>
                <a:cs typeface="Arial"/>
              </a:rPr>
              <a:t>重</a:t>
            </a:r>
            <a:r>
              <a:rPr lang="zh-CN" altLang="en-US" sz="1400" b="1" smtClean="0">
                <a:solidFill>
                  <a:schemeClr val="dk1"/>
                </a:solidFill>
                <a:latin typeface="微软雅黑" pitchFamily="34" charset="-122"/>
                <a:ea typeface="微软雅黑" pitchFamily="34" charset="-122"/>
                <a:cs typeface="Arial"/>
              </a:rPr>
              <a:t>要保障，</a:t>
            </a:r>
            <a:r>
              <a:rPr lang="zh-CN" altLang="en-US" sz="1400" smtClean="0">
                <a:solidFill>
                  <a:schemeClr val="dk1"/>
                </a:solidFill>
                <a:latin typeface="微软雅黑" pitchFamily="34" charset="-122"/>
                <a:ea typeface="微软雅黑" pitchFamily="34" charset="-122"/>
                <a:cs typeface="Arial"/>
              </a:rPr>
              <a:t>电子商务平台应具备海量数据管理、数据挖掘与分析、系统安全保障、信息维护支撑、需求管理与业务创新、在线营销与服务支撑等核心</a:t>
            </a:r>
            <a:r>
              <a:rPr lang="en-US" altLang="zh-CN" sz="1400" smtClean="0">
                <a:solidFill>
                  <a:schemeClr val="dk1"/>
                </a:solidFill>
                <a:latin typeface="微软雅黑" pitchFamily="34" charset="-122"/>
                <a:ea typeface="微软雅黑" pitchFamily="34" charset="-122"/>
                <a:cs typeface="Arial"/>
              </a:rPr>
              <a:t>IT</a:t>
            </a:r>
            <a:r>
              <a:rPr lang="zh-CN" altLang="en-US" sz="1400" smtClean="0">
                <a:solidFill>
                  <a:schemeClr val="dk1"/>
                </a:solidFill>
                <a:latin typeface="微软雅黑" pitchFamily="34" charset="-122"/>
                <a:ea typeface="微软雅黑" pitchFamily="34" charset="-122"/>
                <a:cs typeface="Arial"/>
              </a:rPr>
              <a:t>能力</a:t>
            </a:r>
            <a:endParaRPr lang="en-US" altLang="zh-CN" sz="1400">
              <a:solidFill>
                <a:schemeClr val="dk1"/>
              </a:solidFill>
              <a:latin typeface="微软雅黑" pitchFamily="34" charset="-122"/>
              <a:ea typeface="微软雅黑" pitchFamily="34" charset="-122"/>
              <a:cs typeface="Arial"/>
            </a:endParaRPr>
          </a:p>
          <a:p>
            <a:pPr marL="174625" indent="-174625" algn="l">
              <a:spcAft>
                <a:spcPts val="1200"/>
              </a:spcAft>
              <a:buFont typeface="Arial" pitchFamily="34" charset="0"/>
              <a:buChar char="•"/>
            </a:pPr>
            <a:r>
              <a:rPr lang="zh-CN" altLang="en-US" sz="1400" b="1"/>
              <a:t>数码仓库网络构建是安全控</a:t>
            </a:r>
            <a:r>
              <a:rPr lang="zh-CN" altLang="en-US" sz="1400" b="1" smtClean="0"/>
              <a:t>货和交易的基石</a:t>
            </a:r>
            <a:r>
              <a:rPr lang="en-US" altLang="zh-CN" sz="1400" b="1" smtClean="0">
                <a:solidFill>
                  <a:schemeClr val="dk1"/>
                </a:solidFill>
                <a:latin typeface="微软雅黑" pitchFamily="34" charset="-122"/>
                <a:ea typeface="微软雅黑" pitchFamily="34" charset="-122"/>
                <a:cs typeface="Arial"/>
              </a:rPr>
              <a:t>——</a:t>
            </a:r>
          </a:p>
          <a:p>
            <a:pPr marL="631825" lvl="1" indent="-174625" algn="l">
              <a:spcAft>
                <a:spcPts val="1200"/>
              </a:spcAft>
              <a:buFont typeface="Arial" pitchFamily="34" charset="0"/>
              <a:buChar char="•"/>
            </a:pPr>
            <a:r>
              <a:rPr lang="zh-CN" altLang="en-US" sz="1400" b="1">
                <a:solidFill>
                  <a:schemeClr val="dk1"/>
                </a:solidFill>
                <a:latin typeface="微软雅黑" pitchFamily="34" charset="-122"/>
                <a:ea typeface="微软雅黑" pitchFamily="34" charset="-122"/>
                <a:cs typeface="Arial"/>
              </a:rPr>
              <a:t>降低行</a:t>
            </a:r>
            <a:r>
              <a:rPr lang="zh-CN" altLang="en-US" sz="1400" b="1" smtClean="0">
                <a:solidFill>
                  <a:schemeClr val="dk1"/>
                </a:solidFill>
                <a:latin typeface="微软雅黑" pitchFamily="34" charset="-122"/>
                <a:ea typeface="微软雅黑" pitchFamily="34" charset="-122"/>
                <a:cs typeface="Arial"/>
              </a:rPr>
              <a:t>业风险：</a:t>
            </a:r>
            <a:r>
              <a:rPr lang="zh-CN" altLang="en-US" sz="1400">
                <a:latin typeface="+mn-ea"/>
              </a:rPr>
              <a:t>数码</a:t>
            </a:r>
            <a:r>
              <a:rPr lang="zh-CN" altLang="en-US" sz="1400" smtClean="0">
                <a:latin typeface="+mn-ea"/>
              </a:rPr>
              <a:t>仓应做</a:t>
            </a:r>
            <a:r>
              <a:rPr lang="zh-CN" altLang="en-US" sz="1400">
                <a:latin typeface="+mn-ea"/>
              </a:rPr>
              <a:t>到业务数据可知、现场作业可视、仓库运营安全可控</a:t>
            </a:r>
            <a:r>
              <a:rPr lang="zh-CN" altLang="en-US" sz="1400" smtClean="0">
                <a:latin typeface="+mn-ea"/>
              </a:rPr>
              <a:t>，并通过其在行业中的推广降低</a:t>
            </a:r>
            <a:r>
              <a:rPr lang="zh-CN" altLang="en-US" sz="1400">
                <a:latin typeface="+mn-ea"/>
              </a:rPr>
              <a:t>行业风险</a:t>
            </a:r>
            <a:endParaRPr lang="en-US" sz="1400">
              <a:latin typeface="+mn-ea"/>
            </a:endParaRPr>
          </a:p>
          <a:p>
            <a:pPr marL="631825" lvl="1" indent="-174625" algn="l">
              <a:spcAft>
                <a:spcPts val="1200"/>
              </a:spcAft>
              <a:buFont typeface="Arial" pitchFamily="34" charset="0"/>
              <a:buChar char="•"/>
            </a:pPr>
            <a:r>
              <a:rPr lang="zh-CN" altLang="en-US" sz="1400" b="1" smtClean="0">
                <a:solidFill>
                  <a:schemeClr val="dk1"/>
                </a:solidFill>
                <a:latin typeface="微软雅黑" pitchFamily="34" charset="-122"/>
                <a:ea typeface="微软雅黑" pitchFamily="34" charset="-122"/>
                <a:cs typeface="Arial"/>
              </a:rPr>
              <a:t>支撑融资业务：</a:t>
            </a:r>
            <a:r>
              <a:rPr lang="zh-CN" altLang="en-US" sz="1400">
                <a:latin typeface="+mn-ea"/>
              </a:rPr>
              <a:t>数码</a:t>
            </a:r>
            <a:r>
              <a:rPr lang="zh-CN" altLang="en-US" sz="1400" smtClean="0">
                <a:latin typeface="+mn-ea"/>
              </a:rPr>
              <a:t>仓应确</a:t>
            </a:r>
            <a:r>
              <a:rPr lang="zh-CN" altLang="en-US" sz="1400">
                <a:latin typeface="+mn-ea"/>
              </a:rPr>
              <a:t>保质押物资安全</a:t>
            </a:r>
            <a:r>
              <a:rPr lang="zh-CN" altLang="en-US" sz="1400" smtClean="0">
                <a:latin typeface="+mn-ea"/>
              </a:rPr>
              <a:t>，这是</a:t>
            </a:r>
            <a:r>
              <a:rPr lang="zh-CN" altLang="en-US" sz="1400">
                <a:latin typeface="+mn-ea"/>
              </a:rPr>
              <a:t>开展融资业务的基础，可提高银行等金融机构的参与积极性</a:t>
            </a:r>
            <a:endParaRPr lang="en-US" sz="1400">
              <a:latin typeface="+mn-ea"/>
            </a:endParaRPr>
          </a:p>
          <a:p>
            <a:pPr marL="631825" lvl="1" indent="-174625" algn="l">
              <a:spcAft>
                <a:spcPts val="1200"/>
              </a:spcAft>
              <a:buFont typeface="Arial" pitchFamily="34" charset="0"/>
              <a:buChar char="•"/>
            </a:pPr>
            <a:r>
              <a:rPr lang="zh-CN" altLang="en-US" sz="1400" b="1" smtClean="0">
                <a:solidFill>
                  <a:schemeClr val="dk1"/>
                </a:solidFill>
                <a:latin typeface="微软雅黑" pitchFamily="34" charset="-122"/>
                <a:ea typeface="微软雅黑" pitchFamily="34" charset="-122"/>
                <a:cs typeface="Arial"/>
              </a:rPr>
              <a:t>降低交易成本：</a:t>
            </a:r>
            <a:r>
              <a:rPr lang="zh-CN" altLang="en-US" sz="1400">
                <a:latin typeface="+mn-ea"/>
              </a:rPr>
              <a:t>数码</a:t>
            </a:r>
            <a:r>
              <a:rPr lang="zh-CN" altLang="en-US" sz="1400" smtClean="0">
                <a:latin typeface="+mn-ea"/>
              </a:rPr>
              <a:t>仓应通</a:t>
            </a:r>
            <a:r>
              <a:rPr lang="zh-CN" altLang="en-US" sz="1400">
                <a:latin typeface="+mn-ea"/>
              </a:rPr>
              <a:t>过与客户及银行</a:t>
            </a:r>
            <a:r>
              <a:rPr lang="en-US" altLang="zh-CN" sz="1400">
                <a:latin typeface="+mn-ea"/>
              </a:rPr>
              <a:t>ERP</a:t>
            </a:r>
            <a:r>
              <a:rPr lang="zh-CN" altLang="en-US" sz="1400">
                <a:latin typeface="+mn-ea"/>
              </a:rPr>
              <a:t>系统对接，为其</a:t>
            </a:r>
            <a:r>
              <a:rPr lang="zh-CN" altLang="en-US" sz="1400" smtClean="0">
                <a:latin typeface="+mn-ea"/>
              </a:rPr>
              <a:t>带来快捷、灵活的交易便利</a:t>
            </a:r>
            <a:endParaRPr lang="en-US" sz="1400">
              <a:latin typeface="+mn-ea"/>
            </a:endParaRPr>
          </a:p>
          <a:p>
            <a:pPr marL="631825" lvl="1" indent="-174625" algn="l">
              <a:spcAft>
                <a:spcPts val="1200"/>
              </a:spcAft>
              <a:buFont typeface="Arial" pitchFamily="34" charset="0"/>
              <a:buChar char="•"/>
            </a:pPr>
            <a:r>
              <a:rPr lang="zh-CN" altLang="en-US" sz="1400" b="1" smtClean="0">
                <a:solidFill>
                  <a:schemeClr val="dk1"/>
                </a:solidFill>
                <a:latin typeface="微软雅黑" pitchFamily="34" charset="-122"/>
                <a:ea typeface="微软雅黑" pitchFamily="34" charset="-122"/>
                <a:cs typeface="Arial"/>
              </a:rPr>
              <a:t>实现服务差异：</a:t>
            </a:r>
            <a:r>
              <a:rPr lang="zh-CN" altLang="en-US" sz="1400">
                <a:latin typeface="+mn-ea"/>
              </a:rPr>
              <a:t>数码</a:t>
            </a:r>
            <a:r>
              <a:rPr lang="zh-CN" altLang="en-US" sz="1400" smtClean="0">
                <a:latin typeface="+mn-ea"/>
              </a:rPr>
              <a:t>仓应实</a:t>
            </a:r>
            <a:r>
              <a:rPr lang="zh-CN" altLang="en-US" sz="1400">
                <a:latin typeface="+mn-ea"/>
              </a:rPr>
              <a:t>现动态解质押、货物实时查看、紧急预警等功能</a:t>
            </a:r>
            <a:r>
              <a:rPr lang="zh-CN" altLang="en-US" sz="1400" smtClean="0">
                <a:latin typeface="+mn-ea"/>
              </a:rPr>
              <a:t>，从而实</a:t>
            </a:r>
            <a:r>
              <a:rPr lang="zh-CN" altLang="en-US" sz="1400">
                <a:latin typeface="+mn-ea"/>
              </a:rPr>
              <a:t>现服务差异化优势</a:t>
            </a:r>
            <a:endParaRPr lang="en-US" sz="1400">
              <a:latin typeface="+mn-ea"/>
            </a:endParaRPr>
          </a:p>
          <a:p>
            <a:pPr marL="631825" lvl="1" indent="-174625" algn="l">
              <a:spcAft>
                <a:spcPts val="1200"/>
              </a:spcAft>
              <a:buFont typeface="Arial" pitchFamily="34" charset="0"/>
              <a:buChar char="•"/>
            </a:pPr>
            <a:r>
              <a:rPr lang="zh-CN" altLang="en-US" sz="1400" b="1" smtClean="0">
                <a:solidFill>
                  <a:schemeClr val="dk1"/>
                </a:solidFill>
                <a:latin typeface="微软雅黑" pitchFamily="34" charset="-122"/>
                <a:ea typeface="微软雅黑" pitchFamily="34" charset="-122"/>
                <a:cs typeface="Arial"/>
              </a:rPr>
              <a:t>形成行业规范：</a:t>
            </a:r>
            <a:r>
              <a:rPr lang="zh-CN" altLang="en-US" sz="1400">
                <a:latin typeface="+mn-ea"/>
              </a:rPr>
              <a:t>数</a:t>
            </a:r>
            <a:r>
              <a:rPr lang="zh-CN" altLang="en-US" sz="1400" smtClean="0">
                <a:latin typeface="+mn-ea"/>
              </a:rPr>
              <a:t>码仓规范应逐渐形</a:t>
            </a:r>
            <a:r>
              <a:rPr lang="zh-CN" altLang="en-US" sz="1400">
                <a:latin typeface="+mn-ea"/>
              </a:rPr>
              <a:t>成标杆</a:t>
            </a:r>
            <a:r>
              <a:rPr lang="zh-CN" altLang="en-US" sz="1400" smtClean="0">
                <a:latin typeface="+mn-ea"/>
              </a:rPr>
              <a:t>，从而巩</a:t>
            </a:r>
            <a:r>
              <a:rPr lang="zh-CN" altLang="en-US" sz="1400">
                <a:latin typeface="+mn-ea"/>
              </a:rPr>
              <a:t>固行业影响力与地</a:t>
            </a:r>
            <a:r>
              <a:rPr lang="zh-CN" altLang="en-US" sz="1400" smtClean="0">
                <a:latin typeface="+mn-ea"/>
              </a:rPr>
              <a:t>位</a:t>
            </a:r>
            <a:endParaRPr lang="zh-CN" altLang="en-US" sz="1400">
              <a:latin typeface="+mn-ea"/>
            </a:endParaRPr>
          </a:p>
        </p:txBody>
      </p:sp>
      <p:sp>
        <p:nvSpPr>
          <p:cNvPr id="34" name="Rectangle 33"/>
          <p:cNvSpPr>
            <a:spLocks noChangeArrowheads="1"/>
          </p:cNvSpPr>
          <p:nvPr/>
        </p:nvSpPr>
        <p:spPr bwMode="gray">
          <a:xfrm>
            <a:off x="251520" y="1538472"/>
            <a:ext cx="2089150" cy="4781646"/>
          </a:xfrm>
          <a:prstGeom prst="rect">
            <a:avLst/>
          </a:prstGeom>
          <a:solidFill>
            <a:schemeClr val="accent6"/>
          </a:solidFill>
          <a:ln w="9525" algn="ctr">
            <a:noFill/>
            <a:miter lim="800000"/>
          </a:ln>
          <a:effectLst/>
          <a:extLst/>
        </p:spPr>
        <p:txBody>
          <a:bodyPr anchorCtr="1"/>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pPr marL="1588" lvl="1" indent="112713" eaLnBrk="0" hangingPunct="0">
              <a:spcBef>
                <a:spcPct val="50000"/>
              </a:spcBef>
              <a:spcAft>
                <a:spcPct val="50000"/>
              </a:spcAft>
              <a:buClr>
                <a:schemeClr val="accent2"/>
              </a:buClr>
              <a:buFont typeface="Wingdings" pitchFamily="2" charset="2"/>
              <a:buNone/>
            </a:pPr>
            <a:endParaRPr lang="en-US" altLang="zh-CN" sz="1400" b="1">
              <a:latin typeface="+mn-ea"/>
            </a:endParaRPr>
          </a:p>
        </p:txBody>
      </p:sp>
      <p:sp>
        <p:nvSpPr>
          <p:cNvPr id="35" name="Rectangle 34"/>
          <p:cNvSpPr>
            <a:spLocks noChangeArrowheads="1"/>
          </p:cNvSpPr>
          <p:nvPr/>
        </p:nvSpPr>
        <p:spPr bwMode="gray">
          <a:xfrm>
            <a:off x="827584" y="1916832"/>
            <a:ext cx="2016323" cy="719138"/>
          </a:xfrm>
          <a:prstGeom prst="rect">
            <a:avLst/>
          </a:prstGeom>
          <a:solidFill>
            <a:schemeClr val="bg1"/>
          </a:solidFill>
          <a:ln w="19050" algn="ctr">
            <a:solidFill>
              <a:schemeClr val="accent4"/>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pPr eaLnBrk="0" hangingPunct="0">
              <a:spcAft>
                <a:spcPct val="10000"/>
              </a:spcAft>
              <a:buClr>
                <a:schemeClr val="accent2"/>
              </a:buClr>
              <a:buFont typeface="Wingdings" pitchFamily="2" charset="2"/>
              <a:buNone/>
            </a:pPr>
            <a:r>
              <a:rPr lang="en-US" altLang="zh-CN" sz="1600" b="1" smtClean="0">
                <a:latin typeface="+mn-ea"/>
              </a:rPr>
              <a:t>IT</a:t>
            </a:r>
            <a:r>
              <a:rPr lang="zh-CN" altLang="en-US" sz="1600" b="1">
                <a:latin typeface="+mn-ea"/>
              </a:rPr>
              <a:t>支</a:t>
            </a:r>
            <a:r>
              <a:rPr lang="zh-CN" altLang="en-US" sz="1600" b="1" smtClean="0">
                <a:latin typeface="+mn-ea"/>
              </a:rPr>
              <a:t>撑、</a:t>
            </a:r>
            <a:r>
              <a:rPr lang="zh-CN" altLang="en-US" sz="1600" b="1">
                <a:latin typeface="+mn-ea"/>
              </a:rPr>
              <a:t>仓储体</a:t>
            </a:r>
            <a:r>
              <a:rPr lang="zh-CN" altLang="en-US" sz="1600" b="1" smtClean="0">
                <a:latin typeface="+mn-ea"/>
              </a:rPr>
              <a:t>系</a:t>
            </a:r>
            <a:endParaRPr lang="zh-CN" altLang="en-US" sz="1600" b="1">
              <a:latin typeface="+mn-ea"/>
            </a:endParaRPr>
          </a:p>
        </p:txBody>
      </p:sp>
      <p:sp>
        <p:nvSpPr>
          <p:cNvPr id="38" name="AutoShape 15"/>
          <p:cNvSpPr>
            <a:spLocks noChangeArrowheads="1"/>
          </p:cNvSpPr>
          <p:nvPr/>
        </p:nvSpPr>
        <p:spPr bwMode="gray">
          <a:xfrm rot="5400000">
            <a:off x="2843907" y="5373713"/>
            <a:ext cx="719137" cy="144462"/>
          </a:xfrm>
          <a:prstGeom prst="triangle">
            <a:avLst>
              <a:gd name="adj" fmla="val 50000"/>
            </a:avLst>
          </a:prstGeom>
          <a:solidFill>
            <a:schemeClr val="bg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endParaRPr lang="en-US"/>
          </a:p>
        </p:txBody>
      </p:sp>
      <p:sp>
        <p:nvSpPr>
          <p:cNvPr id="50" name="AutoShape 16"/>
          <p:cNvSpPr>
            <a:spLocks noChangeArrowheads="1"/>
          </p:cNvSpPr>
          <p:nvPr/>
        </p:nvSpPr>
        <p:spPr bwMode="gray">
          <a:xfrm rot="5400000">
            <a:off x="2843907" y="4365650"/>
            <a:ext cx="719138" cy="144462"/>
          </a:xfrm>
          <a:prstGeom prst="triangle">
            <a:avLst>
              <a:gd name="adj" fmla="val 50000"/>
            </a:avLst>
          </a:prstGeom>
          <a:solidFill>
            <a:schemeClr val="bg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endParaRPr lang="en-US"/>
          </a:p>
        </p:txBody>
      </p:sp>
      <p:sp>
        <p:nvSpPr>
          <p:cNvPr id="51" name="AutoShape 17"/>
          <p:cNvSpPr>
            <a:spLocks noChangeArrowheads="1"/>
          </p:cNvSpPr>
          <p:nvPr/>
        </p:nvSpPr>
        <p:spPr bwMode="gray">
          <a:xfrm rot="5400000">
            <a:off x="2843907" y="3357588"/>
            <a:ext cx="719137" cy="144462"/>
          </a:xfrm>
          <a:prstGeom prst="triangle">
            <a:avLst>
              <a:gd name="adj" fmla="val 50000"/>
            </a:avLst>
          </a:prstGeom>
          <a:solidFill>
            <a:schemeClr val="bg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endParaRPr lang="en-US"/>
          </a:p>
        </p:txBody>
      </p:sp>
      <p:sp>
        <p:nvSpPr>
          <p:cNvPr id="55" name="Line 7"/>
          <p:cNvSpPr>
            <a:spLocks noChangeShapeType="1"/>
          </p:cNvSpPr>
          <p:nvPr/>
        </p:nvSpPr>
        <p:spPr bwMode="gray">
          <a:xfrm>
            <a:off x="2135847" y="1628800"/>
            <a:ext cx="6749184" cy="0"/>
          </a:xfrm>
          <a:prstGeom prst="line">
            <a:avLst/>
          </a:prstGeom>
          <a:noFill/>
          <a:ln w="9525">
            <a:solidFill>
              <a:schemeClr val="fo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endParaRPr lang="en-US"/>
          </a:p>
        </p:txBody>
      </p:sp>
      <p:sp>
        <p:nvSpPr>
          <p:cNvPr id="57" name="Line 7"/>
          <p:cNvSpPr>
            <a:spLocks noChangeShapeType="1"/>
          </p:cNvSpPr>
          <p:nvPr/>
        </p:nvSpPr>
        <p:spPr bwMode="gray">
          <a:xfrm>
            <a:off x="2135846" y="6158135"/>
            <a:ext cx="6749184" cy="0"/>
          </a:xfrm>
          <a:prstGeom prst="line">
            <a:avLst/>
          </a:prstGeom>
          <a:noFill/>
          <a:ln w="9525">
            <a:solidFill>
              <a:schemeClr val="fo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endParaRPr lang="en-US"/>
          </a:p>
        </p:txBody>
      </p:sp>
      <p:sp>
        <p:nvSpPr>
          <p:cNvPr id="63" name="Down Arrow 62"/>
          <p:cNvSpPr/>
          <p:nvPr/>
        </p:nvSpPr>
        <p:spPr bwMode="auto">
          <a:xfrm>
            <a:off x="318052" y="1628800"/>
            <a:ext cx="432048" cy="4529335"/>
          </a:xfrm>
          <a:prstGeom prst="downArrow">
            <a:avLst/>
          </a:prstGeom>
          <a:ln>
            <a:noFill/>
            <a:headEnd type="none" w="med" len="med"/>
            <a:tailEnd type="none"/>
          </a:ln>
        </p:spPr>
        <p:style>
          <a:lnRef idx="3">
            <a:schemeClr val="lt1"/>
          </a:lnRef>
          <a:fillRef idx="1">
            <a:schemeClr val="accent4"/>
          </a:fillRef>
          <a:effectRef idx="1">
            <a:schemeClr val="accent4"/>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b="1" smtClean="0">
              <a:solidFill>
                <a:srgbClr val="FF0000"/>
              </a:solidFill>
            </a:endParaRPr>
          </a:p>
        </p:txBody>
      </p:sp>
      <p:sp>
        <p:nvSpPr>
          <p:cNvPr id="68" name="TextBox 67"/>
          <p:cNvSpPr txBox="1"/>
          <p:nvPr/>
        </p:nvSpPr>
        <p:spPr>
          <a:xfrm>
            <a:off x="347628" y="3430354"/>
            <a:ext cx="430887" cy="502702"/>
          </a:xfrm>
          <a:prstGeom prst="rect">
            <a:avLst/>
          </a:prstGeom>
          <a:noFill/>
        </p:spPr>
        <p:txBody>
          <a:bodyPr vert="eaVert" wrap="non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600" b="1" smtClean="0">
                <a:solidFill>
                  <a:schemeClr val="bg1"/>
                </a:solidFill>
                <a:latin typeface="微软雅黑" pitchFamily="34" charset="-122"/>
                <a:ea typeface="微软雅黑" pitchFamily="34" charset="-122"/>
              </a:rPr>
              <a:t>支撑</a:t>
            </a:r>
            <a:endParaRPr lang="en-US" sz="1600" b="1" smtClean="0">
              <a:solidFill>
                <a:schemeClr val="bg1"/>
              </a:solidFill>
              <a:latin typeface="微软雅黑" pitchFamily="34" charset="-122"/>
              <a:ea typeface="微软雅黑" pitchFamily="34" charset="-122"/>
            </a:endParaRPr>
          </a:p>
        </p:txBody>
      </p:sp>
    </p:spTree>
    <p:extLst>
      <p:ext uri="{BB962C8B-B14F-4D97-AF65-F5344CB8AC3E}">
        <p14:creationId xmlns:p14="http://schemas.microsoft.com/office/powerpoint/2010/main" val="3037611199"/>
      </p:ext>
    </p:ext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212037" y="76201"/>
            <a:ext cx="6952251" cy="965200"/>
          </a:xfrm>
        </p:spPr>
        <p:txBody>
          <a:bodyPr/>
          <a:lstStyle/>
          <a:p>
            <a:r>
              <a:rPr lang="en-US" altLang="zh-CN" smtClean="0"/>
              <a:t>A</a:t>
            </a:r>
            <a:r>
              <a:rPr lang="zh-CN" altLang="en-US" smtClean="0"/>
              <a:t>在现有优势的基础上，应补足短板，以顺利推进电子商务平台</a:t>
            </a:r>
            <a:endParaRPr lang="en-US"/>
          </a:p>
        </p:txBody>
      </p:sp>
      <p:sp>
        <p:nvSpPr>
          <p:cNvPr id="3" name="Footer Placeholder 2"/>
          <p:cNvSpPr>
            <a:spLocks noGrp="1"/>
          </p:cNvSpPr>
          <p:nvPr>
            <p:ph type="ftr" sz="quarter" idx="4294967295"/>
          </p:nvPr>
        </p:nvSpPr>
        <p:spPr>
          <a:xfrm>
            <a:off x="304800" y="6553200"/>
            <a:ext cx="5522913" cy="228600"/>
          </a:xfrm>
          <a:prstGeom prst="rect">
            <a:avLst/>
          </a:prstGeom>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p>
        </p:txBody>
      </p:sp>
      <p:sp>
        <p:nvSpPr>
          <p:cNvPr id="4" name="Slide Number Placeholder 3"/>
          <p:cNvSpPr>
            <a:spLocks noGrp="1"/>
          </p:cNvSpPr>
          <p:nvPr>
            <p:ph type="sldNum" sz="quarter" idx="11"/>
          </p:nvPr>
        </p:nvSpPr>
        <p:spPr/>
        <p:txBody>
          <a:bodyPr/>
          <a:lstStyle/>
          <a:p>
            <a:fld id="{916D2383-AA66-4E37-A027-B5DEB07741A2}" type="slidenum">
              <a:rPr lang="en-US" altLang="zh-CN" smtClean="0"/>
              <a:t>30</a:t>
            </a:fld>
            <a:br>
              <a:rPr lang="en-US" altLang="zh-CN" smtClean="0"/>
            </a:br>
            <a:endParaRPr lang="en-US" altLang="zh-CN"/>
          </a:p>
        </p:txBody>
      </p:sp>
      <p:sp>
        <p:nvSpPr>
          <p:cNvPr id="5" name="Content Placeholder 4"/>
          <p:cNvSpPr>
            <a:spLocks noGrp="1"/>
          </p:cNvSpPr>
          <p:nvPr>
            <p:ph sz="quarter" idx="12"/>
          </p:nvPr>
        </p:nvSpPr>
        <p:spPr/>
        <p:txBody>
          <a:bodyPr/>
          <a:lstStyle/>
          <a:p>
            <a:r>
              <a:rPr lang="en-US" altLang="zh-CN" smtClean="0"/>
              <a:t>A</a:t>
            </a:r>
            <a:r>
              <a:rPr lang="zh-CN" altLang="en-US" smtClean="0"/>
              <a:t>优势与短板</a:t>
            </a:r>
            <a:endParaRPr lang="en-US"/>
          </a:p>
        </p:txBody>
      </p:sp>
      <p:sp>
        <p:nvSpPr>
          <p:cNvPr id="8" name="Rectangle 7"/>
          <p:cNvSpPr>
            <a:spLocks noChangeArrowheads="1"/>
          </p:cNvSpPr>
          <p:nvPr/>
        </p:nvSpPr>
        <p:spPr bwMode="gray">
          <a:xfrm>
            <a:off x="251520" y="1538472"/>
            <a:ext cx="2089150" cy="4781646"/>
          </a:xfrm>
          <a:prstGeom prst="rect">
            <a:avLst/>
          </a:prstGeom>
          <a:solidFill>
            <a:schemeClr val="accent6"/>
          </a:solidFill>
          <a:ln w="9525" algn="ctr">
            <a:noFill/>
            <a:miter lim="800000"/>
          </a:ln>
          <a:effectLst/>
          <a:extLst/>
        </p:spPr>
        <p:txBody>
          <a:bodyPr anchorCtr="1"/>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pPr marL="1588" lvl="1" indent="112713" eaLnBrk="0" hangingPunct="0">
              <a:spcBef>
                <a:spcPct val="50000"/>
              </a:spcBef>
              <a:spcAft>
                <a:spcPct val="50000"/>
              </a:spcAft>
              <a:buClr>
                <a:schemeClr val="accent2"/>
              </a:buClr>
              <a:buFont typeface="Wingdings" pitchFamily="2" charset="2"/>
              <a:buNone/>
            </a:pPr>
            <a:endParaRPr lang="en-US" altLang="zh-CN" sz="1400" b="1">
              <a:latin typeface="+mn-ea"/>
            </a:endParaRPr>
          </a:p>
        </p:txBody>
      </p:sp>
      <p:sp>
        <p:nvSpPr>
          <p:cNvPr id="11" name="Rectangle 10"/>
          <p:cNvSpPr>
            <a:spLocks noChangeArrowheads="1"/>
          </p:cNvSpPr>
          <p:nvPr/>
        </p:nvSpPr>
        <p:spPr bwMode="gray">
          <a:xfrm>
            <a:off x="827584" y="1844824"/>
            <a:ext cx="2016323" cy="719138"/>
          </a:xfrm>
          <a:prstGeom prst="rect">
            <a:avLst/>
          </a:prstGeom>
          <a:solidFill>
            <a:schemeClr val="bg1"/>
          </a:solidFill>
          <a:ln w="19050" algn="ctr">
            <a:solidFill>
              <a:schemeClr val="accent4"/>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pPr eaLnBrk="0" hangingPunct="0">
              <a:spcAft>
                <a:spcPct val="10000"/>
              </a:spcAft>
              <a:buClr>
                <a:schemeClr val="accent2"/>
              </a:buClr>
              <a:buFont typeface="Wingdings" pitchFamily="2" charset="2"/>
              <a:buNone/>
            </a:pPr>
            <a:r>
              <a:rPr lang="zh-CN" altLang="en-US" sz="1600" b="1" smtClean="0">
                <a:latin typeface="+mn-ea"/>
              </a:rPr>
              <a:t>定位清晰、扎实投入</a:t>
            </a:r>
            <a:endParaRPr lang="zh-CN" altLang="en-US" sz="1600" b="1">
              <a:latin typeface="+mn-ea"/>
            </a:endParaRPr>
          </a:p>
        </p:txBody>
      </p:sp>
      <p:sp>
        <p:nvSpPr>
          <p:cNvPr id="12" name="Rectangle 11"/>
          <p:cNvSpPr>
            <a:spLocks noChangeArrowheads="1"/>
          </p:cNvSpPr>
          <p:nvPr/>
        </p:nvSpPr>
        <p:spPr bwMode="gray">
          <a:xfrm>
            <a:off x="827584" y="2972205"/>
            <a:ext cx="2016323" cy="720725"/>
          </a:xfrm>
          <a:prstGeom prst="rect">
            <a:avLst/>
          </a:prstGeom>
          <a:solidFill>
            <a:schemeClr val="bg1"/>
          </a:solidFill>
          <a:ln w="19050" algn="ctr">
            <a:solidFill>
              <a:schemeClr val="accent4"/>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pPr eaLnBrk="0" hangingPunct="0">
              <a:spcAft>
                <a:spcPct val="10000"/>
              </a:spcAft>
              <a:buClr>
                <a:schemeClr val="accent2"/>
              </a:buClr>
              <a:buFont typeface="Wingdings" pitchFamily="2" charset="2"/>
              <a:buNone/>
            </a:pPr>
            <a:r>
              <a:rPr lang="zh-CN" altLang="en-US" sz="1600" b="1" smtClean="0">
                <a:latin typeface="+mn-ea"/>
              </a:rPr>
              <a:t>协同配合、借助外力</a:t>
            </a:r>
            <a:endParaRPr lang="zh-CN" altLang="en-US" sz="1600" b="1">
              <a:latin typeface="+mn-ea"/>
            </a:endParaRPr>
          </a:p>
        </p:txBody>
      </p:sp>
      <p:sp>
        <p:nvSpPr>
          <p:cNvPr id="14" name="Rectangle 13"/>
          <p:cNvSpPr>
            <a:spLocks noChangeArrowheads="1"/>
          </p:cNvSpPr>
          <p:nvPr/>
        </p:nvSpPr>
        <p:spPr bwMode="gray">
          <a:xfrm>
            <a:off x="827584" y="4101173"/>
            <a:ext cx="2016323" cy="720725"/>
          </a:xfrm>
          <a:prstGeom prst="rect">
            <a:avLst/>
          </a:prstGeom>
          <a:solidFill>
            <a:schemeClr val="bg1"/>
          </a:solidFill>
          <a:ln w="19050" algn="ctr">
            <a:solidFill>
              <a:schemeClr val="accent4"/>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pPr eaLnBrk="0" hangingPunct="0">
              <a:spcAft>
                <a:spcPct val="10000"/>
              </a:spcAft>
              <a:buClr>
                <a:schemeClr val="accent2"/>
              </a:buClr>
              <a:buFont typeface="Wingdings" pitchFamily="2" charset="2"/>
              <a:buNone/>
            </a:pPr>
            <a:r>
              <a:rPr lang="zh-CN" altLang="en-US" sz="1600" b="1">
                <a:latin typeface="+mn-ea"/>
              </a:rPr>
              <a:t>钢贸洞察、电商经验</a:t>
            </a:r>
          </a:p>
        </p:txBody>
      </p:sp>
      <p:sp>
        <p:nvSpPr>
          <p:cNvPr id="17" name="AutoShape 15"/>
          <p:cNvSpPr>
            <a:spLocks noChangeArrowheads="1"/>
          </p:cNvSpPr>
          <p:nvPr/>
        </p:nvSpPr>
        <p:spPr bwMode="gray">
          <a:xfrm rot="5400000">
            <a:off x="2843907" y="5373713"/>
            <a:ext cx="719137" cy="144462"/>
          </a:xfrm>
          <a:prstGeom prst="triangle">
            <a:avLst>
              <a:gd name="adj" fmla="val 50000"/>
            </a:avLst>
          </a:prstGeom>
          <a:solidFill>
            <a:schemeClr val="bg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endParaRPr lang="en-US"/>
          </a:p>
        </p:txBody>
      </p:sp>
      <p:sp>
        <p:nvSpPr>
          <p:cNvPr id="18" name="AutoShape 16"/>
          <p:cNvSpPr>
            <a:spLocks noChangeArrowheads="1"/>
          </p:cNvSpPr>
          <p:nvPr/>
        </p:nvSpPr>
        <p:spPr bwMode="gray">
          <a:xfrm rot="5400000">
            <a:off x="2843907" y="4365650"/>
            <a:ext cx="719138" cy="144462"/>
          </a:xfrm>
          <a:prstGeom prst="triangle">
            <a:avLst>
              <a:gd name="adj" fmla="val 50000"/>
            </a:avLst>
          </a:prstGeom>
          <a:solidFill>
            <a:schemeClr val="bg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endParaRPr lang="en-US"/>
          </a:p>
        </p:txBody>
      </p:sp>
      <p:sp>
        <p:nvSpPr>
          <p:cNvPr id="19" name="AutoShape 17"/>
          <p:cNvSpPr>
            <a:spLocks noChangeArrowheads="1"/>
          </p:cNvSpPr>
          <p:nvPr/>
        </p:nvSpPr>
        <p:spPr bwMode="gray">
          <a:xfrm rot="5400000">
            <a:off x="2843907" y="3357588"/>
            <a:ext cx="719137" cy="144462"/>
          </a:xfrm>
          <a:prstGeom prst="triangle">
            <a:avLst>
              <a:gd name="adj" fmla="val 50000"/>
            </a:avLst>
          </a:prstGeom>
          <a:solidFill>
            <a:schemeClr val="bg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endParaRPr lang="en-US"/>
          </a:p>
        </p:txBody>
      </p:sp>
      <p:grpSp>
        <p:nvGrpSpPr>
          <p:cNvPr id="21" name="Group 20"/>
          <p:cNvGrpSpPr/>
          <p:nvPr/>
        </p:nvGrpSpPr>
        <p:grpSpPr>
          <a:xfrm>
            <a:off x="7274859" y="84738"/>
            <a:ext cx="1195978" cy="510566"/>
            <a:chOff x="567157" y="2420888"/>
            <a:chExt cx="6927377" cy="3456384"/>
          </a:xfrm>
        </p:grpSpPr>
        <p:sp>
          <p:nvSpPr>
            <p:cNvPr id="22" name="Rectangle 13"/>
            <p:cNvSpPr>
              <a:spLocks noChangeArrowheads="1"/>
            </p:cNvSpPr>
            <p:nvPr/>
          </p:nvSpPr>
          <p:spPr bwMode="auto">
            <a:xfrm>
              <a:off x="1127329" y="24208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sp>
          <p:nvSpPr>
            <p:cNvPr id="23" name="Rectangle 27"/>
            <p:cNvSpPr>
              <a:spLocks noChangeArrowheads="1"/>
            </p:cNvSpPr>
            <p:nvPr/>
          </p:nvSpPr>
          <p:spPr bwMode="auto">
            <a:xfrm>
              <a:off x="2249865" y="2420889"/>
              <a:ext cx="2160240" cy="3456383"/>
            </a:xfrm>
            <a:prstGeom prst="rect">
              <a:avLst/>
            </a:prstGeom>
            <a:ln w="9525">
              <a:solidFill>
                <a:schemeClr val="bg1"/>
              </a:solidFill>
            </a:ln>
          </p:spPr>
          <p:style>
            <a:lnRef idx="3">
              <a:schemeClr val="lt1"/>
            </a:lnRef>
            <a:fillRef idx="1">
              <a:schemeClr val="accent4"/>
            </a:fillRef>
            <a:effectRef idx="1">
              <a:schemeClr val="accent4"/>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a:latin typeface="+mn-ea"/>
              </a:endParaRPr>
            </a:p>
          </p:txBody>
        </p:sp>
        <p:sp>
          <p:nvSpPr>
            <p:cNvPr id="24" name="Rectangle 42"/>
            <p:cNvSpPr>
              <a:spLocks noChangeArrowheads="1"/>
            </p:cNvSpPr>
            <p:nvPr/>
          </p:nvSpPr>
          <p:spPr bwMode="auto">
            <a:xfrm>
              <a:off x="5686372" y="2420890"/>
              <a:ext cx="1808162" cy="3456382"/>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smtClean="0">
                <a:latin typeface="+mn-ea"/>
                <a:ea typeface="+mn-ea"/>
              </a:endParaRPr>
            </a:p>
          </p:txBody>
        </p:sp>
        <p:sp>
          <p:nvSpPr>
            <p:cNvPr id="25" name="Rectangle 47"/>
            <p:cNvSpPr>
              <a:spLocks noChangeArrowheads="1"/>
            </p:cNvSpPr>
            <p:nvPr/>
          </p:nvSpPr>
          <p:spPr bwMode="auto">
            <a:xfrm>
              <a:off x="4867553" y="2420889"/>
              <a:ext cx="611833" cy="3456383"/>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vert="eaVert"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a typeface="+mn-ea"/>
              </a:endParaRPr>
            </a:p>
          </p:txBody>
        </p:sp>
        <p:sp>
          <p:nvSpPr>
            <p:cNvPr id="26" name="Rectangle 13"/>
            <p:cNvSpPr>
              <a:spLocks noChangeArrowheads="1"/>
            </p:cNvSpPr>
            <p:nvPr/>
          </p:nvSpPr>
          <p:spPr bwMode="auto">
            <a:xfrm>
              <a:off x="1127329" y="42591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cxnSp>
          <p:nvCxnSpPr>
            <p:cNvPr id="27" name="AutoShape 56"/>
            <p:cNvCxnSpPr>
              <a:cxnSpLocks noChangeShapeType="1"/>
              <a:stCxn id="22" idx="3"/>
              <a:endCxn id="23" idx="1"/>
            </p:cNvCxnSpPr>
            <p:nvPr/>
          </p:nvCxnSpPr>
          <p:spPr bwMode="auto">
            <a:xfrm>
              <a:off x="1847329" y="3212976"/>
              <a:ext cx="402536" cy="93610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8" name="AutoShape 56"/>
            <p:cNvCxnSpPr>
              <a:cxnSpLocks noChangeShapeType="1"/>
              <a:stCxn id="26" idx="3"/>
              <a:endCxn id="23" idx="1"/>
            </p:cNvCxnSpPr>
            <p:nvPr/>
          </p:nvCxnSpPr>
          <p:spPr bwMode="auto">
            <a:xfrm flipV="1">
              <a:off x="1847329" y="4149081"/>
              <a:ext cx="402536" cy="90219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9" name="Straight Arrow Connector 28"/>
            <p:cNvCxnSpPr>
              <a:stCxn id="23" idx="3"/>
              <a:endCxn id="25" idx="1"/>
            </p:cNvCxnSpPr>
            <p:nvPr/>
          </p:nvCxnSpPr>
          <p:spPr bwMode="auto">
            <a:xfrm>
              <a:off x="4410105" y="4149081"/>
              <a:ext cx="457448"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0" name="Straight Arrow Connector 29"/>
            <p:cNvCxnSpPr>
              <a:stCxn id="25" idx="3"/>
              <a:endCxn id="24" idx="1"/>
            </p:cNvCxnSpPr>
            <p:nvPr/>
          </p:nvCxnSpPr>
          <p:spPr bwMode="auto">
            <a:xfrm>
              <a:off x="5479386" y="4149081"/>
              <a:ext cx="206986"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1" name="Rectangle 20"/>
            <p:cNvSpPr>
              <a:spLocks noChangeArrowheads="1"/>
            </p:cNvSpPr>
            <p:nvPr/>
          </p:nvSpPr>
          <p:spPr bwMode="auto">
            <a:xfrm>
              <a:off x="567157" y="2422274"/>
              <a:ext cx="416156" cy="3421089"/>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grpSp>
      <p:sp>
        <p:nvSpPr>
          <p:cNvPr id="33" name="Line 7"/>
          <p:cNvSpPr>
            <a:spLocks noChangeShapeType="1"/>
          </p:cNvSpPr>
          <p:nvPr/>
        </p:nvSpPr>
        <p:spPr bwMode="gray">
          <a:xfrm>
            <a:off x="2135847" y="2761134"/>
            <a:ext cx="6749184" cy="0"/>
          </a:xfrm>
          <a:prstGeom prst="line">
            <a:avLst/>
          </a:prstGeom>
          <a:noFill/>
          <a:ln w="9525">
            <a:solidFill>
              <a:schemeClr val="fo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endParaRPr lang="en-US"/>
          </a:p>
        </p:txBody>
      </p:sp>
      <p:sp>
        <p:nvSpPr>
          <p:cNvPr id="34" name="Line 7"/>
          <p:cNvSpPr>
            <a:spLocks noChangeShapeType="1"/>
          </p:cNvSpPr>
          <p:nvPr/>
        </p:nvSpPr>
        <p:spPr bwMode="gray">
          <a:xfrm>
            <a:off x="2135847" y="5025802"/>
            <a:ext cx="6749184" cy="0"/>
          </a:xfrm>
          <a:prstGeom prst="line">
            <a:avLst/>
          </a:prstGeom>
          <a:noFill/>
          <a:ln w="9525">
            <a:solidFill>
              <a:schemeClr val="fo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endParaRPr lang="en-US"/>
          </a:p>
        </p:txBody>
      </p:sp>
      <p:sp>
        <p:nvSpPr>
          <p:cNvPr id="35" name="Line 7"/>
          <p:cNvSpPr>
            <a:spLocks noChangeShapeType="1"/>
          </p:cNvSpPr>
          <p:nvPr/>
        </p:nvSpPr>
        <p:spPr bwMode="gray">
          <a:xfrm>
            <a:off x="2135847" y="1628800"/>
            <a:ext cx="6749184" cy="0"/>
          </a:xfrm>
          <a:prstGeom prst="line">
            <a:avLst/>
          </a:prstGeom>
          <a:noFill/>
          <a:ln w="9525">
            <a:solidFill>
              <a:schemeClr val="fo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endParaRPr lang="en-US"/>
          </a:p>
        </p:txBody>
      </p:sp>
      <p:sp>
        <p:nvSpPr>
          <p:cNvPr id="39" name="Line 7"/>
          <p:cNvSpPr>
            <a:spLocks noChangeShapeType="1"/>
          </p:cNvSpPr>
          <p:nvPr/>
        </p:nvSpPr>
        <p:spPr bwMode="gray">
          <a:xfrm>
            <a:off x="2135846" y="6158135"/>
            <a:ext cx="6749184" cy="0"/>
          </a:xfrm>
          <a:prstGeom prst="line">
            <a:avLst/>
          </a:prstGeom>
          <a:noFill/>
          <a:ln w="9525">
            <a:solidFill>
              <a:schemeClr val="fo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endParaRPr lang="en-US"/>
          </a:p>
        </p:txBody>
      </p:sp>
      <p:sp>
        <p:nvSpPr>
          <p:cNvPr id="6" name="Down Arrow 5"/>
          <p:cNvSpPr/>
          <p:nvPr/>
        </p:nvSpPr>
        <p:spPr bwMode="auto">
          <a:xfrm>
            <a:off x="318052" y="1628800"/>
            <a:ext cx="432048" cy="1278141"/>
          </a:xfrm>
          <a:prstGeom prst="downArrow">
            <a:avLst/>
          </a:prstGeom>
          <a:ln>
            <a:noFill/>
            <a:headEnd type="none" w="med" len="med"/>
            <a:tailEnd type="none"/>
          </a:ln>
        </p:spPr>
        <p:style>
          <a:lnRef idx="3">
            <a:schemeClr val="lt1"/>
          </a:lnRef>
          <a:fillRef idx="1">
            <a:schemeClr val="accent4"/>
          </a:fillRef>
          <a:effectRef idx="1">
            <a:schemeClr val="accent4"/>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b="1" smtClean="0">
              <a:solidFill>
                <a:srgbClr val="FF0000"/>
              </a:solidFill>
            </a:endParaRPr>
          </a:p>
        </p:txBody>
      </p:sp>
      <p:sp>
        <p:nvSpPr>
          <p:cNvPr id="9" name="TextBox 8"/>
          <p:cNvSpPr txBox="1"/>
          <p:nvPr/>
        </p:nvSpPr>
        <p:spPr>
          <a:xfrm>
            <a:off x="347628" y="1916832"/>
            <a:ext cx="430887" cy="502702"/>
          </a:xfrm>
          <a:prstGeom prst="rect">
            <a:avLst/>
          </a:prstGeom>
          <a:noFill/>
        </p:spPr>
        <p:txBody>
          <a:bodyPr vert="eaVert" wrap="non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600" b="1" smtClean="0">
                <a:solidFill>
                  <a:schemeClr val="bg1"/>
                </a:solidFill>
                <a:latin typeface="微软雅黑" pitchFamily="34" charset="-122"/>
                <a:ea typeface="微软雅黑" pitchFamily="34" charset="-122"/>
              </a:rPr>
              <a:t>战略</a:t>
            </a:r>
            <a:endParaRPr lang="en-US" sz="1600" b="1" smtClean="0">
              <a:solidFill>
                <a:schemeClr val="bg1"/>
              </a:solidFill>
              <a:latin typeface="微软雅黑" pitchFamily="34" charset="-122"/>
              <a:ea typeface="微软雅黑" pitchFamily="34" charset="-122"/>
            </a:endParaRPr>
          </a:p>
        </p:txBody>
      </p:sp>
      <p:sp>
        <p:nvSpPr>
          <p:cNvPr id="42" name="Down Arrow 41"/>
          <p:cNvSpPr/>
          <p:nvPr/>
        </p:nvSpPr>
        <p:spPr bwMode="auto">
          <a:xfrm>
            <a:off x="318052" y="2943201"/>
            <a:ext cx="432048" cy="2090166"/>
          </a:xfrm>
          <a:prstGeom prst="downArrow">
            <a:avLst/>
          </a:prstGeom>
          <a:ln>
            <a:noFill/>
            <a:headEnd type="none" w="med" len="med"/>
            <a:tailEnd type="none"/>
          </a:ln>
        </p:spPr>
        <p:style>
          <a:lnRef idx="3">
            <a:schemeClr val="lt1"/>
          </a:lnRef>
          <a:fillRef idx="1">
            <a:schemeClr val="accent4"/>
          </a:fillRef>
          <a:effectRef idx="1">
            <a:schemeClr val="accent4"/>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b="1" smtClean="0">
              <a:solidFill>
                <a:srgbClr val="FF0000"/>
              </a:solidFill>
            </a:endParaRPr>
          </a:p>
        </p:txBody>
      </p:sp>
      <p:sp>
        <p:nvSpPr>
          <p:cNvPr id="43" name="TextBox 42"/>
          <p:cNvSpPr txBox="1"/>
          <p:nvPr/>
        </p:nvSpPr>
        <p:spPr>
          <a:xfrm>
            <a:off x="347628" y="3664024"/>
            <a:ext cx="430887" cy="502702"/>
          </a:xfrm>
          <a:prstGeom prst="rect">
            <a:avLst/>
          </a:prstGeom>
          <a:noFill/>
        </p:spPr>
        <p:txBody>
          <a:bodyPr vert="eaVert" wrap="non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600" b="1" smtClean="0">
                <a:solidFill>
                  <a:schemeClr val="bg1"/>
                </a:solidFill>
                <a:latin typeface="微软雅黑" pitchFamily="34" charset="-122"/>
                <a:ea typeface="微软雅黑" pitchFamily="34" charset="-122"/>
              </a:rPr>
              <a:t>运营</a:t>
            </a:r>
            <a:endParaRPr lang="en-US" sz="1600" b="1" smtClean="0">
              <a:solidFill>
                <a:schemeClr val="bg1"/>
              </a:solidFill>
              <a:latin typeface="微软雅黑" pitchFamily="34" charset="-122"/>
              <a:ea typeface="微软雅黑" pitchFamily="34" charset="-122"/>
            </a:endParaRPr>
          </a:p>
        </p:txBody>
      </p:sp>
      <p:sp>
        <p:nvSpPr>
          <p:cNvPr id="36" name="Rectangle 35"/>
          <p:cNvSpPr>
            <a:spLocks noChangeArrowheads="1"/>
          </p:cNvSpPr>
          <p:nvPr/>
        </p:nvSpPr>
        <p:spPr bwMode="gray">
          <a:xfrm>
            <a:off x="827584" y="5230142"/>
            <a:ext cx="2016323" cy="719138"/>
          </a:xfrm>
          <a:prstGeom prst="rect">
            <a:avLst/>
          </a:prstGeom>
          <a:solidFill>
            <a:schemeClr val="bg1"/>
          </a:solidFill>
          <a:ln w="19050" algn="ctr">
            <a:solidFill>
              <a:schemeClr val="accent4"/>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pPr eaLnBrk="0" hangingPunct="0">
              <a:spcAft>
                <a:spcPct val="10000"/>
              </a:spcAft>
              <a:buClr>
                <a:schemeClr val="accent2"/>
              </a:buClr>
              <a:buFont typeface="Wingdings" pitchFamily="2" charset="2"/>
              <a:buNone/>
            </a:pPr>
            <a:r>
              <a:rPr lang="en-US" altLang="zh-CN" sz="1600" b="1" smtClean="0">
                <a:latin typeface="+mn-ea"/>
              </a:rPr>
              <a:t>IT</a:t>
            </a:r>
            <a:r>
              <a:rPr lang="zh-CN" altLang="en-US" sz="1600" b="1">
                <a:latin typeface="+mn-ea"/>
              </a:rPr>
              <a:t>支</a:t>
            </a:r>
            <a:r>
              <a:rPr lang="zh-CN" altLang="en-US" sz="1600" b="1" smtClean="0">
                <a:latin typeface="+mn-ea"/>
              </a:rPr>
              <a:t>撑、</a:t>
            </a:r>
            <a:r>
              <a:rPr lang="zh-CN" altLang="en-US" sz="1600" b="1">
                <a:latin typeface="+mn-ea"/>
              </a:rPr>
              <a:t>仓储体</a:t>
            </a:r>
            <a:r>
              <a:rPr lang="zh-CN" altLang="en-US" sz="1600" b="1" smtClean="0">
                <a:latin typeface="+mn-ea"/>
              </a:rPr>
              <a:t>系</a:t>
            </a:r>
            <a:endParaRPr lang="zh-CN" altLang="en-US" sz="1600" b="1">
              <a:latin typeface="+mn-ea"/>
            </a:endParaRPr>
          </a:p>
        </p:txBody>
      </p:sp>
      <p:sp>
        <p:nvSpPr>
          <p:cNvPr id="37" name="Down Arrow 36"/>
          <p:cNvSpPr/>
          <p:nvPr/>
        </p:nvSpPr>
        <p:spPr bwMode="auto">
          <a:xfrm>
            <a:off x="334229" y="5031179"/>
            <a:ext cx="432048" cy="1278141"/>
          </a:xfrm>
          <a:prstGeom prst="downArrow">
            <a:avLst/>
          </a:prstGeom>
          <a:ln>
            <a:noFill/>
            <a:headEnd type="none" w="med" len="med"/>
            <a:tailEnd type="none"/>
          </a:ln>
        </p:spPr>
        <p:style>
          <a:lnRef idx="3">
            <a:schemeClr val="lt1"/>
          </a:lnRef>
          <a:fillRef idx="1">
            <a:schemeClr val="accent4"/>
          </a:fillRef>
          <a:effectRef idx="1">
            <a:schemeClr val="accent4"/>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b="1" smtClean="0">
              <a:solidFill>
                <a:srgbClr val="FF0000"/>
              </a:solidFill>
            </a:endParaRPr>
          </a:p>
        </p:txBody>
      </p:sp>
      <p:sp>
        <p:nvSpPr>
          <p:cNvPr id="40" name="TextBox 39"/>
          <p:cNvSpPr txBox="1"/>
          <p:nvPr/>
        </p:nvSpPr>
        <p:spPr>
          <a:xfrm>
            <a:off x="363805" y="5319211"/>
            <a:ext cx="430887" cy="502702"/>
          </a:xfrm>
          <a:prstGeom prst="rect">
            <a:avLst/>
          </a:prstGeom>
          <a:noFill/>
        </p:spPr>
        <p:txBody>
          <a:bodyPr vert="eaVert" wrap="non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600" b="1" smtClean="0">
                <a:solidFill>
                  <a:schemeClr val="bg1"/>
                </a:solidFill>
                <a:latin typeface="微软雅黑" pitchFamily="34" charset="-122"/>
                <a:ea typeface="微软雅黑" pitchFamily="34" charset="-122"/>
              </a:rPr>
              <a:t>支撑</a:t>
            </a:r>
            <a:endParaRPr lang="en-US" sz="1600" b="1" smtClean="0">
              <a:solidFill>
                <a:schemeClr val="bg1"/>
              </a:solidFill>
              <a:latin typeface="微软雅黑" pitchFamily="34" charset="-122"/>
              <a:ea typeface="微软雅黑" pitchFamily="34" charset="-122"/>
            </a:endParaRPr>
          </a:p>
        </p:txBody>
      </p:sp>
      <p:sp>
        <p:nvSpPr>
          <p:cNvPr id="44" name="Line 7"/>
          <p:cNvSpPr>
            <a:spLocks noChangeShapeType="1"/>
          </p:cNvSpPr>
          <p:nvPr/>
        </p:nvSpPr>
        <p:spPr bwMode="gray">
          <a:xfrm>
            <a:off x="2161454" y="3893468"/>
            <a:ext cx="6749184" cy="0"/>
          </a:xfrm>
          <a:prstGeom prst="line">
            <a:avLst/>
          </a:prstGeom>
          <a:noFill/>
          <a:ln w="9525">
            <a:solidFill>
              <a:schemeClr val="fo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endParaRPr lang="en-US"/>
          </a:p>
        </p:txBody>
      </p:sp>
      <p:sp>
        <p:nvSpPr>
          <p:cNvPr id="45" name="Rectangle 44"/>
          <p:cNvSpPr>
            <a:spLocks noChangeArrowheads="1"/>
          </p:cNvSpPr>
          <p:nvPr/>
        </p:nvSpPr>
        <p:spPr bwMode="gray">
          <a:xfrm>
            <a:off x="2962219" y="1759110"/>
            <a:ext cx="2916000" cy="900000"/>
          </a:xfrm>
          <a:prstGeom prst="rect">
            <a:avLst/>
          </a:prstGeom>
          <a:solidFill>
            <a:schemeClr val="accent4">
              <a:lumMod val="20000"/>
              <a:lumOff val="80000"/>
            </a:schemeClr>
          </a:solidFill>
          <a:ln>
            <a:noFill/>
          </a:ln>
          <a:effectLst/>
          <a:extLst/>
        </p:spPr>
        <p:txBody>
          <a:bodyPr lIns="90000"/>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pPr marL="174625" indent="-174625" algn="l">
              <a:spcAft>
                <a:spcPts val="300"/>
              </a:spcAft>
              <a:buFont typeface="Arial" pitchFamily="34" charset="0"/>
              <a:buChar char="•"/>
            </a:pPr>
            <a:r>
              <a:rPr lang="en-US" altLang="zh-CN" sz="1300" smtClean="0">
                <a:solidFill>
                  <a:schemeClr val="dk1"/>
                </a:solidFill>
                <a:latin typeface="微软雅黑" pitchFamily="34" charset="-122"/>
                <a:ea typeface="微软雅黑" pitchFamily="34" charset="-122"/>
                <a:cs typeface="Arial"/>
              </a:rPr>
              <a:t>A</a:t>
            </a:r>
            <a:r>
              <a:rPr lang="zh-CN" altLang="en-US" sz="1300" smtClean="0">
                <a:solidFill>
                  <a:schemeClr val="dk1"/>
                </a:solidFill>
                <a:latin typeface="微软雅黑" pitchFamily="34" charset="-122"/>
                <a:ea typeface="微软雅黑" pitchFamily="34" charset="-122"/>
                <a:cs typeface="Arial"/>
              </a:rPr>
              <a:t>在战略上已明确建立电子商务平台的必要性和基本定位</a:t>
            </a:r>
            <a:endParaRPr lang="en-US" altLang="zh-CN" sz="1300" smtClean="0">
              <a:solidFill>
                <a:schemeClr val="dk1"/>
              </a:solidFill>
              <a:latin typeface="微软雅黑" pitchFamily="34" charset="-122"/>
              <a:ea typeface="微软雅黑" pitchFamily="34" charset="-122"/>
              <a:cs typeface="Arial"/>
            </a:endParaRPr>
          </a:p>
        </p:txBody>
      </p:sp>
      <p:sp>
        <p:nvSpPr>
          <p:cNvPr id="46" name="Rectangle 45"/>
          <p:cNvSpPr>
            <a:spLocks noChangeArrowheads="1"/>
          </p:cNvSpPr>
          <p:nvPr/>
        </p:nvSpPr>
        <p:spPr bwMode="gray">
          <a:xfrm>
            <a:off x="5954351" y="1759110"/>
            <a:ext cx="2916000" cy="900000"/>
          </a:xfrm>
          <a:prstGeom prst="rect">
            <a:avLst/>
          </a:prstGeom>
          <a:solidFill>
            <a:schemeClr val="accent1">
              <a:lumMod val="20000"/>
              <a:lumOff val="80000"/>
            </a:schemeClr>
          </a:solidFill>
          <a:ln>
            <a:noFill/>
          </a:ln>
          <a:effectLst/>
          <a:extLst/>
        </p:spPr>
        <p:txBody>
          <a:bodyPr lIns="90000"/>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pPr marL="174625" indent="-174625" algn="l">
              <a:spcAft>
                <a:spcPts val="300"/>
              </a:spcAft>
              <a:buFont typeface="Arial" pitchFamily="34" charset="0"/>
              <a:buChar char="•"/>
            </a:pPr>
            <a:r>
              <a:rPr lang="zh-CN" altLang="en-US" sz="1300" smtClean="0">
                <a:solidFill>
                  <a:schemeClr val="dk1"/>
                </a:solidFill>
                <a:latin typeface="微软雅黑" pitchFamily="34" charset="-122"/>
                <a:ea typeface="微软雅黑" pitchFamily="34" charset="-122"/>
                <a:cs typeface="Arial"/>
              </a:rPr>
              <a:t>电子商务平台的具体业务内涵，落地实施方式、具体时间期望有待进一步明确</a:t>
            </a:r>
            <a:endParaRPr lang="en-US" altLang="zh-CN" sz="1300" smtClean="0">
              <a:solidFill>
                <a:schemeClr val="dk1"/>
              </a:solidFill>
              <a:latin typeface="微软雅黑" pitchFamily="34" charset="-122"/>
              <a:ea typeface="微软雅黑" pitchFamily="34" charset="-122"/>
              <a:cs typeface="Arial"/>
            </a:endParaRPr>
          </a:p>
        </p:txBody>
      </p:sp>
      <p:sp>
        <p:nvSpPr>
          <p:cNvPr id="47" name="Rectangle 46"/>
          <p:cNvSpPr>
            <a:spLocks noChangeArrowheads="1"/>
          </p:cNvSpPr>
          <p:nvPr/>
        </p:nvSpPr>
        <p:spPr bwMode="gray">
          <a:xfrm>
            <a:off x="2962219" y="2893255"/>
            <a:ext cx="2916000" cy="900000"/>
          </a:xfrm>
          <a:prstGeom prst="rect">
            <a:avLst/>
          </a:prstGeom>
          <a:solidFill>
            <a:schemeClr val="accent4">
              <a:lumMod val="20000"/>
              <a:lumOff val="80000"/>
            </a:schemeClr>
          </a:solidFill>
          <a:ln>
            <a:noFill/>
          </a:ln>
          <a:effectLst/>
          <a:extLst/>
        </p:spPr>
        <p:txBody>
          <a:bodyPr lIns="90000"/>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pPr marL="174625" indent="-174625" algn="l">
              <a:spcAft>
                <a:spcPts val="300"/>
              </a:spcAft>
              <a:buFont typeface="Arial" pitchFamily="34" charset="0"/>
              <a:buChar char="•"/>
            </a:pPr>
            <a:r>
              <a:rPr lang="en-US" altLang="zh-CN" sz="1300" smtClean="0">
                <a:solidFill>
                  <a:schemeClr val="dk1"/>
                </a:solidFill>
                <a:latin typeface="微软雅黑" pitchFamily="34" charset="-122"/>
                <a:ea typeface="微软雅黑" pitchFamily="34" charset="-122"/>
                <a:cs typeface="Arial"/>
              </a:rPr>
              <a:t>A</a:t>
            </a:r>
            <a:r>
              <a:rPr lang="zh-CN" altLang="en-US" sz="1300" smtClean="0">
                <a:solidFill>
                  <a:schemeClr val="dk1"/>
                </a:solidFill>
                <a:latin typeface="微软雅黑" pitchFamily="34" charset="-122"/>
                <a:ea typeface="微软雅黑" pitchFamily="34" charset="-122"/>
                <a:cs typeface="Arial"/>
              </a:rPr>
              <a:t>具有巨大的资源和市场优势，是开展电子商务的基础</a:t>
            </a:r>
            <a:endParaRPr lang="en-US" altLang="zh-CN" sz="1300" smtClean="0">
              <a:solidFill>
                <a:schemeClr val="dk1"/>
              </a:solidFill>
              <a:latin typeface="微软雅黑" pitchFamily="34" charset="-122"/>
              <a:ea typeface="微软雅黑" pitchFamily="34" charset="-122"/>
              <a:cs typeface="Arial"/>
            </a:endParaRPr>
          </a:p>
          <a:p>
            <a:pPr marL="174625" indent="-174625" algn="l">
              <a:spcAft>
                <a:spcPts val="300"/>
              </a:spcAft>
              <a:buFont typeface="Arial" pitchFamily="34" charset="0"/>
              <a:buChar char="•"/>
            </a:pPr>
            <a:r>
              <a:rPr lang="en-US" altLang="zh-CN" sz="1300" smtClean="0">
                <a:solidFill>
                  <a:schemeClr val="dk1"/>
                </a:solidFill>
                <a:latin typeface="微软雅黑" pitchFamily="34" charset="-122"/>
                <a:ea typeface="微软雅黑" pitchFamily="34" charset="-122"/>
                <a:cs typeface="Arial"/>
              </a:rPr>
              <a:t>A</a:t>
            </a:r>
            <a:r>
              <a:rPr lang="zh-CN" altLang="en-US" sz="1300" smtClean="0">
                <a:solidFill>
                  <a:schemeClr val="dk1"/>
                </a:solidFill>
                <a:latin typeface="微软雅黑" pitchFamily="34" charset="-122"/>
                <a:ea typeface="微软雅黑" pitchFamily="34" charset="-122"/>
                <a:cs typeface="Arial"/>
              </a:rPr>
              <a:t>同</a:t>
            </a:r>
            <a:r>
              <a:rPr lang="zh-CN" altLang="en-US" sz="1300">
                <a:solidFill>
                  <a:schemeClr val="dk1"/>
                </a:solidFill>
                <a:latin typeface="微软雅黑" pitchFamily="34" charset="-122"/>
                <a:ea typeface="微软雅黑" pitchFamily="34" charset="-122"/>
                <a:cs typeface="Arial"/>
              </a:rPr>
              <a:t>金融机构、仓库服务</a:t>
            </a:r>
            <a:r>
              <a:rPr lang="zh-CN" altLang="en-US" sz="1300" smtClean="0">
                <a:solidFill>
                  <a:schemeClr val="dk1"/>
                </a:solidFill>
                <a:latin typeface="微软雅黑" pitchFamily="34" charset="-122"/>
                <a:ea typeface="微软雅黑" pitchFamily="34" charset="-122"/>
                <a:cs typeface="Arial"/>
              </a:rPr>
              <a:t>商等</a:t>
            </a:r>
            <a:r>
              <a:rPr lang="zh-CN" altLang="en-US" sz="1300">
                <a:solidFill>
                  <a:schemeClr val="dk1"/>
                </a:solidFill>
                <a:latin typeface="微软雅黑" pitchFamily="34" charset="-122"/>
                <a:ea typeface="微软雅黑" pitchFamily="34" charset="-122"/>
                <a:cs typeface="Arial"/>
              </a:rPr>
              <a:t>外部相关方具备紧密合作关系</a:t>
            </a:r>
            <a:endParaRPr lang="en-US" altLang="zh-CN" sz="1300" smtClean="0">
              <a:solidFill>
                <a:schemeClr val="dk1"/>
              </a:solidFill>
              <a:latin typeface="微软雅黑" pitchFamily="34" charset="-122"/>
              <a:ea typeface="微软雅黑" pitchFamily="34" charset="-122"/>
              <a:cs typeface="Arial"/>
            </a:endParaRPr>
          </a:p>
        </p:txBody>
      </p:sp>
      <p:sp>
        <p:nvSpPr>
          <p:cNvPr id="48" name="Rectangle 47"/>
          <p:cNvSpPr>
            <a:spLocks noChangeArrowheads="1"/>
          </p:cNvSpPr>
          <p:nvPr/>
        </p:nvSpPr>
        <p:spPr bwMode="gray">
          <a:xfrm>
            <a:off x="5954351" y="2893255"/>
            <a:ext cx="2916000" cy="900000"/>
          </a:xfrm>
          <a:prstGeom prst="rect">
            <a:avLst/>
          </a:prstGeom>
          <a:solidFill>
            <a:schemeClr val="accent1">
              <a:lumMod val="20000"/>
              <a:lumOff val="80000"/>
            </a:schemeClr>
          </a:solidFill>
          <a:ln>
            <a:noFill/>
          </a:ln>
          <a:effectLst/>
          <a:extLst/>
        </p:spPr>
        <p:txBody>
          <a:bodyPr lIns="90000"/>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pPr marL="174625" indent="-174625" algn="l">
              <a:spcAft>
                <a:spcPts val="300"/>
              </a:spcAft>
              <a:buFont typeface="Arial" pitchFamily="34" charset="0"/>
              <a:buChar char="•"/>
            </a:pPr>
            <a:r>
              <a:rPr lang="zh-CN" altLang="en-US" sz="1300" smtClean="0">
                <a:solidFill>
                  <a:schemeClr val="dk1"/>
                </a:solidFill>
                <a:latin typeface="微软雅黑" pitchFamily="34" charset="-122"/>
                <a:ea typeface="微软雅黑" pitchFamily="34" charset="-122"/>
                <a:cs typeface="Arial"/>
              </a:rPr>
              <a:t>现有业务的流程长且标准化程度有待提升</a:t>
            </a:r>
            <a:endParaRPr lang="en-US" altLang="zh-CN" sz="1300" smtClean="0">
              <a:solidFill>
                <a:schemeClr val="dk1"/>
              </a:solidFill>
              <a:latin typeface="微软雅黑" pitchFamily="34" charset="-122"/>
              <a:ea typeface="微软雅黑" pitchFamily="34" charset="-122"/>
              <a:cs typeface="Arial"/>
            </a:endParaRPr>
          </a:p>
          <a:p>
            <a:pPr marL="174625" indent="-174625" algn="l">
              <a:spcAft>
                <a:spcPts val="300"/>
              </a:spcAft>
              <a:buFont typeface="Arial" pitchFamily="34" charset="0"/>
              <a:buChar char="•"/>
            </a:pPr>
            <a:r>
              <a:rPr lang="zh-CN" altLang="en-US" sz="1300" smtClean="0">
                <a:solidFill>
                  <a:schemeClr val="dk1"/>
                </a:solidFill>
                <a:latin typeface="微软雅黑" pitchFamily="34" charset="-122"/>
                <a:ea typeface="微软雅黑" pitchFamily="34" charset="-122"/>
                <a:cs typeface="Arial"/>
              </a:rPr>
              <a:t>不同组织间的文</a:t>
            </a:r>
            <a:r>
              <a:rPr lang="zh-CN" altLang="en-US" sz="1300">
                <a:solidFill>
                  <a:schemeClr val="dk1"/>
                </a:solidFill>
                <a:latin typeface="微软雅黑" pitchFamily="34" charset="-122"/>
                <a:ea typeface="微软雅黑" pitchFamily="34" charset="-122"/>
                <a:cs typeface="Arial"/>
              </a:rPr>
              <a:t>化差异将是借助外部资源将面临的挑</a:t>
            </a:r>
            <a:r>
              <a:rPr lang="zh-CN" altLang="en-US" sz="1300" smtClean="0">
                <a:solidFill>
                  <a:schemeClr val="dk1"/>
                </a:solidFill>
                <a:latin typeface="微软雅黑" pitchFamily="34" charset="-122"/>
                <a:ea typeface="微软雅黑" pitchFamily="34" charset="-122"/>
                <a:cs typeface="Arial"/>
              </a:rPr>
              <a:t>战</a:t>
            </a:r>
            <a:endParaRPr lang="en-US" altLang="zh-CN" sz="1300">
              <a:solidFill>
                <a:schemeClr val="dk1"/>
              </a:solidFill>
              <a:latin typeface="微软雅黑" pitchFamily="34" charset="-122"/>
              <a:ea typeface="微软雅黑" pitchFamily="34" charset="-122"/>
              <a:cs typeface="Arial"/>
            </a:endParaRPr>
          </a:p>
        </p:txBody>
      </p:sp>
      <p:sp>
        <p:nvSpPr>
          <p:cNvPr id="49" name="Rectangle 48"/>
          <p:cNvSpPr>
            <a:spLocks noChangeArrowheads="1"/>
          </p:cNvSpPr>
          <p:nvPr/>
        </p:nvSpPr>
        <p:spPr bwMode="gray">
          <a:xfrm>
            <a:off x="2976898" y="3999767"/>
            <a:ext cx="2916000" cy="900000"/>
          </a:xfrm>
          <a:prstGeom prst="rect">
            <a:avLst/>
          </a:prstGeom>
          <a:solidFill>
            <a:schemeClr val="accent4">
              <a:lumMod val="20000"/>
              <a:lumOff val="80000"/>
            </a:schemeClr>
          </a:solidFill>
          <a:ln>
            <a:noFill/>
          </a:ln>
          <a:effectLst/>
          <a:extLst/>
        </p:spPr>
        <p:txBody>
          <a:bodyPr lIns="90000"/>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pPr marL="174625" indent="-174625" algn="l">
              <a:spcAft>
                <a:spcPts val="300"/>
              </a:spcAft>
              <a:buFont typeface="Arial" pitchFamily="34" charset="0"/>
              <a:buChar char="•"/>
            </a:pPr>
            <a:r>
              <a:rPr lang="en-US" altLang="zh-CN" sz="1300" smtClean="0">
                <a:solidFill>
                  <a:schemeClr val="dk1"/>
                </a:solidFill>
                <a:latin typeface="微软雅黑" pitchFamily="34" charset="-122"/>
                <a:ea typeface="微软雅黑" pitchFamily="34" charset="-122"/>
                <a:cs typeface="Arial"/>
              </a:rPr>
              <a:t>A</a:t>
            </a:r>
            <a:r>
              <a:rPr lang="zh-CN" altLang="en-US" sz="1300" smtClean="0">
                <a:solidFill>
                  <a:schemeClr val="dk1"/>
                </a:solidFill>
                <a:latin typeface="微软雅黑" pitchFamily="34" charset="-122"/>
                <a:ea typeface="微软雅黑" pitchFamily="34" charset="-122"/>
                <a:cs typeface="Arial"/>
              </a:rPr>
              <a:t>拥有</a:t>
            </a:r>
            <a:r>
              <a:rPr lang="zh-CN" altLang="en-US" sz="1300">
                <a:solidFill>
                  <a:schemeClr val="dk1"/>
                </a:solidFill>
                <a:latin typeface="微软雅黑" pitchFamily="34" charset="-122"/>
                <a:ea typeface="微软雅黑" pitchFamily="34" charset="-122"/>
                <a:cs typeface="Arial"/>
              </a:rPr>
              <a:t>行业首屈一指的贸易经验和市场</a:t>
            </a:r>
            <a:r>
              <a:rPr lang="zh-CN" altLang="en-US" sz="1300" smtClean="0">
                <a:solidFill>
                  <a:schemeClr val="dk1"/>
                </a:solidFill>
                <a:latin typeface="微软雅黑" pitchFamily="34" charset="-122"/>
                <a:ea typeface="微软雅黑" pitchFamily="34" charset="-122"/>
                <a:cs typeface="Arial"/>
              </a:rPr>
              <a:t>洞察</a:t>
            </a:r>
            <a:endParaRPr lang="en-US" altLang="zh-CN" sz="1300">
              <a:solidFill>
                <a:schemeClr val="dk1"/>
              </a:solidFill>
              <a:latin typeface="微软雅黑" pitchFamily="34" charset="-122"/>
              <a:ea typeface="微软雅黑" pitchFamily="34" charset="-122"/>
              <a:cs typeface="Arial"/>
            </a:endParaRPr>
          </a:p>
        </p:txBody>
      </p:sp>
      <p:sp>
        <p:nvSpPr>
          <p:cNvPr id="50" name="Rectangle 49"/>
          <p:cNvSpPr>
            <a:spLocks noChangeArrowheads="1"/>
          </p:cNvSpPr>
          <p:nvPr/>
        </p:nvSpPr>
        <p:spPr bwMode="gray">
          <a:xfrm>
            <a:off x="5969030" y="3999767"/>
            <a:ext cx="2916000" cy="900000"/>
          </a:xfrm>
          <a:prstGeom prst="rect">
            <a:avLst/>
          </a:prstGeom>
          <a:solidFill>
            <a:schemeClr val="accent1">
              <a:lumMod val="20000"/>
              <a:lumOff val="80000"/>
            </a:schemeClr>
          </a:solidFill>
          <a:ln>
            <a:noFill/>
          </a:ln>
          <a:effectLst/>
          <a:extLst/>
        </p:spPr>
        <p:txBody>
          <a:bodyPr lIns="90000"/>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pPr marL="174625" indent="-174625" algn="l">
              <a:spcAft>
                <a:spcPts val="300"/>
              </a:spcAft>
              <a:buFont typeface="Arial" pitchFamily="34" charset="0"/>
              <a:buChar char="•"/>
            </a:pPr>
            <a:r>
              <a:rPr lang="zh-CN" altLang="en-US" sz="1300" smtClean="0">
                <a:solidFill>
                  <a:schemeClr val="dk1"/>
                </a:solidFill>
                <a:latin typeface="微软雅黑" pitchFamily="34" charset="-122"/>
                <a:ea typeface="微软雅黑" pitchFamily="34" charset="-122"/>
                <a:cs typeface="Arial"/>
              </a:rPr>
              <a:t>电子商务行业运营实</a:t>
            </a:r>
            <a:r>
              <a:rPr lang="zh-CN" altLang="en-US" sz="1300">
                <a:solidFill>
                  <a:schemeClr val="dk1"/>
                </a:solidFill>
                <a:latin typeface="微软雅黑" pitchFamily="34" charset="-122"/>
                <a:ea typeface="微软雅黑" pitchFamily="34" charset="-122"/>
                <a:cs typeface="Arial"/>
              </a:rPr>
              <a:t>践</a:t>
            </a:r>
            <a:r>
              <a:rPr lang="zh-CN" altLang="en-US" sz="1300" smtClean="0">
                <a:solidFill>
                  <a:schemeClr val="dk1"/>
                </a:solidFill>
                <a:latin typeface="微软雅黑" pitchFamily="34" charset="-122"/>
                <a:ea typeface="微软雅黑" pitchFamily="34" charset="-122"/>
                <a:cs typeface="Arial"/>
              </a:rPr>
              <a:t>经验缺乏</a:t>
            </a:r>
            <a:endParaRPr lang="en-US" altLang="zh-CN" sz="1300" smtClean="0">
              <a:solidFill>
                <a:schemeClr val="dk1"/>
              </a:solidFill>
              <a:latin typeface="微软雅黑" pitchFamily="34" charset="-122"/>
              <a:ea typeface="微软雅黑" pitchFamily="34" charset="-122"/>
              <a:cs typeface="Arial"/>
            </a:endParaRPr>
          </a:p>
          <a:p>
            <a:pPr marL="174625" indent="-174625" algn="l">
              <a:spcAft>
                <a:spcPts val="300"/>
              </a:spcAft>
              <a:buFont typeface="Arial" pitchFamily="34" charset="0"/>
              <a:buChar char="•"/>
            </a:pPr>
            <a:r>
              <a:rPr lang="zh-CN" altLang="en-US" sz="1300" smtClean="0">
                <a:solidFill>
                  <a:schemeClr val="dk1"/>
                </a:solidFill>
                <a:latin typeface="微软雅黑" pitchFamily="34" charset="-122"/>
                <a:ea typeface="微软雅黑" pitchFamily="34" charset="-122"/>
                <a:cs typeface="Arial"/>
              </a:rPr>
              <a:t>电</a:t>
            </a:r>
            <a:r>
              <a:rPr lang="zh-CN" altLang="en-US" sz="1300">
                <a:solidFill>
                  <a:schemeClr val="dk1"/>
                </a:solidFill>
                <a:latin typeface="微软雅黑" pitchFamily="34" charset="-122"/>
                <a:ea typeface="微软雅黑" pitchFamily="34" charset="-122"/>
                <a:cs typeface="Arial"/>
              </a:rPr>
              <a:t>子商务作为崭新的业务形态挑战传统贸易观念</a:t>
            </a:r>
            <a:r>
              <a:rPr lang="zh-CN" altLang="en-US" sz="1300" smtClean="0">
                <a:solidFill>
                  <a:schemeClr val="dk1"/>
                </a:solidFill>
                <a:latin typeface="微软雅黑" pitchFamily="34" charset="-122"/>
                <a:ea typeface="微软雅黑" pitchFamily="34" charset="-122"/>
                <a:cs typeface="Arial"/>
              </a:rPr>
              <a:t>与操作习惯</a:t>
            </a:r>
            <a:endParaRPr lang="en-US" altLang="zh-CN" sz="1300" smtClean="0">
              <a:solidFill>
                <a:schemeClr val="dk1"/>
              </a:solidFill>
              <a:latin typeface="微软雅黑" pitchFamily="34" charset="-122"/>
              <a:ea typeface="微软雅黑" pitchFamily="34" charset="-122"/>
              <a:cs typeface="Arial"/>
            </a:endParaRPr>
          </a:p>
        </p:txBody>
      </p:sp>
      <p:sp>
        <p:nvSpPr>
          <p:cNvPr id="51" name="Rectangle 50"/>
          <p:cNvSpPr>
            <a:spLocks noChangeArrowheads="1"/>
          </p:cNvSpPr>
          <p:nvPr/>
        </p:nvSpPr>
        <p:spPr bwMode="gray">
          <a:xfrm>
            <a:off x="2976898" y="5143940"/>
            <a:ext cx="2916000" cy="900000"/>
          </a:xfrm>
          <a:prstGeom prst="rect">
            <a:avLst/>
          </a:prstGeom>
          <a:solidFill>
            <a:schemeClr val="accent4">
              <a:lumMod val="20000"/>
              <a:lumOff val="80000"/>
            </a:schemeClr>
          </a:solidFill>
          <a:ln>
            <a:noFill/>
          </a:ln>
          <a:effectLst/>
          <a:extLst/>
        </p:spPr>
        <p:txBody>
          <a:bodyPr lIns="90000"/>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pPr marL="174625" indent="-174625" algn="l">
              <a:spcAft>
                <a:spcPts val="300"/>
              </a:spcAft>
              <a:buFont typeface="Arial" pitchFamily="34" charset="0"/>
              <a:buChar char="•"/>
            </a:pPr>
            <a:r>
              <a:rPr lang="en-US" altLang="zh-CN" sz="1300" smtClean="0">
                <a:solidFill>
                  <a:schemeClr val="dk1"/>
                </a:solidFill>
                <a:latin typeface="微软雅黑" pitchFamily="34" charset="-122"/>
                <a:ea typeface="微软雅黑" pitchFamily="34" charset="-122"/>
                <a:cs typeface="Arial"/>
              </a:rPr>
              <a:t>A</a:t>
            </a:r>
            <a:r>
              <a:rPr lang="zh-CN" altLang="en-US" sz="1300" smtClean="0">
                <a:solidFill>
                  <a:schemeClr val="dk1"/>
                </a:solidFill>
                <a:latin typeface="微软雅黑" pitchFamily="34" charset="-122"/>
                <a:ea typeface="微软雅黑" pitchFamily="34" charset="-122"/>
                <a:cs typeface="Arial"/>
              </a:rPr>
              <a:t>网科公司已投入到电子商务的相关工作中</a:t>
            </a:r>
            <a:endParaRPr lang="en-US" altLang="zh-CN" sz="1300" smtClean="0">
              <a:solidFill>
                <a:schemeClr val="dk1"/>
              </a:solidFill>
              <a:latin typeface="微软雅黑" pitchFamily="34" charset="-122"/>
              <a:ea typeface="微软雅黑" pitchFamily="34" charset="-122"/>
              <a:cs typeface="Arial"/>
            </a:endParaRPr>
          </a:p>
          <a:p>
            <a:pPr marL="174625" indent="-174625" algn="l">
              <a:spcAft>
                <a:spcPts val="300"/>
              </a:spcAft>
              <a:buFont typeface="Arial" pitchFamily="34" charset="0"/>
              <a:buChar char="•"/>
            </a:pPr>
            <a:r>
              <a:rPr lang="en-US" altLang="zh-CN" sz="1300" smtClean="0">
                <a:solidFill>
                  <a:schemeClr val="dk1"/>
                </a:solidFill>
                <a:latin typeface="微软雅黑" pitchFamily="34" charset="-122"/>
                <a:ea typeface="微软雅黑" pitchFamily="34" charset="-122"/>
                <a:cs typeface="Arial"/>
              </a:rPr>
              <a:t>A</a:t>
            </a:r>
            <a:r>
              <a:rPr lang="zh-CN" altLang="en-US" sz="1300" smtClean="0">
                <a:solidFill>
                  <a:schemeClr val="dk1"/>
                </a:solidFill>
                <a:latin typeface="微软雅黑" pitchFamily="34" charset="-122"/>
                <a:ea typeface="微软雅黑" pitchFamily="34" charset="-122"/>
                <a:cs typeface="Arial"/>
              </a:rPr>
              <a:t>已通过钢铁流通</a:t>
            </a:r>
            <a:r>
              <a:rPr lang="en-US" altLang="zh-CN" sz="1300" smtClean="0">
                <a:solidFill>
                  <a:schemeClr val="dk1"/>
                </a:solidFill>
                <a:latin typeface="微软雅黑" pitchFamily="34" charset="-122"/>
                <a:ea typeface="微软雅黑" pitchFamily="34" charset="-122"/>
                <a:cs typeface="Arial"/>
              </a:rPr>
              <a:t>e</a:t>
            </a:r>
            <a:r>
              <a:rPr lang="zh-CN" altLang="en-US" sz="1300" smtClean="0">
                <a:solidFill>
                  <a:schemeClr val="dk1"/>
                </a:solidFill>
                <a:latin typeface="微软雅黑" pitchFamily="34" charset="-122"/>
                <a:ea typeface="微软雅黑" pitchFamily="34" charset="-122"/>
                <a:cs typeface="Arial"/>
              </a:rPr>
              <a:t>联盟着手推进数码</a:t>
            </a:r>
            <a:r>
              <a:rPr lang="zh-CN" altLang="en-US" sz="1300">
                <a:solidFill>
                  <a:schemeClr val="dk1"/>
                </a:solidFill>
                <a:latin typeface="微软雅黑" pitchFamily="34" charset="-122"/>
                <a:ea typeface="微软雅黑" pitchFamily="34" charset="-122"/>
                <a:cs typeface="Arial"/>
              </a:rPr>
              <a:t>仓网络体系建</a:t>
            </a:r>
            <a:r>
              <a:rPr lang="zh-CN" altLang="en-US" sz="1300" smtClean="0">
                <a:solidFill>
                  <a:schemeClr val="dk1"/>
                </a:solidFill>
                <a:latin typeface="微软雅黑" pitchFamily="34" charset="-122"/>
                <a:ea typeface="微软雅黑" pitchFamily="34" charset="-122"/>
                <a:cs typeface="Arial"/>
              </a:rPr>
              <a:t>设</a:t>
            </a:r>
            <a:endParaRPr lang="en-US" altLang="zh-CN" sz="1300">
              <a:solidFill>
                <a:schemeClr val="dk1"/>
              </a:solidFill>
              <a:latin typeface="微软雅黑" pitchFamily="34" charset="-122"/>
              <a:ea typeface="微软雅黑" pitchFamily="34" charset="-122"/>
              <a:cs typeface="Arial"/>
            </a:endParaRPr>
          </a:p>
        </p:txBody>
      </p:sp>
      <p:sp>
        <p:nvSpPr>
          <p:cNvPr id="52" name="Rectangle 51"/>
          <p:cNvSpPr>
            <a:spLocks noChangeArrowheads="1"/>
          </p:cNvSpPr>
          <p:nvPr/>
        </p:nvSpPr>
        <p:spPr bwMode="gray">
          <a:xfrm>
            <a:off x="5969030" y="5143940"/>
            <a:ext cx="2916000" cy="900000"/>
          </a:xfrm>
          <a:prstGeom prst="rect">
            <a:avLst/>
          </a:prstGeom>
          <a:solidFill>
            <a:schemeClr val="accent1">
              <a:lumMod val="20000"/>
              <a:lumOff val="80000"/>
            </a:schemeClr>
          </a:solidFill>
          <a:ln>
            <a:noFill/>
          </a:ln>
          <a:effectLst/>
          <a:extLst/>
        </p:spPr>
        <p:txBody>
          <a:bodyPr lIns="90000"/>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pPr marL="174625" indent="-174625" algn="l">
              <a:spcAft>
                <a:spcPts val="300"/>
              </a:spcAft>
              <a:buFont typeface="Arial" pitchFamily="34" charset="0"/>
              <a:buChar char="•"/>
            </a:pPr>
            <a:r>
              <a:rPr lang="zh-CN" altLang="en-US" sz="1300">
                <a:solidFill>
                  <a:schemeClr val="dk1"/>
                </a:solidFill>
                <a:latin typeface="微软雅黑" pitchFamily="34" charset="-122"/>
                <a:ea typeface="微软雅黑" pitchFamily="34" charset="-122"/>
                <a:cs typeface="Arial"/>
              </a:rPr>
              <a:t>电子商</a:t>
            </a:r>
            <a:r>
              <a:rPr lang="zh-CN" altLang="en-US" sz="1300" smtClean="0">
                <a:solidFill>
                  <a:schemeClr val="dk1"/>
                </a:solidFill>
                <a:latin typeface="微软雅黑" pitchFamily="34" charset="-122"/>
                <a:ea typeface="微软雅黑" pitchFamily="34" charset="-122"/>
                <a:cs typeface="Arial"/>
              </a:rPr>
              <a:t>务平台所需的关</a:t>
            </a:r>
            <a:r>
              <a:rPr lang="zh-CN" altLang="en-US" sz="1300">
                <a:solidFill>
                  <a:schemeClr val="dk1"/>
                </a:solidFill>
                <a:latin typeface="微软雅黑" pitchFamily="34" charset="-122"/>
                <a:ea typeface="微软雅黑" pitchFamily="34" charset="-122"/>
                <a:cs typeface="Arial"/>
              </a:rPr>
              <a:t>键人员和技术能力尚在建设之</a:t>
            </a:r>
            <a:r>
              <a:rPr lang="zh-CN" altLang="en-US" sz="1300" smtClean="0">
                <a:solidFill>
                  <a:schemeClr val="dk1"/>
                </a:solidFill>
                <a:latin typeface="微软雅黑" pitchFamily="34" charset="-122"/>
                <a:ea typeface="微软雅黑" pitchFamily="34" charset="-122"/>
                <a:cs typeface="Arial"/>
              </a:rPr>
              <a:t>中</a:t>
            </a:r>
            <a:endParaRPr lang="en-US" altLang="zh-CN" sz="1300" smtClean="0">
              <a:solidFill>
                <a:schemeClr val="dk1"/>
              </a:solidFill>
              <a:latin typeface="微软雅黑" pitchFamily="34" charset="-122"/>
              <a:ea typeface="微软雅黑" pitchFamily="34" charset="-122"/>
              <a:cs typeface="Arial"/>
            </a:endParaRPr>
          </a:p>
          <a:p>
            <a:pPr marL="174625" indent="-174625" algn="l">
              <a:spcAft>
                <a:spcPts val="300"/>
              </a:spcAft>
              <a:buFont typeface="Arial" pitchFamily="34" charset="0"/>
              <a:buChar char="•"/>
            </a:pPr>
            <a:r>
              <a:rPr lang="zh-CN" altLang="en-US" sz="1300" smtClean="0">
                <a:solidFill>
                  <a:schemeClr val="dk1"/>
                </a:solidFill>
                <a:latin typeface="微软雅黑" pitchFamily="34" charset="-122"/>
                <a:ea typeface="微软雅黑" pitchFamily="34" charset="-122"/>
                <a:cs typeface="Arial"/>
              </a:rPr>
              <a:t>仓</a:t>
            </a:r>
            <a:r>
              <a:rPr lang="zh-CN" altLang="en-US" sz="1300">
                <a:solidFill>
                  <a:schemeClr val="dk1"/>
                </a:solidFill>
                <a:latin typeface="微软雅黑" pitchFamily="34" charset="-122"/>
                <a:ea typeface="微软雅黑" pitchFamily="34" charset="-122"/>
                <a:cs typeface="Arial"/>
              </a:rPr>
              <a:t>储网络的布局需要较长</a:t>
            </a:r>
            <a:r>
              <a:rPr lang="zh-CN" altLang="en-US" sz="1300" smtClean="0">
                <a:solidFill>
                  <a:schemeClr val="dk1"/>
                </a:solidFill>
                <a:latin typeface="微软雅黑" pitchFamily="34" charset="-122"/>
                <a:ea typeface="微软雅黑" pitchFamily="34" charset="-122"/>
                <a:cs typeface="Arial"/>
              </a:rPr>
              <a:t>时间；数码</a:t>
            </a:r>
            <a:r>
              <a:rPr lang="zh-CN" altLang="en-US" sz="1300">
                <a:solidFill>
                  <a:schemeClr val="dk1"/>
                </a:solidFill>
                <a:latin typeface="微软雅黑" pitchFamily="34" charset="-122"/>
                <a:ea typeface="微软雅黑" pitchFamily="34" charset="-122"/>
                <a:cs typeface="Arial"/>
              </a:rPr>
              <a:t>仓技术</a:t>
            </a:r>
            <a:r>
              <a:rPr lang="zh-CN" altLang="en-US" sz="1300" smtClean="0">
                <a:solidFill>
                  <a:schemeClr val="dk1"/>
                </a:solidFill>
                <a:latin typeface="微软雅黑" pitchFamily="34" charset="-122"/>
                <a:ea typeface="微软雅黑" pitchFamily="34" charset="-122"/>
                <a:cs typeface="Arial"/>
              </a:rPr>
              <a:t>推广难以一蹴而就</a:t>
            </a:r>
            <a:endParaRPr lang="en-US" altLang="zh-CN" sz="1300">
              <a:solidFill>
                <a:schemeClr val="dk1"/>
              </a:solidFill>
              <a:latin typeface="微软雅黑" pitchFamily="34" charset="-122"/>
              <a:ea typeface="微软雅黑" pitchFamily="34" charset="-122"/>
              <a:cs typeface="Arial"/>
            </a:endParaRPr>
          </a:p>
        </p:txBody>
      </p:sp>
      <p:sp>
        <p:nvSpPr>
          <p:cNvPr id="53" name="TextBox 52"/>
          <p:cNvSpPr txBox="1"/>
          <p:nvPr/>
        </p:nvSpPr>
        <p:spPr>
          <a:xfrm>
            <a:off x="4244285" y="1350641"/>
            <a:ext cx="543739" cy="307777"/>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400" i="1" smtClean="0">
                <a:latin typeface="微软雅黑" pitchFamily="34" charset="-122"/>
                <a:ea typeface="微软雅黑" pitchFamily="34" charset="-122"/>
              </a:rPr>
              <a:t>优势</a:t>
            </a:r>
            <a:endParaRPr lang="en-US" sz="1400" i="1" smtClean="0">
              <a:latin typeface="微软雅黑" pitchFamily="34" charset="-122"/>
              <a:ea typeface="微软雅黑" pitchFamily="34" charset="-122"/>
            </a:endParaRPr>
          </a:p>
        </p:txBody>
      </p:sp>
      <p:sp>
        <p:nvSpPr>
          <p:cNvPr id="54" name="TextBox 53"/>
          <p:cNvSpPr txBox="1"/>
          <p:nvPr/>
        </p:nvSpPr>
        <p:spPr>
          <a:xfrm>
            <a:off x="7200527" y="1340768"/>
            <a:ext cx="543739" cy="307777"/>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400" i="1" smtClean="0">
                <a:latin typeface="微软雅黑" pitchFamily="34" charset="-122"/>
                <a:ea typeface="微软雅黑" pitchFamily="34" charset="-122"/>
              </a:rPr>
              <a:t>短板</a:t>
            </a:r>
            <a:endParaRPr lang="en-US" sz="1400" i="1" smtClean="0">
              <a:latin typeface="微软雅黑" pitchFamily="34" charset="-122"/>
              <a:ea typeface="微软雅黑" pitchFamily="34" charset="-122"/>
            </a:endParaRPr>
          </a:p>
        </p:txBody>
      </p:sp>
    </p:spTree>
    <p:extLst>
      <p:ext uri="{BB962C8B-B14F-4D97-AF65-F5344CB8AC3E}">
        <p14:creationId xmlns:p14="http://schemas.microsoft.com/office/powerpoint/2010/main" val="2109487619"/>
      </p:ext>
    </p:extLst>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目录</a:t>
            </a:r>
            <a:endParaRPr lang="en-US"/>
          </a:p>
        </p:txBody>
      </p:sp>
      <p:sp>
        <p:nvSpPr>
          <p:cNvPr id="3" name="Footer Placeholder 2"/>
          <p:cNvSpPr>
            <a:spLocks noGrp="1"/>
          </p:cNvSpPr>
          <p:nvPr>
            <p:ph type="ftr" sz="quarter" idx="4294967295"/>
          </p:nvPr>
        </p:nvSpPr>
        <p:spPr>
          <a:xfrm>
            <a:off x="304800" y="6553200"/>
            <a:ext cx="5522913" cy="228600"/>
          </a:xfrm>
          <a:prstGeom prst="rect">
            <a:avLst/>
          </a:prstGeom>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p>
        </p:txBody>
      </p:sp>
      <p:sp>
        <p:nvSpPr>
          <p:cNvPr id="4" name="Slide Number Placeholder 3"/>
          <p:cNvSpPr>
            <a:spLocks noGrp="1"/>
          </p:cNvSpPr>
          <p:nvPr>
            <p:ph type="sldNum" sz="quarter" idx="11"/>
          </p:nvPr>
        </p:nvSpPr>
        <p:spPr/>
        <p:txBody>
          <a:bodyPr/>
          <a:lstStyle/>
          <a:p>
            <a:fld id="{916D2383-AA66-4E37-A027-B5DEB07741A2}" type="slidenum">
              <a:rPr lang="en-US" altLang="zh-CN" smtClean="0"/>
              <a:t>31</a:t>
            </a:fld>
            <a:br>
              <a:rPr lang="en-US" altLang="zh-CN" smtClean="0"/>
            </a:br>
            <a:endParaRPr lang="en-US" altLang="zh-CN"/>
          </a:p>
        </p:txBody>
      </p:sp>
      <p:sp>
        <p:nvSpPr>
          <p:cNvPr id="5" name="Rounded Rectangle 4"/>
          <p:cNvSpPr/>
          <p:nvPr/>
        </p:nvSpPr>
        <p:spPr bwMode="gray">
          <a:xfrm>
            <a:off x="2061920" y="2895377"/>
            <a:ext cx="4968000" cy="540000"/>
          </a:xfrm>
          <a:prstGeom prst="roundRect">
            <a:avLst>
              <a:gd name="adj" fmla="val 0"/>
            </a:avLst>
          </a:prstGeom>
        </p:spPr>
        <p:style>
          <a:lnRef idx="2">
            <a:schemeClr val="accent6">
              <a:shade val="50000"/>
            </a:schemeClr>
          </a:lnRef>
          <a:fillRef idx="1">
            <a:schemeClr val="accent6"/>
          </a:fillRef>
          <a:effectRef idx="0">
            <a:schemeClr val="accent6"/>
          </a:effectRef>
          <a:fontRef idx="minor">
            <a:schemeClr val="lt1"/>
          </a:fontRef>
        </p:style>
        <p:txBody>
          <a:bodyPr lIns="182880" tIns="36000" rIns="36000" bIns="36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spcAft>
                <a:spcPts val="300"/>
              </a:spcAft>
            </a:pPr>
            <a:r>
              <a:rPr lang="en-US" altLang="zh-CN" sz="2000" b="1" smtClean="0">
                <a:latin typeface="微软雅黑" pitchFamily="34" charset="-122"/>
                <a:ea typeface="微软雅黑" pitchFamily="34" charset="-122"/>
                <a:cs typeface="Arial"/>
              </a:rPr>
              <a:t>I. </a:t>
            </a:r>
            <a:r>
              <a:rPr lang="zh-CN" altLang="en-US" sz="2000" b="1" smtClean="0">
                <a:latin typeface="微软雅黑" pitchFamily="34" charset="-122"/>
                <a:ea typeface="微软雅黑" pitchFamily="34" charset="-122"/>
                <a:cs typeface="Arial"/>
              </a:rPr>
              <a:t>总</a:t>
            </a:r>
            <a:r>
              <a:rPr lang="zh-CN" altLang="en-US" sz="2000" b="1">
                <a:latin typeface="微软雅黑" pitchFamily="34" charset="-122"/>
                <a:ea typeface="微软雅黑" pitchFamily="34" charset="-122"/>
                <a:cs typeface="Arial"/>
              </a:rPr>
              <a:t>体业</a:t>
            </a:r>
            <a:r>
              <a:rPr lang="zh-CN" altLang="en-US" sz="2000" b="1" smtClean="0">
                <a:latin typeface="微软雅黑" pitchFamily="34" charset="-122"/>
                <a:ea typeface="微软雅黑" pitchFamily="34" charset="-122"/>
                <a:cs typeface="Arial"/>
              </a:rPr>
              <a:t>务</a:t>
            </a:r>
            <a:r>
              <a:rPr lang="zh-CN" altLang="en-US" sz="2000" b="1">
                <a:latin typeface="微软雅黑" pitchFamily="34" charset="-122"/>
                <a:ea typeface="微软雅黑" pitchFamily="34" charset="-122"/>
                <a:cs typeface="Arial"/>
              </a:rPr>
              <a:t>模式</a:t>
            </a:r>
            <a:endParaRPr lang="en-US" sz="2000" b="1">
              <a:latin typeface="微软雅黑" pitchFamily="34" charset="-122"/>
              <a:ea typeface="微软雅黑" pitchFamily="34" charset="-122"/>
              <a:cs typeface="Arial"/>
            </a:endParaRPr>
          </a:p>
        </p:txBody>
      </p:sp>
      <p:sp>
        <p:nvSpPr>
          <p:cNvPr id="6" name="Rounded Rectangle 5"/>
          <p:cNvSpPr/>
          <p:nvPr/>
        </p:nvSpPr>
        <p:spPr bwMode="gray">
          <a:xfrm>
            <a:off x="2061920" y="2204864"/>
            <a:ext cx="4968000" cy="540000"/>
          </a:xfrm>
          <a:prstGeom prst="roundRect">
            <a:avLst>
              <a:gd name="adj" fmla="val 0"/>
            </a:avLst>
          </a:prstGeom>
        </p:spPr>
        <p:style>
          <a:lnRef idx="2">
            <a:schemeClr val="accent6">
              <a:shade val="50000"/>
            </a:schemeClr>
          </a:lnRef>
          <a:fillRef idx="1">
            <a:schemeClr val="accent6"/>
          </a:fillRef>
          <a:effectRef idx="0">
            <a:schemeClr val="accent6"/>
          </a:effectRef>
          <a:fontRef idx="minor">
            <a:schemeClr val="lt1"/>
          </a:fontRef>
        </p:style>
        <p:txBody>
          <a:bodyPr lIns="182880" tIns="36000" rIns="36000" bIns="36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spcAft>
                <a:spcPts val="300"/>
              </a:spcAft>
            </a:pPr>
            <a:r>
              <a:rPr lang="zh-CN" altLang="en-US" sz="2000" b="1">
                <a:latin typeface="微软雅黑" pitchFamily="34" charset="-122"/>
                <a:ea typeface="微软雅黑" pitchFamily="34" charset="-122"/>
                <a:cs typeface="Arial"/>
              </a:rPr>
              <a:t>项目背景与方法</a:t>
            </a:r>
            <a:endParaRPr lang="en-US" sz="2000" b="1">
              <a:latin typeface="微软雅黑" pitchFamily="34" charset="-122"/>
              <a:ea typeface="微软雅黑" pitchFamily="34" charset="-122"/>
              <a:cs typeface="Arial"/>
            </a:endParaRPr>
          </a:p>
        </p:txBody>
      </p:sp>
      <p:sp>
        <p:nvSpPr>
          <p:cNvPr id="8" name="Rounded Rectangle 7"/>
          <p:cNvSpPr/>
          <p:nvPr/>
        </p:nvSpPr>
        <p:spPr bwMode="gray">
          <a:xfrm>
            <a:off x="2061920" y="3585890"/>
            <a:ext cx="4968000" cy="540000"/>
          </a:xfrm>
          <a:prstGeom prst="roundRect">
            <a:avLst>
              <a:gd name="adj" fmla="val 0"/>
            </a:avLst>
          </a:prstGeom>
        </p:spPr>
        <p:style>
          <a:lnRef idx="2">
            <a:schemeClr val="accent5">
              <a:shade val="50000"/>
            </a:schemeClr>
          </a:lnRef>
          <a:fillRef idx="1">
            <a:schemeClr val="accent5"/>
          </a:fillRef>
          <a:effectRef idx="0">
            <a:schemeClr val="accent5"/>
          </a:effectRef>
          <a:fontRef idx="minor">
            <a:schemeClr val="lt1"/>
          </a:fontRef>
        </p:style>
        <p:txBody>
          <a:bodyPr wrap="square" lIns="182880" tIns="36000" rIns="36000" bIns="36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spcAft>
                <a:spcPts val="300"/>
              </a:spcAft>
            </a:pPr>
            <a:r>
              <a:rPr lang="en-US" altLang="zh-CN" sz="2000" b="1" smtClean="0">
                <a:latin typeface="微软雅黑" pitchFamily="34" charset="-122"/>
                <a:ea typeface="微软雅黑" pitchFamily="34" charset="-122"/>
                <a:cs typeface="Arial"/>
              </a:rPr>
              <a:t>II. </a:t>
            </a:r>
            <a:r>
              <a:rPr lang="zh-CN" altLang="en-US" sz="2000" b="1" smtClean="0">
                <a:latin typeface="微软雅黑" pitchFamily="34" charset="-122"/>
                <a:ea typeface="微软雅黑" pitchFamily="34" charset="-122"/>
                <a:cs typeface="Arial"/>
              </a:rPr>
              <a:t>具</a:t>
            </a:r>
            <a:r>
              <a:rPr lang="zh-CN" altLang="en-US" sz="2000" b="1">
                <a:latin typeface="微软雅黑" pitchFamily="34" charset="-122"/>
                <a:ea typeface="微软雅黑" pitchFamily="34" charset="-122"/>
                <a:cs typeface="Arial"/>
              </a:rPr>
              <a:t>体业务内涵</a:t>
            </a:r>
          </a:p>
        </p:txBody>
      </p:sp>
      <p:sp>
        <p:nvSpPr>
          <p:cNvPr id="9" name="TextBox 8"/>
          <p:cNvSpPr txBox="1"/>
          <p:nvPr/>
        </p:nvSpPr>
        <p:spPr>
          <a:xfrm>
            <a:off x="3389454" y="4149080"/>
            <a:ext cx="2550698" cy="923330"/>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marL="285750" indent="-285750">
              <a:lnSpc>
                <a:spcPct val="150000"/>
              </a:lnSpc>
              <a:buFont typeface="Arial" pitchFamily="34" charset="0"/>
              <a:buChar char="•"/>
            </a:pPr>
            <a:r>
              <a:rPr lang="zh-CN" altLang="en-US" b="1">
                <a:solidFill>
                  <a:schemeClr val="accent5"/>
                </a:solidFill>
                <a:latin typeface="微软雅黑" pitchFamily="34" charset="-122"/>
                <a:ea typeface="微软雅黑" pitchFamily="34" charset="-122"/>
              </a:rPr>
              <a:t>可选业务定义与评</a:t>
            </a:r>
            <a:r>
              <a:rPr lang="zh-CN" altLang="en-US" b="1" smtClean="0">
                <a:solidFill>
                  <a:schemeClr val="accent5"/>
                </a:solidFill>
                <a:latin typeface="微软雅黑" pitchFamily="34" charset="-122"/>
                <a:ea typeface="微软雅黑" pitchFamily="34" charset="-122"/>
              </a:rPr>
              <a:t>估</a:t>
            </a:r>
            <a:endParaRPr lang="en-US" altLang="zh-CN" b="1" smtClean="0">
              <a:solidFill>
                <a:schemeClr val="accent5"/>
              </a:solidFill>
              <a:latin typeface="微软雅黑" pitchFamily="34" charset="-122"/>
              <a:ea typeface="微软雅黑" pitchFamily="34" charset="-122"/>
            </a:endParaRPr>
          </a:p>
          <a:p>
            <a:pPr marL="285750" indent="-285750">
              <a:lnSpc>
                <a:spcPct val="150000"/>
              </a:lnSpc>
              <a:buFont typeface="Arial" pitchFamily="34" charset="0"/>
              <a:buChar char="•"/>
            </a:pPr>
            <a:r>
              <a:rPr lang="zh-CN" altLang="en-US">
                <a:latin typeface="微软雅黑" pitchFamily="34" charset="-122"/>
                <a:ea typeface="微软雅黑" pitchFamily="34" charset="-122"/>
              </a:rPr>
              <a:t>重点业务详细设</a:t>
            </a:r>
            <a:r>
              <a:rPr lang="zh-CN" altLang="en-US" smtClean="0">
                <a:latin typeface="微软雅黑" pitchFamily="34" charset="-122"/>
                <a:ea typeface="微软雅黑" pitchFamily="34" charset="-122"/>
              </a:rPr>
              <a:t>计</a:t>
            </a:r>
            <a:endParaRPr lang="zh-CN" altLang="en-US">
              <a:latin typeface="微软雅黑" pitchFamily="34" charset="-122"/>
              <a:ea typeface="微软雅黑" pitchFamily="34" charset="-122"/>
            </a:endParaRPr>
          </a:p>
        </p:txBody>
      </p:sp>
      <p:sp>
        <p:nvSpPr>
          <p:cNvPr id="10" name="Rounded Rectangle 9"/>
          <p:cNvSpPr/>
          <p:nvPr/>
        </p:nvSpPr>
        <p:spPr bwMode="gray">
          <a:xfrm>
            <a:off x="2045896" y="5157192"/>
            <a:ext cx="4968000" cy="540000"/>
          </a:xfrm>
          <a:prstGeom prst="roundRect">
            <a:avLst>
              <a:gd name="adj" fmla="val 0"/>
            </a:avLst>
          </a:prstGeom>
        </p:spPr>
        <p:style>
          <a:lnRef idx="2">
            <a:schemeClr val="accent6">
              <a:shade val="50000"/>
            </a:schemeClr>
          </a:lnRef>
          <a:fillRef idx="1">
            <a:schemeClr val="accent6"/>
          </a:fillRef>
          <a:effectRef idx="0">
            <a:schemeClr val="accent6"/>
          </a:effectRef>
          <a:fontRef idx="minor">
            <a:schemeClr val="lt1"/>
          </a:fontRef>
        </p:style>
        <p:txBody>
          <a:bodyPr lIns="182880" tIns="36000" rIns="36000" bIns="36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spcAft>
                <a:spcPts val="300"/>
              </a:spcAft>
            </a:pPr>
            <a:r>
              <a:rPr lang="zh-CN" altLang="en-US" sz="2000" b="1" smtClean="0">
                <a:latin typeface="微软雅黑" pitchFamily="34" charset="-122"/>
                <a:ea typeface="微软雅黑" pitchFamily="34" charset="-122"/>
                <a:cs typeface="Arial"/>
              </a:rPr>
              <a:t>附录</a:t>
            </a:r>
            <a:endParaRPr lang="en-US" sz="2000" b="1">
              <a:latin typeface="微软雅黑" pitchFamily="34" charset="-122"/>
              <a:ea typeface="微软雅黑" pitchFamily="34" charset="-122"/>
              <a:cs typeface="Arial"/>
            </a:endParaRPr>
          </a:p>
        </p:txBody>
      </p:sp>
    </p:spTree>
    <p:extLst>
      <p:ext uri="{BB962C8B-B14F-4D97-AF65-F5344CB8AC3E}">
        <p14:creationId xmlns:p14="http://schemas.microsoft.com/office/powerpoint/2010/main" val="1120149058"/>
      </p:ext>
    </p:extLst>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0898" name="Picture 2"/>
          <p:cNvPicPr>
            <a:picLocks noChangeAspect="1" noChangeArrowheads="1"/>
          </p:cNvPicPr>
          <p:nvPr/>
        </p:nvPicPr>
        <p:blipFill>
          <a:blip r:embed="rId2"/>
          <a:stretch>
            <a:fillRect/>
          </a:stretch>
        </p:blipFill>
        <p:spPr bwMode="auto">
          <a:xfrm>
            <a:off x="6948264" y="3065512"/>
            <a:ext cx="1899109" cy="1371600"/>
          </a:xfrm>
          <a:prstGeom prst="rect">
            <a:avLst/>
          </a:prstGeom>
          <a:noFill/>
          <a:ln w="9525">
            <a:noFill/>
            <a:miter lim="800000"/>
          </a:ln>
          <a:effectLst/>
        </p:spPr>
      </p:pic>
      <p:sp>
        <p:nvSpPr>
          <p:cNvPr id="2" name="Title 1"/>
          <p:cNvSpPr>
            <a:spLocks noGrp="1"/>
          </p:cNvSpPr>
          <p:nvPr>
            <p:ph type="title"/>
          </p:nvPr>
        </p:nvSpPr>
        <p:spPr>
          <a:xfrm>
            <a:off x="212038" y="76201"/>
            <a:ext cx="6995628" cy="965200"/>
          </a:xfrm>
        </p:spPr>
        <p:txBody>
          <a:bodyPr/>
          <a:lstStyle/>
          <a:p>
            <a:r>
              <a:rPr lang="zh-CN" altLang="en-US" smtClean="0"/>
              <a:t>项目组通过访谈研讨、头脑风暴和案例分析，为电子商务平台定义了</a:t>
            </a:r>
            <a:r>
              <a:rPr lang="en-US" altLang="zh-CN" smtClean="0"/>
              <a:t>5</a:t>
            </a:r>
            <a:r>
              <a:rPr lang="zh-CN" altLang="en-US" smtClean="0"/>
              <a:t>大类</a:t>
            </a:r>
            <a:r>
              <a:rPr lang="en-US" altLang="zh-CN" smtClean="0"/>
              <a:t>30</a:t>
            </a:r>
            <a:r>
              <a:rPr lang="zh-CN" altLang="en-US" smtClean="0"/>
              <a:t>项业务，并对其进行了初步评估，以得出优选建议</a:t>
            </a:r>
            <a:endParaRPr lang="en-US"/>
          </a:p>
        </p:txBody>
      </p:sp>
      <p:sp>
        <p:nvSpPr>
          <p:cNvPr id="3" name="Footer Placeholder 2"/>
          <p:cNvSpPr>
            <a:spLocks noGrp="1"/>
          </p:cNvSpPr>
          <p:nvPr>
            <p:ph type="ftr" sz="quarter" idx="4294967295"/>
          </p:nvPr>
        </p:nvSpPr>
        <p:spPr>
          <a:xfrm>
            <a:off x="304800" y="6553200"/>
            <a:ext cx="5522913" cy="228600"/>
          </a:xfrm>
          <a:prstGeom prst="rect">
            <a:avLst/>
          </a:prstGeom>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p>
        </p:txBody>
      </p:sp>
      <p:sp>
        <p:nvSpPr>
          <p:cNvPr id="4" name="Slide Number Placeholder 3"/>
          <p:cNvSpPr>
            <a:spLocks noGrp="1"/>
          </p:cNvSpPr>
          <p:nvPr>
            <p:ph type="sldNum" sz="quarter" idx="11"/>
          </p:nvPr>
        </p:nvSpPr>
        <p:spPr/>
        <p:txBody>
          <a:bodyPr/>
          <a:lstStyle/>
          <a:p>
            <a:fld id="{916D2383-AA66-4E37-A027-B5DEB07741A2}" type="slidenum">
              <a:rPr lang="en-US" altLang="zh-CN" smtClean="0"/>
              <a:t>32</a:t>
            </a:fld>
            <a:br>
              <a:rPr lang="en-US" altLang="zh-CN" smtClean="0"/>
            </a:br>
            <a:endParaRPr lang="en-US" altLang="zh-CN"/>
          </a:p>
        </p:txBody>
      </p:sp>
      <p:sp>
        <p:nvSpPr>
          <p:cNvPr id="5" name="Content Placeholder 4"/>
          <p:cNvSpPr>
            <a:spLocks noGrp="1"/>
          </p:cNvSpPr>
          <p:nvPr>
            <p:ph sz="quarter" idx="12"/>
          </p:nvPr>
        </p:nvSpPr>
        <p:spPr/>
        <p:txBody>
          <a:bodyPr/>
          <a:lstStyle/>
          <a:p>
            <a:r>
              <a:rPr lang="zh-CN" altLang="en-US"/>
              <a:t>工</a:t>
            </a:r>
            <a:r>
              <a:rPr lang="zh-CN" altLang="en-US" smtClean="0"/>
              <a:t>作方法</a:t>
            </a:r>
            <a:endParaRPr lang="en-US"/>
          </a:p>
        </p:txBody>
      </p:sp>
      <p:sp>
        <p:nvSpPr>
          <p:cNvPr id="47" name="Isosceles Triangle 46"/>
          <p:cNvSpPr/>
          <p:nvPr/>
        </p:nvSpPr>
        <p:spPr bwMode="gray">
          <a:xfrm rot="5400000">
            <a:off x="171110" y="3910702"/>
            <a:ext cx="3463409" cy="729771"/>
          </a:xfrm>
          <a:prstGeom prst="triangle">
            <a:avLst/>
          </a:prstGeom>
          <a:ln>
            <a:noFill/>
          </a:ln>
        </p:spPr>
        <p:style>
          <a:lnRef idx="1">
            <a:schemeClr val="accent3"/>
          </a:lnRef>
          <a:fillRef idx="2">
            <a:schemeClr val="accent3"/>
          </a:fillRef>
          <a:effectRef idx="1">
            <a:schemeClr val="accent3"/>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171450" indent="-171450" algn="ctr">
              <a:spcAft>
                <a:spcPts val="300"/>
              </a:spcAft>
              <a:buFont typeface="Wingdings" pitchFamily="2" charset="2"/>
              <a:buChar char="§"/>
            </a:pPr>
            <a:endParaRPr lang="en-US" sz="1200" smtClean="0">
              <a:latin typeface="微软雅黑" pitchFamily="34" charset="-122"/>
              <a:ea typeface="微软雅黑" pitchFamily="34" charset="-122"/>
              <a:cs typeface="Arial"/>
            </a:endParaRPr>
          </a:p>
        </p:txBody>
      </p:sp>
      <p:sp>
        <p:nvSpPr>
          <p:cNvPr id="49" name="Flowchart: Multidocument 48"/>
          <p:cNvSpPr/>
          <p:nvPr/>
        </p:nvSpPr>
        <p:spPr bwMode="gray">
          <a:xfrm>
            <a:off x="243323" y="2474028"/>
            <a:ext cx="1486708" cy="1190556"/>
          </a:xfrm>
          <a:prstGeom prst="flowChartMultidocument">
            <a:avLst/>
          </a:prstGeom>
        </p:spPr>
        <p:style>
          <a:lnRef idx="1">
            <a:schemeClr val="accent6"/>
          </a:lnRef>
          <a:fillRef idx="2">
            <a:schemeClr val="accent6"/>
          </a:fillRef>
          <a:effectRef idx="1">
            <a:schemeClr val="accent6"/>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400" b="1" smtClean="0">
                <a:latin typeface="微软雅黑" pitchFamily="34" charset="-122"/>
                <a:ea typeface="微软雅黑" pitchFamily="34" charset="-122"/>
                <a:cs typeface="Arial"/>
              </a:rPr>
              <a:t>相关方价值诉求分析</a:t>
            </a:r>
            <a:endParaRPr lang="en-US" altLang="zh-CN" sz="1400" b="1" smtClean="0">
              <a:latin typeface="微软雅黑" pitchFamily="34" charset="-122"/>
              <a:ea typeface="微软雅黑" pitchFamily="34" charset="-122"/>
              <a:cs typeface="Arial"/>
            </a:endParaRPr>
          </a:p>
        </p:txBody>
      </p:sp>
      <p:sp>
        <p:nvSpPr>
          <p:cNvPr id="50" name="Flowchart: Multidocument 49"/>
          <p:cNvSpPr/>
          <p:nvPr/>
        </p:nvSpPr>
        <p:spPr bwMode="gray">
          <a:xfrm>
            <a:off x="243323" y="5162379"/>
            <a:ext cx="1486708" cy="1190556"/>
          </a:xfrm>
          <a:prstGeom prst="flowChartMultidocument">
            <a:avLst/>
          </a:prstGeom>
        </p:spPr>
        <p:style>
          <a:lnRef idx="1">
            <a:schemeClr val="accent6"/>
          </a:lnRef>
          <a:fillRef idx="2">
            <a:schemeClr val="accent6"/>
          </a:fillRef>
          <a:effectRef idx="1">
            <a:schemeClr val="accent6"/>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400" b="1" smtClean="0">
                <a:latin typeface="微软雅黑" pitchFamily="34" charset="-122"/>
                <a:ea typeface="微软雅黑" pitchFamily="34" charset="-122"/>
                <a:cs typeface="Arial"/>
              </a:rPr>
              <a:t>行业实践研究</a:t>
            </a:r>
            <a:endParaRPr lang="en-US" altLang="zh-CN" sz="1400" b="1" smtClean="0">
              <a:latin typeface="微软雅黑" pitchFamily="34" charset="-122"/>
              <a:ea typeface="微软雅黑" pitchFamily="34" charset="-122"/>
              <a:cs typeface="Arial"/>
            </a:endParaRPr>
          </a:p>
          <a:p>
            <a:pPr>
              <a:spcAft>
                <a:spcPts val="300"/>
              </a:spcAft>
            </a:pPr>
            <a:r>
              <a:rPr lang="zh-CN" altLang="en-US" sz="1200">
                <a:latin typeface="微软雅黑" pitchFamily="34" charset="-122"/>
                <a:ea typeface="微软雅黑" pitchFamily="34" charset="-122"/>
                <a:cs typeface="Arial"/>
              </a:rPr>
              <a:t>东方钢铁在</a:t>
            </a:r>
            <a:r>
              <a:rPr lang="zh-CN" altLang="en-US" sz="1200" smtClean="0">
                <a:latin typeface="微软雅黑" pitchFamily="34" charset="-122"/>
                <a:ea typeface="微软雅黑" pitchFamily="34" charset="-122"/>
                <a:cs typeface="Arial"/>
              </a:rPr>
              <a:t>线、金银岛、大宗物资网</a:t>
            </a:r>
            <a:r>
              <a:rPr lang="en-US" altLang="zh-CN" sz="1200" smtClean="0">
                <a:latin typeface="微软雅黑" pitchFamily="34" charset="-122"/>
                <a:ea typeface="微软雅黑" pitchFamily="34" charset="-122"/>
                <a:cs typeface="Arial"/>
              </a:rPr>
              <a:t>……</a:t>
            </a:r>
            <a:endParaRPr lang="en-US" sz="1200" smtClean="0">
              <a:latin typeface="微软雅黑" pitchFamily="34" charset="-122"/>
              <a:ea typeface="微软雅黑" pitchFamily="34" charset="-122"/>
              <a:cs typeface="Arial"/>
            </a:endParaRPr>
          </a:p>
        </p:txBody>
      </p:sp>
      <p:sp>
        <p:nvSpPr>
          <p:cNvPr id="52" name="Flowchart: Multidocument 51"/>
          <p:cNvSpPr/>
          <p:nvPr/>
        </p:nvSpPr>
        <p:spPr bwMode="gray">
          <a:xfrm>
            <a:off x="243323" y="3818204"/>
            <a:ext cx="1486708" cy="1190556"/>
          </a:xfrm>
          <a:prstGeom prst="flowChartMultidocument">
            <a:avLst/>
          </a:prstGeom>
        </p:spPr>
        <p:style>
          <a:lnRef idx="1">
            <a:schemeClr val="accent6"/>
          </a:lnRef>
          <a:fillRef idx="2">
            <a:schemeClr val="accent6"/>
          </a:fillRef>
          <a:effectRef idx="1">
            <a:schemeClr val="accent6"/>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400" b="1" smtClean="0">
                <a:latin typeface="微软雅黑" pitchFamily="34" charset="-122"/>
                <a:ea typeface="微软雅黑" pitchFamily="34" charset="-122"/>
                <a:cs typeface="Arial"/>
              </a:rPr>
              <a:t>访谈调研</a:t>
            </a:r>
            <a:endParaRPr lang="en-US" altLang="zh-CN" sz="1400" b="1" smtClean="0">
              <a:latin typeface="微软雅黑" pitchFamily="34" charset="-122"/>
              <a:ea typeface="微软雅黑" pitchFamily="34" charset="-122"/>
              <a:cs typeface="Arial"/>
            </a:endParaRPr>
          </a:p>
          <a:p>
            <a:pPr>
              <a:spcAft>
                <a:spcPts val="300"/>
              </a:spcAft>
            </a:pPr>
            <a:r>
              <a:rPr lang="zh-CN" altLang="en-US" sz="1200" smtClean="0">
                <a:latin typeface="微软雅黑" pitchFamily="34" charset="-122"/>
                <a:ea typeface="微软雅黑" pitchFamily="34" charset="-122"/>
                <a:cs typeface="Arial"/>
              </a:rPr>
              <a:t>业务访谈、龙文钢材网、业务模式研讨会</a:t>
            </a:r>
            <a:r>
              <a:rPr lang="en-US" altLang="zh-CN" sz="1200" smtClean="0">
                <a:latin typeface="微软雅黑" pitchFamily="34" charset="-122"/>
                <a:ea typeface="微软雅黑" pitchFamily="34" charset="-122"/>
                <a:cs typeface="Arial"/>
              </a:rPr>
              <a:t>……</a:t>
            </a:r>
            <a:endParaRPr lang="en-US" sz="1200" smtClean="0">
              <a:latin typeface="微软雅黑" pitchFamily="34" charset="-122"/>
              <a:ea typeface="微软雅黑" pitchFamily="34" charset="-122"/>
              <a:cs typeface="Arial"/>
            </a:endParaRPr>
          </a:p>
        </p:txBody>
      </p:sp>
      <p:sp>
        <p:nvSpPr>
          <p:cNvPr id="64" name="Isosceles Triangle 63"/>
          <p:cNvSpPr/>
          <p:nvPr/>
        </p:nvSpPr>
        <p:spPr bwMode="gray">
          <a:xfrm rot="5400000">
            <a:off x="1733750" y="4198534"/>
            <a:ext cx="2016000" cy="180000"/>
          </a:xfrm>
          <a:prstGeom prst="triangle">
            <a:avLst/>
          </a:prstGeom>
        </p:spPr>
        <p:style>
          <a:lnRef idx="1">
            <a:schemeClr val="accent6"/>
          </a:lnRef>
          <a:fillRef idx="2">
            <a:schemeClr val="accent6"/>
          </a:fillRef>
          <a:effectRef idx="1">
            <a:schemeClr val="accent6"/>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171450" indent="-171450" algn="ctr">
              <a:spcAft>
                <a:spcPts val="300"/>
              </a:spcAft>
              <a:buFont typeface="Wingdings" pitchFamily="2" charset="2"/>
              <a:buChar char="§"/>
            </a:pPr>
            <a:endParaRPr lang="en-US" sz="1200" smtClean="0">
              <a:latin typeface="微软雅黑" pitchFamily="34" charset="-122"/>
              <a:ea typeface="微软雅黑" pitchFamily="34" charset="-122"/>
              <a:cs typeface="Arial"/>
            </a:endParaRPr>
          </a:p>
        </p:txBody>
      </p:sp>
      <p:sp>
        <p:nvSpPr>
          <p:cNvPr id="65" name="Rounded Rectangle 64"/>
          <p:cNvSpPr/>
          <p:nvPr/>
        </p:nvSpPr>
        <p:spPr bwMode="gray">
          <a:xfrm>
            <a:off x="2944906" y="2199347"/>
            <a:ext cx="3739369" cy="4272954"/>
          </a:xfrm>
          <a:prstGeom prst="roundRect">
            <a:avLst>
              <a:gd name="adj" fmla="val 0"/>
            </a:avLst>
          </a:prstGeom>
        </p:spPr>
        <p:style>
          <a:lnRef idx="2">
            <a:schemeClr val="accent6"/>
          </a:lnRef>
          <a:fillRef idx="1">
            <a:schemeClr val="lt1"/>
          </a:fillRef>
          <a:effectRef idx="0">
            <a:schemeClr val="accent6"/>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400" b="1" smtClean="0">
                <a:latin typeface="微软雅黑" pitchFamily="34" charset="-122"/>
                <a:ea typeface="微软雅黑" pitchFamily="34" charset="-122"/>
                <a:cs typeface="Arial"/>
              </a:rPr>
              <a:t>价  值  </a:t>
            </a:r>
            <a:r>
              <a:rPr lang="en-US" altLang="zh-CN" sz="1400" b="1" err="1" smtClean="0">
                <a:latin typeface="微软雅黑" pitchFamily="34" charset="-122"/>
                <a:ea typeface="微软雅黑" pitchFamily="34" charset="-122"/>
                <a:cs typeface="Arial"/>
              </a:rPr>
              <a:t>v.s.  </a:t>
            </a:r>
            <a:r>
              <a:rPr lang="zh-CN" altLang="en-US" sz="1400" b="1" smtClean="0">
                <a:latin typeface="微软雅黑" pitchFamily="34" charset="-122"/>
                <a:ea typeface="微软雅黑" pitchFamily="34" charset="-122"/>
                <a:cs typeface="Arial"/>
              </a:rPr>
              <a:t>可行性</a:t>
            </a:r>
            <a:endParaRPr lang="en-US" sz="1400" b="1" smtClean="0">
              <a:latin typeface="微软雅黑" pitchFamily="34" charset="-122"/>
              <a:ea typeface="微软雅黑" pitchFamily="34" charset="-122"/>
              <a:cs typeface="Arial"/>
            </a:endParaRPr>
          </a:p>
        </p:txBody>
      </p:sp>
      <p:sp>
        <p:nvSpPr>
          <p:cNvPr id="66" name="Isosceles Triangle 65"/>
          <p:cNvSpPr/>
          <p:nvPr/>
        </p:nvSpPr>
        <p:spPr bwMode="gray">
          <a:xfrm rot="5400000">
            <a:off x="5850263" y="4140701"/>
            <a:ext cx="2016000" cy="180000"/>
          </a:xfrm>
          <a:prstGeom prst="triangle">
            <a:avLst/>
          </a:prstGeom>
        </p:spPr>
        <p:style>
          <a:lnRef idx="1">
            <a:schemeClr val="accent6"/>
          </a:lnRef>
          <a:fillRef idx="2">
            <a:schemeClr val="accent6"/>
          </a:fillRef>
          <a:effectRef idx="1">
            <a:schemeClr val="accent6"/>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171450" indent="-171450" algn="ctr">
              <a:spcAft>
                <a:spcPts val="300"/>
              </a:spcAft>
              <a:buFont typeface="Wingdings" pitchFamily="2" charset="2"/>
              <a:buChar char="§"/>
            </a:pPr>
            <a:endParaRPr lang="en-US" sz="1200" smtClean="0">
              <a:latin typeface="微软雅黑" pitchFamily="34" charset="-122"/>
              <a:ea typeface="微软雅黑" pitchFamily="34" charset="-122"/>
              <a:cs typeface="Arial"/>
            </a:endParaRPr>
          </a:p>
        </p:txBody>
      </p:sp>
      <p:sp>
        <p:nvSpPr>
          <p:cNvPr id="68" name="AutoShape 7"/>
          <p:cNvSpPr>
            <a:spLocks noChangeArrowheads="1"/>
          </p:cNvSpPr>
          <p:nvPr/>
        </p:nvSpPr>
        <p:spPr bwMode="gray">
          <a:xfrm>
            <a:off x="193677" y="1591823"/>
            <a:ext cx="2688504" cy="469025"/>
          </a:xfrm>
          <a:prstGeom prst="chevron">
            <a:avLst>
              <a:gd name="adj" fmla="val 14055"/>
            </a:avLst>
          </a:prstGeom>
        </p:spPr>
        <p:style>
          <a:lnRef idx="3">
            <a:schemeClr val="lt1"/>
          </a:lnRef>
          <a:fillRef idx="1">
            <a:schemeClr val="accent6"/>
          </a:fillRef>
          <a:effectRef idx="1">
            <a:schemeClr val="accent6"/>
          </a:effectRef>
          <a:fontRef idx="minor">
            <a:schemeClr val="lt1"/>
          </a:fontRef>
        </p:style>
        <p:txBody>
          <a:bodyPr wrap="none" lIns="0" tIns="0" rIns="0" bIns="0" anchor="ctr" anchorCtr="1"/>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nSpc>
                <a:spcPct val="90000"/>
              </a:lnSpc>
            </a:pPr>
            <a:r>
              <a:rPr lang="zh-CN" altLang="en-US" sz="1400" b="1" smtClean="0">
                <a:solidFill>
                  <a:schemeClr val="tx1"/>
                </a:solidFill>
                <a:latin typeface="+mn-ea"/>
                <a:ea typeface="+mn-ea"/>
              </a:rPr>
              <a:t>分析定义可选业务模式</a:t>
            </a:r>
            <a:endParaRPr lang="en-US" altLang="zh-CN" sz="1400" b="1">
              <a:solidFill>
                <a:schemeClr val="tx1"/>
              </a:solidFill>
              <a:latin typeface="+mn-ea"/>
              <a:ea typeface="+mn-ea"/>
            </a:endParaRPr>
          </a:p>
        </p:txBody>
      </p:sp>
      <p:sp>
        <p:nvSpPr>
          <p:cNvPr id="69" name="AutoShape 8"/>
          <p:cNvSpPr>
            <a:spLocks noChangeArrowheads="1"/>
          </p:cNvSpPr>
          <p:nvPr/>
        </p:nvSpPr>
        <p:spPr bwMode="gray">
          <a:xfrm>
            <a:off x="2810435" y="1591823"/>
            <a:ext cx="4027460" cy="469025"/>
          </a:xfrm>
          <a:prstGeom prst="chevron">
            <a:avLst>
              <a:gd name="adj" fmla="val 14045"/>
            </a:avLst>
          </a:prstGeom>
        </p:spPr>
        <p:style>
          <a:lnRef idx="3">
            <a:schemeClr val="lt1"/>
          </a:lnRef>
          <a:fillRef idx="1">
            <a:schemeClr val="accent6"/>
          </a:fillRef>
          <a:effectRef idx="1">
            <a:schemeClr val="accent6"/>
          </a:effectRef>
          <a:fontRef idx="minor">
            <a:schemeClr val="lt1"/>
          </a:fontRef>
        </p:style>
        <p:txBody>
          <a:bodyPr wrap="none" lIns="0" tIns="0" rIns="0" bIns="0" anchor="ctr" anchorCtr="1"/>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nSpc>
                <a:spcPct val="90000"/>
              </a:lnSpc>
            </a:pPr>
            <a:r>
              <a:rPr lang="zh-CN" altLang="en-US" sz="1400" b="1" smtClean="0">
                <a:solidFill>
                  <a:schemeClr val="tx1"/>
                </a:solidFill>
                <a:latin typeface="+mn-ea"/>
                <a:ea typeface="+mn-ea"/>
              </a:rPr>
              <a:t>对业务模式进行评估</a:t>
            </a:r>
            <a:endParaRPr lang="en-US" altLang="zh-CN" sz="1400" b="1">
              <a:solidFill>
                <a:schemeClr val="tx1"/>
              </a:solidFill>
              <a:latin typeface="+mn-ea"/>
              <a:ea typeface="+mn-ea"/>
            </a:endParaRPr>
          </a:p>
        </p:txBody>
      </p:sp>
      <p:sp>
        <p:nvSpPr>
          <p:cNvPr id="70" name="AutoShape 9"/>
          <p:cNvSpPr>
            <a:spLocks noChangeArrowheads="1"/>
          </p:cNvSpPr>
          <p:nvPr/>
        </p:nvSpPr>
        <p:spPr bwMode="gray">
          <a:xfrm>
            <a:off x="6722680" y="1591823"/>
            <a:ext cx="2227644" cy="469025"/>
          </a:xfrm>
          <a:prstGeom prst="chevron">
            <a:avLst>
              <a:gd name="adj" fmla="val 14348"/>
            </a:avLst>
          </a:prstGeom>
        </p:spPr>
        <p:style>
          <a:lnRef idx="3">
            <a:schemeClr val="lt1"/>
          </a:lnRef>
          <a:fillRef idx="1">
            <a:schemeClr val="accent6"/>
          </a:fillRef>
          <a:effectRef idx="1">
            <a:schemeClr val="accent6"/>
          </a:effectRef>
          <a:fontRef idx="minor">
            <a:schemeClr val="lt1"/>
          </a:fontRef>
        </p:style>
        <p:txBody>
          <a:bodyPr wrap="none" lIns="0" tIns="0" rIns="0" bIns="0" anchor="ctr" anchorCtr="1"/>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nSpc>
                <a:spcPct val="90000"/>
              </a:lnSpc>
            </a:pPr>
            <a:r>
              <a:rPr lang="zh-CN" altLang="en-US" sz="1400" b="1" smtClean="0">
                <a:solidFill>
                  <a:schemeClr val="tx1"/>
                </a:solidFill>
                <a:latin typeface="+mn-ea"/>
                <a:ea typeface="+mn-ea"/>
              </a:rPr>
              <a:t>得出优</a:t>
            </a:r>
            <a:r>
              <a:rPr lang="zh-CN" altLang="en-US" sz="1400" b="1" smtClean="0">
                <a:solidFill>
                  <a:schemeClr val="tx1"/>
                </a:solidFill>
                <a:latin typeface="+mn-ea"/>
              </a:rPr>
              <a:t>选</a:t>
            </a:r>
            <a:r>
              <a:rPr lang="zh-CN" altLang="en-US" sz="1400" b="1">
                <a:solidFill>
                  <a:schemeClr val="tx1"/>
                </a:solidFill>
                <a:latin typeface="+mn-ea"/>
              </a:rPr>
              <a:t>建议</a:t>
            </a:r>
            <a:endParaRPr lang="en-US" altLang="zh-CN" sz="1400" b="1">
              <a:solidFill>
                <a:schemeClr val="tx1"/>
              </a:solidFill>
              <a:latin typeface="+mn-ea"/>
            </a:endParaRPr>
          </a:p>
        </p:txBody>
      </p:sp>
      <p:sp>
        <p:nvSpPr>
          <p:cNvPr id="71" name="Rectangle 70"/>
          <p:cNvSpPr/>
          <p:nvPr/>
        </p:nvSpPr>
        <p:spPr>
          <a:xfrm>
            <a:off x="193830" y="3164514"/>
            <a:ext cx="1405680" cy="461665"/>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lvl="0">
              <a:spcAft>
                <a:spcPts val="300"/>
              </a:spcAft>
            </a:pPr>
            <a:r>
              <a:rPr lang="zh-CN" altLang="en-US" sz="1200">
                <a:solidFill>
                  <a:srgbClr val="000000"/>
                </a:solidFill>
                <a:latin typeface="微软雅黑" pitchFamily="34" charset="-122"/>
                <a:ea typeface="微软雅黑" pitchFamily="34" charset="-122"/>
                <a:cs typeface="Arial"/>
              </a:rPr>
              <a:t>钢厂、钢贸商、最终用户、银行</a:t>
            </a:r>
            <a:r>
              <a:rPr lang="en-US" altLang="zh-CN" sz="1200">
                <a:solidFill>
                  <a:srgbClr val="000000"/>
                </a:solidFill>
                <a:latin typeface="微软雅黑" pitchFamily="34" charset="-122"/>
                <a:ea typeface="微软雅黑" pitchFamily="34" charset="-122"/>
                <a:cs typeface="Arial"/>
              </a:rPr>
              <a:t>……</a:t>
            </a:r>
            <a:endParaRPr lang="en-US" sz="1200">
              <a:solidFill>
                <a:srgbClr val="000000"/>
              </a:solidFill>
              <a:latin typeface="微软雅黑" pitchFamily="34" charset="-122"/>
              <a:ea typeface="微软雅黑" pitchFamily="34" charset="-122"/>
              <a:cs typeface="Arial"/>
            </a:endParaRPr>
          </a:p>
        </p:txBody>
      </p:sp>
      <p:sp>
        <p:nvSpPr>
          <p:cNvPr id="73" name="Rectangle 72"/>
          <p:cNvSpPr/>
          <p:nvPr/>
        </p:nvSpPr>
        <p:spPr bwMode="gray">
          <a:xfrm>
            <a:off x="7207665" y="4663114"/>
            <a:ext cx="936000" cy="216000"/>
          </a:xfrm>
          <a:prstGeom prst="rect">
            <a:avLst/>
          </a:prstGeom>
          <a:solidFill>
            <a:schemeClr val="accent4">
              <a:lumMod val="50000"/>
            </a:schemeClr>
          </a:solidFill>
        </p:spPr>
        <p:style>
          <a:lnRef idx="2">
            <a:schemeClr val="accent4">
              <a:shade val="50000"/>
            </a:schemeClr>
          </a:lnRef>
          <a:fillRef idx="1">
            <a:schemeClr val="accent4"/>
          </a:fillRef>
          <a:effectRef idx="0">
            <a:schemeClr val="accent4"/>
          </a:effectRef>
          <a:fontRef idx="minor">
            <a:schemeClr val="lt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spcAft>
                <a:spcPts val="300"/>
              </a:spcAft>
            </a:pPr>
            <a:r>
              <a:rPr lang="zh-CN" altLang="en-US" sz="1200" smtClean="0">
                <a:solidFill>
                  <a:schemeClr val="bg1"/>
                </a:solidFill>
                <a:latin typeface="微软雅黑" pitchFamily="34" charset="-122"/>
                <a:ea typeface="微软雅黑" pitchFamily="34" charset="-122"/>
                <a:cs typeface="Arial"/>
              </a:rPr>
              <a:t>重点优先</a:t>
            </a:r>
            <a:endParaRPr lang="en-US" sz="1200" smtClean="0">
              <a:solidFill>
                <a:schemeClr val="bg1"/>
              </a:solidFill>
              <a:latin typeface="微软雅黑" pitchFamily="34" charset="-122"/>
              <a:ea typeface="微软雅黑" pitchFamily="34" charset="-122"/>
              <a:cs typeface="Arial"/>
            </a:endParaRPr>
          </a:p>
        </p:txBody>
      </p:sp>
      <p:sp>
        <p:nvSpPr>
          <p:cNvPr id="74" name="Rectangle 73"/>
          <p:cNvSpPr/>
          <p:nvPr/>
        </p:nvSpPr>
        <p:spPr bwMode="gray">
          <a:xfrm>
            <a:off x="7207665" y="4997204"/>
            <a:ext cx="936000" cy="216000"/>
          </a:xfrm>
          <a:prstGeom prst="rect">
            <a:avLst/>
          </a:prstGeom>
          <a:solidFill>
            <a:schemeClr val="accent4">
              <a:lumMod val="60000"/>
              <a:lumOff val="40000"/>
            </a:schemeClr>
          </a:solidFill>
        </p:spPr>
        <p:style>
          <a:lnRef idx="2">
            <a:schemeClr val="accent4">
              <a:shade val="50000"/>
            </a:schemeClr>
          </a:lnRef>
          <a:fillRef idx="1">
            <a:schemeClr val="accent4"/>
          </a:fillRef>
          <a:effectRef idx="0">
            <a:schemeClr val="accent4"/>
          </a:effectRef>
          <a:fontRef idx="minor">
            <a:schemeClr val="lt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spcAft>
                <a:spcPts val="300"/>
              </a:spcAft>
            </a:pPr>
            <a:r>
              <a:rPr lang="zh-CN" altLang="en-US" sz="1200">
                <a:solidFill>
                  <a:schemeClr val="tx1"/>
                </a:solidFill>
                <a:latin typeface="微软雅黑" pitchFamily="34" charset="-122"/>
                <a:ea typeface="微软雅黑" pitchFamily="34" charset="-122"/>
                <a:cs typeface="Arial"/>
              </a:rPr>
              <a:t>战略</a:t>
            </a:r>
            <a:r>
              <a:rPr lang="zh-CN" altLang="en-US" sz="1200" smtClean="0">
                <a:solidFill>
                  <a:schemeClr val="tx1"/>
                </a:solidFill>
                <a:latin typeface="微软雅黑" pitchFamily="34" charset="-122"/>
                <a:ea typeface="微软雅黑" pitchFamily="34" charset="-122"/>
                <a:cs typeface="Arial"/>
              </a:rPr>
              <a:t>拓展</a:t>
            </a:r>
            <a:endParaRPr lang="en-US" sz="1200" smtClean="0">
              <a:solidFill>
                <a:schemeClr val="tx1"/>
              </a:solidFill>
              <a:latin typeface="微软雅黑" pitchFamily="34" charset="-122"/>
              <a:ea typeface="微软雅黑" pitchFamily="34" charset="-122"/>
              <a:cs typeface="Arial"/>
            </a:endParaRPr>
          </a:p>
        </p:txBody>
      </p:sp>
      <p:sp>
        <p:nvSpPr>
          <p:cNvPr id="75" name="Rectangle 74"/>
          <p:cNvSpPr/>
          <p:nvPr/>
        </p:nvSpPr>
        <p:spPr bwMode="gray">
          <a:xfrm>
            <a:off x="7207665" y="5379190"/>
            <a:ext cx="936000" cy="216000"/>
          </a:xfrm>
          <a:prstGeom prst="rect">
            <a:avLst/>
          </a:prstGeom>
          <a:solidFill>
            <a:schemeClr val="accent4">
              <a:lumMod val="20000"/>
              <a:lumOff val="80000"/>
            </a:schemeClr>
          </a:solidFill>
        </p:spPr>
        <p:style>
          <a:lnRef idx="2">
            <a:schemeClr val="accent4">
              <a:shade val="50000"/>
            </a:schemeClr>
          </a:lnRef>
          <a:fillRef idx="1">
            <a:schemeClr val="accent4"/>
          </a:fillRef>
          <a:effectRef idx="0">
            <a:schemeClr val="accent4"/>
          </a:effectRef>
          <a:fontRef idx="minor">
            <a:schemeClr val="lt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spcAft>
                <a:spcPts val="300"/>
              </a:spcAft>
            </a:pPr>
            <a:r>
              <a:rPr lang="zh-CN" altLang="en-US" sz="1200" smtClean="0">
                <a:solidFill>
                  <a:schemeClr val="tx1"/>
                </a:solidFill>
                <a:latin typeface="微软雅黑" pitchFamily="34" charset="-122"/>
                <a:ea typeface="微软雅黑" pitchFamily="34" charset="-122"/>
                <a:cs typeface="Arial"/>
              </a:rPr>
              <a:t>远期关注</a:t>
            </a:r>
            <a:endParaRPr lang="en-US" sz="1200" smtClean="0">
              <a:solidFill>
                <a:schemeClr val="tx1"/>
              </a:solidFill>
              <a:latin typeface="微软雅黑" pitchFamily="34" charset="-122"/>
              <a:ea typeface="微软雅黑" pitchFamily="34" charset="-122"/>
              <a:cs typeface="Arial"/>
            </a:endParaRPr>
          </a:p>
        </p:txBody>
      </p:sp>
      <p:cxnSp>
        <p:nvCxnSpPr>
          <p:cNvPr id="76" name="Straight Connector 75"/>
          <p:cNvCxnSpPr/>
          <p:nvPr/>
        </p:nvCxnSpPr>
        <p:spPr bwMode="auto">
          <a:xfrm>
            <a:off x="3185548" y="2564904"/>
            <a:ext cx="3264425" cy="0"/>
          </a:xfrm>
          <a:prstGeom prst="line">
            <a:avLst/>
          </a:prstGeom>
          <a:solidFill>
            <a:schemeClr val="bg1"/>
          </a:solidFill>
          <a:ln w="12700" cap="flat" cmpd="sng" algn="ctr">
            <a:solidFill>
              <a:schemeClr val="tx1"/>
            </a:solidFill>
            <a:prstDash val="solid"/>
            <a:round/>
            <a:headEnd type="none" w="med" len="med"/>
            <a:tailEnd type="none" w="med" len="med"/>
          </a:ln>
          <a:effectLst/>
        </p:spPr>
      </p:cxnSp>
      <p:sp>
        <p:nvSpPr>
          <p:cNvPr id="77" name="Rectangle 76"/>
          <p:cNvSpPr/>
          <p:nvPr/>
        </p:nvSpPr>
        <p:spPr bwMode="gray">
          <a:xfrm>
            <a:off x="2045193" y="3076324"/>
            <a:ext cx="452937" cy="250851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vert="horz" lIns="72000" tIns="72000" rIns="72000" bIns="72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spcAft>
                <a:spcPts val="300"/>
              </a:spcAft>
            </a:pPr>
            <a:r>
              <a:rPr lang="en-US" altLang="zh-CN" b="1" smtClean="0">
                <a:latin typeface="微软雅黑" pitchFamily="34" charset="-122"/>
                <a:ea typeface="微软雅黑" pitchFamily="34" charset="-122"/>
                <a:cs typeface="Arial"/>
              </a:rPr>
              <a:t>30</a:t>
            </a:r>
            <a:r>
              <a:rPr lang="zh-CN" altLang="en-US" b="1" smtClean="0">
                <a:latin typeface="微软雅黑" pitchFamily="34" charset="-122"/>
                <a:ea typeface="微软雅黑" pitchFamily="34" charset="-122"/>
                <a:cs typeface="Arial"/>
              </a:rPr>
              <a:t>种</a:t>
            </a:r>
            <a:r>
              <a:rPr lang="zh-CN" altLang="en-US" b="1">
                <a:latin typeface="微软雅黑" pitchFamily="34" charset="-122"/>
                <a:ea typeface="微软雅黑" pitchFamily="34" charset="-122"/>
                <a:cs typeface="Arial"/>
              </a:rPr>
              <a:t>业务模式</a:t>
            </a:r>
            <a:endParaRPr lang="en-US" b="1">
              <a:latin typeface="微软雅黑" pitchFamily="34" charset="-122"/>
              <a:ea typeface="微软雅黑" pitchFamily="34" charset="-122"/>
              <a:cs typeface="Arial"/>
            </a:endParaRPr>
          </a:p>
        </p:txBody>
      </p:sp>
      <p:sp>
        <p:nvSpPr>
          <p:cNvPr id="78" name="Oval 77"/>
          <p:cNvSpPr/>
          <p:nvPr/>
        </p:nvSpPr>
        <p:spPr bwMode="gray">
          <a:xfrm>
            <a:off x="3112610" y="3255173"/>
            <a:ext cx="768100" cy="440296"/>
          </a:xfrm>
          <a:prstGeom prst="ellipse">
            <a:avLst/>
          </a:prstGeom>
        </p:spPr>
        <p:style>
          <a:lnRef idx="1">
            <a:schemeClr val="accent4"/>
          </a:lnRef>
          <a:fillRef idx="3">
            <a:schemeClr val="accent4"/>
          </a:fillRef>
          <a:effectRef idx="2">
            <a:schemeClr val="accent4"/>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spcAft>
                <a:spcPts val="300"/>
              </a:spcAft>
            </a:pPr>
            <a:r>
              <a:rPr lang="zh-CN" altLang="en-US" sz="1400" b="1">
                <a:latin typeface="微软雅黑" pitchFamily="34" charset="-122"/>
                <a:ea typeface="微软雅黑" pitchFamily="34" charset="-122"/>
                <a:cs typeface="Arial"/>
              </a:rPr>
              <a:t>价值</a:t>
            </a:r>
            <a:endParaRPr lang="en-US" sz="1400" b="1" smtClean="0">
              <a:latin typeface="微软雅黑" pitchFamily="34" charset="-122"/>
              <a:ea typeface="微软雅黑" pitchFamily="34" charset="-122"/>
              <a:cs typeface="Arial"/>
            </a:endParaRPr>
          </a:p>
        </p:txBody>
      </p:sp>
      <p:sp>
        <p:nvSpPr>
          <p:cNvPr id="79" name="TextBox 78"/>
          <p:cNvSpPr txBox="1"/>
          <p:nvPr/>
        </p:nvSpPr>
        <p:spPr>
          <a:xfrm>
            <a:off x="4725620" y="2639160"/>
            <a:ext cx="1728225" cy="1723549"/>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marL="171450" indent="-171450">
              <a:spcAft>
                <a:spcPts val="600"/>
              </a:spcAft>
              <a:buFont typeface="Arial" pitchFamily="34" charset="0"/>
              <a:buChar char="•"/>
            </a:pPr>
            <a:r>
              <a:rPr lang="zh-CN" altLang="en-US" sz="1200" smtClean="0">
                <a:latin typeface="+mn-ea"/>
                <a:ea typeface="+mn-ea"/>
              </a:rPr>
              <a:t>市</a:t>
            </a:r>
            <a:r>
              <a:rPr lang="zh-CN" altLang="en-US" sz="1200">
                <a:latin typeface="+mn-ea"/>
                <a:ea typeface="+mn-ea"/>
              </a:rPr>
              <a:t>场规模，增长潜力，盈利</a:t>
            </a:r>
            <a:r>
              <a:rPr lang="zh-CN" altLang="en-US" sz="1200" smtClean="0">
                <a:latin typeface="+mn-ea"/>
                <a:ea typeface="+mn-ea"/>
              </a:rPr>
              <a:t>能力</a:t>
            </a:r>
            <a:endParaRPr lang="en-US" altLang="zh-CN" sz="1200" smtClean="0">
              <a:latin typeface="+mn-ea"/>
              <a:ea typeface="+mn-ea"/>
            </a:endParaRPr>
          </a:p>
          <a:p>
            <a:pPr marL="171450" indent="-171450">
              <a:spcAft>
                <a:spcPts val="600"/>
              </a:spcAft>
              <a:buFont typeface="Arial" pitchFamily="34" charset="0"/>
              <a:buChar char="•"/>
            </a:pPr>
            <a:endParaRPr lang="zh-CN" altLang="en-US" sz="800">
              <a:latin typeface="+mn-ea"/>
              <a:ea typeface="+mn-ea"/>
            </a:endParaRPr>
          </a:p>
          <a:p>
            <a:pPr marL="171450" indent="-171450">
              <a:spcAft>
                <a:spcPts val="600"/>
              </a:spcAft>
              <a:buFont typeface="Arial" pitchFamily="34" charset="0"/>
              <a:buChar char="•"/>
            </a:pPr>
            <a:r>
              <a:rPr lang="zh-CN" altLang="en-US" sz="1200" smtClean="0">
                <a:latin typeface="+mn-ea"/>
                <a:ea typeface="+mn-ea"/>
              </a:rPr>
              <a:t>对</a:t>
            </a:r>
            <a:r>
              <a:rPr lang="zh-CN" altLang="en-US" sz="1200">
                <a:latin typeface="+mn-ea"/>
                <a:ea typeface="+mn-ea"/>
              </a:rPr>
              <a:t>现有业务的提升与促进，与</a:t>
            </a:r>
            <a:r>
              <a:rPr lang="zh-CN" altLang="en-US" sz="1200" smtClean="0">
                <a:latin typeface="+mn-ea"/>
                <a:ea typeface="+mn-ea"/>
              </a:rPr>
              <a:t>平台其它业务</a:t>
            </a:r>
            <a:r>
              <a:rPr lang="zh-CN" altLang="en-US" sz="1200">
                <a:latin typeface="+mn-ea"/>
                <a:ea typeface="+mn-ea"/>
              </a:rPr>
              <a:t>的匹配与支</a:t>
            </a:r>
            <a:r>
              <a:rPr lang="zh-CN" altLang="en-US" sz="1200" smtClean="0">
                <a:latin typeface="+mn-ea"/>
                <a:ea typeface="+mn-ea"/>
              </a:rPr>
              <a:t>撑</a:t>
            </a:r>
            <a:endParaRPr lang="zh-CN" altLang="en-US" sz="1200">
              <a:latin typeface="+mn-ea"/>
              <a:ea typeface="+mn-ea"/>
            </a:endParaRPr>
          </a:p>
          <a:p>
            <a:pPr marL="171450" indent="-171450">
              <a:spcAft>
                <a:spcPts val="600"/>
              </a:spcAft>
              <a:buFont typeface="Arial" pitchFamily="34" charset="0"/>
              <a:buChar char="•"/>
            </a:pPr>
            <a:r>
              <a:rPr lang="zh-CN" altLang="en-US" sz="1200" smtClean="0">
                <a:latin typeface="+mn-ea"/>
                <a:ea typeface="+mn-ea"/>
              </a:rPr>
              <a:t>服</a:t>
            </a:r>
            <a:r>
              <a:rPr lang="zh-CN" altLang="en-US" sz="1200">
                <a:latin typeface="+mn-ea"/>
                <a:ea typeface="+mn-ea"/>
              </a:rPr>
              <a:t>务创新，资源整合，行业责</a:t>
            </a:r>
            <a:r>
              <a:rPr lang="zh-CN" altLang="en-US" sz="1200" smtClean="0">
                <a:latin typeface="+mn-ea"/>
                <a:ea typeface="+mn-ea"/>
              </a:rPr>
              <a:t>任</a:t>
            </a:r>
            <a:endParaRPr lang="zh-CN" altLang="en-US" sz="1200">
              <a:latin typeface="+mn-ea"/>
              <a:ea typeface="+mn-ea"/>
            </a:endParaRPr>
          </a:p>
        </p:txBody>
      </p:sp>
      <p:sp>
        <p:nvSpPr>
          <p:cNvPr id="80" name="Rounded Rectangle 79"/>
          <p:cNvSpPr/>
          <p:nvPr/>
        </p:nvSpPr>
        <p:spPr bwMode="gray">
          <a:xfrm>
            <a:off x="4125645" y="2683048"/>
            <a:ext cx="792000" cy="319115"/>
          </a:xfrm>
          <a:prstGeom prst="roundRect">
            <a:avLst/>
          </a:prstGeom>
        </p:spPr>
        <p:style>
          <a:lnRef idx="1">
            <a:schemeClr val="accent4"/>
          </a:lnRef>
          <a:fillRef idx="2">
            <a:schemeClr val="accent4"/>
          </a:fillRef>
          <a:effectRef idx="1">
            <a:schemeClr val="accent4"/>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200" smtClean="0">
                <a:latin typeface="微软雅黑" pitchFamily="34" charset="-122"/>
                <a:ea typeface="微软雅黑" pitchFamily="34" charset="-122"/>
                <a:cs typeface="Arial"/>
              </a:rPr>
              <a:t>市场潜力</a:t>
            </a:r>
            <a:endParaRPr lang="en-US" sz="1200" smtClean="0">
              <a:latin typeface="微软雅黑" pitchFamily="34" charset="-122"/>
              <a:ea typeface="微软雅黑" pitchFamily="34" charset="-122"/>
              <a:cs typeface="Arial"/>
            </a:endParaRPr>
          </a:p>
        </p:txBody>
      </p:sp>
      <p:sp>
        <p:nvSpPr>
          <p:cNvPr id="81" name="Rounded Rectangle 80"/>
          <p:cNvSpPr/>
          <p:nvPr/>
        </p:nvSpPr>
        <p:spPr bwMode="gray">
          <a:xfrm>
            <a:off x="4125645" y="3314775"/>
            <a:ext cx="792000" cy="319115"/>
          </a:xfrm>
          <a:prstGeom prst="roundRect">
            <a:avLst/>
          </a:prstGeom>
        </p:spPr>
        <p:style>
          <a:lnRef idx="1">
            <a:schemeClr val="accent4"/>
          </a:lnRef>
          <a:fillRef idx="2">
            <a:schemeClr val="accent4"/>
          </a:fillRef>
          <a:effectRef idx="1">
            <a:schemeClr val="accent4"/>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200" smtClean="0">
                <a:latin typeface="微软雅黑" pitchFamily="34" charset="-122"/>
                <a:ea typeface="微软雅黑" pitchFamily="34" charset="-122"/>
                <a:cs typeface="Arial"/>
              </a:rPr>
              <a:t>业务协同</a:t>
            </a:r>
            <a:endParaRPr lang="en-US" sz="1200" smtClean="0">
              <a:latin typeface="微软雅黑" pitchFamily="34" charset="-122"/>
              <a:ea typeface="微软雅黑" pitchFamily="34" charset="-122"/>
              <a:cs typeface="Arial"/>
            </a:endParaRPr>
          </a:p>
        </p:txBody>
      </p:sp>
      <p:sp>
        <p:nvSpPr>
          <p:cNvPr id="82" name="Rounded Rectangle 81"/>
          <p:cNvSpPr/>
          <p:nvPr/>
        </p:nvSpPr>
        <p:spPr bwMode="gray">
          <a:xfrm>
            <a:off x="4125645" y="3946502"/>
            <a:ext cx="792000" cy="319115"/>
          </a:xfrm>
          <a:prstGeom prst="roundRect">
            <a:avLst/>
          </a:prstGeom>
        </p:spPr>
        <p:style>
          <a:lnRef idx="1">
            <a:schemeClr val="accent4"/>
          </a:lnRef>
          <a:fillRef idx="2">
            <a:schemeClr val="accent4"/>
          </a:fillRef>
          <a:effectRef idx="1">
            <a:schemeClr val="accent4"/>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200" smtClean="0">
                <a:latin typeface="微软雅黑" pitchFamily="34" charset="-122"/>
                <a:ea typeface="微软雅黑" pitchFamily="34" charset="-122"/>
                <a:cs typeface="Arial"/>
              </a:rPr>
              <a:t>战略契合</a:t>
            </a:r>
            <a:endParaRPr lang="en-US" sz="1200" smtClean="0">
              <a:latin typeface="微软雅黑" pitchFamily="34" charset="-122"/>
              <a:ea typeface="微软雅黑" pitchFamily="34" charset="-122"/>
              <a:cs typeface="Arial"/>
            </a:endParaRPr>
          </a:p>
        </p:txBody>
      </p:sp>
      <p:cxnSp>
        <p:nvCxnSpPr>
          <p:cNvPr id="83" name="Straight Connector 82"/>
          <p:cNvCxnSpPr>
            <a:stCxn id="78" idx="6"/>
            <a:endCxn id="80" idx="1"/>
          </p:cNvCxnSpPr>
          <p:nvPr/>
        </p:nvCxnSpPr>
        <p:spPr bwMode="auto">
          <a:xfrm flipV="1">
            <a:off x="3880710" y="2842606"/>
            <a:ext cx="244935" cy="632715"/>
          </a:xfrm>
          <a:prstGeom prst="line">
            <a:avLst/>
          </a:prstGeom>
          <a:ln>
            <a:headEnd type="none" w="med" len="med"/>
            <a:tailEnd type="none" w="med" len="med"/>
          </a:ln>
        </p:spPr>
        <p:style>
          <a:lnRef idx="1">
            <a:schemeClr val="accent4"/>
          </a:lnRef>
          <a:fillRef idx="0">
            <a:schemeClr val="accent4"/>
          </a:fillRef>
          <a:effectRef idx="0">
            <a:schemeClr val="accent4"/>
          </a:effectRef>
          <a:fontRef idx="minor">
            <a:schemeClr val="tx1"/>
          </a:fontRef>
        </p:style>
      </p:cxnSp>
      <p:cxnSp>
        <p:nvCxnSpPr>
          <p:cNvPr id="84" name="Straight Connector 83"/>
          <p:cNvCxnSpPr>
            <a:stCxn id="78" idx="6"/>
            <a:endCxn id="81" idx="1"/>
          </p:cNvCxnSpPr>
          <p:nvPr/>
        </p:nvCxnSpPr>
        <p:spPr bwMode="auto">
          <a:xfrm flipV="1">
            <a:off x="3880710" y="3474333"/>
            <a:ext cx="244935" cy="988"/>
          </a:xfrm>
          <a:prstGeom prst="line">
            <a:avLst/>
          </a:prstGeom>
          <a:ln>
            <a:headEnd type="none" w="med" len="med"/>
            <a:tailEnd type="none" w="med" len="med"/>
          </a:ln>
        </p:spPr>
        <p:style>
          <a:lnRef idx="1">
            <a:schemeClr val="accent4"/>
          </a:lnRef>
          <a:fillRef idx="0">
            <a:schemeClr val="accent4"/>
          </a:fillRef>
          <a:effectRef idx="0">
            <a:schemeClr val="accent4"/>
          </a:effectRef>
          <a:fontRef idx="minor">
            <a:schemeClr val="tx1"/>
          </a:fontRef>
        </p:style>
      </p:cxnSp>
      <p:cxnSp>
        <p:nvCxnSpPr>
          <p:cNvPr id="85" name="Straight Connector 84"/>
          <p:cNvCxnSpPr>
            <a:stCxn id="78" idx="6"/>
            <a:endCxn id="82" idx="1"/>
          </p:cNvCxnSpPr>
          <p:nvPr/>
        </p:nvCxnSpPr>
        <p:spPr bwMode="auto">
          <a:xfrm>
            <a:off x="3880710" y="3475321"/>
            <a:ext cx="244935" cy="630739"/>
          </a:xfrm>
          <a:prstGeom prst="line">
            <a:avLst/>
          </a:prstGeom>
          <a:ln>
            <a:headEnd type="none" w="med" len="med"/>
            <a:tailEnd type="none" w="med" len="med"/>
          </a:ln>
        </p:spPr>
        <p:style>
          <a:lnRef idx="1">
            <a:schemeClr val="accent4"/>
          </a:lnRef>
          <a:fillRef idx="0">
            <a:schemeClr val="accent4"/>
          </a:fillRef>
          <a:effectRef idx="0">
            <a:schemeClr val="accent4"/>
          </a:effectRef>
          <a:fontRef idx="minor">
            <a:schemeClr val="tx1"/>
          </a:fontRef>
        </p:style>
      </p:cxnSp>
      <p:sp>
        <p:nvSpPr>
          <p:cNvPr id="86" name="Oval 85"/>
          <p:cNvSpPr/>
          <p:nvPr/>
        </p:nvSpPr>
        <p:spPr bwMode="gray">
          <a:xfrm>
            <a:off x="3112610" y="5180099"/>
            <a:ext cx="768100" cy="440296"/>
          </a:xfrm>
          <a:prstGeom prst="ellipse">
            <a:avLst/>
          </a:prstGeom>
        </p:spPr>
        <p:style>
          <a:lnRef idx="1">
            <a:schemeClr val="accent4"/>
          </a:lnRef>
          <a:fillRef idx="3">
            <a:schemeClr val="accent4"/>
          </a:fillRef>
          <a:effectRef idx="2">
            <a:schemeClr val="accent4"/>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spcAft>
                <a:spcPts val="300"/>
              </a:spcAft>
            </a:pPr>
            <a:r>
              <a:rPr lang="zh-CN" altLang="en-US" sz="1400" b="1" smtClean="0">
                <a:latin typeface="微软雅黑" pitchFamily="34" charset="-122"/>
                <a:ea typeface="微软雅黑" pitchFamily="34" charset="-122"/>
                <a:cs typeface="Arial"/>
              </a:rPr>
              <a:t>可行性</a:t>
            </a:r>
            <a:endParaRPr lang="en-US" sz="1400" b="1" smtClean="0">
              <a:latin typeface="微软雅黑" pitchFamily="34" charset="-122"/>
              <a:ea typeface="微软雅黑" pitchFamily="34" charset="-122"/>
              <a:cs typeface="Arial"/>
            </a:endParaRPr>
          </a:p>
        </p:txBody>
      </p:sp>
      <p:sp>
        <p:nvSpPr>
          <p:cNvPr id="87" name="TextBox 86"/>
          <p:cNvSpPr txBox="1"/>
          <p:nvPr/>
        </p:nvSpPr>
        <p:spPr>
          <a:xfrm>
            <a:off x="4725620" y="4564086"/>
            <a:ext cx="1728225" cy="190821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marL="171450" indent="-171450">
              <a:spcAft>
                <a:spcPts val="600"/>
              </a:spcAft>
              <a:buFont typeface="Arial" pitchFamily="34" charset="0"/>
              <a:buChar char="•"/>
            </a:pPr>
            <a:r>
              <a:rPr lang="zh-CN" altLang="en-US" sz="1200">
                <a:latin typeface="+mn-ea"/>
                <a:ea typeface="+mn-ea"/>
              </a:rPr>
              <a:t>有形、无形资产</a:t>
            </a:r>
            <a:r>
              <a:rPr lang="zh-CN" altLang="en-US" sz="1200" smtClean="0">
                <a:latin typeface="+mn-ea"/>
                <a:ea typeface="+mn-ea"/>
              </a:rPr>
              <a:t>与其它能力</a:t>
            </a:r>
            <a:r>
              <a:rPr lang="zh-CN" altLang="en-US" sz="1200">
                <a:latin typeface="+mn-ea"/>
                <a:ea typeface="+mn-ea"/>
              </a:rPr>
              <a:t>，实现差异化的要</a:t>
            </a:r>
            <a:r>
              <a:rPr lang="zh-CN" altLang="en-US" sz="1200" smtClean="0">
                <a:latin typeface="+mn-ea"/>
                <a:ea typeface="+mn-ea"/>
              </a:rPr>
              <a:t>素</a:t>
            </a:r>
            <a:endParaRPr lang="en-US" altLang="zh-CN" sz="1200" smtClean="0">
              <a:latin typeface="+mn-ea"/>
              <a:ea typeface="+mn-ea"/>
            </a:endParaRPr>
          </a:p>
          <a:p>
            <a:pPr marL="171450" indent="-171450">
              <a:spcAft>
                <a:spcPts val="600"/>
              </a:spcAft>
              <a:buFont typeface="Arial" pitchFamily="34" charset="0"/>
              <a:buChar char="•"/>
            </a:pPr>
            <a:r>
              <a:rPr lang="zh-CN" altLang="en-US" sz="1200">
                <a:latin typeface="+mn-ea"/>
                <a:ea typeface="+mn-ea"/>
              </a:rPr>
              <a:t>投入成本，获取方</a:t>
            </a:r>
            <a:r>
              <a:rPr lang="zh-CN" altLang="en-US" sz="1200" smtClean="0">
                <a:latin typeface="+mn-ea"/>
                <a:ea typeface="+mn-ea"/>
              </a:rPr>
              <a:t>式，资源的可得性</a:t>
            </a:r>
            <a:endParaRPr lang="en-US" altLang="zh-CN" sz="1200" smtClean="0">
              <a:latin typeface="+mn-ea"/>
              <a:ea typeface="+mn-ea"/>
            </a:endParaRPr>
          </a:p>
          <a:p>
            <a:pPr marL="171450" indent="-171450">
              <a:spcAft>
                <a:spcPct val="0"/>
              </a:spcAft>
              <a:buFont typeface="Arial" pitchFamily="34" charset="0"/>
              <a:buChar char="•"/>
            </a:pPr>
            <a:endParaRPr lang="en-US" altLang="zh-CN" sz="1100" smtClean="0">
              <a:latin typeface="+mn-ea"/>
              <a:ea typeface="+mn-ea"/>
            </a:endParaRPr>
          </a:p>
          <a:p>
            <a:pPr marL="171450" indent="-171450">
              <a:spcAft>
                <a:spcPts val="600"/>
              </a:spcAft>
              <a:buFont typeface="Arial" pitchFamily="34" charset="0"/>
              <a:buChar char="•"/>
            </a:pPr>
            <a:r>
              <a:rPr lang="zh-CN" altLang="en-US" sz="1200" smtClean="0">
                <a:latin typeface="+mn-ea"/>
                <a:ea typeface="+mn-ea"/>
              </a:rPr>
              <a:t>政</a:t>
            </a:r>
            <a:r>
              <a:rPr lang="zh-CN" altLang="en-US" sz="1200">
                <a:latin typeface="+mn-ea"/>
                <a:ea typeface="+mn-ea"/>
              </a:rPr>
              <a:t>策要求，对现有业务和组织的影响，行业实践经验</a:t>
            </a:r>
          </a:p>
        </p:txBody>
      </p:sp>
      <p:sp>
        <p:nvSpPr>
          <p:cNvPr id="88" name="Rounded Rectangle 87"/>
          <p:cNvSpPr/>
          <p:nvPr/>
        </p:nvSpPr>
        <p:spPr bwMode="gray">
          <a:xfrm>
            <a:off x="4125645" y="4607974"/>
            <a:ext cx="792000" cy="319115"/>
          </a:xfrm>
          <a:prstGeom prst="roundRect">
            <a:avLst/>
          </a:prstGeom>
        </p:spPr>
        <p:style>
          <a:lnRef idx="1">
            <a:schemeClr val="accent4"/>
          </a:lnRef>
          <a:fillRef idx="2">
            <a:schemeClr val="accent4"/>
          </a:fillRef>
          <a:effectRef idx="1">
            <a:schemeClr val="accent4"/>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200" smtClean="0">
                <a:latin typeface="微软雅黑" pitchFamily="34" charset="-122"/>
                <a:ea typeface="微软雅黑" pitchFamily="34" charset="-122"/>
                <a:cs typeface="Arial"/>
              </a:rPr>
              <a:t>竞争能力</a:t>
            </a:r>
            <a:endParaRPr lang="en-US" sz="1200" smtClean="0">
              <a:latin typeface="微软雅黑" pitchFamily="34" charset="-122"/>
              <a:ea typeface="微软雅黑" pitchFamily="34" charset="-122"/>
              <a:cs typeface="Arial"/>
            </a:endParaRPr>
          </a:p>
        </p:txBody>
      </p:sp>
      <p:sp>
        <p:nvSpPr>
          <p:cNvPr id="89" name="Rounded Rectangle 88"/>
          <p:cNvSpPr/>
          <p:nvPr/>
        </p:nvSpPr>
        <p:spPr bwMode="gray">
          <a:xfrm>
            <a:off x="4125645" y="5239701"/>
            <a:ext cx="792000" cy="319115"/>
          </a:xfrm>
          <a:prstGeom prst="roundRect">
            <a:avLst/>
          </a:prstGeom>
        </p:spPr>
        <p:style>
          <a:lnRef idx="1">
            <a:schemeClr val="accent4"/>
          </a:lnRef>
          <a:fillRef idx="2">
            <a:schemeClr val="accent4"/>
          </a:fillRef>
          <a:effectRef idx="1">
            <a:schemeClr val="accent4"/>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200" smtClean="0">
                <a:latin typeface="微软雅黑" pitchFamily="34" charset="-122"/>
                <a:ea typeface="微软雅黑" pitchFamily="34" charset="-122"/>
                <a:cs typeface="Arial"/>
              </a:rPr>
              <a:t>资源投入</a:t>
            </a:r>
            <a:endParaRPr lang="en-US" sz="1200" smtClean="0">
              <a:latin typeface="微软雅黑" pitchFamily="34" charset="-122"/>
              <a:ea typeface="微软雅黑" pitchFamily="34" charset="-122"/>
              <a:cs typeface="Arial"/>
            </a:endParaRPr>
          </a:p>
        </p:txBody>
      </p:sp>
      <p:sp>
        <p:nvSpPr>
          <p:cNvPr id="90" name="Rounded Rectangle 89"/>
          <p:cNvSpPr/>
          <p:nvPr/>
        </p:nvSpPr>
        <p:spPr bwMode="gray">
          <a:xfrm>
            <a:off x="4125645" y="5871428"/>
            <a:ext cx="792000" cy="319115"/>
          </a:xfrm>
          <a:prstGeom prst="roundRect">
            <a:avLst/>
          </a:prstGeom>
        </p:spPr>
        <p:style>
          <a:lnRef idx="1">
            <a:schemeClr val="accent4"/>
          </a:lnRef>
          <a:fillRef idx="2">
            <a:schemeClr val="accent4"/>
          </a:fillRef>
          <a:effectRef idx="1">
            <a:schemeClr val="accent4"/>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200" smtClean="0">
                <a:latin typeface="微软雅黑" pitchFamily="34" charset="-122"/>
                <a:ea typeface="微软雅黑" pitchFamily="34" charset="-122"/>
                <a:cs typeface="Arial"/>
              </a:rPr>
              <a:t>实施风险</a:t>
            </a:r>
            <a:endParaRPr lang="en-US" sz="1200" smtClean="0">
              <a:latin typeface="微软雅黑" pitchFamily="34" charset="-122"/>
              <a:ea typeface="微软雅黑" pitchFamily="34" charset="-122"/>
              <a:cs typeface="Arial"/>
            </a:endParaRPr>
          </a:p>
        </p:txBody>
      </p:sp>
      <p:cxnSp>
        <p:nvCxnSpPr>
          <p:cNvPr id="91" name="Straight Connector 90"/>
          <p:cNvCxnSpPr>
            <a:stCxn id="86" idx="6"/>
            <a:endCxn id="88" idx="1"/>
          </p:cNvCxnSpPr>
          <p:nvPr/>
        </p:nvCxnSpPr>
        <p:spPr bwMode="auto">
          <a:xfrm flipV="1">
            <a:off x="3880710" y="4767532"/>
            <a:ext cx="244935" cy="632715"/>
          </a:xfrm>
          <a:prstGeom prst="line">
            <a:avLst/>
          </a:prstGeom>
          <a:ln>
            <a:headEnd type="none" w="med" len="med"/>
            <a:tailEnd type="none" w="med" len="med"/>
          </a:ln>
        </p:spPr>
        <p:style>
          <a:lnRef idx="1">
            <a:schemeClr val="accent4"/>
          </a:lnRef>
          <a:fillRef idx="0">
            <a:schemeClr val="accent4"/>
          </a:fillRef>
          <a:effectRef idx="0">
            <a:schemeClr val="accent4"/>
          </a:effectRef>
          <a:fontRef idx="minor">
            <a:schemeClr val="tx1"/>
          </a:fontRef>
        </p:style>
      </p:cxnSp>
      <p:cxnSp>
        <p:nvCxnSpPr>
          <p:cNvPr id="92" name="Straight Connector 91"/>
          <p:cNvCxnSpPr>
            <a:stCxn id="86" idx="6"/>
            <a:endCxn id="89" idx="1"/>
          </p:cNvCxnSpPr>
          <p:nvPr/>
        </p:nvCxnSpPr>
        <p:spPr bwMode="auto">
          <a:xfrm flipV="1">
            <a:off x="3880710" y="5399259"/>
            <a:ext cx="244935" cy="988"/>
          </a:xfrm>
          <a:prstGeom prst="line">
            <a:avLst/>
          </a:prstGeom>
          <a:ln>
            <a:headEnd type="none" w="med" len="med"/>
            <a:tailEnd type="none" w="med" len="med"/>
          </a:ln>
        </p:spPr>
        <p:style>
          <a:lnRef idx="1">
            <a:schemeClr val="accent4"/>
          </a:lnRef>
          <a:fillRef idx="0">
            <a:schemeClr val="accent4"/>
          </a:fillRef>
          <a:effectRef idx="0">
            <a:schemeClr val="accent4"/>
          </a:effectRef>
          <a:fontRef idx="minor">
            <a:schemeClr val="tx1"/>
          </a:fontRef>
        </p:style>
      </p:cxnSp>
      <p:cxnSp>
        <p:nvCxnSpPr>
          <p:cNvPr id="93" name="Straight Connector 92"/>
          <p:cNvCxnSpPr>
            <a:stCxn id="86" idx="6"/>
            <a:endCxn id="90" idx="1"/>
          </p:cNvCxnSpPr>
          <p:nvPr/>
        </p:nvCxnSpPr>
        <p:spPr bwMode="auto">
          <a:xfrm>
            <a:off x="3880710" y="5400247"/>
            <a:ext cx="244935" cy="630739"/>
          </a:xfrm>
          <a:prstGeom prst="line">
            <a:avLst/>
          </a:prstGeom>
          <a:ln>
            <a:headEnd type="none" w="med" len="med"/>
            <a:tailEnd type="none" w="med" len="med"/>
          </a:ln>
        </p:spPr>
        <p:style>
          <a:lnRef idx="1">
            <a:schemeClr val="accent4"/>
          </a:lnRef>
          <a:fillRef idx="0">
            <a:schemeClr val="accent4"/>
          </a:fillRef>
          <a:effectRef idx="0">
            <a:schemeClr val="accent4"/>
          </a:effectRef>
          <a:fontRef idx="minor">
            <a:schemeClr val="tx1"/>
          </a:fontRef>
        </p:style>
      </p:cxnSp>
      <p:sp>
        <p:nvSpPr>
          <p:cNvPr id="94" name="Oval 93"/>
          <p:cNvSpPr/>
          <p:nvPr/>
        </p:nvSpPr>
        <p:spPr bwMode="gray">
          <a:xfrm>
            <a:off x="6830752" y="2852280"/>
            <a:ext cx="540000" cy="252000"/>
          </a:xfrm>
          <a:prstGeom prst="ellipse">
            <a:avLst/>
          </a:prstGeom>
        </p:spPr>
        <p:style>
          <a:lnRef idx="1">
            <a:schemeClr val="accent4"/>
          </a:lnRef>
          <a:fillRef idx="3">
            <a:schemeClr val="accent4"/>
          </a:fillRef>
          <a:effectRef idx="2">
            <a:schemeClr val="accent4"/>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spcAft>
                <a:spcPts val="300"/>
              </a:spcAft>
            </a:pPr>
            <a:r>
              <a:rPr lang="zh-CN" altLang="en-US" sz="1000">
                <a:latin typeface="微软雅黑" pitchFamily="34" charset="-122"/>
                <a:ea typeface="微软雅黑" pitchFamily="34" charset="-122"/>
                <a:cs typeface="Arial"/>
              </a:rPr>
              <a:t>价值</a:t>
            </a:r>
            <a:endParaRPr lang="en-US" sz="1000" smtClean="0">
              <a:latin typeface="微软雅黑" pitchFamily="34" charset="-122"/>
              <a:ea typeface="微软雅黑" pitchFamily="34" charset="-122"/>
              <a:cs typeface="Arial"/>
            </a:endParaRPr>
          </a:p>
        </p:txBody>
      </p:sp>
      <p:sp>
        <p:nvSpPr>
          <p:cNvPr id="95" name="Oval 94"/>
          <p:cNvSpPr/>
          <p:nvPr/>
        </p:nvSpPr>
        <p:spPr bwMode="gray">
          <a:xfrm>
            <a:off x="8388424" y="4149080"/>
            <a:ext cx="540000" cy="252000"/>
          </a:xfrm>
          <a:prstGeom prst="ellipse">
            <a:avLst/>
          </a:prstGeom>
        </p:spPr>
        <p:style>
          <a:lnRef idx="1">
            <a:schemeClr val="accent4"/>
          </a:lnRef>
          <a:fillRef idx="3">
            <a:schemeClr val="accent4"/>
          </a:fillRef>
          <a:effectRef idx="2">
            <a:schemeClr val="accent4"/>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spcAft>
                <a:spcPts val="300"/>
              </a:spcAft>
            </a:pPr>
            <a:r>
              <a:rPr lang="zh-CN" altLang="en-US" sz="1000" smtClean="0">
                <a:latin typeface="微软雅黑" pitchFamily="34" charset="-122"/>
                <a:ea typeface="微软雅黑" pitchFamily="34" charset="-122"/>
                <a:cs typeface="Arial"/>
              </a:rPr>
              <a:t>可行性</a:t>
            </a:r>
            <a:endParaRPr lang="en-US" sz="1000" smtClean="0">
              <a:latin typeface="微软雅黑" pitchFamily="34" charset="-122"/>
              <a:ea typeface="微软雅黑" pitchFamily="34" charset="-122"/>
              <a:cs typeface="Arial"/>
            </a:endParaRPr>
          </a:p>
        </p:txBody>
      </p:sp>
      <p:sp>
        <p:nvSpPr>
          <p:cNvPr id="96" name="Oval 95"/>
          <p:cNvSpPr/>
          <p:nvPr/>
        </p:nvSpPr>
        <p:spPr bwMode="gray">
          <a:xfrm>
            <a:off x="176397" y="1501608"/>
            <a:ext cx="252000" cy="252000"/>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spcAft>
                <a:spcPts val="300"/>
              </a:spcAft>
            </a:pPr>
            <a:r>
              <a:rPr lang="en-US" sz="1200" b="1" smtClean="0">
                <a:latin typeface="微软雅黑" pitchFamily="34" charset="-122"/>
                <a:ea typeface="微软雅黑" pitchFamily="34" charset="-122"/>
                <a:cs typeface="Arial"/>
              </a:rPr>
              <a:t>1</a:t>
            </a:r>
          </a:p>
        </p:txBody>
      </p:sp>
      <p:sp>
        <p:nvSpPr>
          <p:cNvPr id="97" name="Oval 96"/>
          <p:cNvSpPr/>
          <p:nvPr/>
        </p:nvSpPr>
        <p:spPr bwMode="gray">
          <a:xfrm>
            <a:off x="2733696" y="1501608"/>
            <a:ext cx="252000" cy="252000"/>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spcAft>
                <a:spcPts val="300"/>
              </a:spcAft>
            </a:pPr>
            <a:r>
              <a:rPr lang="en-US" sz="1200" b="1" smtClean="0">
                <a:latin typeface="微软雅黑" pitchFamily="34" charset="-122"/>
                <a:ea typeface="微软雅黑" pitchFamily="34" charset="-122"/>
                <a:cs typeface="Arial"/>
              </a:rPr>
              <a:t>2</a:t>
            </a:r>
          </a:p>
        </p:txBody>
      </p:sp>
      <p:sp>
        <p:nvSpPr>
          <p:cNvPr id="98" name="Oval 97"/>
          <p:cNvSpPr/>
          <p:nvPr/>
        </p:nvSpPr>
        <p:spPr bwMode="gray">
          <a:xfrm>
            <a:off x="6624300" y="1501608"/>
            <a:ext cx="252000" cy="252000"/>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spcAft>
                <a:spcPts val="300"/>
              </a:spcAft>
            </a:pPr>
            <a:r>
              <a:rPr lang="en-US" sz="1200" b="1" smtClean="0">
                <a:latin typeface="微软雅黑" pitchFamily="34" charset="-122"/>
                <a:ea typeface="微软雅黑" pitchFamily="34" charset="-122"/>
                <a:cs typeface="Arial"/>
              </a:rPr>
              <a:t>3</a:t>
            </a:r>
          </a:p>
        </p:txBody>
      </p:sp>
      <p:grpSp>
        <p:nvGrpSpPr>
          <p:cNvPr id="67" name="Group 66"/>
          <p:cNvGrpSpPr/>
          <p:nvPr/>
        </p:nvGrpSpPr>
        <p:grpSpPr>
          <a:xfrm>
            <a:off x="7274859" y="84738"/>
            <a:ext cx="1195978" cy="510566"/>
            <a:chOff x="567157" y="2420888"/>
            <a:chExt cx="6927377" cy="3456384"/>
          </a:xfrm>
        </p:grpSpPr>
        <p:sp>
          <p:nvSpPr>
            <p:cNvPr id="99" name="Rectangle 13"/>
            <p:cNvSpPr>
              <a:spLocks noChangeArrowheads="1"/>
            </p:cNvSpPr>
            <p:nvPr/>
          </p:nvSpPr>
          <p:spPr bwMode="auto">
            <a:xfrm>
              <a:off x="1127329" y="24208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sp>
          <p:nvSpPr>
            <p:cNvPr id="100" name="Rectangle 27"/>
            <p:cNvSpPr>
              <a:spLocks noChangeArrowheads="1"/>
            </p:cNvSpPr>
            <p:nvPr/>
          </p:nvSpPr>
          <p:spPr bwMode="auto">
            <a:xfrm>
              <a:off x="2249865" y="2420889"/>
              <a:ext cx="2160240" cy="3456383"/>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a:latin typeface="+mn-ea"/>
              </a:endParaRPr>
            </a:p>
          </p:txBody>
        </p:sp>
        <p:sp>
          <p:nvSpPr>
            <p:cNvPr id="101" name="Rectangle 42"/>
            <p:cNvSpPr>
              <a:spLocks noChangeArrowheads="1"/>
            </p:cNvSpPr>
            <p:nvPr/>
          </p:nvSpPr>
          <p:spPr bwMode="auto">
            <a:xfrm>
              <a:off x="5686372" y="2420890"/>
              <a:ext cx="1808162" cy="3456382"/>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smtClean="0">
                <a:latin typeface="+mn-ea"/>
                <a:ea typeface="+mn-ea"/>
              </a:endParaRPr>
            </a:p>
          </p:txBody>
        </p:sp>
        <p:sp>
          <p:nvSpPr>
            <p:cNvPr id="102" name="Rectangle 47"/>
            <p:cNvSpPr>
              <a:spLocks noChangeArrowheads="1"/>
            </p:cNvSpPr>
            <p:nvPr/>
          </p:nvSpPr>
          <p:spPr bwMode="auto">
            <a:xfrm>
              <a:off x="4867553" y="2420889"/>
              <a:ext cx="611833" cy="3456383"/>
            </a:xfrm>
            <a:prstGeom prst="rect">
              <a:avLst/>
            </a:prstGeom>
            <a:ln w="9525">
              <a:solidFill>
                <a:schemeClr val="bg1"/>
              </a:solidFill>
            </a:ln>
          </p:spPr>
          <p:style>
            <a:lnRef idx="3">
              <a:schemeClr val="lt1"/>
            </a:lnRef>
            <a:fillRef idx="1">
              <a:schemeClr val="accent4"/>
            </a:fillRef>
            <a:effectRef idx="1">
              <a:schemeClr val="accent4"/>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sp>
          <p:nvSpPr>
            <p:cNvPr id="103" name="Rectangle 13"/>
            <p:cNvSpPr>
              <a:spLocks noChangeArrowheads="1"/>
            </p:cNvSpPr>
            <p:nvPr/>
          </p:nvSpPr>
          <p:spPr bwMode="auto">
            <a:xfrm>
              <a:off x="1127329" y="42591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cxnSp>
          <p:nvCxnSpPr>
            <p:cNvPr id="104" name="AutoShape 56"/>
            <p:cNvCxnSpPr>
              <a:cxnSpLocks noChangeShapeType="1"/>
              <a:stCxn id="99" idx="3"/>
              <a:endCxn id="100" idx="1"/>
            </p:cNvCxnSpPr>
            <p:nvPr/>
          </p:nvCxnSpPr>
          <p:spPr bwMode="auto">
            <a:xfrm>
              <a:off x="1847329" y="3212976"/>
              <a:ext cx="402536" cy="93610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5" name="AutoShape 56"/>
            <p:cNvCxnSpPr>
              <a:cxnSpLocks noChangeShapeType="1"/>
              <a:stCxn id="103" idx="3"/>
              <a:endCxn id="100" idx="1"/>
            </p:cNvCxnSpPr>
            <p:nvPr/>
          </p:nvCxnSpPr>
          <p:spPr bwMode="auto">
            <a:xfrm flipV="1">
              <a:off x="1847329" y="4149081"/>
              <a:ext cx="402536" cy="90219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6" name="Straight Arrow Connector 105"/>
            <p:cNvCxnSpPr>
              <a:stCxn id="100" idx="3"/>
              <a:endCxn id="102" idx="1"/>
            </p:cNvCxnSpPr>
            <p:nvPr/>
          </p:nvCxnSpPr>
          <p:spPr bwMode="auto">
            <a:xfrm>
              <a:off x="4410105" y="4149081"/>
              <a:ext cx="457448"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7" name="Straight Arrow Connector 106"/>
            <p:cNvCxnSpPr>
              <a:stCxn id="102" idx="3"/>
              <a:endCxn id="101" idx="1"/>
            </p:cNvCxnSpPr>
            <p:nvPr/>
          </p:nvCxnSpPr>
          <p:spPr bwMode="auto">
            <a:xfrm>
              <a:off x="5479386" y="4149081"/>
              <a:ext cx="206986"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8" name="Rectangle 20"/>
            <p:cNvSpPr>
              <a:spLocks noChangeArrowheads="1"/>
            </p:cNvSpPr>
            <p:nvPr/>
          </p:nvSpPr>
          <p:spPr bwMode="auto">
            <a:xfrm>
              <a:off x="567157" y="2422274"/>
              <a:ext cx="416156" cy="3421089"/>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grpSp>
    </p:spTree>
    <p:extLst>
      <p:ext uri="{BB962C8B-B14F-4D97-AF65-F5344CB8AC3E}">
        <p14:creationId xmlns:p14="http://schemas.microsoft.com/office/powerpoint/2010/main" val="2737704180"/>
      </p:ext>
    </p:extLst>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87" name="Table 86"/>
          <p:cNvGraphicFramePr>
            <a:graphicFrameLocks noGrp="1"/>
          </p:cNvGraphicFramePr>
          <p:nvPr>
            <p:extLst>
              <p:ext uri="{D42A27DB-BD31-4B8C-83A1-F6EECF244321}">
                <p14:modId xmlns:p14="http://schemas.microsoft.com/office/powerpoint/2010/main" val="750762366"/>
              </p:ext>
            </p:extLst>
          </p:nvPr>
        </p:nvGraphicFramePr>
        <p:xfrm>
          <a:off x="1239384" y="1865870"/>
          <a:ext cx="7493810" cy="4578811"/>
        </p:xfrm>
        <a:graphic>
          <a:graphicData uri="http://schemas.openxmlformats.org/drawingml/2006/table">
            <a:tbl>
              <a:tblPr>
                <a:tableStyleId>{5C22544A-7EE6-4342-B048-85BDC9FD1C3A}</a:tableStyleId>
              </a:tblPr>
              <a:tblGrid>
                <a:gridCol w="749381"/>
                <a:gridCol w="749381"/>
                <a:gridCol w="749381"/>
                <a:gridCol w="749381"/>
                <a:gridCol w="749381"/>
                <a:gridCol w="749381"/>
                <a:gridCol w="749381"/>
                <a:gridCol w="749381"/>
                <a:gridCol w="749381"/>
                <a:gridCol w="749381"/>
              </a:tblGrid>
              <a:tr h="729676">
                <a:tc>
                  <a:txBody>
                    <a:bodyPr vert="horz" wrap="square"/>
                    <a:lstStyle/>
                    <a:p>
                      <a:endParaRPr lang="en-US"/>
                    </a:p>
                  </a:txBody>
                  <a:tcPr>
                    <a:pattFill prst="dkDnDiag">
                      <a:fgClr>
                        <a:schemeClr val="accent6"/>
                      </a:fgClr>
                      <a:bgClr>
                        <a:schemeClr val="bg1"/>
                      </a:bgClr>
                    </a:pattFill>
                  </a:tcPr>
                </a:tc>
                <a:tc>
                  <a:txBody>
                    <a:bodyPr vert="horz" wrap="square"/>
                    <a:lstStyle/>
                    <a:p>
                      <a:endParaRPr lang="en-US"/>
                    </a:p>
                  </a:txBody>
                  <a:tcPr>
                    <a:pattFill prst="dkDnDiag">
                      <a:fgClr>
                        <a:schemeClr val="accent6"/>
                      </a:fgClr>
                      <a:bgClr>
                        <a:schemeClr val="bg1"/>
                      </a:bgClr>
                    </a:pattFill>
                  </a:tcPr>
                </a:tc>
                <a:tc>
                  <a:txBody>
                    <a:bodyPr vert="horz" wrap="square"/>
                    <a:lstStyle/>
                    <a:p>
                      <a:endParaRPr lang="en-US"/>
                    </a:p>
                  </a:txBody>
                  <a:tcPr>
                    <a:pattFill prst="dkDnDiag">
                      <a:fgClr>
                        <a:schemeClr val="accent6"/>
                      </a:fgClr>
                      <a:bgClr>
                        <a:schemeClr val="bg1"/>
                      </a:bgClr>
                    </a:pattFill>
                  </a:tcPr>
                </a:tc>
                <a:tc>
                  <a:txBody>
                    <a:bodyPr vert="horz" wrap="square"/>
                    <a:lstStyle/>
                    <a:p>
                      <a:endParaRPr lang="en-US"/>
                    </a:p>
                  </a:txBody>
                  <a:tcPr>
                    <a:pattFill prst="dkDnDiag">
                      <a:fgClr>
                        <a:schemeClr val="accent6"/>
                      </a:fgClr>
                      <a:bgClr>
                        <a:schemeClr val="bg1"/>
                      </a:bgClr>
                    </a:pattFill>
                  </a:tcPr>
                </a:tc>
                <a:tc>
                  <a:txBody>
                    <a:bodyPr vert="horz" wrap="square"/>
                    <a:lstStyle/>
                    <a:p>
                      <a:endParaRPr lang="en-US"/>
                    </a:p>
                  </a:txBody>
                  <a:tcPr>
                    <a:pattFill prst="dkDnDiag">
                      <a:fgClr>
                        <a:schemeClr val="accent6"/>
                      </a:fgClr>
                      <a:bgClr>
                        <a:schemeClr val="bg1"/>
                      </a:bgClr>
                    </a:pattFill>
                  </a:tcPr>
                </a:tc>
                <a:tc>
                  <a:txBody>
                    <a:bodyPr vert="horz" wrap="square"/>
                    <a:lstStyle/>
                    <a:p>
                      <a:endParaRPr lang="en-US"/>
                    </a:p>
                  </a:txBody>
                  <a:tcPr>
                    <a:pattFill prst="dkDnDiag">
                      <a:fgClr>
                        <a:schemeClr val="accent6"/>
                      </a:fgClr>
                      <a:bgClr>
                        <a:schemeClr val="bg1"/>
                      </a:bgClr>
                    </a:pattFill>
                  </a:tcPr>
                </a:tc>
                <a:tc>
                  <a:txBody>
                    <a:bodyPr vert="horz" wrap="square"/>
                    <a:lstStyle/>
                    <a:p>
                      <a:endParaRPr lang="en-US"/>
                    </a:p>
                  </a:txBody>
                  <a:tcPr>
                    <a:pattFill prst="dkDnDiag">
                      <a:fgClr>
                        <a:schemeClr val="accent6"/>
                      </a:fgClr>
                      <a:bgClr>
                        <a:schemeClr val="bg1"/>
                      </a:bgClr>
                    </a:pattFill>
                  </a:tcPr>
                </a:tc>
                <a:tc>
                  <a:txBody>
                    <a:bodyPr vert="horz" wrap="square"/>
                    <a:lstStyle/>
                    <a:p>
                      <a:endParaRPr lang="en-US"/>
                    </a:p>
                  </a:txBody>
                  <a:tcPr>
                    <a:pattFill prst="dkDnDiag">
                      <a:fgClr>
                        <a:schemeClr val="accent6"/>
                      </a:fgClr>
                      <a:bgClr>
                        <a:schemeClr val="bg1"/>
                      </a:bgClr>
                    </a:pattFill>
                  </a:tcPr>
                </a:tc>
                <a:tc>
                  <a:txBody>
                    <a:bodyPr vert="horz" wrap="square"/>
                    <a:lstStyle/>
                    <a:p>
                      <a:endParaRPr lang="en-US"/>
                    </a:p>
                  </a:txBody>
                  <a:tcPr>
                    <a:pattFill prst="dkDnDiag">
                      <a:fgClr>
                        <a:schemeClr val="accent6"/>
                      </a:fgClr>
                      <a:bgClr>
                        <a:schemeClr val="bg1"/>
                      </a:bgClr>
                    </a:pattFill>
                  </a:tcPr>
                </a:tc>
                <a:tc>
                  <a:txBody>
                    <a:bodyPr vert="horz" wrap="square"/>
                    <a:lstStyle/>
                    <a:p>
                      <a:endParaRPr lang="en-US"/>
                    </a:p>
                  </a:txBody>
                  <a:tcPr>
                    <a:pattFill prst="dkDnDiag">
                      <a:fgClr>
                        <a:schemeClr val="accent6"/>
                      </a:fgClr>
                      <a:bgClr>
                        <a:schemeClr val="bg1"/>
                      </a:bgClr>
                    </a:pattFill>
                  </a:tcPr>
                </a:tc>
              </a:tr>
              <a:tr h="760466">
                <a:tc>
                  <a:txBody>
                    <a:bodyPr vert="horz" wrap="square"/>
                    <a:lstStyle/>
                    <a:p>
                      <a:endParaRPr lang="en-US"/>
                    </a:p>
                  </a:txBody>
                  <a:tcPr>
                    <a:pattFill prst="dkDnDiag">
                      <a:fgClr>
                        <a:schemeClr val="accent6"/>
                      </a:fgClr>
                      <a:bgClr>
                        <a:schemeClr val="bg1"/>
                      </a:bgClr>
                    </a:pattFill>
                  </a:tcPr>
                </a:tc>
                <a:tc>
                  <a:txBody>
                    <a:bodyPr vert="horz" wrap="square"/>
                    <a:lstStyle/>
                    <a:p>
                      <a:endParaRPr lang="en-US"/>
                    </a:p>
                  </a:txBody>
                  <a:tcPr>
                    <a:pattFill prst="dkDnDiag">
                      <a:fgClr>
                        <a:schemeClr val="accent6"/>
                      </a:fgClr>
                      <a:bgClr>
                        <a:schemeClr val="bg1"/>
                      </a:bgClr>
                    </a:pattFill>
                  </a:tcPr>
                </a:tc>
                <a:tc>
                  <a:txBody>
                    <a:bodyPr vert="horz" wrap="square"/>
                    <a:lstStyle/>
                    <a:p>
                      <a:endParaRPr lang="en-US"/>
                    </a:p>
                  </a:txBody>
                  <a:tcPr>
                    <a:pattFill prst="dkDnDiag">
                      <a:fgClr>
                        <a:schemeClr val="accent6"/>
                      </a:fgClr>
                      <a:bgClr>
                        <a:schemeClr val="bg1"/>
                      </a:bgClr>
                    </a:pattFill>
                  </a:tcPr>
                </a:tc>
                <a:tc>
                  <a:txBody>
                    <a:bodyPr vert="horz" wrap="square"/>
                    <a:lstStyle/>
                    <a:p>
                      <a:endParaRPr lang="en-US"/>
                    </a:p>
                  </a:txBody>
                  <a:tcPr>
                    <a:pattFill prst="dkDnDiag">
                      <a:fgClr>
                        <a:schemeClr val="accent6"/>
                      </a:fgClr>
                      <a:bgClr>
                        <a:schemeClr val="bg1"/>
                      </a:bgClr>
                    </a:pattFill>
                  </a:tcPr>
                </a:tc>
                <a:tc>
                  <a:txBody>
                    <a:bodyPr vert="horz" wrap="square"/>
                    <a:lstStyle/>
                    <a:p>
                      <a:endParaRPr lang="en-US"/>
                    </a:p>
                  </a:txBody>
                  <a:tcPr>
                    <a:pattFill prst="dkDnDiag">
                      <a:fgClr>
                        <a:schemeClr val="accent6"/>
                      </a:fgClr>
                      <a:bgClr>
                        <a:schemeClr val="bg1"/>
                      </a:bgClr>
                    </a:pattFill>
                  </a:tcPr>
                </a:tc>
                <a:tc>
                  <a:txBody>
                    <a:bodyPr vert="horz" wrap="square"/>
                    <a:lstStyle/>
                    <a:p>
                      <a:endParaRPr lang="en-US"/>
                    </a:p>
                  </a:txBody>
                  <a:tcPr>
                    <a:pattFill prst="dkDnDiag">
                      <a:fgClr>
                        <a:schemeClr val="accent6"/>
                      </a:fgClr>
                      <a:bgClr>
                        <a:schemeClr val="bg1"/>
                      </a:bgClr>
                    </a:pattFill>
                  </a:tcPr>
                </a:tc>
                <a:tc>
                  <a:txBody>
                    <a:bodyPr vert="horz" wrap="square"/>
                    <a:lstStyle/>
                    <a:p>
                      <a:endParaRPr lang="en-US"/>
                    </a:p>
                  </a:txBody>
                  <a:tcPr>
                    <a:pattFill prst="dkDnDiag">
                      <a:fgClr>
                        <a:schemeClr val="accent6"/>
                      </a:fgClr>
                      <a:bgClr>
                        <a:schemeClr val="bg1"/>
                      </a:bgClr>
                    </a:pattFill>
                  </a:tcPr>
                </a:tc>
                <a:tc>
                  <a:txBody>
                    <a:bodyPr vert="horz" wrap="square"/>
                    <a:lstStyle/>
                    <a:p>
                      <a:endParaRPr lang="en-US"/>
                    </a:p>
                  </a:txBody>
                  <a:tcPr>
                    <a:pattFill prst="dkDnDiag">
                      <a:fgClr>
                        <a:schemeClr val="accent6"/>
                      </a:fgClr>
                      <a:bgClr>
                        <a:schemeClr val="bg1"/>
                      </a:bgClr>
                    </a:pattFill>
                  </a:tcPr>
                </a:tc>
                <a:tc>
                  <a:txBody>
                    <a:bodyPr vert="horz" wrap="square"/>
                    <a:lstStyle/>
                    <a:p>
                      <a:endParaRPr lang="en-US"/>
                    </a:p>
                  </a:txBody>
                  <a:tcPr>
                    <a:pattFill prst="dkDnDiag">
                      <a:fgClr>
                        <a:schemeClr val="accent6"/>
                      </a:fgClr>
                      <a:bgClr>
                        <a:schemeClr val="bg1"/>
                      </a:bgClr>
                    </a:pattFill>
                  </a:tcPr>
                </a:tc>
                <a:tc>
                  <a:txBody>
                    <a:bodyPr vert="horz" wrap="square"/>
                    <a:lstStyle/>
                    <a:p>
                      <a:endParaRPr lang="en-US"/>
                    </a:p>
                  </a:txBody>
                  <a:tcPr>
                    <a:pattFill prst="dkDnDiag">
                      <a:fgClr>
                        <a:schemeClr val="accent6"/>
                      </a:fgClr>
                      <a:bgClr>
                        <a:schemeClr val="bg1"/>
                      </a:bgClr>
                    </a:pattFill>
                  </a:tcPr>
                </a:tc>
              </a:tr>
              <a:tr h="760467">
                <a:tc>
                  <a:txBody>
                    <a:bodyPr vert="horz" wrap="square"/>
                    <a:lstStyle/>
                    <a:p>
                      <a:endParaRPr lang="en-US"/>
                    </a:p>
                  </a:txBody>
                  <a:tcPr>
                    <a:pattFill prst="dkDnDiag">
                      <a:fgClr>
                        <a:schemeClr val="accent6"/>
                      </a:fgClr>
                      <a:bgClr>
                        <a:schemeClr val="bg1"/>
                      </a:bgClr>
                    </a:pattFill>
                  </a:tcPr>
                </a:tc>
                <a:tc>
                  <a:txBody>
                    <a:bodyPr vert="horz" wrap="square"/>
                    <a:lstStyle/>
                    <a:p>
                      <a:endParaRPr lang="en-US"/>
                    </a:p>
                  </a:txBody>
                  <a:tcPr>
                    <a:pattFill prst="dkDnDiag">
                      <a:fgClr>
                        <a:schemeClr val="accent6"/>
                      </a:fgClr>
                      <a:bgClr>
                        <a:schemeClr val="bg1"/>
                      </a:bgClr>
                    </a:pattFill>
                  </a:tcPr>
                </a:tc>
                <a:tc>
                  <a:txBody>
                    <a:bodyPr vert="horz" wrap="square"/>
                    <a:lstStyle/>
                    <a:p>
                      <a:endParaRPr lang="en-US"/>
                    </a:p>
                  </a:txBody>
                  <a:tcPr>
                    <a:pattFill prst="dkDnDiag">
                      <a:fgClr>
                        <a:schemeClr val="accent6"/>
                      </a:fgClr>
                      <a:bgClr>
                        <a:schemeClr val="bg1"/>
                      </a:bgClr>
                    </a:pattFill>
                  </a:tcPr>
                </a:tc>
                <a:tc>
                  <a:txBody>
                    <a:bodyPr vert="horz" wrap="square"/>
                    <a:lstStyle/>
                    <a:p>
                      <a:endParaRPr lang="en-US"/>
                    </a:p>
                  </a:txBody>
                  <a:tcPr>
                    <a:pattFill prst="dkDnDiag">
                      <a:fgClr>
                        <a:schemeClr val="accent6"/>
                      </a:fgClr>
                      <a:bgClr>
                        <a:schemeClr val="bg1"/>
                      </a:bgClr>
                    </a:pattFill>
                  </a:tcPr>
                </a:tc>
                <a:tc>
                  <a:txBody>
                    <a:bodyPr vert="horz" wrap="square"/>
                    <a:lstStyle/>
                    <a:p>
                      <a:endParaRPr lang="en-US"/>
                    </a:p>
                  </a:txBody>
                  <a:tcPr>
                    <a:pattFill prst="dkDnDiag">
                      <a:fgClr>
                        <a:schemeClr val="accent6"/>
                      </a:fgClr>
                      <a:bgClr>
                        <a:schemeClr val="bg1"/>
                      </a:bgClr>
                    </a:pattFill>
                  </a:tcPr>
                </a:tc>
                <a:tc>
                  <a:txBody>
                    <a:bodyPr vert="horz" wrap="square"/>
                    <a:lstStyle/>
                    <a:p>
                      <a:endParaRPr lang="en-US"/>
                    </a:p>
                  </a:txBody>
                  <a:tcPr>
                    <a:pattFill prst="dkDnDiag">
                      <a:fgClr>
                        <a:schemeClr val="accent6"/>
                      </a:fgClr>
                      <a:bgClr>
                        <a:schemeClr val="bg1"/>
                      </a:bgClr>
                    </a:pattFill>
                  </a:tcPr>
                </a:tc>
                <a:tc>
                  <a:txBody>
                    <a:bodyPr vert="horz" wrap="square"/>
                    <a:lstStyle/>
                    <a:p>
                      <a:endParaRPr lang="en-US"/>
                    </a:p>
                  </a:txBody>
                  <a:tcPr>
                    <a:pattFill prst="dkDnDiag">
                      <a:fgClr>
                        <a:schemeClr val="accent6"/>
                      </a:fgClr>
                      <a:bgClr>
                        <a:schemeClr val="bg1"/>
                      </a:bgClr>
                    </a:pattFill>
                  </a:tcPr>
                </a:tc>
                <a:tc>
                  <a:txBody>
                    <a:bodyPr vert="horz" wrap="square"/>
                    <a:lstStyle/>
                    <a:p>
                      <a:endParaRPr lang="en-US"/>
                    </a:p>
                  </a:txBody>
                  <a:tcPr>
                    <a:pattFill prst="dkDnDiag">
                      <a:fgClr>
                        <a:schemeClr val="accent6"/>
                      </a:fgClr>
                      <a:bgClr>
                        <a:schemeClr val="bg1"/>
                      </a:bgClr>
                    </a:pattFill>
                  </a:tcPr>
                </a:tc>
                <a:tc>
                  <a:txBody>
                    <a:bodyPr vert="horz" wrap="square"/>
                    <a:lstStyle/>
                    <a:p>
                      <a:endParaRPr lang="en-US"/>
                    </a:p>
                  </a:txBody>
                  <a:tcPr>
                    <a:pattFill prst="dkDnDiag">
                      <a:fgClr>
                        <a:schemeClr val="accent6"/>
                      </a:fgClr>
                      <a:bgClr>
                        <a:schemeClr val="bg1"/>
                      </a:bgClr>
                    </a:pattFill>
                  </a:tcPr>
                </a:tc>
                <a:tc>
                  <a:txBody>
                    <a:bodyPr vert="horz" wrap="square"/>
                    <a:lstStyle/>
                    <a:p>
                      <a:endParaRPr lang="en-US"/>
                    </a:p>
                  </a:txBody>
                  <a:tcPr>
                    <a:pattFill prst="dkDnDiag">
                      <a:fgClr>
                        <a:schemeClr val="accent6"/>
                      </a:fgClr>
                      <a:bgClr>
                        <a:schemeClr val="bg1"/>
                      </a:bgClr>
                    </a:pattFill>
                  </a:tcPr>
                </a:tc>
              </a:tr>
              <a:tr h="737068">
                <a:tc>
                  <a:txBody>
                    <a:bodyPr vert="horz" wrap="square"/>
                    <a:lstStyle/>
                    <a:p>
                      <a:endParaRPr lang="en-US"/>
                    </a:p>
                  </a:txBody>
                  <a:tcPr>
                    <a:pattFill prst="dkDnDiag">
                      <a:fgClr>
                        <a:schemeClr val="accent6"/>
                      </a:fgClr>
                      <a:bgClr>
                        <a:schemeClr val="bg1"/>
                      </a:bgClr>
                    </a:pattFill>
                  </a:tcPr>
                </a:tc>
                <a:tc>
                  <a:txBody>
                    <a:bodyPr vert="horz" wrap="square"/>
                    <a:lstStyle/>
                    <a:p>
                      <a:endParaRPr lang="en-US"/>
                    </a:p>
                  </a:txBody>
                  <a:tcPr>
                    <a:pattFill prst="dkDnDiag">
                      <a:fgClr>
                        <a:schemeClr val="accent6"/>
                      </a:fgClr>
                      <a:bgClr>
                        <a:schemeClr val="bg1"/>
                      </a:bgClr>
                    </a:pattFill>
                  </a:tcPr>
                </a:tc>
                <a:tc>
                  <a:txBody>
                    <a:bodyPr vert="horz" wrap="square"/>
                    <a:lstStyle/>
                    <a:p>
                      <a:endParaRPr lang="en-US"/>
                    </a:p>
                  </a:txBody>
                  <a:tcPr>
                    <a:pattFill prst="dkDnDiag">
                      <a:fgClr>
                        <a:schemeClr val="accent6"/>
                      </a:fgClr>
                      <a:bgClr>
                        <a:schemeClr val="bg1"/>
                      </a:bgClr>
                    </a:pattFill>
                  </a:tcPr>
                </a:tc>
                <a:tc>
                  <a:txBody>
                    <a:bodyPr vert="horz" wrap="square"/>
                    <a:lstStyle/>
                    <a:p>
                      <a:endParaRPr lang="en-US"/>
                    </a:p>
                  </a:txBody>
                  <a:tcPr>
                    <a:pattFill prst="dkDnDiag">
                      <a:fgClr>
                        <a:schemeClr val="accent6"/>
                      </a:fgClr>
                      <a:bgClr>
                        <a:schemeClr val="bg1"/>
                      </a:bgClr>
                    </a:pattFill>
                  </a:tcPr>
                </a:tc>
                <a:tc>
                  <a:txBody>
                    <a:bodyPr vert="horz" wrap="square"/>
                    <a:lstStyle/>
                    <a:p>
                      <a:endParaRPr lang="en-US"/>
                    </a:p>
                  </a:txBody>
                  <a:tcPr>
                    <a:pattFill prst="dkDnDiag">
                      <a:fgClr>
                        <a:schemeClr val="accent6"/>
                      </a:fgClr>
                      <a:bgClr>
                        <a:schemeClr val="bg1"/>
                      </a:bgClr>
                    </a:pattFill>
                  </a:tcPr>
                </a:tc>
                <a:tc>
                  <a:txBody>
                    <a:bodyPr vert="horz" wrap="square"/>
                    <a:lstStyle/>
                    <a:p>
                      <a:endParaRPr lang="en-US"/>
                    </a:p>
                  </a:txBody>
                  <a:tcPr>
                    <a:pattFill prst="dkDnDiag">
                      <a:fgClr>
                        <a:schemeClr val="accent6"/>
                      </a:fgClr>
                      <a:bgClr>
                        <a:schemeClr val="bg1"/>
                      </a:bgClr>
                    </a:pattFill>
                  </a:tcPr>
                </a:tc>
                <a:tc>
                  <a:txBody>
                    <a:bodyPr vert="horz" wrap="square"/>
                    <a:lstStyle/>
                    <a:p>
                      <a:endParaRPr lang="en-US"/>
                    </a:p>
                  </a:txBody>
                  <a:tcPr>
                    <a:pattFill prst="dkDnDiag">
                      <a:fgClr>
                        <a:schemeClr val="accent6"/>
                      </a:fgClr>
                      <a:bgClr>
                        <a:schemeClr val="bg1"/>
                      </a:bgClr>
                    </a:pattFill>
                  </a:tcPr>
                </a:tc>
                <a:tc>
                  <a:txBody>
                    <a:bodyPr vert="horz" wrap="square"/>
                    <a:lstStyle/>
                    <a:p>
                      <a:endParaRPr lang="en-US"/>
                    </a:p>
                  </a:txBody>
                  <a:tcPr>
                    <a:pattFill prst="dkDnDiag">
                      <a:fgClr>
                        <a:schemeClr val="accent6"/>
                      </a:fgClr>
                      <a:bgClr>
                        <a:schemeClr val="bg1"/>
                      </a:bgClr>
                    </a:pattFill>
                  </a:tcPr>
                </a:tc>
                <a:tc>
                  <a:txBody>
                    <a:bodyPr vert="horz" wrap="square"/>
                    <a:lstStyle/>
                    <a:p>
                      <a:endParaRPr lang="en-US"/>
                    </a:p>
                  </a:txBody>
                  <a:tcPr>
                    <a:pattFill prst="dkDnDiag">
                      <a:fgClr>
                        <a:schemeClr val="accent6"/>
                      </a:fgClr>
                      <a:bgClr>
                        <a:schemeClr val="bg1"/>
                      </a:bgClr>
                    </a:pattFill>
                  </a:tcPr>
                </a:tc>
                <a:tc>
                  <a:txBody>
                    <a:bodyPr vert="horz" wrap="square"/>
                    <a:lstStyle/>
                    <a:p>
                      <a:endParaRPr lang="en-US"/>
                    </a:p>
                  </a:txBody>
                  <a:tcPr>
                    <a:pattFill prst="dkDnDiag">
                      <a:fgClr>
                        <a:schemeClr val="accent6"/>
                      </a:fgClr>
                      <a:bgClr>
                        <a:schemeClr val="bg1"/>
                      </a:bgClr>
                    </a:pattFill>
                  </a:tcPr>
                </a:tc>
              </a:tr>
              <a:tr h="265189">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r>
              <a:tr h="265189">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r>
              <a:tr h="265189">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r>
              <a:tr h="265189">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r>
              <a:tr h="265189">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r>
              <a:tr h="265189">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c>
                  <a:txBody>
                    <a:bodyPr vert="horz" wrap="square"/>
                    <a:lstStyle/>
                    <a:p>
                      <a:endParaRPr lang="en-US" sz="1000"/>
                    </a:p>
                  </a:txBody>
                  <a:tcPr>
                    <a:pattFill prst="dkDnDiag">
                      <a:fgClr>
                        <a:schemeClr val="accent6"/>
                      </a:fgClr>
                      <a:bgClr>
                        <a:schemeClr val="bg1"/>
                      </a:bgClr>
                    </a:pattFill>
                  </a:tcPr>
                </a:tc>
              </a:tr>
            </a:tbl>
          </a:graphicData>
        </a:graphic>
      </p:graphicFrame>
      <p:sp>
        <p:nvSpPr>
          <p:cNvPr id="4" name="Title 3"/>
          <p:cNvSpPr>
            <a:spLocks noGrp="1"/>
          </p:cNvSpPr>
          <p:nvPr>
            <p:ph type="title"/>
          </p:nvPr>
        </p:nvSpPr>
        <p:spPr/>
        <p:txBody>
          <a:bodyPr/>
          <a:lstStyle/>
          <a:p>
            <a:pPr marL="285750" indent="-285750">
              <a:buFont typeface="Arial" pitchFamily="34" charset="0"/>
              <a:buChar char="•"/>
            </a:pPr>
            <a:r>
              <a:rPr lang="zh-CN" altLang="en-US"/>
              <a:t>结合</a:t>
            </a:r>
            <a:r>
              <a:rPr lang="zh-CN" altLang="en-US" smtClean="0"/>
              <a:t>利益相关方的价值诉求分析，梳理电子商务平台可选业务</a:t>
            </a:r>
            <a:endParaRPr lang="en-US"/>
          </a:p>
        </p:txBody>
      </p:sp>
      <p:sp>
        <p:nvSpPr>
          <p:cNvPr id="51" name="Slide Number Placeholder 2"/>
          <p:cNvSpPr>
            <a:spLocks noGrp="1"/>
          </p:cNvSpPr>
          <p:nvPr>
            <p:ph type="sldNum" sz="quarter" idx="11"/>
          </p:nvPr>
        </p:nvSpPr>
        <p:spPr/>
        <p:txBody>
          <a:bodyPr/>
          <a:lstStyle/>
          <a:p>
            <a:fld id="{916D2383-AA66-4E37-A027-B5DEB07741A2}" type="slidenum">
              <a:rPr lang="en-US" altLang="zh-CN" smtClean="0"/>
              <a:t>33</a:t>
            </a:fld>
            <a:br>
              <a:rPr lang="en-US" altLang="zh-CN" smtClean="0"/>
            </a:br>
            <a:endParaRPr lang="en-US" altLang="zh-CN"/>
          </a:p>
        </p:txBody>
      </p:sp>
      <p:sp>
        <p:nvSpPr>
          <p:cNvPr id="2" name="Content Placeholder 1"/>
          <p:cNvSpPr>
            <a:spLocks noGrp="1"/>
          </p:cNvSpPr>
          <p:nvPr>
            <p:ph sz="quarter" idx="12"/>
          </p:nvPr>
        </p:nvSpPr>
        <p:spPr/>
        <p:txBody>
          <a:bodyPr/>
          <a:lstStyle/>
          <a:p>
            <a:r>
              <a:rPr lang="zh-CN" altLang="en-US" smtClean="0">
                <a:latin typeface="+mn-ea"/>
              </a:rPr>
              <a:t>分析定</a:t>
            </a:r>
            <a:r>
              <a:rPr lang="zh-CN" altLang="en-US">
                <a:latin typeface="+mn-ea"/>
              </a:rPr>
              <a:t>义可选业务模</a:t>
            </a:r>
            <a:r>
              <a:rPr lang="zh-CN" altLang="en-US" smtClean="0">
                <a:latin typeface="+mn-ea"/>
              </a:rPr>
              <a:t>式</a:t>
            </a:r>
            <a:endParaRPr lang="en-US" altLang="zh-CN">
              <a:latin typeface="+mn-ea"/>
            </a:endParaRPr>
          </a:p>
        </p:txBody>
      </p:sp>
      <p:sp>
        <p:nvSpPr>
          <p:cNvPr id="150" name="Footer Placeholder 1"/>
          <p:cNvSpPr txBox="1"/>
          <p:nvPr/>
        </p:nvSpPr>
        <p:spPr bwMode="gray">
          <a:xfrm>
            <a:off x="304800" y="6553200"/>
            <a:ext cx="5522913" cy="228600"/>
          </a:xfrm>
          <a:prstGeom prst="rect">
            <a:avLst/>
          </a:prstGeom>
          <a:noFill/>
          <a:ln w="12700">
            <a:noFill/>
            <a:miter lim="800000"/>
          </a:ln>
          <a:effectLst/>
        </p:spPr>
        <p:txBody>
          <a:bodyPr vert="horz" wrap="square" lIns="91440" tIns="45720" rIns="91440" bIns="45720" numCol="1" anchor="b" anchorCtr="0" compatLnSpc="1">
            <a:prstTxWarp prst="textNoShape">
              <a:avLst/>
            </a:prstTxWarp>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en-US" sz="900" b="0" i="0" u="none" strike="noStrike" kern="1200" cap="none" spc="0" normalizeH="0" baseline="0" noProof="0">
              <a:ln>
                <a:noFill/>
              </a:ln>
              <a:solidFill>
                <a:srgbClr val="000000"/>
              </a:solidFill>
              <a:effectLst/>
              <a:uLnTx/>
              <a:uFillTx/>
              <a:latin typeface="Arial" pitchFamily="34" charset="0"/>
              <a:ea typeface="华文楷体" pitchFamily="2" charset="-122"/>
              <a:cs typeface="+mn-cs"/>
              <a:sym typeface="Symbol" pitchFamily="18" charset="2"/>
            </a:endParaRPr>
          </a:p>
        </p:txBody>
      </p:sp>
      <p:sp>
        <p:nvSpPr>
          <p:cNvPr id="13" name="TextBox 12"/>
          <p:cNvSpPr txBox="1"/>
          <p:nvPr/>
        </p:nvSpPr>
        <p:spPr>
          <a:xfrm>
            <a:off x="152570" y="1527484"/>
            <a:ext cx="1107996" cy="276999"/>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200" i="1" u="sng" smtClean="0">
                <a:latin typeface="微软雅黑" pitchFamily="34" charset="-122"/>
                <a:ea typeface="微软雅黑" pitchFamily="34" charset="-122"/>
              </a:rPr>
              <a:t>关键贸易活动</a:t>
            </a:r>
            <a:endParaRPr lang="en-US" sz="1200" i="1" u="sng" smtClean="0">
              <a:latin typeface="微软雅黑" pitchFamily="34" charset="-122"/>
              <a:ea typeface="微软雅黑" pitchFamily="34" charset="-122"/>
            </a:endParaRPr>
          </a:p>
        </p:txBody>
      </p:sp>
      <p:sp>
        <p:nvSpPr>
          <p:cNvPr id="52" name="Rectangle 51"/>
          <p:cNvSpPr/>
          <p:nvPr/>
        </p:nvSpPr>
        <p:spPr bwMode="gray">
          <a:xfrm>
            <a:off x="5095275" y="6574316"/>
            <a:ext cx="108000" cy="108000"/>
          </a:xfrm>
          <a:prstGeom prst="rect">
            <a:avLst/>
          </a:prstGeom>
        </p:spPr>
        <p:style>
          <a:lnRef idx="1">
            <a:schemeClr val="accent3"/>
          </a:lnRef>
          <a:fillRef idx="3">
            <a:schemeClr val="accent3"/>
          </a:fillRef>
          <a:effectRef idx="2">
            <a:schemeClr val="accent3"/>
          </a:effectRef>
          <a:fontRef idx="minor">
            <a:schemeClr val="lt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171450" indent="-171450" algn="ctr">
              <a:spcAft>
                <a:spcPts val="300"/>
              </a:spcAft>
              <a:buFont typeface="Wingdings" pitchFamily="2" charset="2"/>
              <a:buChar char="§"/>
            </a:pPr>
            <a:endParaRPr lang="en-US" sz="1200" smtClean="0">
              <a:latin typeface="微软雅黑" pitchFamily="34" charset="-122"/>
              <a:ea typeface="微软雅黑" pitchFamily="34" charset="-122"/>
              <a:cs typeface="Arial"/>
            </a:endParaRPr>
          </a:p>
        </p:txBody>
      </p:sp>
      <p:sp>
        <p:nvSpPr>
          <p:cNvPr id="53" name="Rectangle 52"/>
          <p:cNvSpPr/>
          <p:nvPr/>
        </p:nvSpPr>
        <p:spPr bwMode="gray">
          <a:xfrm>
            <a:off x="4211960" y="6574316"/>
            <a:ext cx="108000" cy="108000"/>
          </a:xfrm>
          <a:prstGeom prst="rect">
            <a:avLst/>
          </a:prstGeom>
        </p:spPr>
        <p:style>
          <a:lnRef idx="1">
            <a:schemeClr val="accent5"/>
          </a:lnRef>
          <a:fillRef idx="3">
            <a:schemeClr val="accent5"/>
          </a:fillRef>
          <a:effectRef idx="2">
            <a:schemeClr val="accent5"/>
          </a:effectRef>
          <a:fontRef idx="minor">
            <a:schemeClr val="lt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171450" indent="-171450" algn="ctr">
              <a:spcAft>
                <a:spcPts val="300"/>
              </a:spcAft>
              <a:buFont typeface="Wingdings" pitchFamily="2" charset="2"/>
              <a:buChar char="§"/>
            </a:pPr>
            <a:endParaRPr lang="en-US" sz="1200" smtClean="0">
              <a:latin typeface="微软雅黑" pitchFamily="34" charset="-122"/>
              <a:ea typeface="微软雅黑" pitchFamily="34" charset="-122"/>
              <a:cs typeface="Arial"/>
            </a:endParaRPr>
          </a:p>
        </p:txBody>
      </p:sp>
      <p:sp>
        <p:nvSpPr>
          <p:cNvPr id="54" name="Rectangle 53"/>
          <p:cNvSpPr/>
          <p:nvPr/>
        </p:nvSpPr>
        <p:spPr bwMode="gray">
          <a:xfrm>
            <a:off x="6823500" y="6574316"/>
            <a:ext cx="108000" cy="108000"/>
          </a:xfrm>
          <a:prstGeom prst="rect">
            <a:avLst/>
          </a:prstGeom>
        </p:spPr>
        <p:style>
          <a:lnRef idx="1">
            <a:schemeClr val="accent6"/>
          </a:lnRef>
          <a:fillRef idx="3">
            <a:schemeClr val="accent6"/>
          </a:fillRef>
          <a:effectRef idx="2">
            <a:schemeClr val="accent6"/>
          </a:effectRef>
          <a:fontRef idx="minor">
            <a:schemeClr val="lt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171450" indent="-171450" algn="ctr">
              <a:spcAft>
                <a:spcPts val="300"/>
              </a:spcAft>
              <a:buFont typeface="Wingdings" pitchFamily="2" charset="2"/>
              <a:buChar char="§"/>
            </a:pPr>
            <a:endParaRPr lang="en-US" sz="1200" smtClean="0">
              <a:latin typeface="微软雅黑" pitchFamily="34" charset="-122"/>
              <a:ea typeface="微软雅黑" pitchFamily="34" charset="-122"/>
              <a:cs typeface="Arial"/>
            </a:endParaRPr>
          </a:p>
        </p:txBody>
      </p:sp>
      <p:sp>
        <p:nvSpPr>
          <p:cNvPr id="55" name="TextBox 54"/>
          <p:cNvSpPr txBox="1"/>
          <p:nvPr/>
        </p:nvSpPr>
        <p:spPr>
          <a:xfrm>
            <a:off x="4297483" y="6444044"/>
            <a:ext cx="4591950" cy="369332"/>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nSpc>
                <a:spcPct val="150000"/>
              </a:lnSpc>
            </a:pPr>
            <a:r>
              <a:rPr lang="zh-CN" altLang="en-US" sz="1200" smtClean="0">
                <a:latin typeface="微软雅黑" pitchFamily="34" charset="-122"/>
                <a:ea typeface="微软雅黑" pitchFamily="34" charset="-122"/>
              </a:rPr>
              <a:t>交易业务</a:t>
            </a:r>
            <a:r>
              <a:rPr lang="en-US" altLang="zh-CN" sz="1200" smtClean="0">
                <a:latin typeface="微软雅黑" pitchFamily="34" charset="-122"/>
                <a:ea typeface="微软雅黑" pitchFamily="34" charset="-122"/>
              </a:rPr>
              <a:t>      </a:t>
            </a:r>
            <a:r>
              <a:rPr lang="zh-CN" altLang="en-US" sz="1200" smtClean="0">
                <a:latin typeface="微软雅黑" pitchFamily="34" charset="-122"/>
                <a:ea typeface="微软雅黑" pitchFamily="34" charset="-122"/>
              </a:rPr>
              <a:t>金融业务      实体业务      配套服务     个性化服务</a:t>
            </a:r>
            <a:endParaRPr lang="en-US" sz="1200" smtClean="0">
              <a:latin typeface="微软雅黑" pitchFamily="34" charset="-122"/>
              <a:ea typeface="微软雅黑" pitchFamily="34" charset="-122"/>
            </a:endParaRPr>
          </a:p>
        </p:txBody>
      </p:sp>
      <p:sp>
        <p:nvSpPr>
          <p:cNvPr id="56" name="Rectangle 55"/>
          <p:cNvSpPr/>
          <p:nvPr/>
        </p:nvSpPr>
        <p:spPr bwMode="gray">
          <a:xfrm>
            <a:off x="5940185" y="6574316"/>
            <a:ext cx="108000" cy="108000"/>
          </a:xfrm>
          <a:prstGeom prst="rect">
            <a:avLst/>
          </a:prstGeom>
        </p:spPr>
        <p:style>
          <a:lnRef idx="1">
            <a:schemeClr val="accent4"/>
          </a:lnRef>
          <a:fillRef idx="3">
            <a:schemeClr val="accent4"/>
          </a:fillRef>
          <a:effectRef idx="2">
            <a:schemeClr val="accent4"/>
          </a:effectRef>
          <a:fontRef idx="minor">
            <a:schemeClr val="lt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171450" indent="-171450" algn="ctr">
              <a:spcAft>
                <a:spcPts val="300"/>
              </a:spcAft>
              <a:buFont typeface="Wingdings" pitchFamily="2" charset="2"/>
              <a:buChar char="§"/>
            </a:pPr>
            <a:endParaRPr lang="en-US" sz="1200" smtClean="0">
              <a:latin typeface="微软雅黑" pitchFamily="34" charset="-122"/>
              <a:ea typeface="微软雅黑" pitchFamily="34" charset="-122"/>
              <a:cs typeface="Arial"/>
            </a:endParaRPr>
          </a:p>
        </p:txBody>
      </p:sp>
      <p:sp>
        <p:nvSpPr>
          <p:cNvPr id="72" name="Rectangle 71"/>
          <p:cNvSpPr/>
          <p:nvPr/>
        </p:nvSpPr>
        <p:spPr bwMode="gray">
          <a:xfrm>
            <a:off x="7648045" y="6563019"/>
            <a:ext cx="108000" cy="108000"/>
          </a:xfrm>
          <a:prstGeom prst="rect">
            <a:avLst/>
          </a:prstGeom>
        </p:spPr>
        <p:style>
          <a:lnRef idx="1">
            <a:schemeClr val="accent1"/>
          </a:lnRef>
          <a:fillRef idx="3">
            <a:schemeClr val="accent1"/>
          </a:fillRef>
          <a:effectRef idx="2">
            <a:schemeClr val="accent1"/>
          </a:effectRef>
          <a:fontRef idx="minor">
            <a:schemeClr val="lt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171450" indent="-171450" algn="ctr">
              <a:spcAft>
                <a:spcPts val="300"/>
              </a:spcAft>
              <a:buFont typeface="Wingdings" pitchFamily="2" charset="2"/>
              <a:buChar char="§"/>
            </a:pPr>
            <a:endParaRPr lang="en-US" sz="1200" smtClean="0">
              <a:latin typeface="微软雅黑" pitchFamily="34" charset="-122"/>
              <a:ea typeface="微软雅黑" pitchFamily="34" charset="-122"/>
              <a:cs typeface="Arial"/>
            </a:endParaRPr>
          </a:p>
        </p:txBody>
      </p:sp>
      <p:grpSp>
        <p:nvGrpSpPr>
          <p:cNvPr id="3" name="Group 2"/>
          <p:cNvGrpSpPr/>
          <p:nvPr/>
        </p:nvGrpSpPr>
        <p:grpSpPr>
          <a:xfrm>
            <a:off x="372997" y="1357062"/>
            <a:ext cx="8551087" cy="5051162"/>
            <a:chOff x="359550" y="1239838"/>
            <a:chExt cx="8551087" cy="5208727"/>
          </a:xfrm>
        </p:grpSpPr>
        <p:graphicFrame>
          <p:nvGraphicFramePr>
            <p:cNvPr id="11" name="Diagram 10"/>
            <p:cNvGraphicFramePr/>
            <p:nvPr>
              <p:extLst>
                <p:ext uri="{D42A27DB-BD31-4B8C-83A1-F6EECF244321}">
                  <p14:modId xmlns:p14="http://schemas.microsoft.com/office/powerpoint/2010/main" val="2725118280"/>
                </p:ext>
              </p:extLst>
            </p:nvPr>
          </p:nvGraphicFramePr>
          <p:xfrm>
            <a:off x="1230765" y="1239838"/>
            <a:ext cx="7679872" cy="576152"/>
          </p:xfrm>
          <a:graphic>
            <a:graphicData uri="http://schemas.openxmlformats.org/drawingml/2006/diagram">
              <dgm:relIds xmlns:dgm="http://schemas.openxmlformats.org/drawingml/2006/diagram" r:dm="rId3" r:lo="rId4" r:qs="rId5" r:cs="rId6"/>
            </a:graphicData>
          </a:graphic>
        </p:graphicFrame>
        <p:sp>
          <p:nvSpPr>
            <p:cNvPr id="12" name="Rectangle 11"/>
            <p:cNvSpPr/>
            <p:nvPr/>
          </p:nvSpPr>
          <p:spPr bwMode="gray">
            <a:xfrm>
              <a:off x="359550" y="1764519"/>
              <a:ext cx="756000" cy="720000"/>
            </a:xfrm>
            <a:prstGeom prst="rect">
              <a:avLst/>
            </a:prstGeom>
          </p:spPr>
          <p:style>
            <a:lnRef idx="1">
              <a:schemeClr val="accent6"/>
            </a:lnRef>
            <a:fillRef idx="2">
              <a:schemeClr val="accent6"/>
            </a:fillRef>
            <a:effectRef idx="1">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100" b="1" smtClean="0">
                  <a:latin typeface="微软雅黑" pitchFamily="34" charset="-122"/>
                  <a:ea typeface="微软雅黑" pitchFamily="34" charset="-122"/>
                  <a:cs typeface="Arial"/>
                </a:rPr>
                <a:t>钢厂</a:t>
              </a:r>
              <a:endParaRPr lang="en-US" sz="1100" b="1" smtClean="0">
                <a:latin typeface="微软雅黑" pitchFamily="34" charset="-122"/>
                <a:ea typeface="微软雅黑" pitchFamily="34" charset="-122"/>
                <a:cs typeface="Arial"/>
              </a:endParaRPr>
            </a:p>
          </p:txBody>
        </p:sp>
        <p:sp>
          <p:nvSpPr>
            <p:cNvPr id="74" name="Rectangle 73"/>
            <p:cNvSpPr/>
            <p:nvPr/>
          </p:nvSpPr>
          <p:spPr bwMode="gray">
            <a:xfrm>
              <a:off x="359550" y="2540969"/>
              <a:ext cx="756000" cy="720000"/>
            </a:xfrm>
            <a:prstGeom prst="rect">
              <a:avLst/>
            </a:prstGeom>
          </p:spPr>
          <p:style>
            <a:lnRef idx="1">
              <a:schemeClr val="accent6"/>
            </a:lnRef>
            <a:fillRef idx="2">
              <a:schemeClr val="accent6"/>
            </a:fillRef>
            <a:effectRef idx="1">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100" b="1" smtClean="0">
                  <a:latin typeface="微软雅黑" pitchFamily="34" charset="-122"/>
                  <a:ea typeface="微软雅黑" pitchFamily="34" charset="-122"/>
                  <a:cs typeface="Arial"/>
                </a:rPr>
                <a:t>贸易商</a:t>
              </a:r>
              <a:endParaRPr lang="en-US" sz="1100" b="1" smtClean="0">
                <a:latin typeface="微软雅黑" pitchFamily="34" charset="-122"/>
                <a:ea typeface="微软雅黑" pitchFamily="34" charset="-122"/>
                <a:cs typeface="Arial"/>
              </a:endParaRPr>
            </a:p>
          </p:txBody>
        </p:sp>
        <p:sp>
          <p:nvSpPr>
            <p:cNvPr id="75" name="Rectangle 74"/>
            <p:cNvSpPr/>
            <p:nvPr/>
          </p:nvSpPr>
          <p:spPr bwMode="gray">
            <a:xfrm>
              <a:off x="359550" y="3317419"/>
              <a:ext cx="756000" cy="720000"/>
            </a:xfrm>
            <a:prstGeom prst="rect">
              <a:avLst/>
            </a:prstGeom>
          </p:spPr>
          <p:style>
            <a:lnRef idx="1">
              <a:schemeClr val="accent6"/>
            </a:lnRef>
            <a:fillRef idx="2">
              <a:schemeClr val="accent6"/>
            </a:fillRef>
            <a:effectRef idx="1">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100" b="1" smtClean="0">
                  <a:latin typeface="微软雅黑" pitchFamily="34" charset="-122"/>
                  <a:ea typeface="微软雅黑" pitchFamily="34" charset="-122"/>
                  <a:cs typeface="Arial"/>
                </a:rPr>
                <a:t>终端用户</a:t>
              </a:r>
              <a:endParaRPr lang="en-US" sz="1100" b="1" smtClean="0">
                <a:latin typeface="微软雅黑" pitchFamily="34" charset="-122"/>
                <a:ea typeface="微软雅黑" pitchFamily="34" charset="-122"/>
                <a:cs typeface="Arial"/>
              </a:endParaRPr>
            </a:p>
          </p:txBody>
        </p:sp>
        <p:sp>
          <p:nvSpPr>
            <p:cNvPr id="76" name="Rectangle 75"/>
            <p:cNvSpPr/>
            <p:nvPr/>
          </p:nvSpPr>
          <p:spPr bwMode="gray">
            <a:xfrm>
              <a:off x="359550" y="4093869"/>
              <a:ext cx="756000" cy="720000"/>
            </a:xfrm>
            <a:prstGeom prst="rect">
              <a:avLst/>
            </a:prstGeom>
          </p:spPr>
          <p:style>
            <a:lnRef idx="1">
              <a:schemeClr val="accent6"/>
            </a:lnRef>
            <a:fillRef idx="2">
              <a:schemeClr val="accent6"/>
            </a:fillRef>
            <a:effectRef idx="1">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100" b="1" smtClean="0">
                  <a:latin typeface="微软雅黑" pitchFamily="34" charset="-122"/>
                  <a:ea typeface="微软雅黑" pitchFamily="34" charset="-122"/>
                  <a:cs typeface="Arial"/>
                </a:rPr>
                <a:t>银行</a:t>
              </a:r>
              <a:endParaRPr lang="en-US" altLang="zh-CN" sz="1100" b="1" smtClean="0">
                <a:latin typeface="微软雅黑" pitchFamily="34" charset="-122"/>
                <a:ea typeface="微软雅黑" pitchFamily="34" charset="-122"/>
                <a:cs typeface="Arial"/>
              </a:endParaRPr>
            </a:p>
            <a:p>
              <a:pPr algn="ctr">
                <a:spcAft>
                  <a:spcPts val="300"/>
                </a:spcAft>
              </a:pPr>
              <a:r>
                <a:rPr lang="zh-CN" altLang="en-US" sz="1100" b="1">
                  <a:latin typeface="微软雅黑" pitchFamily="34" charset="-122"/>
                  <a:ea typeface="微软雅黑" pitchFamily="34" charset="-122"/>
                  <a:cs typeface="Arial"/>
                </a:rPr>
                <a:t>财务机构</a:t>
              </a:r>
              <a:endParaRPr lang="en-US" sz="1100" b="1" smtClean="0">
                <a:latin typeface="微软雅黑" pitchFamily="34" charset="-122"/>
                <a:ea typeface="微软雅黑" pitchFamily="34" charset="-122"/>
                <a:cs typeface="Arial"/>
              </a:endParaRPr>
            </a:p>
          </p:txBody>
        </p:sp>
        <p:sp>
          <p:nvSpPr>
            <p:cNvPr id="77" name="Rectangle 76"/>
            <p:cNvSpPr/>
            <p:nvPr/>
          </p:nvSpPr>
          <p:spPr bwMode="gray">
            <a:xfrm>
              <a:off x="359550" y="4870319"/>
              <a:ext cx="756000" cy="216000"/>
            </a:xfrm>
            <a:prstGeom prst="rect">
              <a:avLst/>
            </a:prstGeom>
          </p:spPr>
          <p:style>
            <a:lnRef idx="1">
              <a:schemeClr val="accent6"/>
            </a:lnRef>
            <a:fillRef idx="2">
              <a:schemeClr val="accent6"/>
            </a:fillRef>
            <a:effectRef idx="1">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100" b="1" smtClean="0">
                  <a:latin typeface="微软雅黑" pitchFamily="34" charset="-122"/>
                  <a:ea typeface="微软雅黑" pitchFamily="34" charset="-122"/>
                  <a:cs typeface="Arial"/>
                </a:rPr>
                <a:t>保险公司</a:t>
              </a:r>
              <a:endParaRPr lang="en-US" sz="1100" b="1" smtClean="0">
                <a:latin typeface="微软雅黑" pitchFamily="34" charset="-122"/>
                <a:ea typeface="微软雅黑" pitchFamily="34" charset="-122"/>
                <a:cs typeface="Arial"/>
              </a:endParaRPr>
            </a:p>
          </p:txBody>
        </p:sp>
        <p:sp>
          <p:nvSpPr>
            <p:cNvPr id="78" name="Rectangle 77"/>
            <p:cNvSpPr/>
            <p:nvPr/>
          </p:nvSpPr>
          <p:spPr bwMode="gray">
            <a:xfrm>
              <a:off x="359550" y="5142769"/>
              <a:ext cx="756000" cy="216000"/>
            </a:xfrm>
            <a:prstGeom prst="rect">
              <a:avLst/>
            </a:prstGeom>
          </p:spPr>
          <p:style>
            <a:lnRef idx="1">
              <a:schemeClr val="accent6"/>
            </a:lnRef>
            <a:fillRef idx="2">
              <a:schemeClr val="accent6"/>
            </a:fillRef>
            <a:effectRef idx="1">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100" b="1" smtClean="0">
                  <a:latin typeface="微软雅黑" pitchFamily="34" charset="-122"/>
                  <a:ea typeface="微软雅黑" pitchFamily="34" charset="-122"/>
                  <a:cs typeface="Arial"/>
                </a:rPr>
                <a:t>担保公司</a:t>
              </a:r>
              <a:endParaRPr lang="en-US" sz="1100" b="1" smtClean="0">
                <a:latin typeface="微软雅黑" pitchFamily="34" charset="-122"/>
                <a:ea typeface="微软雅黑" pitchFamily="34" charset="-122"/>
                <a:cs typeface="Arial"/>
              </a:endParaRPr>
            </a:p>
          </p:txBody>
        </p:sp>
        <p:sp>
          <p:nvSpPr>
            <p:cNvPr id="79" name="Rectangle 78"/>
            <p:cNvSpPr/>
            <p:nvPr/>
          </p:nvSpPr>
          <p:spPr bwMode="gray">
            <a:xfrm>
              <a:off x="359550" y="5687669"/>
              <a:ext cx="756000" cy="216000"/>
            </a:xfrm>
            <a:prstGeom prst="rect">
              <a:avLst/>
            </a:prstGeom>
          </p:spPr>
          <p:style>
            <a:lnRef idx="1">
              <a:schemeClr val="accent6"/>
            </a:lnRef>
            <a:fillRef idx="2">
              <a:schemeClr val="accent6"/>
            </a:fillRef>
            <a:effectRef idx="1">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100" b="1" smtClean="0">
                  <a:latin typeface="微软雅黑" pitchFamily="34" charset="-122"/>
                  <a:ea typeface="微软雅黑" pitchFamily="34" charset="-122"/>
                  <a:cs typeface="Arial"/>
                </a:rPr>
                <a:t>加工商</a:t>
              </a:r>
              <a:endParaRPr lang="en-US" sz="1100" b="1" smtClean="0">
                <a:latin typeface="微软雅黑" pitchFamily="34" charset="-122"/>
                <a:ea typeface="微软雅黑" pitchFamily="34" charset="-122"/>
                <a:cs typeface="Arial"/>
              </a:endParaRPr>
            </a:p>
          </p:txBody>
        </p:sp>
        <p:sp>
          <p:nvSpPr>
            <p:cNvPr id="80" name="Rectangle 79"/>
            <p:cNvSpPr/>
            <p:nvPr/>
          </p:nvSpPr>
          <p:spPr bwMode="gray">
            <a:xfrm>
              <a:off x="359550" y="5415219"/>
              <a:ext cx="756000" cy="216000"/>
            </a:xfrm>
            <a:prstGeom prst="rect">
              <a:avLst/>
            </a:prstGeom>
          </p:spPr>
          <p:style>
            <a:lnRef idx="1">
              <a:schemeClr val="accent6"/>
            </a:lnRef>
            <a:fillRef idx="2">
              <a:schemeClr val="accent6"/>
            </a:fillRef>
            <a:effectRef idx="1">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100" b="1">
                  <a:latin typeface="微软雅黑" pitchFamily="34" charset="-122"/>
                  <a:ea typeface="微软雅黑" pitchFamily="34" charset="-122"/>
                  <a:cs typeface="Arial"/>
                </a:rPr>
                <a:t>监</a:t>
              </a:r>
              <a:r>
                <a:rPr lang="zh-CN" altLang="en-US" sz="1100" b="1" smtClean="0">
                  <a:latin typeface="微软雅黑" pitchFamily="34" charset="-122"/>
                  <a:ea typeface="微软雅黑" pitchFamily="34" charset="-122"/>
                  <a:cs typeface="Arial"/>
                </a:rPr>
                <a:t>管商</a:t>
              </a:r>
              <a:endParaRPr lang="en-US" sz="1100" b="1" smtClean="0">
                <a:latin typeface="微软雅黑" pitchFamily="34" charset="-122"/>
                <a:ea typeface="微软雅黑" pitchFamily="34" charset="-122"/>
                <a:cs typeface="Arial"/>
              </a:endParaRPr>
            </a:p>
          </p:txBody>
        </p:sp>
        <p:sp>
          <p:nvSpPr>
            <p:cNvPr id="81" name="Rectangle 80"/>
            <p:cNvSpPr/>
            <p:nvPr/>
          </p:nvSpPr>
          <p:spPr bwMode="gray">
            <a:xfrm>
              <a:off x="359550" y="5960119"/>
              <a:ext cx="756000" cy="216000"/>
            </a:xfrm>
            <a:prstGeom prst="rect">
              <a:avLst/>
            </a:prstGeom>
          </p:spPr>
          <p:style>
            <a:lnRef idx="1">
              <a:schemeClr val="accent6"/>
            </a:lnRef>
            <a:fillRef idx="2">
              <a:schemeClr val="accent6"/>
            </a:fillRef>
            <a:effectRef idx="1">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100" b="1" smtClean="0">
                  <a:latin typeface="微软雅黑" pitchFamily="34" charset="-122"/>
                  <a:ea typeface="微软雅黑" pitchFamily="34" charset="-122"/>
                  <a:cs typeface="Arial"/>
                </a:rPr>
                <a:t>仓储商</a:t>
              </a:r>
              <a:endParaRPr lang="en-US" sz="1100" b="1" smtClean="0">
                <a:latin typeface="微软雅黑" pitchFamily="34" charset="-122"/>
                <a:ea typeface="微软雅黑" pitchFamily="34" charset="-122"/>
                <a:cs typeface="Arial"/>
              </a:endParaRPr>
            </a:p>
          </p:txBody>
        </p:sp>
        <p:sp>
          <p:nvSpPr>
            <p:cNvPr id="82" name="Rectangle 81"/>
            <p:cNvSpPr/>
            <p:nvPr/>
          </p:nvSpPr>
          <p:spPr bwMode="gray">
            <a:xfrm>
              <a:off x="359550" y="6232565"/>
              <a:ext cx="756000" cy="216000"/>
            </a:xfrm>
            <a:prstGeom prst="rect">
              <a:avLst/>
            </a:prstGeom>
          </p:spPr>
          <p:style>
            <a:lnRef idx="1">
              <a:schemeClr val="accent6"/>
            </a:lnRef>
            <a:fillRef idx="2">
              <a:schemeClr val="accent6"/>
            </a:fillRef>
            <a:effectRef idx="1">
              <a:schemeClr val="accent6"/>
            </a:effectRef>
            <a:fontRef idx="minor">
              <a:schemeClr val="dk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spcAft>
                  <a:spcPts val="300"/>
                </a:spcAft>
              </a:pPr>
              <a:r>
                <a:rPr lang="zh-CN" altLang="en-US" sz="1100" b="1" smtClean="0">
                  <a:latin typeface="微软雅黑" pitchFamily="34" charset="-122"/>
                  <a:ea typeface="微软雅黑" pitchFamily="34" charset="-122"/>
                  <a:cs typeface="Arial"/>
                </a:rPr>
                <a:t>物流商</a:t>
              </a:r>
              <a:endParaRPr lang="en-US" sz="1100" b="1" smtClean="0">
                <a:latin typeface="微软雅黑" pitchFamily="34" charset="-122"/>
                <a:ea typeface="微软雅黑" pitchFamily="34" charset="-122"/>
                <a:cs typeface="Arial"/>
              </a:endParaRPr>
            </a:p>
          </p:txBody>
        </p:sp>
        <p:sp>
          <p:nvSpPr>
            <p:cNvPr id="84" name="Rectangle 83"/>
            <p:cNvSpPr/>
            <p:nvPr/>
          </p:nvSpPr>
          <p:spPr bwMode="gray">
            <a:xfrm>
              <a:off x="4269645" y="1789617"/>
              <a:ext cx="648000" cy="684000"/>
            </a:xfrm>
            <a:prstGeom prst="rect">
              <a:avLst/>
            </a:prstGeom>
          </p:spPr>
          <p:style>
            <a:lnRef idx="1">
              <a:schemeClr val="accent3"/>
            </a:lnRef>
            <a:fillRef idx="3">
              <a:schemeClr val="accent3"/>
            </a:fillRef>
            <a:effectRef idx="2">
              <a:schemeClr val="accent3"/>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smtClean="0">
                  <a:solidFill>
                    <a:srgbClr val="000000"/>
                  </a:solidFill>
                  <a:latin typeface="华文细黑"/>
                </a:rPr>
                <a:t>钢</a:t>
              </a:r>
              <a:r>
                <a:rPr lang="zh-CN" altLang="en-US" sz="1050">
                  <a:solidFill>
                    <a:srgbClr val="000000"/>
                  </a:solidFill>
                  <a:latin typeface="华文细黑"/>
                </a:rPr>
                <a:t>厂现货融</a:t>
              </a:r>
              <a:r>
                <a:rPr lang="zh-CN" altLang="en-US" sz="1050" smtClean="0">
                  <a:solidFill>
                    <a:srgbClr val="000000"/>
                  </a:solidFill>
                  <a:latin typeface="华文细黑"/>
                </a:rPr>
                <a:t>资</a:t>
              </a:r>
              <a:r>
                <a:rPr lang="en-US" altLang="zh-CN" sz="1050" smtClean="0">
                  <a:solidFill>
                    <a:srgbClr val="000000"/>
                  </a:solidFill>
                  <a:latin typeface="华文细黑"/>
                </a:rPr>
                <a:t>G</a:t>
              </a:r>
              <a:r>
                <a:rPr lang="zh-CN" altLang="en-US" sz="1050">
                  <a:solidFill>
                    <a:srgbClr val="000000"/>
                  </a:solidFill>
                  <a:latin typeface="华文细黑"/>
                </a:rPr>
                <a:t>模</a:t>
              </a:r>
              <a:r>
                <a:rPr lang="zh-CN" altLang="en-US" sz="1050" smtClean="0">
                  <a:solidFill>
                    <a:srgbClr val="000000"/>
                  </a:solidFill>
                  <a:latin typeface="华文细黑"/>
                </a:rPr>
                <a:t>式</a:t>
              </a:r>
              <a:endParaRPr lang="en-US" altLang="zh-CN" sz="1050">
                <a:solidFill>
                  <a:srgbClr val="000000"/>
                </a:solidFill>
                <a:latin typeface="华文细黑"/>
              </a:endParaRPr>
            </a:p>
            <a:p>
              <a:pPr algn="ctr" fontAlgn="t"/>
              <a:r>
                <a:rPr lang="zh-CN" altLang="en-US" sz="1050" smtClean="0">
                  <a:solidFill>
                    <a:srgbClr val="000000"/>
                  </a:solidFill>
                  <a:latin typeface="华文细黑"/>
                </a:rPr>
                <a:t>保</a:t>
              </a:r>
              <a:r>
                <a:rPr lang="zh-CN" altLang="en-US" sz="1050">
                  <a:solidFill>
                    <a:srgbClr val="000000"/>
                  </a:solidFill>
                  <a:latin typeface="华文细黑"/>
                </a:rPr>
                <a:t>理融</a:t>
              </a:r>
              <a:r>
                <a:rPr lang="zh-CN" altLang="en-US" sz="1050" smtClean="0">
                  <a:solidFill>
                    <a:srgbClr val="000000"/>
                  </a:solidFill>
                  <a:latin typeface="华文细黑"/>
                </a:rPr>
                <a:t>资</a:t>
              </a:r>
              <a:endParaRPr lang="zh-CN" altLang="en-US" sz="1050">
                <a:solidFill>
                  <a:srgbClr val="000000"/>
                </a:solidFill>
                <a:latin typeface="华文细黑"/>
              </a:endParaRPr>
            </a:p>
          </p:txBody>
        </p:sp>
        <p:sp>
          <p:nvSpPr>
            <p:cNvPr id="95" name="Rectangle 94"/>
            <p:cNvSpPr/>
            <p:nvPr/>
          </p:nvSpPr>
          <p:spPr bwMode="gray">
            <a:xfrm>
              <a:off x="4269645" y="2558966"/>
              <a:ext cx="648000" cy="1483643"/>
            </a:xfrm>
            <a:prstGeom prst="rect">
              <a:avLst/>
            </a:prstGeom>
          </p:spPr>
          <p:style>
            <a:lnRef idx="1">
              <a:schemeClr val="accent3"/>
            </a:lnRef>
            <a:fillRef idx="3">
              <a:schemeClr val="accent3"/>
            </a:fillRef>
            <a:effectRef idx="2">
              <a:schemeClr val="accent3"/>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smtClean="0">
                  <a:solidFill>
                    <a:srgbClr val="000000"/>
                  </a:solidFill>
                  <a:latin typeface="华文细黑"/>
                </a:rPr>
                <a:t>订单融资</a:t>
              </a:r>
              <a:endParaRPr lang="en-US" altLang="zh-CN" sz="1050" smtClean="0">
                <a:solidFill>
                  <a:srgbClr val="000000"/>
                </a:solidFill>
                <a:latin typeface="华文细黑"/>
              </a:endParaRPr>
            </a:p>
            <a:p>
              <a:pPr algn="ctr" fontAlgn="t"/>
              <a:endParaRPr lang="en-US" altLang="zh-CN" sz="1050" smtClean="0">
                <a:solidFill>
                  <a:srgbClr val="000000"/>
                </a:solidFill>
                <a:latin typeface="华文细黑"/>
              </a:endParaRPr>
            </a:p>
            <a:p>
              <a:pPr algn="ctr" fontAlgn="t"/>
              <a:r>
                <a:rPr lang="zh-CN" altLang="en-US" sz="1050" smtClean="0">
                  <a:solidFill>
                    <a:srgbClr val="000000"/>
                  </a:solidFill>
                  <a:latin typeface="华文细黑"/>
                </a:rPr>
                <a:t>仓单融资</a:t>
              </a:r>
              <a:endParaRPr lang="en-US" altLang="zh-CN" sz="1050" smtClean="0">
                <a:solidFill>
                  <a:srgbClr val="000000"/>
                </a:solidFill>
                <a:latin typeface="华文细黑"/>
              </a:endParaRPr>
            </a:p>
            <a:p>
              <a:pPr algn="ctr" fontAlgn="t"/>
              <a:endParaRPr lang="en-US" altLang="zh-CN" sz="1050">
                <a:solidFill>
                  <a:srgbClr val="000000"/>
                </a:solidFill>
                <a:latin typeface="华文细黑"/>
              </a:endParaRPr>
            </a:p>
            <a:p>
              <a:pPr algn="ctr" fontAlgn="t"/>
              <a:r>
                <a:rPr lang="zh-CN" altLang="en-US" sz="1050" smtClean="0">
                  <a:solidFill>
                    <a:srgbClr val="000000"/>
                  </a:solidFill>
                  <a:latin typeface="华文细黑"/>
                </a:rPr>
                <a:t>担保服务</a:t>
              </a:r>
              <a:endParaRPr lang="en-US" altLang="zh-CN" sz="1050" smtClean="0">
                <a:solidFill>
                  <a:srgbClr val="000000"/>
                </a:solidFill>
                <a:latin typeface="华文细黑"/>
              </a:endParaRPr>
            </a:p>
          </p:txBody>
        </p:sp>
        <p:sp>
          <p:nvSpPr>
            <p:cNvPr id="96" name="Rectangle 95"/>
            <p:cNvSpPr/>
            <p:nvPr/>
          </p:nvSpPr>
          <p:spPr bwMode="gray">
            <a:xfrm>
              <a:off x="2022929" y="2540969"/>
              <a:ext cx="648000" cy="1483643"/>
            </a:xfrm>
            <a:prstGeom prst="rect">
              <a:avLst/>
            </a:prstGeom>
          </p:spPr>
          <p:style>
            <a:lnRef idx="1">
              <a:schemeClr val="accent5"/>
            </a:lnRef>
            <a:fillRef idx="3">
              <a:schemeClr val="accent5"/>
            </a:fillRef>
            <a:effectRef idx="2">
              <a:schemeClr val="accent5"/>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smtClean="0">
                  <a:solidFill>
                    <a:schemeClr val="bg1"/>
                  </a:solidFill>
                  <a:latin typeface="华文细黑"/>
                </a:rPr>
                <a:t>远期合约</a:t>
              </a:r>
              <a:endParaRPr lang="en-US" altLang="zh-CN" sz="1050" smtClean="0">
                <a:solidFill>
                  <a:schemeClr val="bg1"/>
                </a:solidFill>
                <a:latin typeface="华文细黑"/>
              </a:endParaRPr>
            </a:p>
          </p:txBody>
        </p:sp>
        <p:sp>
          <p:nvSpPr>
            <p:cNvPr id="97" name="Rectangle 96"/>
            <p:cNvSpPr/>
            <p:nvPr/>
          </p:nvSpPr>
          <p:spPr bwMode="gray">
            <a:xfrm>
              <a:off x="2022929" y="1789617"/>
              <a:ext cx="648000" cy="684000"/>
            </a:xfrm>
            <a:prstGeom prst="rect">
              <a:avLst/>
            </a:prstGeom>
          </p:spPr>
          <p:style>
            <a:lnRef idx="1">
              <a:schemeClr val="accent5"/>
            </a:lnRef>
            <a:fillRef idx="3">
              <a:schemeClr val="accent5"/>
            </a:fillRef>
            <a:effectRef idx="2">
              <a:schemeClr val="accent5"/>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smtClean="0">
                  <a:solidFill>
                    <a:schemeClr val="bg1"/>
                  </a:solidFill>
                  <a:latin typeface="华文细黑"/>
                </a:rPr>
                <a:t>钢厂</a:t>
              </a:r>
              <a:endParaRPr lang="en-US" altLang="zh-CN" sz="1050" smtClean="0">
                <a:solidFill>
                  <a:schemeClr val="bg1"/>
                </a:solidFill>
                <a:latin typeface="华文细黑"/>
              </a:endParaRPr>
            </a:p>
            <a:p>
              <a:pPr algn="ctr" fontAlgn="t"/>
              <a:r>
                <a:rPr lang="zh-CN" altLang="en-US" sz="1050" smtClean="0">
                  <a:solidFill>
                    <a:schemeClr val="bg1"/>
                  </a:solidFill>
                  <a:latin typeface="华文细黑"/>
                </a:rPr>
                <a:t>产能预售</a:t>
              </a:r>
              <a:endParaRPr lang="zh-CN" altLang="en-US" sz="1050">
                <a:solidFill>
                  <a:schemeClr val="bg1"/>
                </a:solidFill>
                <a:latin typeface="华文细黑"/>
              </a:endParaRPr>
            </a:p>
          </p:txBody>
        </p:sp>
        <p:sp>
          <p:nvSpPr>
            <p:cNvPr id="98" name="Rectangle 97"/>
            <p:cNvSpPr/>
            <p:nvPr/>
          </p:nvSpPr>
          <p:spPr bwMode="gray">
            <a:xfrm>
              <a:off x="2778044" y="1799147"/>
              <a:ext cx="648000" cy="1483643"/>
            </a:xfrm>
            <a:prstGeom prst="rect">
              <a:avLst/>
            </a:prstGeom>
          </p:spPr>
          <p:style>
            <a:lnRef idx="1">
              <a:schemeClr val="accent5"/>
            </a:lnRef>
            <a:fillRef idx="3">
              <a:schemeClr val="accent5"/>
            </a:fillRef>
            <a:effectRef idx="2">
              <a:schemeClr val="accent5"/>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smtClean="0">
                  <a:solidFill>
                    <a:schemeClr val="bg1"/>
                  </a:solidFill>
                  <a:latin typeface="华文细黑"/>
                </a:rPr>
                <a:t>真</a:t>
              </a:r>
              <a:r>
                <a:rPr lang="zh-CN" altLang="en-US" sz="1050">
                  <a:solidFill>
                    <a:schemeClr val="bg1"/>
                  </a:solidFill>
                  <a:latin typeface="华文细黑"/>
                </a:rPr>
                <a:t>实库存挂牌销售</a:t>
              </a:r>
            </a:p>
            <a:p>
              <a:pPr algn="ctr" fontAlgn="t"/>
              <a:endParaRPr lang="en-US" altLang="zh-CN" sz="1050">
                <a:solidFill>
                  <a:schemeClr val="bg1"/>
                </a:solidFill>
                <a:latin typeface="华文细黑"/>
              </a:endParaRPr>
            </a:p>
            <a:p>
              <a:pPr algn="ctr" fontAlgn="t"/>
              <a:r>
                <a:rPr lang="zh-CN" altLang="en-US" sz="1050" smtClean="0">
                  <a:solidFill>
                    <a:schemeClr val="bg1"/>
                  </a:solidFill>
                  <a:latin typeface="华文细黑"/>
                </a:rPr>
                <a:t>竞</a:t>
              </a:r>
              <a:r>
                <a:rPr lang="zh-CN" altLang="en-US" sz="1050">
                  <a:solidFill>
                    <a:schemeClr val="bg1"/>
                  </a:solidFill>
                  <a:latin typeface="华文细黑"/>
                </a:rPr>
                <a:t>价销售</a:t>
              </a:r>
            </a:p>
            <a:p>
              <a:pPr algn="ctr" fontAlgn="t"/>
              <a:endParaRPr lang="en-US" altLang="zh-CN" sz="1050">
                <a:solidFill>
                  <a:schemeClr val="bg1"/>
                </a:solidFill>
                <a:latin typeface="华文细黑"/>
              </a:endParaRPr>
            </a:p>
            <a:p>
              <a:pPr algn="ctr" fontAlgn="t"/>
              <a:r>
                <a:rPr lang="zh-CN" altLang="en-US" sz="1050" smtClean="0">
                  <a:solidFill>
                    <a:schemeClr val="bg1"/>
                  </a:solidFill>
                  <a:latin typeface="华文细黑"/>
                </a:rPr>
                <a:t>集</a:t>
              </a:r>
              <a:r>
                <a:rPr lang="zh-CN" altLang="en-US" sz="1050">
                  <a:solidFill>
                    <a:schemeClr val="bg1"/>
                  </a:solidFill>
                  <a:latin typeface="华文细黑"/>
                </a:rPr>
                <a:t>合销</a:t>
              </a:r>
              <a:r>
                <a:rPr lang="zh-CN" altLang="en-US" sz="1050" smtClean="0">
                  <a:solidFill>
                    <a:schemeClr val="bg1"/>
                  </a:solidFill>
                  <a:latin typeface="华文细黑"/>
                </a:rPr>
                <a:t>售</a:t>
              </a:r>
              <a:endParaRPr lang="en-US" altLang="zh-CN" sz="1050" smtClean="0">
                <a:solidFill>
                  <a:schemeClr val="bg1"/>
                </a:solidFill>
                <a:latin typeface="华文细黑"/>
              </a:endParaRPr>
            </a:p>
            <a:p>
              <a:pPr algn="ctr" fontAlgn="t"/>
              <a:endParaRPr lang="en-US" altLang="zh-CN" sz="1050">
                <a:solidFill>
                  <a:schemeClr val="bg1"/>
                </a:solidFill>
                <a:latin typeface="华文细黑"/>
              </a:endParaRPr>
            </a:p>
            <a:p>
              <a:pPr algn="ctr" fontAlgn="t"/>
              <a:r>
                <a:rPr lang="zh-CN" altLang="en-US" sz="1050" smtClean="0">
                  <a:solidFill>
                    <a:schemeClr val="bg1"/>
                  </a:solidFill>
                  <a:latin typeface="华文细黑"/>
                </a:rPr>
                <a:t>货物置换</a:t>
              </a:r>
              <a:endParaRPr lang="en-US" altLang="zh-CN" sz="1050" smtClean="0">
                <a:solidFill>
                  <a:schemeClr val="bg1"/>
                </a:solidFill>
                <a:latin typeface="华文细黑"/>
              </a:endParaRPr>
            </a:p>
          </p:txBody>
        </p:sp>
        <p:sp>
          <p:nvSpPr>
            <p:cNvPr id="99" name="Rectangle 98"/>
            <p:cNvSpPr/>
            <p:nvPr/>
          </p:nvSpPr>
          <p:spPr bwMode="gray">
            <a:xfrm>
              <a:off x="1271183" y="2540969"/>
              <a:ext cx="648000" cy="1483643"/>
            </a:xfrm>
            <a:prstGeom prst="rect">
              <a:avLst/>
            </a:prstGeom>
          </p:spPr>
          <p:style>
            <a:lnRef idx="1">
              <a:schemeClr val="accent5"/>
            </a:lnRef>
            <a:fillRef idx="3">
              <a:schemeClr val="accent5"/>
            </a:fillRef>
            <a:effectRef idx="2">
              <a:schemeClr val="accent5"/>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smtClean="0">
                  <a:solidFill>
                    <a:schemeClr val="bg1"/>
                  </a:solidFill>
                  <a:latin typeface="华文细黑"/>
                </a:rPr>
                <a:t>竞</a:t>
              </a:r>
              <a:r>
                <a:rPr lang="zh-CN" altLang="en-US" sz="1050">
                  <a:solidFill>
                    <a:schemeClr val="bg1"/>
                  </a:solidFill>
                  <a:latin typeface="华文细黑"/>
                </a:rPr>
                <a:t>价采</a:t>
              </a:r>
              <a:r>
                <a:rPr lang="zh-CN" altLang="en-US" sz="1050" smtClean="0">
                  <a:solidFill>
                    <a:schemeClr val="bg1"/>
                  </a:solidFill>
                  <a:latin typeface="华文细黑"/>
                </a:rPr>
                <a:t>购</a:t>
              </a:r>
              <a:endParaRPr lang="en-US" altLang="zh-CN" sz="1050" smtClean="0">
                <a:solidFill>
                  <a:schemeClr val="bg1"/>
                </a:solidFill>
                <a:latin typeface="华文细黑"/>
              </a:endParaRPr>
            </a:p>
            <a:p>
              <a:pPr algn="ctr" fontAlgn="t"/>
              <a:endParaRPr lang="en-US" altLang="zh-CN" sz="1050">
                <a:solidFill>
                  <a:schemeClr val="bg1"/>
                </a:solidFill>
                <a:latin typeface="华文细黑"/>
              </a:endParaRPr>
            </a:p>
            <a:p>
              <a:pPr algn="ctr" fontAlgn="t"/>
              <a:r>
                <a:rPr lang="zh-CN" altLang="en-US" sz="1050" smtClean="0">
                  <a:solidFill>
                    <a:schemeClr val="bg1"/>
                  </a:solidFill>
                  <a:latin typeface="华文细黑"/>
                </a:rPr>
                <a:t>集</a:t>
              </a:r>
              <a:r>
                <a:rPr lang="zh-CN" altLang="en-US" sz="1050">
                  <a:solidFill>
                    <a:schemeClr val="bg1"/>
                  </a:solidFill>
                  <a:latin typeface="华文细黑"/>
                </a:rPr>
                <a:t>合采</a:t>
              </a:r>
              <a:r>
                <a:rPr lang="zh-CN" altLang="en-US" sz="1050" smtClean="0">
                  <a:solidFill>
                    <a:schemeClr val="bg1"/>
                  </a:solidFill>
                  <a:latin typeface="华文细黑"/>
                </a:rPr>
                <a:t>购</a:t>
              </a:r>
              <a:endParaRPr lang="en-US" altLang="zh-CN" sz="1050" smtClean="0">
                <a:solidFill>
                  <a:schemeClr val="bg1"/>
                </a:solidFill>
                <a:latin typeface="华文细黑"/>
              </a:endParaRPr>
            </a:p>
            <a:p>
              <a:pPr algn="ctr" fontAlgn="t"/>
              <a:endParaRPr lang="en-US" altLang="zh-CN" sz="1050">
                <a:solidFill>
                  <a:schemeClr val="bg1"/>
                </a:solidFill>
                <a:latin typeface="华文细黑"/>
              </a:endParaRPr>
            </a:p>
            <a:p>
              <a:pPr algn="ctr" fontAlgn="t"/>
              <a:r>
                <a:rPr lang="zh-CN" altLang="en-US" sz="1050" smtClean="0">
                  <a:solidFill>
                    <a:schemeClr val="bg1"/>
                  </a:solidFill>
                  <a:latin typeface="华文细黑"/>
                </a:rPr>
                <a:t>代</a:t>
              </a:r>
              <a:r>
                <a:rPr lang="zh-CN" altLang="en-US" sz="1050">
                  <a:solidFill>
                    <a:schemeClr val="bg1"/>
                  </a:solidFill>
                  <a:latin typeface="华文细黑"/>
                </a:rPr>
                <a:t>理采购</a:t>
              </a:r>
              <a:endParaRPr lang="en-US" altLang="zh-CN" sz="1050" smtClean="0">
                <a:solidFill>
                  <a:schemeClr val="bg1"/>
                </a:solidFill>
                <a:latin typeface="华文细黑"/>
              </a:endParaRPr>
            </a:p>
          </p:txBody>
        </p:sp>
        <p:sp>
          <p:nvSpPr>
            <p:cNvPr id="100" name="Rectangle 99"/>
            <p:cNvSpPr/>
            <p:nvPr/>
          </p:nvSpPr>
          <p:spPr bwMode="gray">
            <a:xfrm>
              <a:off x="3517177" y="1799147"/>
              <a:ext cx="648000" cy="4649418"/>
            </a:xfrm>
            <a:prstGeom prst="rect">
              <a:avLst/>
            </a:prstGeom>
          </p:spPr>
          <p:style>
            <a:lnRef idx="1">
              <a:schemeClr val="accent6"/>
            </a:lnRef>
            <a:fillRef idx="3">
              <a:schemeClr val="accent6"/>
            </a:fillRef>
            <a:effectRef idx="2">
              <a:schemeClr val="accent6"/>
            </a:effectRef>
            <a:fontRef idx="minor">
              <a:schemeClr val="lt1"/>
            </a:fontRef>
          </p:style>
          <p:txBody>
            <a:bodyPr vert="horz"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a:solidFill>
                    <a:schemeClr val="tx1"/>
                  </a:solidFill>
                  <a:latin typeface="华文细黑"/>
                </a:rPr>
                <a:t>在</a:t>
              </a:r>
              <a:r>
                <a:rPr lang="zh-CN" altLang="en-US" sz="1050" smtClean="0">
                  <a:solidFill>
                    <a:schemeClr val="tx1"/>
                  </a:solidFill>
                  <a:latin typeface="华文细黑"/>
                </a:rPr>
                <a:t>线支付</a:t>
              </a:r>
              <a:endParaRPr lang="en-US" altLang="zh-CN" sz="1050" smtClean="0">
                <a:solidFill>
                  <a:schemeClr val="tx1"/>
                </a:solidFill>
                <a:latin typeface="华文细黑"/>
              </a:endParaRPr>
            </a:p>
          </p:txBody>
        </p:sp>
        <p:sp>
          <p:nvSpPr>
            <p:cNvPr id="101" name="Rectangle 100"/>
            <p:cNvSpPr/>
            <p:nvPr/>
          </p:nvSpPr>
          <p:spPr bwMode="gray">
            <a:xfrm>
              <a:off x="6505251" y="1776243"/>
              <a:ext cx="648000" cy="4649418"/>
            </a:xfrm>
            <a:prstGeom prst="rect">
              <a:avLst/>
            </a:prstGeom>
          </p:spPr>
          <p:style>
            <a:lnRef idx="1">
              <a:schemeClr val="accent6"/>
            </a:lnRef>
            <a:fillRef idx="3">
              <a:schemeClr val="accent6"/>
            </a:fillRef>
            <a:effectRef idx="2">
              <a:schemeClr val="accent6"/>
            </a:effectRef>
            <a:fontRef idx="minor">
              <a:schemeClr val="lt1"/>
            </a:fontRef>
          </p:style>
          <p:txBody>
            <a:bodyPr vert="horz"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smtClean="0">
                  <a:solidFill>
                    <a:schemeClr val="tx1"/>
                  </a:solidFill>
                  <a:latin typeface="华文细黑"/>
                </a:rPr>
                <a:t>资</a:t>
              </a:r>
              <a:r>
                <a:rPr lang="zh-CN" altLang="en-US" sz="1050">
                  <a:solidFill>
                    <a:schemeClr val="tx1"/>
                  </a:solidFill>
                  <a:latin typeface="华文细黑"/>
                </a:rPr>
                <a:t>讯商</a:t>
              </a:r>
              <a:r>
                <a:rPr lang="zh-CN" altLang="en-US" sz="1050" smtClean="0">
                  <a:solidFill>
                    <a:schemeClr val="tx1"/>
                  </a:solidFill>
                  <a:latin typeface="华文细黑"/>
                </a:rPr>
                <a:t>情</a:t>
              </a:r>
              <a:endParaRPr lang="en-US" altLang="zh-CN" sz="1050" smtClean="0">
                <a:solidFill>
                  <a:schemeClr val="tx1"/>
                </a:solidFill>
                <a:latin typeface="华文细黑"/>
              </a:endParaRPr>
            </a:p>
            <a:p>
              <a:pPr algn="ctr" fontAlgn="t"/>
              <a:endParaRPr lang="en-US" altLang="zh-CN" sz="1050">
                <a:solidFill>
                  <a:schemeClr val="tx1"/>
                </a:solidFill>
                <a:latin typeface="华文细黑"/>
              </a:endParaRPr>
            </a:p>
            <a:p>
              <a:pPr algn="ctr" fontAlgn="t"/>
              <a:endParaRPr lang="en-US" altLang="zh-CN" sz="1050" smtClean="0">
                <a:solidFill>
                  <a:schemeClr val="tx1"/>
                </a:solidFill>
                <a:latin typeface="华文细黑"/>
              </a:endParaRPr>
            </a:p>
            <a:p>
              <a:pPr algn="ctr" fontAlgn="t"/>
              <a:r>
                <a:rPr lang="zh-CN" altLang="en-US" sz="1050" smtClean="0">
                  <a:solidFill>
                    <a:schemeClr val="tx1"/>
                  </a:solidFill>
                  <a:latin typeface="华文细黑"/>
                </a:rPr>
                <a:t>数</a:t>
              </a:r>
              <a:r>
                <a:rPr lang="zh-CN" altLang="en-US" sz="1050">
                  <a:solidFill>
                    <a:schemeClr val="tx1"/>
                  </a:solidFill>
                  <a:latin typeface="华文细黑"/>
                </a:rPr>
                <a:t>据指数</a:t>
              </a:r>
              <a:endParaRPr lang="en-US" altLang="zh-CN" sz="1050" smtClean="0">
                <a:solidFill>
                  <a:schemeClr val="tx1"/>
                </a:solidFill>
                <a:latin typeface="华文细黑"/>
              </a:endParaRPr>
            </a:p>
          </p:txBody>
        </p:sp>
        <p:sp>
          <p:nvSpPr>
            <p:cNvPr id="103" name="Rectangle 102"/>
            <p:cNvSpPr/>
            <p:nvPr/>
          </p:nvSpPr>
          <p:spPr bwMode="gray">
            <a:xfrm>
              <a:off x="8346548" y="1776243"/>
              <a:ext cx="272318" cy="4649418"/>
            </a:xfrm>
            <a:prstGeom prst="rect">
              <a:avLst/>
            </a:prstGeom>
          </p:spPr>
          <p:style>
            <a:lnRef idx="1">
              <a:schemeClr val="accent6"/>
            </a:lnRef>
            <a:fillRef idx="3">
              <a:schemeClr val="accent6"/>
            </a:fillRef>
            <a:effectRef idx="2">
              <a:schemeClr val="accent6"/>
            </a:effectRef>
            <a:fontRef idx="minor">
              <a:schemeClr val="lt1"/>
            </a:fontRef>
          </p:style>
          <p:txBody>
            <a:bodyPr vert="horz"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smtClean="0">
                  <a:solidFill>
                    <a:schemeClr val="tx1"/>
                  </a:solidFill>
                  <a:latin typeface="华文细黑"/>
                </a:rPr>
                <a:t>质量管理</a:t>
              </a:r>
              <a:endParaRPr lang="en-US" altLang="zh-CN" sz="1050" smtClean="0">
                <a:solidFill>
                  <a:schemeClr val="tx1"/>
                </a:solidFill>
                <a:latin typeface="华文细黑"/>
              </a:endParaRPr>
            </a:p>
            <a:p>
              <a:pPr algn="ctr" fontAlgn="t"/>
              <a:endParaRPr lang="en-US" altLang="zh-CN" sz="1050" smtClean="0">
                <a:solidFill>
                  <a:schemeClr val="tx1"/>
                </a:solidFill>
                <a:latin typeface="华文细黑"/>
              </a:endParaRPr>
            </a:p>
            <a:p>
              <a:pPr algn="ctr" fontAlgn="t"/>
              <a:endParaRPr lang="en-US" altLang="zh-CN" sz="1050" smtClean="0">
                <a:solidFill>
                  <a:schemeClr val="tx1"/>
                </a:solidFill>
                <a:latin typeface="华文细黑"/>
              </a:endParaRPr>
            </a:p>
            <a:p>
              <a:pPr algn="ctr" fontAlgn="t"/>
              <a:r>
                <a:rPr lang="zh-CN" altLang="en-US" sz="1050" smtClean="0">
                  <a:solidFill>
                    <a:schemeClr val="tx1"/>
                  </a:solidFill>
                  <a:latin typeface="华文细黑"/>
                </a:rPr>
                <a:t>电</a:t>
              </a:r>
              <a:r>
                <a:rPr lang="zh-CN" altLang="en-US" sz="1050">
                  <a:solidFill>
                    <a:schemeClr val="tx1"/>
                  </a:solidFill>
                  <a:latin typeface="华文细黑"/>
                </a:rPr>
                <a:t>子签</a:t>
              </a:r>
              <a:r>
                <a:rPr lang="zh-CN" altLang="en-US" sz="1050" smtClean="0">
                  <a:solidFill>
                    <a:schemeClr val="tx1"/>
                  </a:solidFill>
                  <a:latin typeface="华文细黑"/>
                </a:rPr>
                <a:t>名</a:t>
              </a:r>
              <a:endParaRPr lang="en-US" altLang="zh-CN" sz="1050" smtClean="0">
                <a:solidFill>
                  <a:schemeClr val="tx1"/>
                </a:solidFill>
                <a:latin typeface="华文细黑"/>
              </a:endParaRPr>
            </a:p>
            <a:p>
              <a:pPr algn="ctr" fontAlgn="t"/>
              <a:endParaRPr lang="en-US" altLang="zh-CN" sz="1050" smtClean="0">
                <a:solidFill>
                  <a:schemeClr val="tx1"/>
                </a:solidFill>
                <a:latin typeface="华文细黑"/>
              </a:endParaRPr>
            </a:p>
            <a:p>
              <a:pPr algn="ctr" fontAlgn="t"/>
              <a:endParaRPr lang="en-US" altLang="zh-CN" sz="1050">
                <a:solidFill>
                  <a:schemeClr val="tx1"/>
                </a:solidFill>
                <a:latin typeface="华文细黑"/>
              </a:endParaRPr>
            </a:p>
            <a:p>
              <a:pPr algn="ctr" fontAlgn="t"/>
              <a:r>
                <a:rPr lang="zh-CN" altLang="en-US" sz="1050" smtClean="0">
                  <a:solidFill>
                    <a:schemeClr val="tx1"/>
                  </a:solidFill>
                  <a:latin typeface="华文细黑"/>
                </a:rPr>
                <a:t>电</a:t>
              </a:r>
              <a:r>
                <a:rPr lang="zh-CN" altLang="en-US" sz="1050">
                  <a:solidFill>
                    <a:schemeClr val="tx1"/>
                  </a:solidFill>
                  <a:latin typeface="华文细黑"/>
                </a:rPr>
                <a:t>子单</a:t>
              </a:r>
              <a:r>
                <a:rPr lang="zh-CN" altLang="en-US" sz="1050" smtClean="0">
                  <a:solidFill>
                    <a:schemeClr val="tx1"/>
                  </a:solidFill>
                  <a:latin typeface="华文细黑"/>
                </a:rPr>
                <a:t>据</a:t>
              </a:r>
              <a:endParaRPr lang="en-US" altLang="zh-CN" sz="1050" smtClean="0">
                <a:solidFill>
                  <a:schemeClr val="tx1"/>
                </a:solidFill>
                <a:latin typeface="华文细黑"/>
              </a:endParaRPr>
            </a:p>
            <a:p>
              <a:pPr algn="ctr" fontAlgn="t"/>
              <a:endParaRPr lang="en-US" altLang="zh-CN" sz="1050" smtClean="0">
                <a:solidFill>
                  <a:schemeClr val="tx1"/>
                </a:solidFill>
                <a:latin typeface="华文细黑"/>
              </a:endParaRPr>
            </a:p>
            <a:p>
              <a:pPr algn="ctr" fontAlgn="t"/>
              <a:endParaRPr lang="en-US" altLang="zh-CN" sz="1050">
                <a:solidFill>
                  <a:schemeClr val="tx1"/>
                </a:solidFill>
                <a:latin typeface="华文细黑"/>
              </a:endParaRPr>
            </a:p>
            <a:p>
              <a:pPr algn="ctr" fontAlgn="t"/>
              <a:r>
                <a:rPr lang="zh-CN" altLang="en-US" sz="1050" smtClean="0">
                  <a:solidFill>
                    <a:schemeClr val="tx1"/>
                  </a:solidFill>
                  <a:latin typeface="华文细黑"/>
                </a:rPr>
                <a:t>运</a:t>
              </a:r>
              <a:r>
                <a:rPr lang="zh-CN" altLang="en-US" sz="1050">
                  <a:solidFill>
                    <a:schemeClr val="tx1"/>
                  </a:solidFill>
                  <a:latin typeface="华文细黑"/>
                </a:rPr>
                <a:t>营外</a:t>
              </a:r>
              <a:r>
                <a:rPr lang="zh-CN" altLang="en-US" sz="1050" smtClean="0">
                  <a:solidFill>
                    <a:schemeClr val="tx1"/>
                  </a:solidFill>
                  <a:latin typeface="华文细黑"/>
                </a:rPr>
                <a:t>包</a:t>
              </a:r>
              <a:endParaRPr lang="en-US" altLang="zh-CN" sz="1050" smtClean="0">
                <a:solidFill>
                  <a:schemeClr val="tx1"/>
                </a:solidFill>
                <a:latin typeface="华文细黑"/>
              </a:endParaRPr>
            </a:p>
            <a:p>
              <a:pPr algn="ctr" fontAlgn="t"/>
              <a:endParaRPr lang="en-US" altLang="zh-CN" sz="1050" smtClean="0">
                <a:solidFill>
                  <a:schemeClr val="tx1"/>
                </a:solidFill>
                <a:latin typeface="华文细黑"/>
              </a:endParaRPr>
            </a:p>
            <a:p>
              <a:pPr algn="ctr" fontAlgn="t"/>
              <a:endParaRPr lang="en-US" altLang="zh-CN" sz="1050">
                <a:solidFill>
                  <a:schemeClr val="tx1"/>
                </a:solidFill>
                <a:latin typeface="华文细黑"/>
              </a:endParaRPr>
            </a:p>
            <a:p>
              <a:pPr algn="ctr" fontAlgn="t"/>
              <a:r>
                <a:rPr lang="zh-CN" altLang="en-US" sz="1050" smtClean="0">
                  <a:solidFill>
                    <a:schemeClr val="tx1"/>
                  </a:solidFill>
                  <a:latin typeface="华文细黑"/>
                </a:rPr>
                <a:t>在</a:t>
              </a:r>
              <a:r>
                <a:rPr lang="zh-CN" altLang="en-US" sz="1050">
                  <a:solidFill>
                    <a:schemeClr val="tx1"/>
                  </a:solidFill>
                  <a:latin typeface="华文细黑"/>
                </a:rPr>
                <a:t>线保险</a:t>
              </a:r>
              <a:endParaRPr lang="en-US" altLang="zh-CN" sz="1050" smtClean="0">
                <a:solidFill>
                  <a:schemeClr val="tx1"/>
                </a:solidFill>
                <a:latin typeface="华文细黑"/>
              </a:endParaRPr>
            </a:p>
          </p:txBody>
        </p:sp>
        <p:sp>
          <p:nvSpPr>
            <p:cNvPr id="104" name="Rectangle 103"/>
            <p:cNvSpPr/>
            <p:nvPr/>
          </p:nvSpPr>
          <p:spPr bwMode="gray">
            <a:xfrm>
              <a:off x="4269645" y="4129869"/>
              <a:ext cx="648000" cy="684000"/>
            </a:xfrm>
            <a:prstGeom prst="rect">
              <a:avLst/>
            </a:prstGeom>
          </p:spPr>
          <p:style>
            <a:lnRef idx="1">
              <a:schemeClr val="accent6"/>
            </a:lnRef>
            <a:fillRef idx="3">
              <a:schemeClr val="accent6"/>
            </a:fillRef>
            <a:effectRef idx="2">
              <a:schemeClr val="accent6"/>
            </a:effectRef>
            <a:fontRef idx="minor">
              <a:schemeClr val="lt1"/>
            </a:fontRef>
          </p:style>
          <p:txBody>
            <a:bodyPr vert="horz"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smtClean="0">
                  <a:solidFill>
                    <a:schemeClr val="tx1"/>
                  </a:solidFill>
                  <a:latin typeface="华文细黑"/>
                </a:rPr>
                <a:t>身</a:t>
              </a:r>
              <a:r>
                <a:rPr lang="zh-CN" altLang="en-US" sz="1050">
                  <a:solidFill>
                    <a:schemeClr val="tx1"/>
                  </a:solidFill>
                  <a:latin typeface="华文细黑"/>
                </a:rPr>
                <a:t>份认证</a:t>
              </a:r>
            </a:p>
          </p:txBody>
        </p:sp>
        <p:sp>
          <p:nvSpPr>
            <p:cNvPr id="105" name="Rectangle 104"/>
            <p:cNvSpPr/>
            <p:nvPr/>
          </p:nvSpPr>
          <p:spPr bwMode="gray">
            <a:xfrm>
              <a:off x="5008796" y="1789617"/>
              <a:ext cx="648000" cy="2252992"/>
            </a:xfrm>
            <a:prstGeom prst="rect">
              <a:avLst/>
            </a:prstGeom>
          </p:spPr>
          <p:style>
            <a:lnRef idx="1">
              <a:schemeClr val="accent4"/>
            </a:lnRef>
            <a:fillRef idx="3">
              <a:schemeClr val="accent4"/>
            </a:fillRef>
            <a:effectRef idx="2">
              <a:schemeClr val="accent4"/>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smtClean="0">
                  <a:solidFill>
                    <a:schemeClr val="bg1"/>
                  </a:solidFill>
                  <a:latin typeface="华文细黑"/>
                </a:rPr>
                <a:t>物</a:t>
              </a:r>
              <a:r>
                <a:rPr lang="zh-CN" altLang="en-US" sz="1050">
                  <a:solidFill>
                    <a:schemeClr val="bg1"/>
                  </a:solidFill>
                  <a:latin typeface="华文细黑"/>
                </a:rPr>
                <a:t>流</a:t>
              </a:r>
              <a:r>
                <a:rPr lang="zh-CN" altLang="en-US" sz="1050" smtClean="0">
                  <a:solidFill>
                    <a:schemeClr val="bg1"/>
                  </a:solidFill>
                  <a:latin typeface="华文细黑"/>
                </a:rPr>
                <a:t>服务</a:t>
              </a:r>
            </a:p>
            <a:p>
              <a:pPr algn="ctr" fontAlgn="t"/>
              <a:endParaRPr lang="en-US" altLang="zh-CN" sz="1050" smtClean="0">
                <a:solidFill>
                  <a:schemeClr val="bg1"/>
                </a:solidFill>
                <a:latin typeface="华文细黑"/>
              </a:endParaRPr>
            </a:p>
            <a:p>
              <a:pPr algn="ctr" fontAlgn="t"/>
              <a:r>
                <a:rPr lang="zh-CN" altLang="en-US" sz="1050" smtClean="0">
                  <a:solidFill>
                    <a:schemeClr val="bg1"/>
                  </a:solidFill>
                  <a:latin typeface="华文细黑"/>
                </a:rPr>
                <a:t>仓储服务</a:t>
              </a:r>
            </a:p>
          </p:txBody>
        </p:sp>
        <p:sp>
          <p:nvSpPr>
            <p:cNvPr id="106" name="Rectangle 105"/>
            <p:cNvSpPr/>
            <p:nvPr/>
          </p:nvSpPr>
          <p:spPr bwMode="gray">
            <a:xfrm>
              <a:off x="5775220" y="2553776"/>
              <a:ext cx="648000" cy="1483643"/>
            </a:xfrm>
            <a:prstGeom prst="rect">
              <a:avLst/>
            </a:prstGeom>
          </p:spPr>
          <p:style>
            <a:lnRef idx="1">
              <a:schemeClr val="accent4"/>
            </a:lnRef>
            <a:fillRef idx="3">
              <a:schemeClr val="accent4"/>
            </a:fillRef>
            <a:effectRef idx="2">
              <a:schemeClr val="accent4"/>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smtClean="0">
                  <a:solidFill>
                    <a:schemeClr val="bg1"/>
                  </a:solidFill>
                  <a:latin typeface="华文细黑"/>
                </a:rPr>
                <a:t>剪切加工</a:t>
              </a:r>
              <a:endParaRPr lang="en-US" altLang="zh-CN" sz="1050" smtClean="0">
                <a:solidFill>
                  <a:schemeClr val="bg1"/>
                </a:solidFill>
                <a:latin typeface="华文细黑"/>
              </a:endParaRPr>
            </a:p>
          </p:txBody>
        </p:sp>
        <p:sp>
          <p:nvSpPr>
            <p:cNvPr id="85" name="Rectangle 84"/>
            <p:cNvSpPr/>
            <p:nvPr/>
          </p:nvSpPr>
          <p:spPr bwMode="gray">
            <a:xfrm>
              <a:off x="8011363" y="1776243"/>
              <a:ext cx="272866" cy="4672321"/>
            </a:xfrm>
            <a:prstGeom prst="rect">
              <a:avLst/>
            </a:prstGeom>
          </p:spPr>
          <p:style>
            <a:lnRef idx="1">
              <a:schemeClr val="accent1"/>
            </a:lnRef>
            <a:fillRef idx="3">
              <a:schemeClr val="accent1"/>
            </a:fillRef>
            <a:effectRef idx="2">
              <a:schemeClr val="accent1"/>
            </a:effectRef>
            <a:fontRef idx="minor">
              <a:schemeClr val="lt1"/>
            </a:fontRef>
          </p:style>
          <p:txBody>
            <a:bodyPr vert="horz"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a:solidFill>
                    <a:schemeClr val="bg1"/>
                  </a:solidFill>
                </a:rPr>
                <a:t>运营外包</a:t>
              </a:r>
            </a:p>
          </p:txBody>
        </p:sp>
        <p:sp>
          <p:nvSpPr>
            <p:cNvPr id="86" name="Rectangle 85"/>
            <p:cNvSpPr/>
            <p:nvPr/>
          </p:nvSpPr>
          <p:spPr bwMode="gray">
            <a:xfrm>
              <a:off x="2778044" y="3357032"/>
              <a:ext cx="648000" cy="667580"/>
            </a:xfrm>
            <a:prstGeom prst="rect">
              <a:avLst/>
            </a:prstGeom>
          </p:spPr>
          <p:style>
            <a:lnRef idx="1">
              <a:schemeClr val="accent1"/>
            </a:lnRef>
            <a:fillRef idx="3">
              <a:schemeClr val="accent1"/>
            </a:fillRef>
            <a:effectRef idx="2">
              <a:schemeClr val="accent1"/>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smtClean="0">
                  <a:solidFill>
                    <a:schemeClr val="bg1"/>
                  </a:solidFill>
                </a:rPr>
                <a:t>大客户</a:t>
              </a:r>
              <a:endParaRPr lang="en-US" altLang="zh-CN" sz="1050" smtClean="0">
                <a:solidFill>
                  <a:schemeClr val="bg1"/>
                </a:solidFill>
              </a:endParaRPr>
            </a:p>
            <a:p>
              <a:pPr algn="ctr" fontAlgn="t"/>
              <a:r>
                <a:rPr lang="zh-CN" altLang="en-US" sz="1050" smtClean="0">
                  <a:solidFill>
                    <a:schemeClr val="bg1"/>
                  </a:solidFill>
                </a:rPr>
                <a:t>协同</a:t>
              </a:r>
              <a:endParaRPr lang="zh-CN" altLang="en-US" sz="1050">
                <a:solidFill>
                  <a:schemeClr val="bg1"/>
                </a:solidFill>
              </a:endParaRPr>
            </a:p>
          </p:txBody>
        </p:sp>
        <p:sp>
          <p:nvSpPr>
            <p:cNvPr id="88" name="Rectangle 87"/>
            <p:cNvSpPr/>
            <p:nvPr/>
          </p:nvSpPr>
          <p:spPr bwMode="gray">
            <a:xfrm>
              <a:off x="7620707" y="1776243"/>
              <a:ext cx="272318" cy="4649418"/>
            </a:xfrm>
            <a:prstGeom prst="rect">
              <a:avLst/>
            </a:prstGeom>
          </p:spPr>
          <p:style>
            <a:lnRef idx="1">
              <a:schemeClr val="accent6"/>
            </a:lnRef>
            <a:fillRef idx="3">
              <a:schemeClr val="accent6"/>
            </a:fillRef>
            <a:effectRef idx="2">
              <a:schemeClr val="accent6"/>
            </a:effectRef>
            <a:fontRef idx="minor">
              <a:schemeClr val="lt1"/>
            </a:fontRef>
          </p:style>
          <p:txBody>
            <a:bodyPr vert="horz"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a:solidFill>
                    <a:schemeClr val="tx1"/>
                  </a:solidFill>
                  <a:latin typeface="华文细黑"/>
                </a:rPr>
                <a:t>广告渠道</a:t>
              </a:r>
              <a:endParaRPr lang="en-US" altLang="zh-CN" sz="1050">
                <a:solidFill>
                  <a:schemeClr val="tx1"/>
                </a:solidFill>
                <a:latin typeface="华文细黑"/>
              </a:endParaRPr>
            </a:p>
          </p:txBody>
        </p:sp>
        <p:sp>
          <p:nvSpPr>
            <p:cNvPr id="89" name="Rectangle 88"/>
            <p:cNvSpPr/>
            <p:nvPr/>
          </p:nvSpPr>
          <p:spPr bwMode="gray">
            <a:xfrm>
              <a:off x="7285522" y="1776243"/>
              <a:ext cx="272866" cy="4672321"/>
            </a:xfrm>
            <a:prstGeom prst="rect">
              <a:avLst/>
            </a:prstGeom>
          </p:spPr>
          <p:style>
            <a:lnRef idx="1">
              <a:schemeClr val="accent1"/>
            </a:lnRef>
            <a:fillRef idx="3">
              <a:schemeClr val="accent1"/>
            </a:fillRef>
            <a:effectRef idx="2">
              <a:schemeClr val="accent1"/>
            </a:effectRef>
            <a:fontRef idx="minor">
              <a:schemeClr val="lt1"/>
            </a:fontRef>
          </p:style>
          <p:txBody>
            <a:bodyPr vert="horz"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a:solidFill>
                    <a:schemeClr val="bg1"/>
                  </a:solidFill>
                </a:rPr>
                <a:t>销售专区</a:t>
              </a:r>
            </a:p>
          </p:txBody>
        </p:sp>
      </p:grpSp>
      <p:sp>
        <p:nvSpPr>
          <p:cNvPr id="107" name="Oval 106"/>
          <p:cNvSpPr/>
          <p:nvPr/>
        </p:nvSpPr>
        <p:spPr bwMode="gray">
          <a:xfrm>
            <a:off x="117771" y="404664"/>
            <a:ext cx="324000" cy="324000"/>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spcAft>
                <a:spcPts val="300"/>
              </a:spcAft>
            </a:pPr>
            <a:r>
              <a:rPr lang="en-US" sz="1200" b="1" smtClean="0">
                <a:latin typeface="微软雅黑" pitchFamily="34" charset="-122"/>
                <a:ea typeface="微软雅黑" pitchFamily="34" charset="-122"/>
                <a:cs typeface="Arial"/>
              </a:rPr>
              <a:t>1</a:t>
            </a:r>
          </a:p>
        </p:txBody>
      </p:sp>
      <p:grpSp>
        <p:nvGrpSpPr>
          <p:cNvPr id="57" name="Group 56"/>
          <p:cNvGrpSpPr/>
          <p:nvPr/>
        </p:nvGrpSpPr>
        <p:grpSpPr>
          <a:xfrm>
            <a:off x="7274859" y="84738"/>
            <a:ext cx="1195978" cy="510566"/>
            <a:chOff x="567157" y="2420888"/>
            <a:chExt cx="6927377" cy="3456384"/>
          </a:xfrm>
        </p:grpSpPr>
        <p:sp>
          <p:nvSpPr>
            <p:cNvPr id="73" name="Rectangle 13"/>
            <p:cNvSpPr>
              <a:spLocks noChangeArrowheads="1"/>
            </p:cNvSpPr>
            <p:nvPr/>
          </p:nvSpPr>
          <p:spPr bwMode="auto">
            <a:xfrm>
              <a:off x="1127329" y="24208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sp>
          <p:nvSpPr>
            <p:cNvPr id="83" name="Rectangle 27"/>
            <p:cNvSpPr>
              <a:spLocks noChangeArrowheads="1"/>
            </p:cNvSpPr>
            <p:nvPr/>
          </p:nvSpPr>
          <p:spPr bwMode="auto">
            <a:xfrm>
              <a:off x="2249865" y="2420889"/>
              <a:ext cx="2160240" cy="3456383"/>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a:latin typeface="+mn-ea"/>
              </a:endParaRPr>
            </a:p>
          </p:txBody>
        </p:sp>
        <p:sp>
          <p:nvSpPr>
            <p:cNvPr id="90" name="Rectangle 42"/>
            <p:cNvSpPr>
              <a:spLocks noChangeArrowheads="1"/>
            </p:cNvSpPr>
            <p:nvPr/>
          </p:nvSpPr>
          <p:spPr bwMode="auto">
            <a:xfrm>
              <a:off x="5686372" y="2420890"/>
              <a:ext cx="1808162" cy="3456382"/>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smtClean="0">
                <a:latin typeface="+mn-ea"/>
                <a:ea typeface="+mn-ea"/>
              </a:endParaRPr>
            </a:p>
          </p:txBody>
        </p:sp>
        <p:sp>
          <p:nvSpPr>
            <p:cNvPr id="91" name="Rectangle 47"/>
            <p:cNvSpPr>
              <a:spLocks noChangeArrowheads="1"/>
            </p:cNvSpPr>
            <p:nvPr/>
          </p:nvSpPr>
          <p:spPr bwMode="auto">
            <a:xfrm>
              <a:off x="4867553" y="2420889"/>
              <a:ext cx="611833" cy="3456383"/>
            </a:xfrm>
            <a:prstGeom prst="rect">
              <a:avLst/>
            </a:prstGeom>
            <a:ln w="9525">
              <a:solidFill>
                <a:schemeClr val="bg1"/>
              </a:solidFill>
            </a:ln>
          </p:spPr>
          <p:style>
            <a:lnRef idx="3">
              <a:schemeClr val="lt1"/>
            </a:lnRef>
            <a:fillRef idx="1">
              <a:schemeClr val="accent4"/>
            </a:fillRef>
            <a:effectRef idx="1">
              <a:schemeClr val="accent4"/>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sp>
          <p:nvSpPr>
            <p:cNvPr id="92" name="Rectangle 13"/>
            <p:cNvSpPr>
              <a:spLocks noChangeArrowheads="1"/>
            </p:cNvSpPr>
            <p:nvPr/>
          </p:nvSpPr>
          <p:spPr bwMode="auto">
            <a:xfrm>
              <a:off x="1127329" y="42591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cxnSp>
          <p:nvCxnSpPr>
            <p:cNvPr id="93" name="AutoShape 56"/>
            <p:cNvCxnSpPr>
              <a:cxnSpLocks noChangeShapeType="1"/>
              <a:stCxn id="73" idx="3"/>
              <a:endCxn id="83" idx="1"/>
            </p:cNvCxnSpPr>
            <p:nvPr/>
          </p:nvCxnSpPr>
          <p:spPr bwMode="auto">
            <a:xfrm>
              <a:off x="1847329" y="3212976"/>
              <a:ext cx="402536" cy="93610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4" name="AutoShape 56"/>
            <p:cNvCxnSpPr>
              <a:cxnSpLocks noChangeShapeType="1"/>
              <a:stCxn id="92" idx="3"/>
              <a:endCxn id="83" idx="1"/>
            </p:cNvCxnSpPr>
            <p:nvPr/>
          </p:nvCxnSpPr>
          <p:spPr bwMode="auto">
            <a:xfrm flipV="1">
              <a:off x="1847329" y="4149081"/>
              <a:ext cx="402536" cy="90219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2" name="Straight Arrow Connector 101"/>
            <p:cNvCxnSpPr>
              <a:stCxn id="83" idx="3"/>
              <a:endCxn id="91" idx="1"/>
            </p:cNvCxnSpPr>
            <p:nvPr/>
          </p:nvCxnSpPr>
          <p:spPr bwMode="auto">
            <a:xfrm>
              <a:off x="4410105" y="4149081"/>
              <a:ext cx="457448"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8" name="Straight Arrow Connector 107"/>
            <p:cNvCxnSpPr>
              <a:stCxn id="91" idx="3"/>
              <a:endCxn id="90" idx="1"/>
            </p:cNvCxnSpPr>
            <p:nvPr/>
          </p:nvCxnSpPr>
          <p:spPr bwMode="auto">
            <a:xfrm>
              <a:off x="5479386" y="4149081"/>
              <a:ext cx="206986"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9" name="Rectangle 20"/>
            <p:cNvSpPr>
              <a:spLocks noChangeArrowheads="1"/>
            </p:cNvSpPr>
            <p:nvPr/>
          </p:nvSpPr>
          <p:spPr bwMode="auto">
            <a:xfrm>
              <a:off x="567157" y="2422274"/>
              <a:ext cx="416156" cy="3421089"/>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grpSp>
    </p:spTree>
    <p:extLst>
      <p:ext uri="{BB962C8B-B14F-4D97-AF65-F5344CB8AC3E}">
        <p14:creationId xmlns:p14="http://schemas.microsoft.com/office/powerpoint/2010/main" val="1291102647"/>
      </p:ext>
    </p:extLst>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8" name="矩形 165"/>
          <p:cNvSpPr/>
          <p:nvPr/>
        </p:nvSpPr>
        <p:spPr bwMode="auto">
          <a:xfrm>
            <a:off x="251520" y="1542892"/>
            <a:ext cx="5775207" cy="4262122"/>
          </a:xfrm>
          <a:prstGeom prst="rect">
            <a:avLst/>
          </a:prstGeom>
          <a:solidFill>
            <a:schemeClr val="accent6">
              <a:lumMod val="20000"/>
              <a:lumOff val="80000"/>
            </a:schemeClr>
          </a:solidFill>
          <a:ln>
            <a:headEnd type="none" w="med" len="med"/>
            <a:tailEnd type="none"/>
          </a:ln>
        </p:spPr>
        <p:style>
          <a:lnRef idx="1">
            <a:schemeClr val="accent6"/>
          </a:lnRef>
          <a:fillRef idx="0">
            <a:schemeClr val="accent6"/>
          </a:fillRef>
          <a:effectRef idx="0">
            <a:schemeClr val="accent6"/>
          </a:effectRef>
          <a:fontRef idx="minor">
            <a:schemeClr val="tx1"/>
          </a:fontRef>
        </p:style>
        <p:txBody>
          <a:bodyPr rtlCol="0" anchor="t"/>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r>
              <a:rPr lang="zh-CN" altLang="en-US" sz="1600" b="1" u="sng">
                <a:latin typeface="微软雅黑" pitchFamily="34" charset="-122"/>
                <a:ea typeface="微软雅黑" pitchFamily="34" charset="-122"/>
              </a:rPr>
              <a:t>电子商务平</a:t>
            </a:r>
            <a:r>
              <a:rPr lang="zh-CN" altLang="en-US" sz="1600" b="1" u="sng" smtClean="0">
                <a:latin typeface="微软雅黑" pitchFamily="34" charset="-122"/>
                <a:ea typeface="微软雅黑" pitchFamily="34" charset="-122"/>
              </a:rPr>
              <a:t>台</a:t>
            </a:r>
            <a:r>
              <a:rPr lang="en-US" altLang="zh-CN" sz="1600" b="1" u="sng" smtClean="0">
                <a:latin typeface="微软雅黑" pitchFamily="34" charset="-122"/>
                <a:ea typeface="微软雅黑" pitchFamily="34" charset="-122"/>
              </a:rPr>
              <a:t>30</a:t>
            </a:r>
            <a:r>
              <a:rPr lang="zh-CN" altLang="en-US" sz="1600" b="1" u="sng" smtClean="0">
                <a:latin typeface="微软雅黑" pitchFamily="34" charset="-122"/>
                <a:ea typeface="微软雅黑" pitchFamily="34" charset="-122"/>
              </a:rPr>
              <a:t>项业务</a:t>
            </a:r>
            <a:r>
              <a:rPr lang="zh-CN" altLang="en-US" sz="1600" baseline="30000" smtClean="0">
                <a:latin typeface="微软雅黑" pitchFamily="34" charset="-122"/>
                <a:ea typeface="微软雅黑" pitchFamily="34" charset="-122"/>
              </a:rPr>
              <a:t>*</a:t>
            </a:r>
            <a:endParaRPr lang="zh-CN" altLang="en-US" sz="1600" baseline="30000">
              <a:latin typeface="微软雅黑" pitchFamily="34" charset="-122"/>
              <a:ea typeface="微软雅黑" pitchFamily="34" charset="-122"/>
            </a:endParaRPr>
          </a:p>
        </p:txBody>
      </p:sp>
      <p:sp>
        <p:nvSpPr>
          <p:cNvPr id="125" name="Rectangle 124"/>
          <p:cNvSpPr/>
          <p:nvPr/>
        </p:nvSpPr>
        <p:spPr bwMode="gray">
          <a:xfrm>
            <a:off x="2324819" y="2060918"/>
            <a:ext cx="684000" cy="360000"/>
          </a:xfrm>
          <a:prstGeom prst="rect">
            <a:avLst/>
          </a:prstGeom>
        </p:spPr>
        <p:style>
          <a:lnRef idx="1">
            <a:schemeClr val="accent3"/>
          </a:lnRef>
          <a:fillRef idx="3">
            <a:schemeClr val="accent3"/>
          </a:fillRef>
          <a:effectRef idx="2">
            <a:schemeClr val="accent3"/>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a:solidFill>
                  <a:srgbClr val="000000"/>
                </a:solidFill>
                <a:latin typeface="华文细黑"/>
              </a:rPr>
              <a:t>钢厂现货融</a:t>
            </a:r>
            <a:r>
              <a:rPr lang="zh-CN" altLang="en-US" sz="1050" smtClean="0">
                <a:solidFill>
                  <a:srgbClr val="000000"/>
                </a:solidFill>
                <a:latin typeface="华文细黑"/>
              </a:rPr>
              <a:t>资</a:t>
            </a:r>
            <a:r>
              <a:rPr lang="en-US" altLang="zh-CN" sz="1050" smtClean="0">
                <a:solidFill>
                  <a:srgbClr val="000000"/>
                </a:solidFill>
                <a:latin typeface="华文细黑"/>
              </a:rPr>
              <a:t>G</a:t>
            </a:r>
            <a:r>
              <a:rPr lang="zh-CN" altLang="en-US" sz="1050">
                <a:solidFill>
                  <a:srgbClr val="000000"/>
                </a:solidFill>
                <a:latin typeface="华文细黑"/>
              </a:rPr>
              <a:t>模</a:t>
            </a:r>
            <a:r>
              <a:rPr lang="zh-CN" altLang="en-US" sz="1050" smtClean="0">
                <a:solidFill>
                  <a:srgbClr val="000000"/>
                </a:solidFill>
                <a:latin typeface="华文细黑"/>
              </a:rPr>
              <a:t>式</a:t>
            </a:r>
            <a:endParaRPr lang="zh-CN" altLang="en-US" sz="1050">
              <a:solidFill>
                <a:srgbClr val="000000"/>
              </a:solidFill>
              <a:latin typeface="华文细黑"/>
            </a:endParaRPr>
          </a:p>
        </p:txBody>
      </p:sp>
      <p:sp>
        <p:nvSpPr>
          <p:cNvPr id="127" name="Rectangle 126"/>
          <p:cNvSpPr/>
          <p:nvPr/>
        </p:nvSpPr>
        <p:spPr bwMode="gray">
          <a:xfrm>
            <a:off x="3227951" y="2060918"/>
            <a:ext cx="684000" cy="360000"/>
          </a:xfrm>
          <a:prstGeom prst="rect">
            <a:avLst/>
          </a:prstGeom>
        </p:spPr>
        <p:style>
          <a:lnRef idx="1">
            <a:schemeClr val="accent3"/>
          </a:lnRef>
          <a:fillRef idx="3">
            <a:schemeClr val="accent3"/>
          </a:fillRef>
          <a:effectRef idx="2">
            <a:schemeClr val="accent3"/>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smtClean="0">
                <a:solidFill>
                  <a:srgbClr val="000000"/>
                </a:solidFill>
                <a:latin typeface="华文细黑"/>
              </a:rPr>
              <a:t>保理融资</a:t>
            </a:r>
            <a:endParaRPr lang="zh-CN" altLang="en-US" sz="1050">
              <a:solidFill>
                <a:srgbClr val="000000"/>
              </a:solidFill>
              <a:latin typeface="华文细黑"/>
            </a:endParaRPr>
          </a:p>
        </p:txBody>
      </p:sp>
      <p:sp>
        <p:nvSpPr>
          <p:cNvPr id="137" name="Rectangle 136"/>
          <p:cNvSpPr/>
          <p:nvPr/>
        </p:nvSpPr>
        <p:spPr bwMode="gray">
          <a:xfrm>
            <a:off x="1411833" y="2060918"/>
            <a:ext cx="684000" cy="360000"/>
          </a:xfrm>
          <a:prstGeom prst="rect">
            <a:avLst/>
          </a:prstGeom>
        </p:spPr>
        <p:style>
          <a:lnRef idx="1">
            <a:schemeClr val="accent3"/>
          </a:lnRef>
          <a:fillRef idx="3">
            <a:schemeClr val="accent3"/>
          </a:fillRef>
          <a:effectRef idx="2">
            <a:schemeClr val="accent3"/>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b="1">
                <a:solidFill>
                  <a:srgbClr val="000000"/>
                </a:solidFill>
                <a:latin typeface="华文细黑"/>
              </a:rPr>
              <a:t>仓单融资</a:t>
            </a:r>
          </a:p>
        </p:txBody>
      </p:sp>
      <p:sp>
        <p:nvSpPr>
          <p:cNvPr id="152" name="Rectangle 151"/>
          <p:cNvSpPr/>
          <p:nvPr/>
        </p:nvSpPr>
        <p:spPr bwMode="auto">
          <a:xfrm>
            <a:off x="441771" y="3853639"/>
            <a:ext cx="3528000" cy="540000"/>
          </a:xfrm>
          <a:prstGeom prst="rect">
            <a:avLst/>
          </a:prstGeom>
          <a:noFill/>
          <a:ln>
            <a:headEnd type="none" w="med" len="med"/>
            <a:tailEnd type="none"/>
          </a:ln>
        </p:spPr>
        <p:style>
          <a:lnRef idx="2">
            <a:schemeClr val="accent5"/>
          </a:lnRef>
          <a:fillRef idx="1">
            <a:schemeClr val="lt1"/>
          </a:fillRef>
          <a:effectRef idx="0">
            <a:schemeClr val="accent5"/>
          </a:effectRef>
          <a:fontRef idx="minor">
            <a:schemeClr val="dk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en-US" b="1">
              <a:solidFill>
                <a:srgbClr val="FF0000"/>
              </a:solidFill>
            </a:endParaRPr>
          </a:p>
        </p:txBody>
      </p:sp>
      <p:sp>
        <p:nvSpPr>
          <p:cNvPr id="151" name="Rectangle 150"/>
          <p:cNvSpPr/>
          <p:nvPr/>
        </p:nvSpPr>
        <p:spPr bwMode="auto">
          <a:xfrm>
            <a:off x="441772" y="2572428"/>
            <a:ext cx="3528000" cy="540000"/>
          </a:xfrm>
          <a:prstGeom prst="rect">
            <a:avLst/>
          </a:prstGeom>
          <a:noFill/>
          <a:ln>
            <a:headEnd type="none" w="med" len="med"/>
            <a:tailEnd type="none"/>
          </a:ln>
        </p:spPr>
        <p:style>
          <a:lnRef idx="2">
            <a:schemeClr val="accent5"/>
          </a:lnRef>
          <a:fillRef idx="1">
            <a:schemeClr val="lt1"/>
          </a:fillRef>
          <a:effectRef idx="0">
            <a:schemeClr val="accent5"/>
          </a:effectRef>
          <a:fontRef idx="minor">
            <a:schemeClr val="dk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en-US" b="1">
              <a:solidFill>
                <a:srgbClr val="FF0000"/>
              </a:solidFill>
            </a:endParaRPr>
          </a:p>
        </p:txBody>
      </p:sp>
      <p:sp>
        <p:nvSpPr>
          <p:cNvPr id="150" name="Rectangle 149"/>
          <p:cNvSpPr/>
          <p:nvPr/>
        </p:nvSpPr>
        <p:spPr bwMode="auto">
          <a:xfrm>
            <a:off x="441771" y="1970918"/>
            <a:ext cx="3528000" cy="540000"/>
          </a:xfrm>
          <a:prstGeom prst="rect">
            <a:avLst/>
          </a:prstGeom>
          <a:noFill/>
          <a:ln>
            <a:headEnd type="none" w="med" len="med"/>
            <a:tailEnd type="none"/>
          </a:ln>
        </p:spPr>
        <p:style>
          <a:lnRef idx="2">
            <a:schemeClr val="accent5"/>
          </a:lnRef>
          <a:fillRef idx="1">
            <a:schemeClr val="lt1"/>
          </a:fillRef>
          <a:effectRef idx="0">
            <a:schemeClr val="accent5"/>
          </a:effectRef>
          <a:fontRef idx="minor">
            <a:schemeClr val="dk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en-US" b="1" smtClean="0">
              <a:solidFill>
                <a:srgbClr val="FF0000"/>
              </a:solidFill>
            </a:endParaRPr>
          </a:p>
        </p:txBody>
      </p:sp>
      <p:sp>
        <p:nvSpPr>
          <p:cNvPr id="2" name="Title 1"/>
          <p:cNvSpPr>
            <a:spLocks noGrp="1"/>
          </p:cNvSpPr>
          <p:nvPr>
            <p:ph type="title"/>
          </p:nvPr>
        </p:nvSpPr>
        <p:spPr/>
        <p:txBody>
          <a:bodyPr/>
          <a:lstStyle/>
          <a:p>
            <a:pPr marL="285750" indent="-285750">
              <a:buFont typeface="Arial" pitchFamily="34" charset="0"/>
              <a:buChar char="•"/>
            </a:pPr>
            <a:r>
              <a:rPr lang="zh-CN" altLang="en-US" smtClean="0"/>
              <a:t>电子商务平台在现有业务基础上实现提升，并提供增值业务</a:t>
            </a:r>
            <a:endParaRPr lang="en-US"/>
          </a:p>
        </p:txBody>
      </p:sp>
      <p:sp>
        <p:nvSpPr>
          <p:cNvPr id="3" name="Footer Placeholder 2"/>
          <p:cNvSpPr>
            <a:spLocks noGrp="1"/>
          </p:cNvSpPr>
          <p:nvPr>
            <p:ph type="ftr" sz="quarter" idx="4294967295"/>
          </p:nvPr>
        </p:nvSpPr>
        <p:spPr>
          <a:xfrm>
            <a:off x="304800" y="6553200"/>
            <a:ext cx="5522913" cy="228600"/>
          </a:xfrm>
          <a:prstGeom prst="rect">
            <a:avLst/>
          </a:prstGeom>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p>
        </p:txBody>
      </p:sp>
      <p:sp>
        <p:nvSpPr>
          <p:cNvPr id="4" name="Slide Number Placeholder 3"/>
          <p:cNvSpPr>
            <a:spLocks noGrp="1"/>
          </p:cNvSpPr>
          <p:nvPr>
            <p:ph type="sldNum" sz="quarter" idx="11"/>
          </p:nvPr>
        </p:nvSpPr>
        <p:spPr/>
        <p:txBody>
          <a:bodyPr/>
          <a:lstStyle/>
          <a:p>
            <a:fld id="{916D2383-AA66-4E37-A027-B5DEB07741A2}" type="slidenum">
              <a:rPr lang="en-US" altLang="zh-CN" smtClean="0"/>
              <a:t>34</a:t>
            </a:fld>
            <a:br>
              <a:rPr lang="en-US" altLang="zh-CN" smtClean="0"/>
            </a:br>
            <a:endParaRPr lang="en-US" altLang="zh-CN"/>
          </a:p>
        </p:txBody>
      </p:sp>
      <p:sp>
        <p:nvSpPr>
          <p:cNvPr id="5" name="Content Placeholder 4"/>
          <p:cNvSpPr>
            <a:spLocks noGrp="1"/>
          </p:cNvSpPr>
          <p:nvPr>
            <p:ph sz="quarter" idx="12"/>
          </p:nvPr>
        </p:nvSpPr>
        <p:spPr/>
        <p:txBody>
          <a:bodyPr/>
          <a:lstStyle/>
          <a:p>
            <a:r>
              <a:rPr lang="zh-CN" altLang="en-US" smtClean="0"/>
              <a:t>分析定义可选业务模式</a:t>
            </a:r>
            <a:endParaRPr lang="en-US"/>
          </a:p>
        </p:txBody>
      </p:sp>
      <p:sp>
        <p:nvSpPr>
          <p:cNvPr id="80" name="Text Box 10"/>
          <p:cNvSpPr txBox="1">
            <a:spLocks noChangeArrowheads="1"/>
          </p:cNvSpPr>
          <p:nvPr/>
        </p:nvSpPr>
        <p:spPr bwMode="auto">
          <a:xfrm>
            <a:off x="6991457" y="3685710"/>
            <a:ext cx="1027517" cy="15081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lIns="0" tIns="0" rIns="0" bIns="0">
            <a:spAutoFit/>
          </a:bodyP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eaLnBrk="1" hangingPunct="1">
              <a:spcBef>
                <a:spcPct val="50000"/>
              </a:spcBef>
            </a:pPr>
            <a:r>
              <a:rPr lang="zh-CN" altLang="en-US" sz="1400" smtClean="0">
                <a:latin typeface="+mn-ea"/>
                <a:ea typeface="+mn-ea"/>
              </a:rPr>
              <a:t>实现</a:t>
            </a:r>
            <a:endParaRPr lang="en-US" altLang="zh-CN" sz="1400" smtClean="0">
              <a:latin typeface="+mn-ea"/>
              <a:ea typeface="+mn-ea"/>
            </a:endParaRPr>
          </a:p>
          <a:p>
            <a:pPr marL="228600" lvl="1" indent="-114300">
              <a:spcBef>
                <a:spcPct val="50000"/>
              </a:spcBef>
              <a:buFontTx/>
              <a:buChar char="•"/>
            </a:pPr>
            <a:r>
              <a:rPr lang="zh-CN" altLang="en-US" sz="1400" smtClean="0">
                <a:latin typeface="+mn-ea"/>
                <a:ea typeface="+mn-ea"/>
              </a:rPr>
              <a:t>风险控制</a:t>
            </a:r>
            <a:endParaRPr lang="en-US" altLang="zh-CN" sz="1400" smtClean="0">
              <a:latin typeface="+mn-ea"/>
              <a:ea typeface="+mn-ea"/>
            </a:endParaRPr>
          </a:p>
          <a:p>
            <a:pPr marL="228600" lvl="1" indent="-114300">
              <a:spcBef>
                <a:spcPct val="50000"/>
              </a:spcBef>
              <a:buFontTx/>
              <a:buChar char="•"/>
            </a:pPr>
            <a:r>
              <a:rPr lang="zh-CN" altLang="en-US" sz="1400" smtClean="0">
                <a:latin typeface="+mn-ea"/>
                <a:ea typeface="+mn-ea"/>
              </a:rPr>
              <a:t>增值服务</a:t>
            </a:r>
            <a:endParaRPr lang="en-US" altLang="zh-CN" sz="1400" smtClean="0">
              <a:latin typeface="+mn-ea"/>
              <a:ea typeface="+mn-ea"/>
            </a:endParaRPr>
          </a:p>
          <a:p>
            <a:pPr marL="228600" lvl="1" indent="-114300">
              <a:spcBef>
                <a:spcPct val="50000"/>
              </a:spcBef>
              <a:buFontTx/>
              <a:buChar char="•"/>
            </a:pPr>
            <a:r>
              <a:rPr lang="zh-CN" altLang="en-US" sz="1400">
                <a:latin typeface="+mn-ea"/>
                <a:ea typeface="+mn-ea"/>
              </a:rPr>
              <a:t>快速交易</a:t>
            </a:r>
            <a:endParaRPr lang="en-US" altLang="zh-CN" sz="1400">
              <a:latin typeface="+mn-ea"/>
              <a:ea typeface="+mn-ea"/>
            </a:endParaRPr>
          </a:p>
          <a:p>
            <a:pPr marL="228600" lvl="1" indent="-114300">
              <a:spcBef>
                <a:spcPct val="50000"/>
              </a:spcBef>
              <a:buFontTx/>
              <a:buChar char="•"/>
            </a:pPr>
            <a:r>
              <a:rPr lang="zh-CN" altLang="en-US" sz="1400">
                <a:latin typeface="+mn-ea"/>
                <a:ea typeface="+mn-ea"/>
              </a:rPr>
              <a:t>信息</a:t>
            </a:r>
            <a:r>
              <a:rPr lang="zh-CN" altLang="en-US" sz="1400" smtClean="0">
                <a:latin typeface="+mn-ea"/>
                <a:ea typeface="+mn-ea"/>
              </a:rPr>
              <a:t>发布</a:t>
            </a:r>
            <a:endParaRPr lang="en-US" altLang="zh-CN" sz="1400" smtClean="0">
              <a:latin typeface="+mn-ea"/>
              <a:ea typeface="+mn-ea"/>
            </a:endParaRPr>
          </a:p>
        </p:txBody>
      </p:sp>
      <p:sp>
        <p:nvSpPr>
          <p:cNvPr id="98" name="Oval 97"/>
          <p:cNvSpPr/>
          <p:nvPr/>
        </p:nvSpPr>
        <p:spPr bwMode="gray">
          <a:xfrm>
            <a:off x="117771" y="404664"/>
            <a:ext cx="324000" cy="324000"/>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spcAft>
                <a:spcPts val="300"/>
              </a:spcAft>
            </a:pPr>
            <a:r>
              <a:rPr lang="en-US" sz="1200" b="1" smtClean="0">
                <a:latin typeface="微软雅黑" pitchFamily="34" charset="-122"/>
                <a:ea typeface="微软雅黑" pitchFamily="34" charset="-122"/>
                <a:cs typeface="Arial"/>
              </a:rPr>
              <a:t>1</a:t>
            </a:r>
          </a:p>
        </p:txBody>
      </p:sp>
      <p:sp>
        <p:nvSpPr>
          <p:cNvPr id="108" name="Rectangle 107"/>
          <p:cNvSpPr/>
          <p:nvPr/>
        </p:nvSpPr>
        <p:spPr bwMode="gray">
          <a:xfrm>
            <a:off x="5004048" y="3298236"/>
            <a:ext cx="684000" cy="360000"/>
          </a:xfrm>
          <a:prstGeom prst="rect">
            <a:avLst/>
          </a:prstGeom>
        </p:spPr>
        <p:style>
          <a:lnRef idx="1">
            <a:schemeClr val="accent5"/>
          </a:lnRef>
          <a:fillRef idx="3">
            <a:schemeClr val="accent5"/>
          </a:fillRef>
          <a:effectRef idx="2">
            <a:schemeClr val="accent5"/>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smtClean="0">
                <a:solidFill>
                  <a:schemeClr val="bg1"/>
                </a:solidFill>
                <a:latin typeface="华文细黑"/>
              </a:rPr>
              <a:t>远期合约</a:t>
            </a:r>
            <a:endParaRPr lang="zh-CN" altLang="en-US" sz="1050">
              <a:solidFill>
                <a:schemeClr val="bg1"/>
              </a:solidFill>
              <a:latin typeface="华文细黑"/>
            </a:endParaRPr>
          </a:p>
        </p:txBody>
      </p:sp>
      <p:sp>
        <p:nvSpPr>
          <p:cNvPr id="109" name="Rectangle 108"/>
          <p:cNvSpPr/>
          <p:nvPr/>
        </p:nvSpPr>
        <p:spPr bwMode="gray">
          <a:xfrm>
            <a:off x="1411833" y="2662428"/>
            <a:ext cx="684000" cy="360000"/>
          </a:xfrm>
          <a:prstGeom prst="rect">
            <a:avLst/>
          </a:prstGeom>
        </p:spPr>
        <p:style>
          <a:lnRef idx="1">
            <a:schemeClr val="accent5"/>
          </a:lnRef>
          <a:fillRef idx="3">
            <a:schemeClr val="accent5"/>
          </a:fillRef>
          <a:effectRef idx="2">
            <a:schemeClr val="accent5"/>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a:t>竞</a:t>
            </a:r>
            <a:r>
              <a:rPr lang="zh-CN" altLang="en-US" sz="1050" smtClean="0"/>
              <a:t>价</a:t>
            </a:r>
            <a:r>
              <a:rPr lang="zh-CN" altLang="en-US" sz="1050"/>
              <a:t>销售</a:t>
            </a:r>
          </a:p>
        </p:txBody>
      </p:sp>
      <p:sp>
        <p:nvSpPr>
          <p:cNvPr id="110" name="Rectangle 109"/>
          <p:cNvSpPr/>
          <p:nvPr/>
        </p:nvSpPr>
        <p:spPr bwMode="gray">
          <a:xfrm>
            <a:off x="1411833" y="3300745"/>
            <a:ext cx="684000" cy="360000"/>
          </a:xfrm>
          <a:prstGeom prst="rect">
            <a:avLst/>
          </a:prstGeom>
        </p:spPr>
        <p:style>
          <a:lnRef idx="1">
            <a:schemeClr val="accent5"/>
          </a:lnRef>
          <a:fillRef idx="3">
            <a:schemeClr val="accent5"/>
          </a:fillRef>
          <a:effectRef idx="2">
            <a:schemeClr val="accent5"/>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smtClean="0"/>
              <a:t>集合采购</a:t>
            </a:r>
            <a:endParaRPr lang="zh-CN" altLang="en-US" sz="1050"/>
          </a:p>
        </p:txBody>
      </p:sp>
      <p:sp>
        <p:nvSpPr>
          <p:cNvPr id="111" name="Rectangle 110"/>
          <p:cNvSpPr/>
          <p:nvPr/>
        </p:nvSpPr>
        <p:spPr bwMode="gray">
          <a:xfrm>
            <a:off x="3227951" y="3300745"/>
            <a:ext cx="684000" cy="360000"/>
          </a:xfrm>
          <a:prstGeom prst="rect">
            <a:avLst/>
          </a:prstGeom>
        </p:spPr>
        <p:style>
          <a:lnRef idx="1">
            <a:schemeClr val="accent5"/>
          </a:lnRef>
          <a:fillRef idx="3">
            <a:schemeClr val="accent5"/>
          </a:fillRef>
          <a:effectRef idx="2">
            <a:schemeClr val="accent5"/>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smtClean="0"/>
              <a:t>自动撮合</a:t>
            </a:r>
            <a:endParaRPr lang="zh-CN" altLang="en-US" sz="1050"/>
          </a:p>
        </p:txBody>
      </p:sp>
      <p:sp>
        <p:nvSpPr>
          <p:cNvPr id="112" name="Rectangle 111"/>
          <p:cNvSpPr/>
          <p:nvPr/>
        </p:nvSpPr>
        <p:spPr bwMode="gray">
          <a:xfrm>
            <a:off x="4120976" y="3300745"/>
            <a:ext cx="684000" cy="360000"/>
          </a:xfrm>
          <a:prstGeom prst="rect">
            <a:avLst/>
          </a:prstGeom>
        </p:spPr>
        <p:style>
          <a:lnRef idx="1">
            <a:schemeClr val="accent5"/>
          </a:lnRef>
          <a:fillRef idx="3">
            <a:schemeClr val="accent5"/>
          </a:fillRef>
          <a:effectRef idx="2">
            <a:schemeClr val="accent5"/>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smtClean="0"/>
              <a:t>异地置换</a:t>
            </a:r>
            <a:endParaRPr lang="zh-CN" altLang="en-US" sz="1050"/>
          </a:p>
        </p:txBody>
      </p:sp>
      <p:sp>
        <p:nvSpPr>
          <p:cNvPr id="114" name="Rectangle 113"/>
          <p:cNvSpPr/>
          <p:nvPr/>
        </p:nvSpPr>
        <p:spPr bwMode="gray">
          <a:xfrm>
            <a:off x="4120976" y="2060918"/>
            <a:ext cx="684000" cy="360000"/>
          </a:xfrm>
          <a:prstGeom prst="rect">
            <a:avLst/>
          </a:prstGeom>
        </p:spPr>
        <p:style>
          <a:lnRef idx="1">
            <a:schemeClr val="accent3"/>
          </a:lnRef>
          <a:fillRef idx="3">
            <a:schemeClr val="accent3"/>
          </a:fillRef>
          <a:effectRef idx="2">
            <a:schemeClr val="accent3"/>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smtClean="0">
                <a:solidFill>
                  <a:srgbClr val="000000"/>
                </a:solidFill>
                <a:latin typeface="华文细黑"/>
              </a:rPr>
              <a:t>担保服务</a:t>
            </a:r>
            <a:endParaRPr lang="zh-CN" altLang="en-US" sz="1050">
              <a:solidFill>
                <a:srgbClr val="000000"/>
              </a:solidFill>
              <a:latin typeface="华文细黑"/>
            </a:endParaRPr>
          </a:p>
        </p:txBody>
      </p:sp>
      <p:sp>
        <p:nvSpPr>
          <p:cNvPr id="115" name="Rectangle 114"/>
          <p:cNvSpPr/>
          <p:nvPr/>
        </p:nvSpPr>
        <p:spPr bwMode="gray">
          <a:xfrm>
            <a:off x="2324819" y="2662428"/>
            <a:ext cx="684000" cy="360000"/>
          </a:xfrm>
          <a:prstGeom prst="rect">
            <a:avLst/>
          </a:prstGeom>
        </p:spPr>
        <p:style>
          <a:lnRef idx="1">
            <a:schemeClr val="accent5"/>
          </a:lnRef>
          <a:fillRef idx="3">
            <a:schemeClr val="accent5"/>
          </a:fillRef>
          <a:effectRef idx="2">
            <a:schemeClr val="accent5"/>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a:t>钢厂</a:t>
            </a:r>
            <a:endParaRPr lang="en-US" altLang="zh-CN" sz="1050"/>
          </a:p>
          <a:p>
            <a:pPr algn="ctr" fontAlgn="t"/>
            <a:r>
              <a:rPr lang="zh-CN" altLang="en-US" sz="1050"/>
              <a:t>产能预售</a:t>
            </a:r>
            <a:endParaRPr lang="zh-CN" altLang="en-US" sz="1050">
              <a:solidFill>
                <a:srgbClr val="000000"/>
              </a:solidFill>
              <a:latin typeface="华文细黑"/>
            </a:endParaRPr>
          </a:p>
        </p:txBody>
      </p:sp>
      <p:sp>
        <p:nvSpPr>
          <p:cNvPr id="116" name="Rectangle 115"/>
          <p:cNvSpPr/>
          <p:nvPr/>
        </p:nvSpPr>
        <p:spPr bwMode="gray">
          <a:xfrm>
            <a:off x="2324819" y="3300745"/>
            <a:ext cx="684000" cy="360000"/>
          </a:xfrm>
          <a:prstGeom prst="rect">
            <a:avLst/>
          </a:prstGeom>
        </p:spPr>
        <p:style>
          <a:lnRef idx="1">
            <a:schemeClr val="accent5"/>
          </a:lnRef>
          <a:fillRef idx="3">
            <a:schemeClr val="accent5"/>
          </a:fillRef>
          <a:effectRef idx="2">
            <a:schemeClr val="accent5"/>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smtClean="0"/>
              <a:t>集合销售</a:t>
            </a:r>
            <a:endParaRPr lang="zh-CN" altLang="en-US" sz="1050"/>
          </a:p>
        </p:txBody>
      </p:sp>
      <p:sp>
        <p:nvSpPr>
          <p:cNvPr id="117" name="Rectangle 116"/>
          <p:cNvSpPr/>
          <p:nvPr/>
        </p:nvSpPr>
        <p:spPr bwMode="gray">
          <a:xfrm>
            <a:off x="2324819" y="3943639"/>
            <a:ext cx="684000" cy="360000"/>
          </a:xfrm>
          <a:prstGeom prst="rect">
            <a:avLst/>
          </a:prstGeom>
        </p:spPr>
        <p:style>
          <a:lnRef idx="1">
            <a:schemeClr val="accent4"/>
          </a:lnRef>
          <a:fillRef idx="3">
            <a:schemeClr val="accent4"/>
          </a:fillRef>
          <a:effectRef idx="2">
            <a:schemeClr val="accent4"/>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smtClean="0">
                <a:solidFill>
                  <a:schemeClr val="bg1"/>
                </a:solidFill>
              </a:rPr>
              <a:t>物流服务</a:t>
            </a:r>
            <a:endParaRPr lang="zh-CN" altLang="en-US" sz="1050">
              <a:solidFill>
                <a:schemeClr val="bg1"/>
              </a:solidFill>
            </a:endParaRPr>
          </a:p>
        </p:txBody>
      </p:sp>
      <p:sp>
        <p:nvSpPr>
          <p:cNvPr id="118" name="Rectangle 117"/>
          <p:cNvSpPr/>
          <p:nvPr/>
        </p:nvSpPr>
        <p:spPr bwMode="gray">
          <a:xfrm>
            <a:off x="513779" y="3943639"/>
            <a:ext cx="684000" cy="360000"/>
          </a:xfrm>
          <a:prstGeom prst="rect">
            <a:avLst/>
          </a:prstGeom>
        </p:spPr>
        <p:style>
          <a:lnRef idx="1">
            <a:schemeClr val="accent4"/>
          </a:lnRef>
          <a:fillRef idx="3">
            <a:schemeClr val="accent4"/>
          </a:fillRef>
          <a:effectRef idx="2">
            <a:schemeClr val="accent4"/>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smtClean="0">
                <a:solidFill>
                  <a:schemeClr val="bg1"/>
                </a:solidFill>
              </a:rPr>
              <a:t>仓储服务</a:t>
            </a:r>
            <a:endParaRPr lang="en-US" altLang="zh-CN" sz="1050" smtClean="0">
              <a:solidFill>
                <a:schemeClr val="bg1"/>
              </a:solidFill>
            </a:endParaRPr>
          </a:p>
        </p:txBody>
      </p:sp>
      <p:sp>
        <p:nvSpPr>
          <p:cNvPr id="121" name="Rectangle 120"/>
          <p:cNvSpPr/>
          <p:nvPr/>
        </p:nvSpPr>
        <p:spPr bwMode="gray">
          <a:xfrm>
            <a:off x="513779" y="2060918"/>
            <a:ext cx="684000" cy="360000"/>
          </a:xfrm>
          <a:prstGeom prst="rect">
            <a:avLst/>
          </a:prstGeom>
        </p:spPr>
        <p:style>
          <a:lnRef idx="1">
            <a:schemeClr val="accent3"/>
          </a:lnRef>
          <a:fillRef idx="3">
            <a:schemeClr val="accent3"/>
          </a:fillRef>
          <a:effectRef idx="2">
            <a:schemeClr val="accent3"/>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b="1" smtClean="0">
                <a:solidFill>
                  <a:srgbClr val="000000"/>
                </a:solidFill>
                <a:latin typeface="华文细黑"/>
              </a:rPr>
              <a:t>订单融资</a:t>
            </a:r>
            <a:endParaRPr lang="zh-CN" altLang="en-US" sz="1050" b="1">
              <a:solidFill>
                <a:srgbClr val="000000"/>
              </a:solidFill>
              <a:latin typeface="华文细黑"/>
            </a:endParaRPr>
          </a:p>
        </p:txBody>
      </p:sp>
      <p:sp>
        <p:nvSpPr>
          <p:cNvPr id="124" name="Rectangle 123"/>
          <p:cNvSpPr/>
          <p:nvPr/>
        </p:nvSpPr>
        <p:spPr bwMode="gray">
          <a:xfrm>
            <a:off x="4120976" y="3943639"/>
            <a:ext cx="684000" cy="360000"/>
          </a:xfrm>
          <a:prstGeom prst="rect">
            <a:avLst/>
          </a:prstGeom>
        </p:spPr>
        <p:style>
          <a:lnRef idx="1">
            <a:schemeClr val="accent1"/>
          </a:lnRef>
          <a:fillRef idx="3">
            <a:schemeClr val="accent1"/>
          </a:fillRef>
          <a:effectRef idx="2">
            <a:schemeClr val="accent1"/>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a:solidFill>
                  <a:schemeClr val="bg1"/>
                </a:solidFill>
              </a:rPr>
              <a:t>销售专区</a:t>
            </a:r>
          </a:p>
        </p:txBody>
      </p:sp>
      <p:sp>
        <p:nvSpPr>
          <p:cNvPr id="130" name="Rectangle 129"/>
          <p:cNvSpPr/>
          <p:nvPr/>
        </p:nvSpPr>
        <p:spPr bwMode="gray">
          <a:xfrm>
            <a:off x="5004048" y="3943639"/>
            <a:ext cx="684000" cy="360000"/>
          </a:xfrm>
          <a:prstGeom prst="rect">
            <a:avLst/>
          </a:prstGeom>
        </p:spPr>
        <p:style>
          <a:lnRef idx="1">
            <a:schemeClr val="accent1"/>
          </a:lnRef>
          <a:fillRef idx="3">
            <a:schemeClr val="accent1"/>
          </a:fillRef>
          <a:effectRef idx="2">
            <a:schemeClr val="accent1"/>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a:solidFill>
                  <a:schemeClr val="bg1"/>
                </a:solidFill>
              </a:rPr>
              <a:t>运营外包</a:t>
            </a:r>
          </a:p>
        </p:txBody>
      </p:sp>
      <p:sp>
        <p:nvSpPr>
          <p:cNvPr id="131" name="Rectangle 130"/>
          <p:cNvSpPr/>
          <p:nvPr/>
        </p:nvSpPr>
        <p:spPr bwMode="gray">
          <a:xfrm>
            <a:off x="513779" y="2662428"/>
            <a:ext cx="684000" cy="360000"/>
          </a:xfrm>
          <a:prstGeom prst="rect">
            <a:avLst/>
          </a:prstGeom>
        </p:spPr>
        <p:style>
          <a:lnRef idx="1">
            <a:schemeClr val="accent5"/>
          </a:lnRef>
          <a:fillRef idx="3">
            <a:schemeClr val="accent5"/>
          </a:fillRef>
          <a:effectRef idx="2">
            <a:schemeClr val="accent5"/>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b="1">
                <a:solidFill>
                  <a:schemeClr val="bg1"/>
                </a:solidFill>
                <a:latin typeface="华文细黑"/>
              </a:rPr>
              <a:t>真实库存挂牌销售</a:t>
            </a:r>
          </a:p>
        </p:txBody>
      </p:sp>
      <p:sp>
        <p:nvSpPr>
          <p:cNvPr id="134" name="Rectangle 133"/>
          <p:cNvSpPr/>
          <p:nvPr/>
        </p:nvSpPr>
        <p:spPr bwMode="gray">
          <a:xfrm>
            <a:off x="1411833" y="3943639"/>
            <a:ext cx="684000" cy="360000"/>
          </a:xfrm>
          <a:prstGeom prst="rect">
            <a:avLst/>
          </a:prstGeom>
        </p:spPr>
        <p:style>
          <a:lnRef idx="1">
            <a:schemeClr val="accent4"/>
          </a:lnRef>
          <a:fillRef idx="3">
            <a:schemeClr val="accent4"/>
          </a:fillRef>
          <a:effectRef idx="2">
            <a:schemeClr val="accent4"/>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smtClean="0">
                <a:solidFill>
                  <a:schemeClr val="bg1"/>
                </a:solidFill>
              </a:rPr>
              <a:t>剪切加工</a:t>
            </a:r>
            <a:endParaRPr lang="zh-CN" altLang="en-US" sz="1050">
              <a:solidFill>
                <a:schemeClr val="bg1"/>
              </a:solidFill>
            </a:endParaRPr>
          </a:p>
        </p:txBody>
      </p:sp>
      <p:sp>
        <p:nvSpPr>
          <p:cNvPr id="135" name="Rectangle 134"/>
          <p:cNvSpPr/>
          <p:nvPr/>
        </p:nvSpPr>
        <p:spPr bwMode="gray">
          <a:xfrm>
            <a:off x="3227951" y="2662428"/>
            <a:ext cx="684000" cy="360000"/>
          </a:xfrm>
          <a:prstGeom prst="rect">
            <a:avLst/>
          </a:prstGeom>
        </p:spPr>
        <p:style>
          <a:lnRef idx="1">
            <a:schemeClr val="accent5"/>
          </a:lnRef>
          <a:fillRef idx="3">
            <a:schemeClr val="accent5"/>
          </a:fillRef>
          <a:effectRef idx="2">
            <a:schemeClr val="accent5"/>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a:t>代理采购</a:t>
            </a:r>
          </a:p>
        </p:txBody>
      </p:sp>
      <p:sp>
        <p:nvSpPr>
          <p:cNvPr id="136" name="Rectangle 135"/>
          <p:cNvSpPr/>
          <p:nvPr/>
        </p:nvSpPr>
        <p:spPr bwMode="gray">
          <a:xfrm>
            <a:off x="3227951" y="3943639"/>
            <a:ext cx="684000" cy="360000"/>
          </a:xfrm>
          <a:prstGeom prst="rect">
            <a:avLst/>
          </a:prstGeom>
        </p:spPr>
        <p:style>
          <a:lnRef idx="1">
            <a:schemeClr val="accent1"/>
          </a:lnRef>
          <a:fillRef idx="3">
            <a:schemeClr val="accent1"/>
          </a:fillRef>
          <a:effectRef idx="2">
            <a:schemeClr val="accent1"/>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b="1" smtClean="0">
                <a:solidFill>
                  <a:schemeClr val="bg1"/>
                </a:solidFill>
              </a:rPr>
              <a:t>大客户协同</a:t>
            </a:r>
            <a:endParaRPr lang="zh-CN" altLang="en-US" sz="1050" b="1">
              <a:solidFill>
                <a:schemeClr val="bg1"/>
              </a:solidFill>
            </a:endParaRPr>
          </a:p>
        </p:txBody>
      </p:sp>
      <p:sp>
        <p:nvSpPr>
          <p:cNvPr id="138" name="Rectangle 137"/>
          <p:cNvSpPr/>
          <p:nvPr/>
        </p:nvSpPr>
        <p:spPr bwMode="gray">
          <a:xfrm>
            <a:off x="513779" y="4577317"/>
            <a:ext cx="684000" cy="360000"/>
          </a:xfrm>
          <a:prstGeom prst="rect">
            <a:avLst/>
          </a:prstGeom>
        </p:spPr>
        <p:style>
          <a:lnRef idx="1">
            <a:schemeClr val="accent6"/>
          </a:lnRef>
          <a:fillRef idx="3">
            <a:schemeClr val="accent6"/>
          </a:fillRef>
          <a:effectRef idx="2">
            <a:schemeClr val="accent6"/>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a:solidFill>
                  <a:schemeClr val="tx1"/>
                </a:solidFill>
              </a:rPr>
              <a:t>在线支付</a:t>
            </a:r>
          </a:p>
        </p:txBody>
      </p:sp>
      <p:sp>
        <p:nvSpPr>
          <p:cNvPr id="139" name="Rectangle 138"/>
          <p:cNvSpPr/>
          <p:nvPr/>
        </p:nvSpPr>
        <p:spPr bwMode="gray">
          <a:xfrm>
            <a:off x="3227951" y="5210997"/>
            <a:ext cx="684000" cy="360000"/>
          </a:xfrm>
          <a:prstGeom prst="rect">
            <a:avLst/>
          </a:prstGeom>
        </p:spPr>
        <p:style>
          <a:lnRef idx="1">
            <a:schemeClr val="accent6"/>
          </a:lnRef>
          <a:fillRef idx="3">
            <a:schemeClr val="accent6"/>
          </a:fillRef>
          <a:effectRef idx="2">
            <a:schemeClr val="accent6"/>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smtClean="0">
                <a:solidFill>
                  <a:schemeClr val="tx1"/>
                </a:solidFill>
              </a:rPr>
              <a:t>质量</a:t>
            </a:r>
            <a:r>
              <a:rPr lang="zh-CN" altLang="en-US" sz="1050">
                <a:solidFill>
                  <a:schemeClr val="tx1"/>
                </a:solidFill>
              </a:rPr>
              <a:t>检定</a:t>
            </a:r>
          </a:p>
        </p:txBody>
      </p:sp>
      <p:sp>
        <p:nvSpPr>
          <p:cNvPr id="140" name="Rectangle 139"/>
          <p:cNvSpPr/>
          <p:nvPr/>
        </p:nvSpPr>
        <p:spPr bwMode="gray">
          <a:xfrm>
            <a:off x="1411833" y="4577317"/>
            <a:ext cx="684000" cy="360000"/>
          </a:xfrm>
          <a:prstGeom prst="rect">
            <a:avLst/>
          </a:prstGeom>
        </p:spPr>
        <p:style>
          <a:lnRef idx="1">
            <a:schemeClr val="accent6"/>
          </a:lnRef>
          <a:fillRef idx="3">
            <a:schemeClr val="accent6"/>
          </a:fillRef>
          <a:effectRef idx="2">
            <a:schemeClr val="accent6"/>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smtClean="0">
                <a:solidFill>
                  <a:schemeClr val="tx1"/>
                </a:solidFill>
              </a:rPr>
              <a:t>在线保险</a:t>
            </a:r>
            <a:endParaRPr lang="zh-CN" altLang="en-US" sz="1050">
              <a:solidFill>
                <a:schemeClr val="tx1"/>
              </a:solidFill>
            </a:endParaRPr>
          </a:p>
        </p:txBody>
      </p:sp>
      <p:sp>
        <p:nvSpPr>
          <p:cNvPr id="141" name="Rectangle 140"/>
          <p:cNvSpPr/>
          <p:nvPr/>
        </p:nvSpPr>
        <p:spPr bwMode="gray">
          <a:xfrm>
            <a:off x="2324819" y="5210997"/>
            <a:ext cx="684000" cy="360000"/>
          </a:xfrm>
          <a:prstGeom prst="rect">
            <a:avLst/>
          </a:prstGeom>
        </p:spPr>
        <p:style>
          <a:lnRef idx="1">
            <a:schemeClr val="accent6"/>
          </a:lnRef>
          <a:fillRef idx="3">
            <a:schemeClr val="accent6"/>
          </a:fillRef>
          <a:effectRef idx="2">
            <a:schemeClr val="accent6"/>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smtClean="0">
                <a:solidFill>
                  <a:schemeClr val="tx1"/>
                </a:solidFill>
              </a:rPr>
              <a:t>电子签名</a:t>
            </a:r>
            <a:endParaRPr lang="zh-CN" altLang="en-US" sz="1050">
              <a:solidFill>
                <a:schemeClr val="tx1"/>
              </a:solidFill>
            </a:endParaRPr>
          </a:p>
        </p:txBody>
      </p:sp>
      <p:sp>
        <p:nvSpPr>
          <p:cNvPr id="142" name="Rectangle 141"/>
          <p:cNvSpPr/>
          <p:nvPr/>
        </p:nvSpPr>
        <p:spPr bwMode="gray">
          <a:xfrm>
            <a:off x="1411833" y="5210997"/>
            <a:ext cx="684000" cy="360000"/>
          </a:xfrm>
          <a:prstGeom prst="rect">
            <a:avLst/>
          </a:prstGeom>
        </p:spPr>
        <p:style>
          <a:lnRef idx="1">
            <a:schemeClr val="accent6"/>
          </a:lnRef>
          <a:fillRef idx="3">
            <a:schemeClr val="accent6"/>
          </a:fillRef>
          <a:effectRef idx="2">
            <a:schemeClr val="accent6"/>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smtClean="0">
                <a:solidFill>
                  <a:schemeClr val="tx1"/>
                </a:solidFill>
              </a:rPr>
              <a:t>电子单据</a:t>
            </a:r>
            <a:endParaRPr lang="zh-CN" altLang="en-US" sz="1050">
              <a:solidFill>
                <a:schemeClr val="tx1"/>
              </a:solidFill>
            </a:endParaRPr>
          </a:p>
        </p:txBody>
      </p:sp>
      <p:sp>
        <p:nvSpPr>
          <p:cNvPr id="143" name="Rectangle 142"/>
          <p:cNvSpPr/>
          <p:nvPr/>
        </p:nvSpPr>
        <p:spPr bwMode="gray">
          <a:xfrm>
            <a:off x="4120976" y="4577317"/>
            <a:ext cx="684000" cy="360000"/>
          </a:xfrm>
          <a:prstGeom prst="rect">
            <a:avLst/>
          </a:prstGeom>
        </p:spPr>
        <p:style>
          <a:lnRef idx="1">
            <a:schemeClr val="accent6"/>
          </a:lnRef>
          <a:fillRef idx="3">
            <a:schemeClr val="accent6"/>
          </a:fillRef>
          <a:effectRef idx="2">
            <a:schemeClr val="accent6"/>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smtClean="0">
                <a:solidFill>
                  <a:schemeClr val="tx1"/>
                </a:solidFill>
              </a:rPr>
              <a:t>广告渠道</a:t>
            </a:r>
            <a:endParaRPr lang="zh-CN" altLang="en-US" sz="1050">
              <a:solidFill>
                <a:schemeClr val="tx1"/>
              </a:solidFill>
            </a:endParaRPr>
          </a:p>
        </p:txBody>
      </p:sp>
      <p:sp>
        <p:nvSpPr>
          <p:cNvPr id="144" name="Rectangle 143"/>
          <p:cNvSpPr/>
          <p:nvPr/>
        </p:nvSpPr>
        <p:spPr bwMode="gray">
          <a:xfrm>
            <a:off x="513779" y="5210997"/>
            <a:ext cx="684000" cy="360000"/>
          </a:xfrm>
          <a:prstGeom prst="rect">
            <a:avLst/>
          </a:prstGeom>
        </p:spPr>
        <p:style>
          <a:lnRef idx="1">
            <a:schemeClr val="accent6"/>
          </a:lnRef>
          <a:fillRef idx="3">
            <a:schemeClr val="accent6"/>
          </a:fillRef>
          <a:effectRef idx="2">
            <a:schemeClr val="accent6"/>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smtClean="0">
                <a:solidFill>
                  <a:schemeClr val="tx1"/>
                </a:solidFill>
              </a:rPr>
              <a:t>资讯商情</a:t>
            </a:r>
            <a:endParaRPr lang="zh-CN" altLang="en-US" sz="1050">
              <a:solidFill>
                <a:schemeClr val="tx1"/>
              </a:solidFill>
            </a:endParaRPr>
          </a:p>
        </p:txBody>
      </p:sp>
      <p:sp>
        <p:nvSpPr>
          <p:cNvPr id="145" name="Rectangle 144"/>
          <p:cNvSpPr/>
          <p:nvPr/>
        </p:nvSpPr>
        <p:spPr bwMode="gray">
          <a:xfrm>
            <a:off x="3227951" y="4577317"/>
            <a:ext cx="684000" cy="360000"/>
          </a:xfrm>
          <a:prstGeom prst="rect">
            <a:avLst/>
          </a:prstGeom>
        </p:spPr>
        <p:style>
          <a:lnRef idx="1">
            <a:schemeClr val="accent6"/>
          </a:lnRef>
          <a:fillRef idx="3">
            <a:schemeClr val="accent6"/>
          </a:fillRef>
          <a:effectRef idx="2">
            <a:schemeClr val="accent6"/>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smtClean="0">
                <a:solidFill>
                  <a:schemeClr val="tx1"/>
                </a:solidFill>
              </a:rPr>
              <a:t>数据指数</a:t>
            </a:r>
            <a:endParaRPr lang="zh-CN" altLang="en-US" sz="1050">
              <a:solidFill>
                <a:schemeClr val="tx1"/>
              </a:solidFill>
            </a:endParaRPr>
          </a:p>
        </p:txBody>
      </p:sp>
      <p:sp>
        <p:nvSpPr>
          <p:cNvPr id="146" name="Rectangle 145"/>
          <p:cNvSpPr/>
          <p:nvPr/>
        </p:nvSpPr>
        <p:spPr bwMode="gray">
          <a:xfrm>
            <a:off x="2324819" y="4577317"/>
            <a:ext cx="684000" cy="360000"/>
          </a:xfrm>
          <a:prstGeom prst="rect">
            <a:avLst/>
          </a:prstGeom>
        </p:spPr>
        <p:style>
          <a:lnRef idx="1">
            <a:schemeClr val="accent6"/>
          </a:lnRef>
          <a:fillRef idx="3">
            <a:schemeClr val="accent6"/>
          </a:fillRef>
          <a:effectRef idx="2">
            <a:schemeClr val="accent6"/>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smtClean="0">
                <a:solidFill>
                  <a:schemeClr val="tx1"/>
                </a:solidFill>
              </a:rPr>
              <a:t>身份认证</a:t>
            </a:r>
            <a:endParaRPr lang="zh-CN" altLang="en-US" sz="1050">
              <a:solidFill>
                <a:schemeClr val="tx1"/>
              </a:solidFill>
            </a:endParaRPr>
          </a:p>
        </p:txBody>
      </p:sp>
      <p:sp>
        <p:nvSpPr>
          <p:cNvPr id="153" name="Rectangle 152"/>
          <p:cNvSpPr/>
          <p:nvPr/>
        </p:nvSpPr>
        <p:spPr bwMode="auto">
          <a:xfrm>
            <a:off x="441771" y="3210745"/>
            <a:ext cx="5385942" cy="540000"/>
          </a:xfrm>
          <a:prstGeom prst="rect">
            <a:avLst/>
          </a:prstGeom>
          <a:noFill/>
          <a:ln>
            <a:prstDash val="sysDash"/>
            <a:headEnd type="none" w="med" len="med"/>
            <a:tailEnd type="none"/>
          </a:ln>
        </p:spPr>
        <p:style>
          <a:lnRef idx="2">
            <a:schemeClr val="accent6"/>
          </a:lnRef>
          <a:fillRef idx="1">
            <a:schemeClr val="lt1"/>
          </a:fillRef>
          <a:effectRef idx="0">
            <a:schemeClr val="accent6"/>
          </a:effectRef>
          <a:fontRef idx="minor">
            <a:schemeClr val="dk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en-US" b="1" smtClean="0">
              <a:solidFill>
                <a:srgbClr val="FF0000"/>
              </a:solidFill>
            </a:endParaRPr>
          </a:p>
        </p:txBody>
      </p:sp>
      <p:sp>
        <p:nvSpPr>
          <p:cNvPr id="154" name="Rectangle 153"/>
          <p:cNvSpPr/>
          <p:nvPr/>
        </p:nvSpPr>
        <p:spPr bwMode="auto">
          <a:xfrm>
            <a:off x="441771" y="4487317"/>
            <a:ext cx="4462738" cy="540000"/>
          </a:xfrm>
          <a:prstGeom prst="rect">
            <a:avLst/>
          </a:prstGeom>
          <a:noFill/>
          <a:ln>
            <a:prstDash val="sysDash"/>
            <a:headEnd type="none" w="med" len="med"/>
            <a:tailEnd type="none"/>
          </a:ln>
        </p:spPr>
        <p:style>
          <a:lnRef idx="2">
            <a:schemeClr val="accent6"/>
          </a:lnRef>
          <a:fillRef idx="1">
            <a:schemeClr val="lt1"/>
          </a:fillRef>
          <a:effectRef idx="0">
            <a:schemeClr val="accent6"/>
          </a:effectRef>
          <a:fontRef idx="minor">
            <a:schemeClr val="dk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en-US" b="1" smtClean="0">
              <a:solidFill>
                <a:srgbClr val="FF0000"/>
              </a:solidFill>
            </a:endParaRPr>
          </a:p>
        </p:txBody>
      </p:sp>
      <p:sp>
        <p:nvSpPr>
          <p:cNvPr id="155" name="Rectangle 154"/>
          <p:cNvSpPr/>
          <p:nvPr/>
        </p:nvSpPr>
        <p:spPr bwMode="auto">
          <a:xfrm>
            <a:off x="441771" y="5120997"/>
            <a:ext cx="3528000" cy="540000"/>
          </a:xfrm>
          <a:prstGeom prst="rect">
            <a:avLst/>
          </a:prstGeom>
          <a:noFill/>
          <a:ln>
            <a:prstDash val="sysDash"/>
            <a:headEnd type="none" w="med" len="med"/>
            <a:tailEnd type="none"/>
          </a:ln>
        </p:spPr>
        <p:style>
          <a:lnRef idx="2">
            <a:schemeClr val="accent6"/>
          </a:lnRef>
          <a:fillRef idx="1">
            <a:schemeClr val="lt1"/>
          </a:fillRef>
          <a:effectRef idx="0">
            <a:schemeClr val="accent6"/>
          </a:effectRef>
          <a:fontRef idx="minor">
            <a:schemeClr val="dk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en-US" b="1" smtClean="0">
              <a:solidFill>
                <a:srgbClr val="FF0000"/>
              </a:solidFill>
            </a:endParaRPr>
          </a:p>
        </p:txBody>
      </p:sp>
      <p:sp>
        <p:nvSpPr>
          <p:cNvPr id="156" name="Rectangle 155"/>
          <p:cNvSpPr/>
          <p:nvPr/>
        </p:nvSpPr>
        <p:spPr bwMode="auto">
          <a:xfrm>
            <a:off x="4027258" y="3853639"/>
            <a:ext cx="1800455" cy="540000"/>
          </a:xfrm>
          <a:prstGeom prst="rect">
            <a:avLst/>
          </a:prstGeom>
          <a:noFill/>
          <a:ln>
            <a:prstDash val="sysDash"/>
            <a:headEnd type="none" w="med" len="med"/>
            <a:tailEnd type="none"/>
          </a:ln>
        </p:spPr>
        <p:style>
          <a:lnRef idx="2">
            <a:schemeClr val="accent6"/>
          </a:lnRef>
          <a:fillRef idx="1">
            <a:schemeClr val="lt1"/>
          </a:fillRef>
          <a:effectRef idx="0">
            <a:schemeClr val="accent6"/>
          </a:effectRef>
          <a:fontRef idx="minor">
            <a:schemeClr val="dk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en-US" b="1" smtClean="0">
              <a:solidFill>
                <a:srgbClr val="FF0000"/>
              </a:solidFill>
            </a:endParaRPr>
          </a:p>
        </p:txBody>
      </p:sp>
      <p:sp>
        <p:nvSpPr>
          <p:cNvPr id="157" name="Rectangle 156"/>
          <p:cNvSpPr/>
          <p:nvPr/>
        </p:nvSpPr>
        <p:spPr bwMode="auto">
          <a:xfrm>
            <a:off x="4027258" y="1970918"/>
            <a:ext cx="877251" cy="540000"/>
          </a:xfrm>
          <a:prstGeom prst="rect">
            <a:avLst/>
          </a:prstGeom>
          <a:noFill/>
          <a:ln>
            <a:prstDash val="sysDash"/>
            <a:headEnd type="none" w="med" len="med"/>
            <a:tailEnd type="none"/>
          </a:ln>
        </p:spPr>
        <p:style>
          <a:lnRef idx="2">
            <a:schemeClr val="accent6"/>
          </a:lnRef>
          <a:fillRef idx="1">
            <a:schemeClr val="lt1"/>
          </a:fillRef>
          <a:effectRef idx="0">
            <a:schemeClr val="accent6"/>
          </a:effectRef>
          <a:fontRef idx="minor">
            <a:schemeClr val="dk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endParaRPr lang="en-US" b="1" smtClean="0">
              <a:solidFill>
                <a:srgbClr val="FF0000"/>
              </a:solidFill>
            </a:endParaRPr>
          </a:p>
        </p:txBody>
      </p:sp>
      <p:sp>
        <p:nvSpPr>
          <p:cNvPr id="158" name="Rectangle 157"/>
          <p:cNvSpPr/>
          <p:nvPr/>
        </p:nvSpPr>
        <p:spPr bwMode="auto">
          <a:xfrm>
            <a:off x="6599820" y="3025218"/>
            <a:ext cx="1932620" cy="540000"/>
          </a:xfrm>
          <a:prstGeom prst="rect">
            <a:avLst/>
          </a:prstGeom>
          <a:noFill/>
          <a:ln>
            <a:prstDash val="sysDash"/>
            <a:headEnd type="none" w="med" len="med"/>
            <a:tailEnd type="none"/>
          </a:ln>
        </p:spPr>
        <p:style>
          <a:lnRef idx="2">
            <a:schemeClr val="accent6"/>
          </a:lnRef>
          <a:fillRef idx="1">
            <a:schemeClr val="lt1"/>
          </a:fillRef>
          <a:effectRef idx="0">
            <a:schemeClr val="accent6"/>
          </a:effectRef>
          <a:fontRef idx="minor">
            <a:schemeClr val="dk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r>
              <a:rPr lang="zh-CN" altLang="en-US" sz="1400" b="1" smtClean="0">
                <a:solidFill>
                  <a:schemeClr val="tx1"/>
                </a:solidFill>
              </a:rPr>
              <a:t>电子商务新业务</a:t>
            </a:r>
            <a:endParaRPr lang="en-US" sz="1400" b="1" smtClean="0">
              <a:solidFill>
                <a:schemeClr val="tx1"/>
              </a:solidFill>
            </a:endParaRPr>
          </a:p>
        </p:txBody>
      </p:sp>
      <p:sp>
        <p:nvSpPr>
          <p:cNvPr id="159" name="Rectangle 158"/>
          <p:cNvSpPr/>
          <p:nvPr/>
        </p:nvSpPr>
        <p:spPr bwMode="auto">
          <a:xfrm>
            <a:off x="6596194" y="2311633"/>
            <a:ext cx="1932620" cy="540000"/>
          </a:xfrm>
          <a:prstGeom prst="rect">
            <a:avLst/>
          </a:prstGeom>
          <a:noFill/>
          <a:ln>
            <a:headEnd type="none" w="med" len="med"/>
            <a:tailEnd type="none"/>
          </a:ln>
        </p:spPr>
        <p:style>
          <a:lnRef idx="2">
            <a:schemeClr val="accent5"/>
          </a:lnRef>
          <a:fillRef idx="1">
            <a:schemeClr val="lt1"/>
          </a:fillRef>
          <a:effectRef idx="0">
            <a:schemeClr val="accent5"/>
          </a:effectRef>
          <a:fontRef idx="minor">
            <a:schemeClr val="dk1"/>
          </a:fontRef>
        </p:style>
        <p:txBody>
          <a:bodyPr rtlCol="0" anchor="ct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a:r>
              <a:rPr lang="zh-CN" altLang="en-US" sz="1400" b="1" smtClean="0">
                <a:solidFill>
                  <a:schemeClr val="tx1"/>
                </a:solidFill>
              </a:rPr>
              <a:t>对现有业务的增强</a:t>
            </a:r>
            <a:endParaRPr lang="en-US" sz="1400" b="1">
              <a:solidFill>
                <a:schemeClr val="tx1"/>
              </a:solidFill>
            </a:endParaRPr>
          </a:p>
        </p:txBody>
      </p:sp>
      <p:sp>
        <p:nvSpPr>
          <p:cNvPr id="160" name="Rectangle 159"/>
          <p:cNvSpPr/>
          <p:nvPr/>
        </p:nvSpPr>
        <p:spPr>
          <a:xfrm>
            <a:off x="7206897" y="1781337"/>
            <a:ext cx="596638" cy="307777"/>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400" kern="0">
                <a:solidFill>
                  <a:sysClr val="windowText" lastClr="000000"/>
                </a:solidFill>
                <a:latin typeface="+mn-ea"/>
                <a:ea typeface="+mn-ea"/>
                <a:cs typeface="Arial" pitchFamily="34" charset="0"/>
              </a:rPr>
              <a:t> 图例</a:t>
            </a:r>
            <a:endParaRPr lang="en-US" sz="1400">
              <a:latin typeface="+mn-ea"/>
              <a:ea typeface="+mn-ea"/>
            </a:endParaRPr>
          </a:p>
        </p:txBody>
      </p:sp>
      <p:sp>
        <p:nvSpPr>
          <p:cNvPr id="161" name="Rectangle 27"/>
          <p:cNvSpPr/>
          <p:nvPr/>
        </p:nvSpPr>
        <p:spPr bwMode="gray">
          <a:xfrm>
            <a:off x="2324819" y="5949572"/>
            <a:ext cx="684000" cy="360000"/>
          </a:xfrm>
          <a:prstGeom prst="rect">
            <a:avLst/>
          </a:prstGeom>
        </p:spPr>
        <p:style>
          <a:lnRef idx="1">
            <a:schemeClr val="accent1"/>
          </a:lnRef>
          <a:fillRef idx="2">
            <a:schemeClr val="accent1"/>
          </a:fillRef>
          <a:effectRef idx="1">
            <a:schemeClr val="accent1"/>
          </a:effectRef>
          <a:fontRef idx="minor">
            <a:schemeClr val="dk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fontAlgn="t"/>
            <a:r>
              <a:rPr lang="zh-CN" altLang="en-US" sz="1050" smtClean="0">
                <a:solidFill>
                  <a:srgbClr val="000000"/>
                </a:solidFill>
                <a:latin typeface="+mn-ea"/>
              </a:rPr>
              <a:t>业务</a:t>
            </a:r>
            <a:r>
              <a:rPr lang="en-US" altLang="zh-CN" sz="1050" smtClean="0">
                <a:solidFill>
                  <a:srgbClr val="000000"/>
                </a:solidFill>
                <a:latin typeface="+mn-ea"/>
              </a:rPr>
              <a:t>1</a:t>
            </a:r>
            <a:endParaRPr lang="zh-CN" altLang="en-US" sz="1050">
              <a:solidFill>
                <a:srgbClr val="000000"/>
              </a:solidFill>
              <a:latin typeface="+mn-ea"/>
            </a:endParaRPr>
          </a:p>
        </p:txBody>
      </p:sp>
      <p:sp>
        <p:nvSpPr>
          <p:cNvPr id="162" name="Rectangle 27"/>
          <p:cNvSpPr/>
          <p:nvPr/>
        </p:nvSpPr>
        <p:spPr bwMode="gray">
          <a:xfrm>
            <a:off x="3227951" y="5949572"/>
            <a:ext cx="684000" cy="360000"/>
          </a:xfrm>
          <a:prstGeom prst="rect">
            <a:avLst/>
          </a:prstGeom>
        </p:spPr>
        <p:style>
          <a:lnRef idx="1">
            <a:schemeClr val="accent1"/>
          </a:lnRef>
          <a:fillRef idx="2">
            <a:schemeClr val="accent1"/>
          </a:fillRef>
          <a:effectRef idx="1">
            <a:schemeClr val="accent1"/>
          </a:effectRef>
          <a:fontRef idx="minor">
            <a:schemeClr val="dk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fontAlgn="t"/>
            <a:r>
              <a:rPr lang="zh-CN" altLang="en-US" sz="1050">
                <a:solidFill>
                  <a:srgbClr val="000000"/>
                </a:solidFill>
                <a:latin typeface="+mn-ea"/>
              </a:rPr>
              <a:t>业</a:t>
            </a:r>
            <a:r>
              <a:rPr lang="zh-CN" altLang="en-US" sz="1050" smtClean="0">
                <a:solidFill>
                  <a:srgbClr val="000000"/>
                </a:solidFill>
                <a:latin typeface="+mn-ea"/>
              </a:rPr>
              <a:t>务</a:t>
            </a:r>
            <a:r>
              <a:rPr lang="en-US" altLang="zh-CN" sz="1050" smtClean="0">
                <a:solidFill>
                  <a:srgbClr val="000000"/>
                </a:solidFill>
                <a:latin typeface="+mn-ea"/>
              </a:rPr>
              <a:t>2</a:t>
            </a:r>
            <a:endParaRPr lang="zh-CN" altLang="en-US" sz="1050">
              <a:solidFill>
                <a:srgbClr val="000000"/>
              </a:solidFill>
              <a:latin typeface="+mn-ea"/>
            </a:endParaRPr>
          </a:p>
        </p:txBody>
      </p:sp>
      <p:sp>
        <p:nvSpPr>
          <p:cNvPr id="163" name="Rectangle 27"/>
          <p:cNvSpPr/>
          <p:nvPr/>
        </p:nvSpPr>
        <p:spPr bwMode="gray">
          <a:xfrm>
            <a:off x="4120976" y="5949572"/>
            <a:ext cx="684000" cy="360000"/>
          </a:xfrm>
          <a:prstGeom prst="rect">
            <a:avLst/>
          </a:prstGeom>
        </p:spPr>
        <p:style>
          <a:lnRef idx="1">
            <a:schemeClr val="accent1"/>
          </a:lnRef>
          <a:fillRef idx="2">
            <a:schemeClr val="accent1"/>
          </a:fillRef>
          <a:effectRef idx="1">
            <a:schemeClr val="accent1"/>
          </a:effectRef>
          <a:fontRef idx="minor">
            <a:schemeClr val="dk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fontAlgn="t"/>
            <a:r>
              <a:rPr lang="zh-CN" altLang="en-US" sz="1050" smtClean="0">
                <a:solidFill>
                  <a:srgbClr val="000000"/>
                </a:solidFill>
                <a:latin typeface="+mn-ea"/>
              </a:rPr>
              <a:t>业务</a:t>
            </a:r>
            <a:r>
              <a:rPr lang="en-US" altLang="zh-CN" sz="1050">
                <a:solidFill>
                  <a:srgbClr val="000000"/>
                </a:solidFill>
                <a:latin typeface="+mn-ea"/>
              </a:rPr>
              <a:t>3</a:t>
            </a:r>
            <a:endParaRPr lang="zh-CN" altLang="en-US" sz="1050">
              <a:solidFill>
                <a:srgbClr val="000000"/>
              </a:solidFill>
              <a:latin typeface="+mn-ea"/>
            </a:endParaRPr>
          </a:p>
        </p:txBody>
      </p:sp>
      <p:sp>
        <p:nvSpPr>
          <p:cNvPr id="164" name="Rectangle 27"/>
          <p:cNvSpPr/>
          <p:nvPr/>
        </p:nvSpPr>
        <p:spPr bwMode="gray">
          <a:xfrm>
            <a:off x="5004048" y="5949572"/>
            <a:ext cx="684000" cy="360000"/>
          </a:xfrm>
          <a:prstGeom prst="rect">
            <a:avLst/>
          </a:prstGeom>
        </p:spPr>
        <p:style>
          <a:lnRef idx="1">
            <a:schemeClr val="accent1"/>
          </a:lnRef>
          <a:fillRef idx="2">
            <a:schemeClr val="accent1"/>
          </a:fillRef>
          <a:effectRef idx="1">
            <a:schemeClr val="accent1"/>
          </a:effectRef>
          <a:fontRef idx="minor">
            <a:schemeClr val="dk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algn="ctr" fontAlgn="t"/>
            <a:r>
              <a:rPr lang="en-US" altLang="zh-CN" sz="1050" smtClean="0">
                <a:solidFill>
                  <a:srgbClr val="000000"/>
                </a:solidFill>
                <a:latin typeface="+mn-ea"/>
              </a:rPr>
              <a:t>……</a:t>
            </a:r>
            <a:endParaRPr lang="zh-CN" altLang="en-US" sz="1050">
              <a:solidFill>
                <a:srgbClr val="000000"/>
              </a:solidFill>
              <a:latin typeface="+mn-ea"/>
            </a:endParaRPr>
          </a:p>
        </p:txBody>
      </p:sp>
      <p:sp>
        <p:nvSpPr>
          <p:cNvPr id="165" name="TextBox 164"/>
          <p:cNvSpPr txBox="1"/>
          <p:nvPr/>
        </p:nvSpPr>
        <p:spPr>
          <a:xfrm>
            <a:off x="336004" y="5991072"/>
            <a:ext cx="1980029" cy="307777"/>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1400" smtClean="0">
                <a:latin typeface="微软雅黑" pitchFamily="34" charset="-122"/>
                <a:ea typeface="微软雅黑" pitchFamily="34" charset="-122"/>
              </a:rPr>
              <a:t>平台外的其它</a:t>
            </a:r>
            <a:r>
              <a:rPr lang="zh-CN" altLang="en-US" sz="1400">
                <a:latin typeface="微软雅黑" pitchFamily="34" charset="-122"/>
                <a:ea typeface="微软雅黑" pitchFamily="34" charset="-122"/>
              </a:rPr>
              <a:t>现有</a:t>
            </a:r>
            <a:r>
              <a:rPr lang="zh-CN" altLang="en-US" sz="1400" smtClean="0">
                <a:latin typeface="微软雅黑" pitchFamily="34" charset="-122"/>
                <a:ea typeface="微软雅黑" pitchFamily="34" charset="-122"/>
              </a:rPr>
              <a:t>业务</a:t>
            </a:r>
            <a:endParaRPr lang="en-US" sz="1400" smtClean="0">
              <a:latin typeface="微软雅黑" pitchFamily="34" charset="-122"/>
              <a:ea typeface="微软雅黑" pitchFamily="34" charset="-122"/>
            </a:endParaRPr>
          </a:p>
        </p:txBody>
      </p:sp>
      <p:grpSp>
        <p:nvGrpSpPr>
          <p:cNvPr id="60" name="Group 59"/>
          <p:cNvGrpSpPr/>
          <p:nvPr/>
        </p:nvGrpSpPr>
        <p:grpSpPr>
          <a:xfrm>
            <a:off x="7274859" y="84738"/>
            <a:ext cx="1195978" cy="510566"/>
            <a:chOff x="567157" y="2420888"/>
            <a:chExt cx="6927377" cy="3456384"/>
          </a:xfrm>
        </p:grpSpPr>
        <p:sp>
          <p:nvSpPr>
            <p:cNvPr id="61" name="Rectangle 13"/>
            <p:cNvSpPr>
              <a:spLocks noChangeArrowheads="1"/>
            </p:cNvSpPr>
            <p:nvPr/>
          </p:nvSpPr>
          <p:spPr bwMode="auto">
            <a:xfrm>
              <a:off x="1127329" y="24208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sp>
          <p:nvSpPr>
            <p:cNvPr id="62" name="Rectangle 27"/>
            <p:cNvSpPr>
              <a:spLocks noChangeArrowheads="1"/>
            </p:cNvSpPr>
            <p:nvPr/>
          </p:nvSpPr>
          <p:spPr bwMode="auto">
            <a:xfrm>
              <a:off x="2249865" y="2420889"/>
              <a:ext cx="2160240" cy="3456383"/>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a:latin typeface="+mn-ea"/>
              </a:endParaRPr>
            </a:p>
          </p:txBody>
        </p:sp>
        <p:sp>
          <p:nvSpPr>
            <p:cNvPr id="63" name="Rectangle 42"/>
            <p:cNvSpPr>
              <a:spLocks noChangeArrowheads="1"/>
            </p:cNvSpPr>
            <p:nvPr/>
          </p:nvSpPr>
          <p:spPr bwMode="auto">
            <a:xfrm>
              <a:off x="5686372" y="2420890"/>
              <a:ext cx="1808162" cy="3456382"/>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smtClean="0">
                <a:latin typeface="+mn-ea"/>
                <a:ea typeface="+mn-ea"/>
              </a:endParaRPr>
            </a:p>
          </p:txBody>
        </p:sp>
        <p:sp>
          <p:nvSpPr>
            <p:cNvPr id="64" name="Rectangle 47"/>
            <p:cNvSpPr>
              <a:spLocks noChangeArrowheads="1"/>
            </p:cNvSpPr>
            <p:nvPr/>
          </p:nvSpPr>
          <p:spPr bwMode="auto">
            <a:xfrm>
              <a:off x="4867553" y="2420889"/>
              <a:ext cx="611833" cy="3456383"/>
            </a:xfrm>
            <a:prstGeom prst="rect">
              <a:avLst/>
            </a:prstGeom>
            <a:ln w="9525">
              <a:solidFill>
                <a:schemeClr val="bg1"/>
              </a:solidFill>
            </a:ln>
          </p:spPr>
          <p:style>
            <a:lnRef idx="3">
              <a:schemeClr val="lt1"/>
            </a:lnRef>
            <a:fillRef idx="1">
              <a:schemeClr val="accent4"/>
            </a:fillRef>
            <a:effectRef idx="1">
              <a:schemeClr val="accent4"/>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sp>
          <p:nvSpPr>
            <p:cNvPr id="65" name="Rectangle 13"/>
            <p:cNvSpPr>
              <a:spLocks noChangeArrowheads="1"/>
            </p:cNvSpPr>
            <p:nvPr/>
          </p:nvSpPr>
          <p:spPr bwMode="auto">
            <a:xfrm>
              <a:off x="1127329" y="42591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cxnSp>
          <p:nvCxnSpPr>
            <p:cNvPr id="66" name="AutoShape 56"/>
            <p:cNvCxnSpPr>
              <a:cxnSpLocks noChangeShapeType="1"/>
              <a:stCxn id="61" idx="3"/>
              <a:endCxn id="62" idx="1"/>
            </p:cNvCxnSpPr>
            <p:nvPr/>
          </p:nvCxnSpPr>
          <p:spPr bwMode="auto">
            <a:xfrm>
              <a:off x="1847329" y="3212976"/>
              <a:ext cx="402536" cy="93610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7" name="AutoShape 56"/>
            <p:cNvCxnSpPr>
              <a:cxnSpLocks noChangeShapeType="1"/>
              <a:stCxn id="65" idx="3"/>
              <a:endCxn id="62" idx="1"/>
            </p:cNvCxnSpPr>
            <p:nvPr/>
          </p:nvCxnSpPr>
          <p:spPr bwMode="auto">
            <a:xfrm flipV="1">
              <a:off x="1847329" y="4149081"/>
              <a:ext cx="402536" cy="90219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8" name="Straight Arrow Connector 67"/>
            <p:cNvCxnSpPr>
              <a:stCxn id="62" idx="3"/>
              <a:endCxn id="64" idx="1"/>
            </p:cNvCxnSpPr>
            <p:nvPr/>
          </p:nvCxnSpPr>
          <p:spPr bwMode="auto">
            <a:xfrm>
              <a:off x="4410105" y="4149081"/>
              <a:ext cx="457448"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9" name="Straight Arrow Connector 68"/>
            <p:cNvCxnSpPr>
              <a:stCxn id="64" idx="3"/>
              <a:endCxn id="63" idx="1"/>
            </p:cNvCxnSpPr>
            <p:nvPr/>
          </p:nvCxnSpPr>
          <p:spPr bwMode="auto">
            <a:xfrm>
              <a:off x="5479386" y="4149081"/>
              <a:ext cx="206986"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0" name="Rectangle 20"/>
            <p:cNvSpPr>
              <a:spLocks noChangeArrowheads="1"/>
            </p:cNvSpPr>
            <p:nvPr/>
          </p:nvSpPr>
          <p:spPr bwMode="auto">
            <a:xfrm>
              <a:off x="567157" y="2422274"/>
              <a:ext cx="416156" cy="3421089"/>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grpSp>
      <p:sp>
        <p:nvSpPr>
          <p:cNvPr id="72" name="Rectangle 71"/>
          <p:cNvSpPr/>
          <p:nvPr/>
        </p:nvSpPr>
        <p:spPr bwMode="gray">
          <a:xfrm>
            <a:off x="513779" y="3298236"/>
            <a:ext cx="684000" cy="360000"/>
          </a:xfrm>
          <a:prstGeom prst="rect">
            <a:avLst/>
          </a:prstGeom>
        </p:spPr>
        <p:style>
          <a:lnRef idx="1">
            <a:schemeClr val="accent5"/>
          </a:lnRef>
          <a:fillRef idx="3">
            <a:schemeClr val="accent5"/>
          </a:fillRef>
          <a:effectRef idx="2">
            <a:schemeClr val="accent5"/>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fontAlgn="t"/>
            <a:r>
              <a:rPr lang="zh-CN" altLang="en-US" sz="1050" b="1"/>
              <a:t>竞价采购</a:t>
            </a:r>
          </a:p>
        </p:txBody>
      </p:sp>
      <p:grpSp>
        <p:nvGrpSpPr>
          <p:cNvPr id="73" name="组合 71"/>
          <p:cNvGrpSpPr/>
          <p:nvPr/>
        </p:nvGrpSpPr>
        <p:grpSpPr>
          <a:xfrm>
            <a:off x="4139952" y="6444044"/>
            <a:ext cx="4677473" cy="369332"/>
            <a:chOff x="4211960" y="6444044"/>
            <a:chExt cx="4677473" cy="369332"/>
          </a:xfrm>
        </p:grpSpPr>
        <p:sp>
          <p:nvSpPr>
            <p:cNvPr id="74" name="Rectangle 51"/>
            <p:cNvSpPr/>
            <p:nvPr/>
          </p:nvSpPr>
          <p:spPr bwMode="gray">
            <a:xfrm>
              <a:off x="5095275" y="6574316"/>
              <a:ext cx="108000" cy="108000"/>
            </a:xfrm>
            <a:prstGeom prst="rect">
              <a:avLst/>
            </a:prstGeom>
          </p:spPr>
          <p:style>
            <a:lnRef idx="1">
              <a:schemeClr val="accent3"/>
            </a:lnRef>
            <a:fillRef idx="3">
              <a:schemeClr val="accent3"/>
            </a:fillRef>
            <a:effectRef idx="2">
              <a:schemeClr val="accent3"/>
            </a:effectRef>
            <a:fontRef idx="minor">
              <a:schemeClr val="lt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171450" indent="-171450" algn="ctr">
                <a:spcAft>
                  <a:spcPts val="300"/>
                </a:spcAft>
                <a:buFont typeface="Wingdings" pitchFamily="2" charset="2"/>
                <a:buChar char="§"/>
              </a:pPr>
              <a:endParaRPr lang="en-US" sz="1200" smtClean="0">
                <a:latin typeface="微软雅黑" pitchFamily="34" charset="-122"/>
                <a:ea typeface="微软雅黑" pitchFamily="34" charset="-122"/>
                <a:cs typeface="Arial"/>
              </a:endParaRPr>
            </a:p>
          </p:txBody>
        </p:sp>
        <p:sp>
          <p:nvSpPr>
            <p:cNvPr id="75" name="Rectangle 52"/>
            <p:cNvSpPr/>
            <p:nvPr/>
          </p:nvSpPr>
          <p:spPr bwMode="gray">
            <a:xfrm>
              <a:off x="4211960" y="6574316"/>
              <a:ext cx="108000" cy="108000"/>
            </a:xfrm>
            <a:prstGeom prst="rect">
              <a:avLst/>
            </a:prstGeom>
          </p:spPr>
          <p:style>
            <a:lnRef idx="1">
              <a:schemeClr val="accent5"/>
            </a:lnRef>
            <a:fillRef idx="3">
              <a:schemeClr val="accent5"/>
            </a:fillRef>
            <a:effectRef idx="2">
              <a:schemeClr val="accent5"/>
            </a:effectRef>
            <a:fontRef idx="minor">
              <a:schemeClr val="lt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171450" indent="-171450" algn="ctr">
                <a:spcAft>
                  <a:spcPts val="300"/>
                </a:spcAft>
                <a:buFont typeface="Wingdings" pitchFamily="2" charset="2"/>
                <a:buChar char="§"/>
              </a:pPr>
              <a:endParaRPr lang="en-US" sz="1200" smtClean="0">
                <a:latin typeface="微软雅黑" pitchFamily="34" charset="-122"/>
                <a:ea typeface="微软雅黑" pitchFamily="34" charset="-122"/>
                <a:cs typeface="Arial"/>
              </a:endParaRPr>
            </a:p>
          </p:txBody>
        </p:sp>
        <p:sp>
          <p:nvSpPr>
            <p:cNvPr id="76" name="Rectangle 53"/>
            <p:cNvSpPr/>
            <p:nvPr/>
          </p:nvSpPr>
          <p:spPr bwMode="gray">
            <a:xfrm>
              <a:off x="6823500" y="6574316"/>
              <a:ext cx="108000" cy="108000"/>
            </a:xfrm>
            <a:prstGeom prst="rect">
              <a:avLst/>
            </a:prstGeom>
          </p:spPr>
          <p:style>
            <a:lnRef idx="1">
              <a:schemeClr val="accent6"/>
            </a:lnRef>
            <a:fillRef idx="3">
              <a:schemeClr val="accent6"/>
            </a:fillRef>
            <a:effectRef idx="2">
              <a:schemeClr val="accent6"/>
            </a:effectRef>
            <a:fontRef idx="minor">
              <a:schemeClr val="lt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171450" indent="-171450" algn="ctr">
                <a:spcAft>
                  <a:spcPts val="300"/>
                </a:spcAft>
                <a:buFont typeface="Wingdings" pitchFamily="2" charset="2"/>
                <a:buChar char="§"/>
              </a:pPr>
              <a:endParaRPr lang="en-US" sz="1200" smtClean="0">
                <a:latin typeface="微软雅黑" pitchFamily="34" charset="-122"/>
                <a:ea typeface="微软雅黑" pitchFamily="34" charset="-122"/>
                <a:cs typeface="Arial"/>
              </a:endParaRPr>
            </a:p>
          </p:txBody>
        </p:sp>
        <p:sp>
          <p:nvSpPr>
            <p:cNvPr id="77" name="TextBox 76"/>
            <p:cNvSpPr txBox="1"/>
            <p:nvPr/>
          </p:nvSpPr>
          <p:spPr>
            <a:xfrm>
              <a:off x="4297483" y="6444044"/>
              <a:ext cx="4591950" cy="369332"/>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lnSpc>
                  <a:spcPct val="150000"/>
                </a:lnSpc>
              </a:pPr>
              <a:r>
                <a:rPr lang="zh-CN" altLang="en-US" sz="1200" smtClean="0">
                  <a:latin typeface="微软雅黑" pitchFamily="34" charset="-122"/>
                  <a:ea typeface="微软雅黑" pitchFamily="34" charset="-122"/>
                </a:rPr>
                <a:t>交易业务</a:t>
              </a:r>
              <a:r>
                <a:rPr lang="en-US" altLang="zh-CN" sz="1200" smtClean="0">
                  <a:latin typeface="微软雅黑" pitchFamily="34" charset="-122"/>
                  <a:ea typeface="微软雅黑" pitchFamily="34" charset="-122"/>
                </a:rPr>
                <a:t>      </a:t>
              </a:r>
              <a:r>
                <a:rPr lang="zh-CN" altLang="en-US" sz="1200" smtClean="0">
                  <a:latin typeface="微软雅黑" pitchFamily="34" charset="-122"/>
                  <a:ea typeface="微软雅黑" pitchFamily="34" charset="-122"/>
                </a:rPr>
                <a:t>金融业务      实体业务      配套服务     个性化服务</a:t>
              </a:r>
              <a:endParaRPr lang="en-US" sz="1200" smtClean="0">
                <a:latin typeface="微软雅黑" pitchFamily="34" charset="-122"/>
                <a:ea typeface="微软雅黑" pitchFamily="34" charset="-122"/>
              </a:endParaRPr>
            </a:p>
          </p:txBody>
        </p:sp>
        <p:sp>
          <p:nvSpPr>
            <p:cNvPr id="78" name="Rectangle 55"/>
            <p:cNvSpPr/>
            <p:nvPr/>
          </p:nvSpPr>
          <p:spPr bwMode="gray">
            <a:xfrm>
              <a:off x="5940185" y="6574316"/>
              <a:ext cx="108000" cy="108000"/>
            </a:xfrm>
            <a:prstGeom prst="rect">
              <a:avLst/>
            </a:prstGeom>
          </p:spPr>
          <p:style>
            <a:lnRef idx="1">
              <a:schemeClr val="accent4"/>
            </a:lnRef>
            <a:fillRef idx="3">
              <a:schemeClr val="accent4"/>
            </a:fillRef>
            <a:effectRef idx="2">
              <a:schemeClr val="accent4"/>
            </a:effectRef>
            <a:fontRef idx="minor">
              <a:schemeClr val="lt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171450" indent="-171450" algn="ctr">
                <a:spcAft>
                  <a:spcPts val="300"/>
                </a:spcAft>
                <a:buFont typeface="Wingdings" pitchFamily="2" charset="2"/>
                <a:buChar char="§"/>
              </a:pPr>
              <a:endParaRPr lang="en-US" sz="1200" smtClean="0">
                <a:latin typeface="微软雅黑" pitchFamily="34" charset="-122"/>
                <a:ea typeface="微软雅黑" pitchFamily="34" charset="-122"/>
                <a:cs typeface="Arial"/>
              </a:endParaRPr>
            </a:p>
          </p:txBody>
        </p:sp>
        <p:sp>
          <p:nvSpPr>
            <p:cNvPr id="79" name="Rectangle 71"/>
            <p:cNvSpPr/>
            <p:nvPr/>
          </p:nvSpPr>
          <p:spPr bwMode="gray">
            <a:xfrm>
              <a:off x="7648045" y="6563019"/>
              <a:ext cx="108000" cy="108000"/>
            </a:xfrm>
            <a:prstGeom prst="rect">
              <a:avLst/>
            </a:prstGeom>
          </p:spPr>
          <p:style>
            <a:lnRef idx="1">
              <a:schemeClr val="accent1"/>
            </a:lnRef>
            <a:fillRef idx="3">
              <a:schemeClr val="accent1"/>
            </a:fillRef>
            <a:effectRef idx="2">
              <a:schemeClr val="accent1"/>
            </a:effectRef>
            <a:fontRef idx="minor">
              <a:schemeClr val="lt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171450" indent="-171450" algn="ctr">
                <a:spcAft>
                  <a:spcPts val="300"/>
                </a:spcAft>
                <a:buFont typeface="Wingdings" pitchFamily="2" charset="2"/>
                <a:buChar char="§"/>
              </a:pPr>
              <a:endParaRPr lang="en-US" sz="1200" smtClean="0">
                <a:latin typeface="微软雅黑" pitchFamily="34" charset="-122"/>
                <a:ea typeface="微软雅黑" pitchFamily="34" charset="-122"/>
                <a:cs typeface="Arial"/>
              </a:endParaRPr>
            </a:p>
          </p:txBody>
        </p:sp>
      </p:grpSp>
      <p:sp>
        <p:nvSpPr>
          <p:cNvPr id="81" name="TextBox 80"/>
          <p:cNvSpPr txBox="1"/>
          <p:nvPr/>
        </p:nvSpPr>
        <p:spPr>
          <a:xfrm>
            <a:off x="212037" y="6373912"/>
            <a:ext cx="7871789" cy="153888"/>
          </a:xfrm>
          <a:prstGeom prst="rect">
            <a:avLst/>
          </a:prstGeom>
        </p:spPr>
        <p:txBody>
          <a:bodyPr vert="horz" wrap="square" lIns="0" tIns="0" rIns="0" bIns="0" rtlCol="0" anchor="b" anchorCtr="0">
            <a:spAutoFit/>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marL="0" marR="0" lvl="0" indent="0" defTabSz="914400" eaLnBrk="1" fontAlgn="auto" latinLnBrk="0" hangingPunct="1">
              <a:lnSpc>
                <a:spcPct val="100000"/>
              </a:lnSpc>
              <a:spcBef>
                <a:spcPct val="0"/>
              </a:spcBef>
              <a:spcAft>
                <a:spcPct val="0"/>
              </a:spcAft>
              <a:buClrTx/>
              <a:buSzTx/>
              <a:buNone/>
              <a:tabLst>
                <a:tab pos="190500" algn="r"/>
                <a:tab pos="292100"/>
              </a:tabLst>
              <a:defRPr/>
            </a:pPr>
            <a:r>
              <a:rPr kumimoji="0" lang="zh-CN" altLang="en-US" sz="1000" u="none" strike="noStrike" kern="1200" cap="none" spc="0" normalizeH="0" baseline="0" noProof="0" smtClean="0">
                <a:ln>
                  <a:noFill/>
                </a:ln>
                <a:effectLst/>
                <a:uLnTx/>
                <a:uFillTx/>
                <a:latin typeface="Arial"/>
                <a:ea typeface="微软雅黑" pitchFamily="34" charset="-122"/>
              </a:rPr>
              <a:t>* 详见附录</a:t>
            </a:r>
            <a:endParaRPr kumimoji="0" lang="en-US" sz="1000" u="none" strike="noStrike" kern="1200" cap="none" spc="0" normalizeH="0" baseline="0" noProof="0" smtClean="0">
              <a:ln>
                <a:noFill/>
              </a:ln>
              <a:effectLst/>
              <a:uLnTx/>
              <a:uFillTx/>
              <a:latin typeface="Arial"/>
              <a:ea typeface="微软雅黑" pitchFamily="34" charset="-122"/>
            </a:endParaRPr>
          </a:p>
        </p:txBody>
      </p:sp>
    </p:spTree>
    <p:extLst>
      <p:ext uri="{BB962C8B-B14F-4D97-AF65-F5344CB8AC3E}">
        <p14:creationId xmlns:p14="http://schemas.microsoft.com/office/powerpoint/2010/main" val="2160412993"/>
      </p:ext>
    </p:extLst>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pPr marL="285750" indent="-285750">
              <a:buFont typeface="Arial" pitchFamily="34" charset="0"/>
              <a:buChar char="•"/>
            </a:pPr>
            <a:r>
              <a:rPr lang="zh-CN" altLang="en-US" smtClean="0"/>
              <a:t>从“市场潜力”、“业务协同”、“战略契合”三个角度</a:t>
            </a:r>
            <a:br>
              <a:rPr lang="en-US" altLang="zh-CN" smtClean="0"/>
            </a:br>
            <a:r>
              <a:rPr lang="zh-CN" altLang="en-US" smtClean="0"/>
              <a:t>来评估各项业务的价值</a:t>
            </a:r>
            <a:endParaRPr lang="en-US"/>
          </a:p>
        </p:txBody>
      </p:sp>
      <p:sp>
        <p:nvSpPr>
          <p:cNvPr id="3" name="Footer Placeholder 2"/>
          <p:cNvSpPr>
            <a:spLocks noGrp="1"/>
          </p:cNvSpPr>
          <p:nvPr>
            <p:ph type="ftr" sz="quarter" idx="4294967295"/>
          </p:nvPr>
        </p:nvSpPr>
        <p:spPr>
          <a:xfrm>
            <a:off x="304800" y="6553200"/>
            <a:ext cx="5522913" cy="228600"/>
          </a:xfrm>
          <a:prstGeom prst="rect">
            <a:avLst/>
          </a:prstGeom>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p>
        </p:txBody>
      </p:sp>
      <p:sp>
        <p:nvSpPr>
          <p:cNvPr id="4" name="Slide Number Placeholder 3"/>
          <p:cNvSpPr>
            <a:spLocks noGrp="1"/>
          </p:cNvSpPr>
          <p:nvPr>
            <p:ph type="sldNum" sz="quarter" idx="11"/>
          </p:nvPr>
        </p:nvSpPr>
        <p:spPr/>
        <p:txBody>
          <a:bodyPr/>
          <a:lstStyle/>
          <a:p>
            <a:fld id="{916D2383-AA66-4E37-A027-B5DEB07741A2}" type="slidenum">
              <a:rPr lang="en-US" altLang="zh-CN" smtClean="0"/>
              <a:t>35</a:t>
            </a:fld>
            <a:br>
              <a:rPr lang="en-US" altLang="zh-CN" smtClean="0"/>
            </a:br>
            <a:endParaRPr lang="en-US" altLang="zh-CN"/>
          </a:p>
        </p:txBody>
      </p:sp>
      <p:sp>
        <p:nvSpPr>
          <p:cNvPr id="5" name="Content Placeholder 4"/>
          <p:cNvSpPr>
            <a:spLocks noGrp="1"/>
          </p:cNvSpPr>
          <p:nvPr>
            <p:ph sz="quarter" idx="12"/>
          </p:nvPr>
        </p:nvSpPr>
        <p:spPr/>
        <p:txBody>
          <a:bodyPr/>
          <a:lstStyle/>
          <a:p>
            <a:r>
              <a:rPr lang="zh-CN" altLang="en-US">
                <a:latin typeface="+mn-ea"/>
              </a:rPr>
              <a:t>对业务模式进行评</a:t>
            </a:r>
            <a:r>
              <a:rPr lang="zh-CN" altLang="en-US" smtClean="0">
                <a:latin typeface="+mn-ea"/>
              </a:rPr>
              <a:t>估</a:t>
            </a:r>
            <a:endParaRPr lang="en-US" altLang="zh-CN">
              <a:latin typeface="+mn-ea"/>
            </a:endParaRPr>
          </a:p>
        </p:txBody>
      </p:sp>
      <p:sp>
        <p:nvSpPr>
          <p:cNvPr id="20" name="Oval 19"/>
          <p:cNvSpPr/>
          <p:nvPr/>
        </p:nvSpPr>
        <p:spPr bwMode="gray">
          <a:xfrm>
            <a:off x="117771" y="263030"/>
            <a:ext cx="324000" cy="324000"/>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spcAft>
                <a:spcPts val="300"/>
              </a:spcAft>
            </a:pPr>
            <a:r>
              <a:rPr lang="en-US" sz="1200" b="1" smtClean="0">
                <a:latin typeface="微软雅黑" pitchFamily="34" charset="-122"/>
                <a:ea typeface="微软雅黑" pitchFamily="34" charset="-122"/>
                <a:cs typeface="Arial"/>
              </a:rPr>
              <a:t>2</a:t>
            </a:r>
          </a:p>
        </p:txBody>
      </p:sp>
      <p:grpSp>
        <p:nvGrpSpPr>
          <p:cNvPr id="21" name="Group 20"/>
          <p:cNvGrpSpPr/>
          <p:nvPr/>
        </p:nvGrpSpPr>
        <p:grpSpPr>
          <a:xfrm>
            <a:off x="252645" y="2109580"/>
            <a:ext cx="862905" cy="4297680"/>
            <a:chOff x="126366" y="1892800"/>
            <a:chExt cx="862905" cy="3572885"/>
          </a:xfrm>
        </p:grpSpPr>
        <p:sp>
          <p:nvSpPr>
            <p:cNvPr id="22" name="Oval 21"/>
            <p:cNvSpPr/>
            <p:nvPr/>
          </p:nvSpPr>
          <p:spPr bwMode="gray">
            <a:xfrm>
              <a:off x="126366" y="1892800"/>
              <a:ext cx="862905" cy="3572885"/>
            </a:xfrm>
            <a:prstGeom prst="ellipse">
              <a:avLst/>
            </a:prstGeom>
            <a:solidFill>
              <a:schemeClr val="bg1">
                <a:lumMod val="95000"/>
              </a:schemeClr>
            </a:solidFill>
            <a:ln>
              <a:solidFill>
                <a:schemeClr val="bg1">
                  <a:lumMod val="85000"/>
                </a:schemeClr>
              </a:solidFill>
            </a:ln>
          </p:spPr>
          <p:style>
            <a:lnRef idx="2">
              <a:schemeClr val="accent6"/>
            </a:lnRef>
            <a:fillRef idx="1">
              <a:schemeClr val="lt1"/>
            </a:fillRef>
            <a:effectRef idx="0">
              <a:schemeClr val="accent6"/>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171450" indent="-171450" algn="ctr">
                <a:spcAft>
                  <a:spcPts val="300"/>
                </a:spcAft>
                <a:buFont typeface="Wingdings" pitchFamily="2" charset="2"/>
                <a:buChar char="§"/>
              </a:pPr>
              <a:endParaRPr lang="en-US" sz="1200" smtClean="0">
                <a:latin typeface="微软雅黑" pitchFamily="34" charset="-122"/>
                <a:ea typeface="微软雅黑" pitchFamily="34" charset="-122"/>
                <a:cs typeface="Arial"/>
              </a:endParaRPr>
            </a:p>
          </p:txBody>
        </p:sp>
        <p:sp>
          <p:nvSpPr>
            <p:cNvPr id="23" name="Oval 22"/>
            <p:cNvSpPr/>
            <p:nvPr/>
          </p:nvSpPr>
          <p:spPr bwMode="gray">
            <a:xfrm>
              <a:off x="269270" y="2081645"/>
              <a:ext cx="577097" cy="2113495"/>
            </a:xfrm>
            <a:prstGeom prst="ellipse">
              <a:avLst/>
            </a:prstGeom>
            <a:solidFill>
              <a:schemeClr val="bg1">
                <a:lumMod val="85000"/>
              </a:schemeClr>
            </a:solidFill>
            <a:ln>
              <a:solidFill>
                <a:schemeClr val="bg1">
                  <a:lumMod val="85000"/>
                </a:schemeClr>
              </a:solidFill>
            </a:ln>
          </p:spPr>
          <p:style>
            <a:lnRef idx="2">
              <a:schemeClr val="accent6"/>
            </a:lnRef>
            <a:fillRef idx="1">
              <a:schemeClr val="lt1"/>
            </a:fillRef>
            <a:effectRef idx="0">
              <a:schemeClr val="accent6"/>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171450" indent="-171450" algn="ctr">
                <a:spcAft>
                  <a:spcPts val="300"/>
                </a:spcAft>
                <a:buFont typeface="Wingdings" pitchFamily="2" charset="2"/>
                <a:buChar char="§"/>
              </a:pPr>
              <a:endParaRPr lang="en-US" sz="1200" smtClean="0">
                <a:latin typeface="微软雅黑" pitchFamily="34" charset="-122"/>
                <a:ea typeface="微软雅黑" pitchFamily="34" charset="-122"/>
                <a:cs typeface="Arial"/>
              </a:endParaRPr>
            </a:p>
          </p:txBody>
        </p:sp>
        <p:sp>
          <p:nvSpPr>
            <p:cNvPr id="24" name="Oval 23"/>
            <p:cNvSpPr/>
            <p:nvPr/>
          </p:nvSpPr>
          <p:spPr bwMode="gray">
            <a:xfrm>
              <a:off x="363657" y="1892800"/>
              <a:ext cx="388322" cy="1036935"/>
            </a:xfrm>
            <a:prstGeom prst="ellipse">
              <a:avLst/>
            </a:prstGeom>
            <a:solidFill>
              <a:schemeClr val="bg1">
                <a:lumMod val="75000"/>
              </a:schemeClr>
            </a:solidFill>
            <a:ln>
              <a:solidFill>
                <a:schemeClr val="bg1">
                  <a:lumMod val="85000"/>
                </a:schemeClr>
              </a:solidFill>
            </a:ln>
          </p:spPr>
          <p:style>
            <a:lnRef idx="2">
              <a:schemeClr val="accent6"/>
            </a:lnRef>
            <a:fillRef idx="1">
              <a:schemeClr val="lt1"/>
            </a:fillRef>
            <a:effectRef idx="0">
              <a:schemeClr val="accent6"/>
            </a:effectRef>
            <a:fontRef idx="minor">
              <a:schemeClr val="dk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000000"/>
                  </a:solidFill>
                  <a:latin typeface="Arial"/>
                  <a:ea typeface="宋体" charset="-122"/>
                  <a:cs typeface="+mn-cs"/>
                </a:defRPr>
              </a:lvl1pPr>
              <a:lvl2pPr marL="457200" algn="l" rtl="0" fontAlgn="base">
                <a:spcBef>
                  <a:spcPct val="0"/>
                </a:spcBef>
                <a:spcAft>
                  <a:spcPct val="0"/>
                </a:spcAft>
                <a:defRPr kern="1200">
                  <a:solidFill>
                    <a:srgbClr val="000000"/>
                  </a:solidFill>
                  <a:latin typeface="Arial"/>
                  <a:ea typeface="宋体" charset="-122"/>
                  <a:cs typeface="+mn-cs"/>
                </a:defRPr>
              </a:lvl2pPr>
              <a:lvl3pPr marL="914400" algn="l" rtl="0" fontAlgn="base">
                <a:spcBef>
                  <a:spcPct val="0"/>
                </a:spcBef>
                <a:spcAft>
                  <a:spcPct val="0"/>
                </a:spcAft>
                <a:defRPr kern="1200">
                  <a:solidFill>
                    <a:srgbClr val="000000"/>
                  </a:solidFill>
                  <a:latin typeface="Arial"/>
                  <a:ea typeface="宋体" charset="-122"/>
                  <a:cs typeface="+mn-cs"/>
                </a:defRPr>
              </a:lvl3pPr>
              <a:lvl4pPr marL="1371600" algn="l" rtl="0" fontAlgn="base">
                <a:spcBef>
                  <a:spcPct val="0"/>
                </a:spcBef>
                <a:spcAft>
                  <a:spcPct val="0"/>
                </a:spcAft>
                <a:defRPr kern="1200">
                  <a:solidFill>
                    <a:srgbClr val="000000"/>
                  </a:solidFill>
                  <a:latin typeface="Arial"/>
                  <a:ea typeface="宋体" charset="-122"/>
                  <a:cs typeface="+mn-cs"/>
                </a:defRPr>
              </a:lvl4pPr>
              <a:lvl5pPr marL="1828800" algn="l" rtl="0" fontAlgn="base">
                <a:spcBef>
                  <a:spcPct val="0"/>
                </a:spcBef>
                <a:spcAft>
                  <a:spcPct val="0"/>
                </a:spcAft>
                <a:defRPr kern="1200">
                  <a:solidFill>
                    <a:srgbClr val="000000"/>
                  </a:solidFill>
                  <a:latin typeface="Arial"/>
                  <a:ea typeface="宋体" charset="-122"/>
                  <a:cs typeface="+mn-cs"/>
                </a:defRPr>
              </a:lvl5pPr>
              <a:lvl6pPr marL="2286000" algn="l" defTabSz="914400" rtl="0" eaLnBrk="1" latinLnBrk="0" hangingPunct="1">
                <a:defRPr kern="1200">
                  <a:solidFill>
                    <a:srgbClr val="000000"/>
                  </a:solidFill>
                  <a:latin typeface="Arial"/>
                  <a:ea typeface="宋体" charset="-122"/>
                  <a:cs typeface="+mn-cs"/>
                </a:defRPr>
              </a:lvl6pPr>
              <a:lvl7pPr marL="2743200" algn="l" defTabSz="914400" rtl="0" eaLnBrk="1" latinLnBrk="0" hangingPunct="1">
                <a:defRPr kern="1200">
                  <a:solidFill>
                    <a:srgbClr val="000000"/>
                  </a:solidFill>
                  <a:latin typeface="Arial"/>
                  <a:ea typeface="宋体" charset="-122"/>
                  <a:cs typeface="+mn-cs"/>
                </a:defRPr>
              </a:lvl7pPr>
              <a:lvl8pPr marL="3200400" algn="l" defTabSz="914400" rtl="0" eaLnBrk="1" latinLnBrk="0" hangingPunct="1">
                <a:defRPr kern="1200">
                  <a:solidFill>
                    <a:srgbClr val="000000"/>
                  </a:solidFill>
                  <a:latin typeface="Arial"/>
                  <a:ea typeface="宋体" charset="-122"/>
                  <a:cs typeface="+mn-cs"/>
                </a:defRPr>
              </a:lvl8pPr>
              <a:lvl9pPr marL="3657600" algn="l" defTabSz="914400" rtl="0" eaLnBrk="1" latinLnBrk="0" hangingPunct="1">
                <a:defRPr kern="1200">
                  <a:solidFill>
                    <a:srgbClr val="000000"/>
                  </a:solidFill>
                  <a:latin typeface="Arial"/>
                  <a:ea typeface="宋体" charset="-122"/>
                  <a:cs typeface="+mn-cs"/>
                </a:defRPr>
              </a:lvl9pPr>
            </a:lstStyle>
            <a:p>
              <a:pPr marL="171450" indent="-171450" algn="ctr">
                <a:spcAft>
                  <a:spcPts val="300"/>
                </a:spcAft>
                <a:buFont typeface="Wingdings" pitchFamily="2" charset="2"/>
                <a:buChar char="§"/>
              </a:pPr>
              <a:endParaRPr lang="en-US" sz="1200" smtClean="0">
                <a:latin typeface="微软雅黑" pitchFamily="34" charset="-122"/>
                <a:ea typeface="微软雅黑" pitchFamily="34" charset="-122"/>
                <a:cs typeface="Arial"/>
              </a:endParaRPr>
            </a:p>
          </p:txBody>
        </p:sp>
      </p:grpSp>
      <p:graphicFrame>
        <p:nvGraphicFramePr>
          <p:cNvPr id="25" name="Group 3"/>
          <p:cNvGraphicFramePr>
            <a:graphicFrameLocks noGrp="1"/>
          </p:cNvGraphicFramePr>
          <p:nvPr>
            <p:extLst>
              <p:ext uri="{D42A27DB-BD31-4B8C-83A1-F6EECF244321}">
                <p14:modId xmlns:p14="http://schemas.microsoft.com/office/powerpoint/2010/main" val="599075078"/>
              </p:ext>
            </p:extLst>
          </p:nvPr>
        </p:nvGraphicFramePr>
        <p:xfrm>
          <a:off x="284087" y="1776940"/>
          <a:ext cx="8572324" cy="4641496"/>
        </p:xfrm>
        <a:graphic>
          <a:graphicData uri="http://schemas.openxmlformats.org/drawingml/2006/table">
            <a:tbl>
              <a:tblPr/>
              <a:tblGrid>
                <a:gridCol w="788812"/>
                <a:gridCol w="2200592"/>
                <a:gridCol w="590868"/>
                <a:gridCol w="2200592"/>
                <a:gridCol w="590868"/>
                <a:gridCol w="2200592"/>
              </a:tblGrid>
              <a:tr h="0">
                <a:tc>
                  <a:txBody>
                    <a:bodyPr vert="horz" wrap="square"/>
                    <a:lstStyle/>
                    <a:p>
                      <a:pPr marL="0" marR="0" lvl="0" indent="0" algn="ctr" defTabSz="914400" rtl="0" eaLnBrk="0" fontAlgn="base" latinLnBrk="0" hangingPunct="0">
                        <a:lnSpc>
                          <a:spcPct val="100000"/>
                        </a:lnSpc>
                        <a:spcBef>
                          <a:spcPct val="0"/>
                        </a:spcBef>
                        <a:spcAft>
                          <a:spcPct val="0"/>
                        </a:spcAft>
                        <a:buClrTx/>
                        <a:buSzTx/>
                        <a:buFontTx/>
                        <a:buNone/>
                      </a:pPr>
                      <a:endParaRPr kumimoji="0" lang="zh-CN" altLang="en-US" sz="1400" b="1" i="0" u="none" strike="noStrike" cap="none" normalizeH="0" baseline="0" smtClean="0">
                        <a:ln>
                          <a:noFill/>
                        </a:ln>
                        <a:solidFill>
                          <a:srgbClr val="000000"/>
                        </a:solidFill>
                        <a:effectLst/>
                        <a:latin typeface="+mj-ea"/>
                        <a:ea typeface="+mj-ea"/>
                      </a:endParaRPr>
                    </a:p>
                  </a:txBody>
                  <a:tcPr anchor="ct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no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vert="horz" wrap="square"/>
                    <a:lstStyle/>
                    <a:p>
                      <a:pPr marL="0" marR="0" lvl="0" indent="0" algn="ctr" defTabSz="914400" rtl="0" eaLnBrk="0" fontAlgn="base"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000000"/>
                          </a:solidFill>
                          <a:effectLst/>
                          <a:latin typeface="+mj-ea"/>
                          <a:ea typeface="+mj-ea"/>
                        </a:rPr>
                        <a:t>匮乏</a:t>
                      </a:r>
                    </a:p>
                  </a:txBody>
                  <a:tcPr anchor="ct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no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solidFill>
                      <a:schemeClr val="accent4">
                        <a:lumMod val="20000"/>
                        <a:lumOff val="80000"/>
                      </a:schemeClr>
                    </a:solidFill>
                  </a:tcPr>
                </a:tc>
                <a:tc>
                  <a:txBody>
                    <a:bodyPr vert="horz" wrap="square"/>
                    <a:lstStyle/>
                    <a:p>
                      <a:pPr marL="0" marR="0" lvl="0" indent="0" algn="ctr" defTabSz="914400" rtl="0" eaLnBrk="0" fontAlgn="base"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000000"/>
                          </a:solidFill>
                          <a:effectLst/>
                          <a:latin typeface="+mj-ea"/>
                          <a:ea typeface="+mj-ea"/>
                        </a:rPr>
                        <a:t>较低</a:t>
                      </a:r>
                    </a:p>
                  </a:txBody>
                  <a:tcPr anchor="ct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no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solidFill>
                      <a:schemeClr val="accent4">
                        <a:lumMod val="40000"/>
                        <a:lumOff val="60000"/>
                      </a:schemeClr>
                    </a:solidFill>
                  </a:tcPr>
                </a:tc>
                <a:tc>
                  <a:txBody>
                    <a:bodyPr vert="horz" wrap="square"/>
                    <a:lstStyle/>
                    <a:p>
                      <a:pPr marL="0" marR="0" lvl="0" indent="0" algn="ctr" defTabSz="914400" rtl="0" eaLnBrk="0" fontAlgn="base"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000000"/>
                          </a:solidFill>
                          <a:effectLst/>
                          <a:latin typeface="+mj-ea"/>
                          <a:ea typeface="+mj-ea"/>
                        </a:rPr>
                        <a:t>中等</a:t>
                      </a:r>
                    </a:p>
                  </a:txBody>
                  <a:tcPr anchor="ct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no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solidFill>
                      <a:schemeClr val="accent4">
                        <a:lumMod val="60000"/>
                        <a:lumOff val="40000"/>
                      </a:schemeClr>
                    </a:solidFill>
                  </a:tcPr>
                </a:tc>
                <a:tc>
                  <a:txBody>
                    <a:bodyPr vert="horz" wrap="square"/>
                    <a:lstStyle/>
                    <a:p>
                      <a:pPr marL="0" marR="0" lvl="0" indent="0" algn="ctr" defTabSz="914400" rtl="0" eaLnBrk="0" fontAlgn="base"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bg2"/>
                          </a:solidFill>
                          <a:effectLst/>
                          <a:latin typeface="+mj-ea"/>
                          <a:ea typeface="+mj-ea"/>
                        </a:rPr>
                        <a:t>较高</a:t>
                      </a:r>
                    </a:p>
                  </a:txBody>
                  <a:tcPr anchor="ct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no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solidFill>
                      <a:schemeClr val="accent4">
                        <a:lumMod val="75000"/>
                      </a:schemeClr>
                    </a:solidFill>
                  </a:tcPr>
                </a:tc>
                <a:tc>
                  <a:txBody>
                    <a:bodyPr vert="horz" wrap="square"/>
                    <a:lstStyle/>
                    <a:p>
                      <a:pPr marL="0" marR="0" lvl="0" indent="0" algn="ctr" defTabSz="914400" rtl="0" eaLnBrk="0" fontAlgn="base"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bg2"/>
                          </a:solidFill>
                          <a:effectLst/>
                          <a:latin typeface="+mj-ea"/>
                          <a:ea typeface="+mj-ea"/>
                        </a:rPr>
                        <a:t>极高</a:t>
                      </a:r>
                      <a:endParaRPr kumimoji="0" lang="en-US" altLang="zh-CN" sz="1400" b="1" i="0" u="none" strike="noStrike" cap="none" normalizeH="0" baseline="0" smtClean="0">
                        <a:ln>
                          <a:noFill/>
                        </a:ln>
                        <a:solidFill>
                          <a:schemeClr val="bg2"/>
                        </a:solidFill>
                        <a:effectLst/>
                        <a:latin typeface="+mj-ea"/>
                        <a:ea typeface="+mj-ea"/>
                      </a:endParaRPr>
                    </a:p>
                  </a:txBody>
                  <a:tcPr anchor="ct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no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solidFill>
                      <a:schemeClr val="accent4">
                        <a:lumMod val="50000"/>
                      </a:schemeClr>
                    </a:solidFill>
                  </a:tcPr>
                </a:tc>
              </a:tr>
              <a:tr h="1406348">
                <a:tc>
                  <a:txBody>
                    <a:bodyPr vert="horz" wrap="square"/>
                    <a:lstStyle/>
                    <a:p>
                      <a:pPr marL="0" marR="0" lvl="0" indent="0" algn="ctr" defTabSz="914400" rtl="0" eaLnBrk="0" fontAlgn="base" latinLnBrk="0" hangingPunct="0">
                        <a:lnSpc>
                          <a:spcPct val="100000"/>
                        </a:lnSpc>
                        <a:spcBef>
                          <a:spcPct val="0"/>
                        </a:spcBef>
                        <a:spcAft>
                          <a:spcPct val="0"/>
                        </a:spcAft>
                        <a:buClr>
                          <a:srgbClr val="557799"/>
                        </a:buClr>
                        <a:buSzTx/>
                        <a:buFont typeface="Wingdings" pitchFamily="2" charset="2"/>
                        <a:buNone/>
                        <a:defRPr/>
                      </a:pPr>
                      <a:r>
                        <a:rPr kumimoji="0" lang="zh-CN" altLang="en-US" sz="1600" b="1" i="0" u="none" strike="noStrike" kern="1200" cap="none" normalizeH="0" baseline="0" smtClean="0">
                          <a:ln>
                            <a:noFill/>
                          </a:ln>
                          <a:solidFill>
                            <a:schemeClr val="tx1"/>
                          </a:solidFill>
                          <a:effectLst/>
                          <a:latin typeface="+mj-ea"/>
                          <a:ea typeface="+mj-ea"/>
                          <a:cs typeface="+mn-cs"/>
                        </a:rPr>
                        <a:t>市场潜力</a:t>
                      </a:r>
                      <a:endParaRPr kumimoji="0" lang="en-US" altLang="zh-CN" sz="1600" b="1" i="0" u="none" strike="noStrike" kern="1200" cap="none" normalizeH="0" baseline="0" smtClean="0">
                        <a:ln>
                          <a:noFill/>
                        </a:ln>
                        <a:solidFill>
                          <a:schemeClr val="tx1"/>
                        </a:solidFill>
                        <a:effectLst/>
                        <a:latin typeface="+mj-ea"/>
                        <a:ea typeface="+mj-ea"/>
                        <a:cs typeface="+mn-cs"/>
                      </a:endParaRPr>
                    </a:p>
                  </a:txBody>
                  <a:tcP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r>
                        <a:rPr kumimoji="0" lang="zh-CN" altLang="en-US" sz="1200" b="0" i="0" u="none" strike="noStrike" kern="1200" cap="none" normalizeH="0" baseline="0" smtClean="0">
                          <a:ln>
                            <a:noFill/>
                          </a:ln>
                          <a:solidFill>
                            <a:schemeClr val="tx1"/>
                          </a:solidFill>
                          <a:effectLst/>
                          <a:latin typeface="+mj-ea"/>
                          <a:ea typeface="+mn-ea"/>
                          <a:cs typeface="Times New Roman" pitchFamily="18" charset="0"/>
                        </a:rPr>
                        <a:t>业务需求匮乏、市场规模极有限、增长缓慢</a:t>
                      </a:r>
                      <a:r>
                        <a:rPr kumimoji="0" lang="zh-CN" altLang="en-US" sz="1200" b="0" i="0" u="none" strike="noStrike" kern="1200" cap="none" normalizeH="0" baseline="0" smtClean="0">
                          <a:ln>
                            <a:noFill/>
                          </a:ln>
                          <a:solidFill>
                            <a:schemeClr val="tx1"/>
                          </a:solidFill>
                          <a:effectLst/>
                          <a:latin typeface="+mj-ea"/>
                          <a:ea typeface="+mj-ea"/>
                          <a:cs typeface="Times New Roman" pitchFamily="18" charset="0"/>
                        </a:rPr>
                        <a:t>，难以实现良性成长</a:t>
                      </a:r>
                      <a:endParaRPr kumimoji="0" lang="en-US" altLang="zh-CN" sz="1200" b="0" i="0" u="none" strike="noStrike" kern="1200" cap="none" normalizeH="0" baseline="0" smtClean="0">
                        <a:ln>
                          <a:noFill/>
                        </a:ln>
                        <a:solidFill>
                          <a:schemeClr val="tx1"/>
                        </a:solidFill>
                        <a:effectLst/>
                        <a:latin typeface="+mj-ea"/>
                        <a:ea typeface="+mj-ea"/>
                        <a:cs typeface="Times New Roman" pitchFamily="18" charset="0"/>
                      </a:endParaRPr>
                    </a:p>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r>
                        <a:rPr kumimoji="0" lang="zh-CN" altLang="en-US" sz="1200" b="0" i="0" u="none" strike="noStrike" kern="1200" cap="none" normalizeH="0" baseline="0" smtClean="0">
                          <a:ln>
                            <a:noFill/>
                          </a:ln>
                          <a:solidFill>
                            <a:schemeClr val="tx1"/>
                          </a:solidFill>
                          <a:effectLst/>
                          <a:latin typeface="+mj-ea"/>
                          <a:ea typeface="+mj-ea"/>
                          <a:cs typeface="Times New Roman" pitchFamily="18" charset="0"/>
                        </a:rPr>
                        <a:t>没有成熟的盈利模式</a:t>
                      </a:r>
                      <a:endParaRPr kumimoji="0" lang="en-US" altLang="zh-CN" sz="1200" b="0" i="0" u="none" strike="noStrike" kern="1200" cap="none" normalizeH="0" baseline="0" smtClean="0">
                        <a:ln>
                          <a:noFill/>
                        </a:ln>
                        <a:solidFill>
                          <a:schemeClr val="tx1"/>
                        </a:solidFill>
                        <a:effectLst/>
                        <a:latin typeface="+mj-ea"/>
                        <a:ea typeface="+mj-ea"/>
                        <a:cs typeface="Times New Roman" pitchFamily="18" charset="0"/>
                      </a:endParaRPr>
                    </a:p>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r>
                        <a:rPr kumimoji="0" lang="zh-CN" altLang="en-US" sz="1200" b="0" i="0" u="none" strike="noStrike" kern="1200" cap="none" normalizeH="0" baseline="0" smtClean="0">
                          <a:ln>
                            <a:noFill/>
                          </a:ln>
                          <a:solidFill>
                            <a:schemeClr val="tx1"/>
                          </a:solidFill>
                          <a:effectLst/>
                          <a:latin typeface="+mj-ea"/>
                          <a:ea typeface="+mj-ea"/>
                          <a:cs typeface="Times New Roman" pitchFamily="18" charset="0"/>
                        </a:rPr>
                        <a:t>业务难以形成差异化优势，进入壁垒很低，容易被复制</a:t>
                      </a:r>
                      <a:endParaRPr kumimoji="0" lang="en-US" altLang="zh-CN" sz="1200" b="0" i="0" u="none" strike="noStrike" kern="1200" cap="none" normalizeH="0" baseline="0" smtClean="0">
                        <a:ln>
                          <a:noFill/>
                        </a:ln>
                        <a:solidFill>
                          <a:schemeClr val="tx1"/>
                        </a:solidFill>
                        <a:effectLst/>
                        <a:latin typeface="+mj-ea"/>
                        <a:ea typeface="+mj-ea"/>
                        <a:cs typeface="Times New Roman" pitchFamily="18" charset="0"/>
                      </a:endParaRPr>
                    </a:p>
                  </a:txBody>
                  <a:tcP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endParaRPr kumimoji="0" lang="en-US" altLang="zh-CN" sz="1200" b="0" i="0" u="none" strike="noStrike" kern="1200" cap="none" normalizeH="0" baseline="0" smtClean="0">
                        <a:ln>
                          <a:noFill/>
                        </a:ln>
                        <a:solidFill>
                          <a:schemeClr val="tx1"/>
                        </a:solidFill>
                        <a:effectLst/>
                        <a:latin typeface="+mj-ea"/>
                        <a:ea typeface="+mj-ea"/>
                        <a:cs typeface="Times New Roman" pitchFamily="18" charset="0"/>
                      </a:endParaRPr>
                    </a:p>
                  </a:txBody>
                  <a:tcP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r>
                        <a:rPr kumimoji="0" lang="zh-CN" altLang="en-US" sz="1200" b="0" i="0" u="none" strike="noStrike" kern="1200" cap="none" normalizeH="0" baseline="0" smtClean="0">
                          <a:ln>
                            <a:noFill/>
                          </a:ln>
                          <a:solidFill>
                            <a:schemeClr val="tx1"/>
                          </a:solidFill>
                          <a:effectLst/>
                          <a:latin typeface="+mj-ea"/>
                          <a:ea typeface="+mn-ea"/>
                          <a:cs typeface="Times New Roman" pitchFamily="18" charset="0"/>
                        </a:rPr>
                        <a:t>有一定业务需求和潜在市场规模</a:t>
                      </a:r>
                      <a:endParaRPr kumimoji="0" lang="en-US" altLang="zh-CN" sz="1200" b="0" i="0" u="none" strike="noStrike" kern="1200" cap="none" normalizeH="0" baseline="0" smtClean="0">
                        <a:ln>
                          <a:noFill/>
                        </a:ln>
                        <a:solidFill>
                          <a:schemeClr val="tx1"/>
                        </a:solidFill>
                        <a:effectLst/>
                        <a:latin typeface="+mj-ea"/>
                        <a:ea typeface="+mn-ea"/>
                        <a:cs typeface="Times New Roman" pitchFamily="18" charset="0"/>
                      </a:endParaRPr>
                    </a:p>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r>
                        <a:rPr kumimoji="0" lang="zh-CN" altLang="en-US" sz="1200" b="0" i="0" u="none" strike="noStrike" kern="1200" cap="none" normalizeH="0" baseline="0" smtClean="0">
                          <a:ln>
                            <a:noFill/>
                          </a:ln>
                          <a:solidFill>
                            <a:schemeClr val="tx1"/>
                          </a:solidFill>
                          <a:effectLst/>
                          <a:latin typeface="+mj-ea"/>
                          <a:ea typeface="+mn-ea"/>
                          <a:cs typeface="Times New Roman" pitchFamily="18" charset="0"/>
                        </a:rPr>
                        <a:t>具备有限的</a:t>
                      </a:r>
                      <a:r>
                        <a:rPr kumimoji="0" lang="zh-CN" altLang="en-US" sz="1200" b="0" i="0" u="none" strike="noStrike" kern="1200" cap="none" normalizeH="0" baseline="0" smtClean="0">
                          <a:ln>
                            <a:noFill/>
                          </a:ln>
                          <a:solidFill>
                            <a:schemeClr val="tx1"/>
                          </a:solidFill>
                          <a:effectLst/>
                          <a:latin typeface="+mj-ea"/>
                          <a:ea typeface="+mj-ea"/>
                          <a:cs typeface="Times New Roman" pitchFamily="18" charset="0"/>
                        </a:rPr>
                        <a:t>业务利润空间和成长性</a:t>
                      </a:r>
                      <a:endParaRPr kumimoji="0" lang="en-US" altLang="zh-CN" sz="1200" b="0" i="0" u="none" strike="noStrike" kern="1200" cap="none" normalizeH="0" baseline="0" smtClean="0">
                        <a:ln>
                          <a:noFill/>
                        </a:ln>
                        <a:solidFill>
                          <a:schemeClr val="tx1"/>
                        </a:solidFill>
                        <a:effectLst/>
                        <a:latin typeface="+mj-ea"/>
                        <a:ea typeface="+mj-ea"/>
                        <a:cs typeface="Times New Roman" pitchFamily="18" charset="0"/>
                      </a:endParaRPr>
                    </a:p>
                  </a:txBody>
                  <a:tcP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114300" marR="0" lvl="0" indent="-114300" algn="l" defTabSz="914400" rtl="0" eaLnBrk="0" fontAlgn="base" latinLnBrk="0" hangingPunct="0">
                        <a:lnSpc>
                          <a:spcPct val="100000"/>
                        </a:lnSpc>
                        <a:spcBef>
                          <a:spcPct val="0"/>
                        </a:spcBef>
                        <a:spcAft>
                          <a:spcPts val="600"/>
                        </a:spcAft>
                        <a:buClr>
                          <a:srgbClr val="557799"/>
                        </a:buClr>
                        <a:buSzTx/>
                        <a:buFont typeface="Wingdings" pitchFamily="2" charset="2"/>
                        <a:buNone/>
                      </a:pPr>
                      <a:endParaRPr kumimoji="0" lang="en-US" altLang="zh-CN" sz="1200" b="0" i="0" u="none" strike="noStrike" kern="1200" cap="none" normalizeH="0" baseline="0" smtClean="0">
                        <a:ln>
                          <a:noFill/>
                        </a:ln>
                        <a:solidFill>
                          <a:schemeClr val="tx1"/>
                        </a:solidFill>
                        <a:effectLst/>
                        <a:latin typeface="+mj-ea"/>
                        <a:ea typeface="+mj-ea"/>
                        <a:cs typeface="Times New Roman" pitchFamily="18" charset="0"/>
                      </a:endParaRPr>
                    </a:p>
                  </a:txBody>
                  <a:tcP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r>
                        <a:rPr kumimoji="0" lang="zh-CN" altLang="en-US" sz="1200" b="0" i="0" u="none" strike="noStrike" kern="1200" cap="none" normalizeH="0" baseline="0" smtClean="0">
                          <a:ln>
                            <a:noFill/>
                          </a:ln>
                          <a:solidFill>
                            <a:schemeClr val="tx1"/>
                          </a:solidFill>
                          <a:effectLst/>
                          <a:latin typeface="+mj-ea"/>
                          <a:ea typeface="+mn-ea"/>
                          <a:cs typeface="Times New Roman" pitchFamily="18" charset="0"/>
                        </a:rPr>
                        <a:t>业务需求非常旺盛、潜在市场规模较大、增长较快</a:t>
                      </a:r>
                      <a:endParaRPr kumimoji="0" lang="en-US" altLang="zh-CN" sz="1200" b="0" i="0" u="none" strike="noStrike" kern="1200" cap="none" normalizeH="0" baseline="0" smtClean="0">
                        <a:ln>
                          <a:noFill/>
                        </a:ln>
                        <a:solidFill>
                          <a:schemeClr val="tx1"/>
                        </a:solidFill>
                        <a:effectLst/>
                        <a:latin typeface="+mj-ea"/>
                        <a:ea typeface="+mj-ea"/>
                        <a:cs typeface="Times New Roman" pitchFamily="18" charset="0"/>
                      </a:endParaRPr>
                    </a:p>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r>
                        <a:rPr kumimoji="0" lang="zh-CN" altLang="en-US" sz="1200" b="0" i="0" u="none" strike="noStrike" kern="1200" cap="none" normalizeH="0" baseline="0" smtClean="0">
                          <a:ln>
                            <a:noFill/>
                          </a:ln>
                          <a:solidFill>
                            <a:schemeClr val="tx1"/>
                          </a:solidFill>
                          <a:effectLst/>
                          <a:latin typeface="+mj-ea"/>
                          <a:ea typeface="+mj-ea"/>
                          <a:cs typeface="Times New Roman" pitchFamily="18" charset="0"/>
                        </a:rPr>
                        <a:t>业务利润空间较大，可以实现良性成长</a:t>
                      </a:r>
                      <a:endParaRPr kumimoji="0" lang="en-US" altLang="zh-CN" sz="1200" b="0" i="0" u="none" strike="noStrike" kern="1200" cap="none" normalizeH="0" baseline="0" smtClean="0">
                        <a:ln>
                          <a:noFill/>
                        </a:ln>
                        <a:solidFill>
                          <a:schemeClr val="tx1"/>
                        </a:solidFill>
                        <a:effectLst/>
                        <a:latin typeface="+mj-ea"/>
                        <a:ea typeface="+mj-ea"/>
                        <a:cs typeface="Times New Roman" pitchFamily="18" charset="0"/>
                      </a:endParaRPr>
                    </a:p>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r>
                        <a:rPr kumimoji="0" lang="zh-CN" altLang="en-US" sz="1200" b="0" i="0" u="none" strike="noStrike" kern="1200" cap="none" normalizeH="0" baseline="0" smtClean="0">
                          <a:ln>
                            <a:noFill/>
                          </a:ln>
                          <a:solidFill>
                            <a:schemeClr val="tx1"/>
                          </a:solidFill>
                          <a:effectLst/>
                          <a:latin typeface="+mj-ea"/>
                          <a:ea typeface="+mj-ea"/>
                          <a:cs typeface="Times New Roman" pitchFamily="18" charset="0"/>
                        </a:rPr>
                        <a:t>业务可形成差异化优势，具有一定进入壁垒，不易复制</a:t>
                      </a:r>
                      <a:endParaRPr kumimoji="0" lang="en-US" altLang="zh-CN" sz="1200" b="0" i="0" u="none" strike="noStrike" kern="1200" cap="none" normalizeH="0" baseline="0" smtClean="0">
                        <a:ln>
                          <a:noFill/>
                        </a:ln>
                        <a:solidFill>
                          <a:schemeClr val="tx1"/>
                        </a:solidFill>
                        <a:effectLst/>
                        <a:latin typeface="+mj-ea"/>
                        <a:ea typeface="+mj-ea"/>
                        <a:cs typeface="Times New Roman" pitchFamily="18" charset="0"/>
                      </a:endParaRPr>
                    </a:p>
                  </a:txBody>
                  <a:tcP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r>
              <a:tr h="1406348">
                <a:tc>
                  <a:txBody>
                    <a:bodyPr vert="horz" wrap="square"/>
                    <a:lstStyle/>
                    <a:p>
                      <a:pPr marL="0" marR="0" lvl="0" indent="0" algn="ctr" defTabSz="914400" rtl="0" eaLnBrk="0" fontAlgn="base" latinLnBrk="0" hangingPunct="0">
                        <a:lnSpc>
                          <a:spcPct val="100000"/>
                        </a:lnSpc>
                        <a:spcBef>
                          <a:spcPct val="0"/>
                        </a:spcBef>
                        <a:spcAft>
                          <a:spcPct val="0"/>
                        </a:spcAft>
                        <a:buClr>
                          <a:srgbClr val="557799"/>
                        </a:buClr>
                        <a:buSzTx/>
                        <a:buFont typeface="Wingdings" pitchFamily="2" charset="2"/>
                        <a:buNone/>
                        <a:defRPr/>
                      </a:pPr>
                      <a:r>
                        <a:rPr kumimoji="0" lang="zh-CN" altLang="en-US" sz="1600" b="1" i="0" u="none" strike="noStrike" kern="1200" cap="none" normalizeH="0" baseline="0" smtClean="0">
                          <a:ln>
                            <a:noFill/>
                          </a:ln>
                          <a:solidFill>
                            <a:schemeClr val="tx1"/>
                          </a:solidFill>
                          <a:effectLst/>
                          <a:latin typeface="+mj-ea"/>
                          <a:ea typeface="+mj-ea"/>
                          <a:cs typeface="+mn-cs"/>
                        </a:rPr>
                        <a:t>业务协同</a:t>
                      </a:r>
                      <a:endParaRPr kumimoji="0" lang="en-US" altLang="zh-CN" sz="1600" b="1" i="0" u="none" strike="noStrike" kern="1200" cap="none" normalizeH="0" baseline="0" smtClean="0">
                        <a:ln>
                          <a:noFill/>
                        </a:ln>
                        <a:solidFill>
                          <a:schemeClr val="tx1"/>
                        </a:solidFill>
                        <a:effectLst/>
                        <a:latin typeface="+mj-ea"/>
                        <a:ea typeface="+mj-ea"/>
                        <a:cs typeface="+mn-cs"/>
                      </a:endParaRPr>
                    </a:p>
                  </a:txBody>
                  <a:tcP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r>
                        <a:rPr kumimoji="0" lang="zh-CN" altLang="en-US" sz="1200" b="0" i="0" u="none" strike="noStrike" kern="1200" cap="none" normalizeH="0" baseline="0" smtClean="0">
                          <a:ln>
                            <a:noFill/>
                          </a:ln>
                          <a:solidFill>
                            <a:schemeClr val="tx1"/>
                          </a:solidFill>
                          <a:effectLst/>
                          <a:latin typeface="+mj-ea"/>
                          <a:ea typeface="+mn-ea"/>
                          <a:cs typeface="Times New Roman" pitchFamily="18" charset="0"/>
                        </a:rPr>
                        <a:t>难以为现有业务刺激新的需求或降低已知的风险</a:t>
                      </a:r>
                      <a:endParaRPr kumimoji="0" lang="en-US" altLang="zh-CN" sz="1200" b="0" i="0" u="none" strike="noStrike" kern="1200" cap="none" normalizeH="0" baseline="0" smtClean="0">
                        <a:ln>
                          <a:noFill/>
                        </a:ln>
                        <a:solidFill>
                          <a:schemeClr val="tx1"/>
                        </a:solidFill>
                        <a:effectLst/>
                        <a:latin typeface="+mj-ea"/>
                        <a:ea typeface="+mn-ea"/>
                        <a:cs typeface="Times New Roman" pitchFamily="18" charset="0"/>
                      </a:endParaRPr>
                    </a:p>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defRPr/>
                      </a:pPr>
                      <a:r>
                        <a:rPr kumimoji="0" lang="zh-CN" altLang="en-US" sz="1200" b="0" i="0" u="none" strike="noStrike" kern="1200" cap="none" normalizeH="0" baseline="0" smtClean="0">
                          <a:ln>
                            <a:noFill/>
                          </a:ln>
                          <a:solidFill>
                            <a:schemeClr val="tx1"/>
                          </a:solidFill>
                          <a:effectLst/>
                          <a:latin typeface="+mj-ea"/>
                          <a:ea typeface="+mn-ea"/>
                          <a:cs typeface="Times New Roman" pitchFamily="18" charset="0"/>
                        </a:rPr>
                        <a:t>与现有业务存在利益冲突，难以共存</a:t>
                      </a:r>
                      <a:endParaRPr kumimoji="0" lang="en-US" altLang="zh-CN" sz="1200" b="0" i="0" u="none" strike="noStrike" kern="1200" cap="none" normalizeH="0" baseline="0" smtClean="0">
                        <a:ln>
                          <a:noFill/>
                        </a:ln>
                        <a:solidFill>
                          <a:schemeClr val="tx1"/>
                        </a:solidFill>
                        <a:effectLst/>
                        <a:latin typeface="+mj-ea"/>
                        <a:ea typeface="+mn-ea"/>
                        <a:cs typeface="Times New Roman" pitchFamily="18" charset="0"/>
                      </a:endParaRPr>
                    </a:p>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r>
                        <a:rPr kumimoji="0" lang="zh-CN" altLang="en-US" sz="1200" b="0" i="0" u="none" strike="noStrike" kern="1200" cap="none" normalizeH="0" baseline="0" smtClean="0">
                          <a:ln>
                            <a:noFill/>
                          </a:ln>
                          <a:solidFill>
                            <a:schemeClr val="tx1"/>
                          </a:solidFill>
                          <a:effectLst/>
                          <a:latin typeface="+mj-ea"/>
                          <a:ea typeface="+mn-ea"/>
                          <a:cs typeface="Times New Roman" pitchFamily="18" charset="0"/>
                        </a:rPr>
                        <a:t>难以对线上其它业务进行提升或促进</a:t>
                      </a:r>
                      <a:endParaRPr kumimoji="0" lang="en-US" altLang="zh-CN" sz="1200" b="0" i="0" u="none" strike="noStrike" kern="1200" cap="none" normalizeH="0" baseline="0" smtClean="0">
                        <a:ln>
                          <a:noFill/>
                        </a:ln>
                        <a:solidFill>
                          <a:schemeClr val="tx1"/>
                        </a:solidFill>
                        <a:effectLst/>
                        <a:latin typeface="+mj-ea"/>
                        <a:ea typeface="+mn-ea"/>
                        <a:cs typeface="Times New Roman" pitchFamily="18" charset="0"/>
                      </a:endParaRPr>
                    </a:p>
                  </a:txBody>
                  <a:tcP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endParaRPr kumimoji="0" lang="en-US" altLang="zh-CN" sz="1200" b="0" i="0" u="none" strike="noStrike" kern="1200" cap="none" normalizeH="0" baseline="0" smtClean="0">
                        <a:ln>
                          <a:noFill/>
                        </a:ln>
                        <a:solidFill>
                          <a:schemeClr val="tx1"/>
                        </a:solidFill>
                        <a:effectLst/>
                        <a:latin typeface="+mj-ea"/>
                        <a:ea typeface="+mj-ea"/>
                        <a:cs typeface="Times New Roman" pitchFamily="18" charset="0"/>
                      </a:endParaRPr>
                    </a:p>
                  </a:txBody>
                  <a:tcP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r>
                        <a:rPr kumimoji="0" lang="zh-CN" altLang="en-US" sz="1200" b="0" i="0" u="none" strike="noStrike" kern="1200" cap="none" normalizeH="0" baseline="0" smtClean="0">
                          <a:ln>
                            <a:noFill/>
                          </a:ln>
                          <a:solidFill>
                            <a:schemeClr val="tx1"/>
                          </a:solidFill>
                          <a:effectLst/>
                          <a:latin typeface="+mj-ea"/>
                          <a:ea typeface="+mn-ea"/>
                          <a:cs typeface="Times New Roman" pitchFamily="18" charset="0"/>
                        </a:rPr>
                        <a:t>对传统</a:t>
                      </a:r>
                      <a:r>
                        <a:rPr kumimoji="0" lang="en-US" altLang="zh-CN" sz="1200" b="0" i="0" u="none" strike="noStrike" kern="1200" cap="none" normalizeH="0" baseline="0" smtClean="0">
                          <a:ln>
                            <a:noFill/>
                          </a:ln>
                          <a:solidFill>
                            <a:schemeClr val="tx1"/>
                          </a:solidFill>
                          <a:effectLst/>
                          <a:latin typeface="+mj-ea"/>
                          <a:ea typeface="+mn-ea"/>
                          <a:cs typeface="Times New Roman" pitchFamily="18" charset="0"/>
                        </a:rPr>
                        <a:t>/</a:t>
                      </a:r>
                      <a:r>
                        <a:rPr kumimoji="0" lang="zh-CN" altLang="en-US" sz="1200" b="0" i="0" u="none" strike="noStrike" kern="1200" cap="none" normalizeH="0" baseline="0" smtClean="0">
                          <a:ln>
                            <a:noFill/>
                          </a:ln>
                          <a:solidFill>
                            <a:schemeClr val="tx1"/>
                          </a:solidFill>
                          <a:effectLst/>
                          <a:latin typeface="+mj-ea"/>
                          <a:ea typeface="+mn-ea"/>
                          <a:cs typeface="Times New Roman" pitchFamily="18" charset="0"/>
                        </a:rPr>
                        <a:t>线上其它业务实现一定的提升促进作用，产生可观的协同效益</a:t>
                      </a:r>
                      <a:endParaRPr kumimoji="0" lang="en-US" altLang="zh-CN" sz="1200" b="0" i="0" u="none" strike="noStrike" kern="1200" cap="none" normalizeH="0" baseline="0" smtClean="0">
                        <a:ln>
                          <a:noFill/>
                        </a:ln>
                        <a:solidFill>
                          <a:schemeClr val="tx1"/>
                        </a:solidFill>
                        <a:effectLst/>
                        <a:latin typeface="+mj-ea"/>
                        <a:ea typeface="+mn-ea"/>
                        <a:cs typeface="Times New Roman" pitchFamily="18" charset="0"/>
                      </a:endParaRPr>
                    </a:p>
                  </a:txBody>
                  <a:tcP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114300" marR="0" lvl="0" indent="-114300" algn="l" defTabSz="914400" rtl="0" eaLnBrk="0" fontAlgn="base" latinLnBrk="0" hangingPunct="0">
                        <a:lnSpc>
                          <a:spcPct val="100000"/>
                        </a:lnSpc>
                        <a:spcBef>
                          <a:spcPct val="0"/>
                        </a:spcBef>
                        <a:spcAft>
                          <a:spcPts val="600"/>
                        </a:spcAft>
                        <a:buClr>
                          <a:srgbClr val="557799"/>
                        </a:buClr>
                        <a:buSzTx/>
                        <a:buFont typeface="Wingdings" pitchFamily="2" charset="2"/>
                        <a:buNone/>
                      </a:pPr>
                      <a:endParaRPr kumimoji="0" lang="en-US" altLang="zh-CN" sz="1200" b="0" i="0" u="none" strike="noStrike" kern="1200" cap="none" normalizeH="0" baseline="0" smtClean="0">
                        <a:ln>
                          <a:noFill/>
                        </a:ln>
                        <a:solidFill>
                          <a:schemeClr val="tx1"/>
                        </a:solidFill>
                        <a:effectLst/>
                        <a:latin typeface="+mj-ea"/>
                        <a:ea typeface="+mj-ea"/>
                        <a:cs typeface="Times New Roman" pitchFamily="18" charset="0"/>
                      </a:endParaRPr>
                    </a:p>
                  </a:txBody>
                  <a:tcP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r>
                        <a:rPr kumimoji="0" lang="zh-CN" altLang="en-US" sz="1200" b="0" i="0" u="none" strike="noStrike" kern="1200" cap="none" normalizeH="0" baseline="0" smtClean="0">
                          <a:ln>
                            <a:noFill/>
                          </a:ln>
                          <a:solidFill>
                            <a:schemeClr val="tx1"/>
                          </a:solidFill>
                          <a:effectLst/>
                          <a:latin typeface="+mj-ea"/>
                          <a:ea typeface="+mn-ea"/>
                          <a:cs typeface="Times New Roman" pitchFamily="18" charset="0"/>
                        </a:rPr>
                        <a:t>为现有业务提供全新的增长平台，实现业务形态的转型和升级</a:t>
                      </a:r>
                      <a:endParaRPr kumimoji="0" lang="en-US" altLang="zh-CN" sz="1200" b="0" i="0" u="none" strike="noStrike" kern="1200" cap="none" normalizeH="0" baseline="0" smtClean="0">
                        <a:ln>
                          <a:noFill/>
                        </a:ln>
                        <a:solidFill>
                          <a:schemeClr val="tx1"/>
                        </a:solidFill>
                        <a:effectLst/>
                        <a:latin typeface="+mj-ea"/>
                        <a:ea typeface="+mn-ea"/>
                        <a:cs typeface="Times New Roman" pitchFamily="18" charset="0"/>
                      </a:endParaRPr>
                    </a:p>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r>
                        <a:rPr kumimoji="0" lang="zh-CN" altLang="en-US" sz="1200" b="0" i="0" u="none" strike="noStrike" kern="1200" cap="none" normalizeH="0" baseline="0" smtClean="0">
                          <a:ln>
                            <a:noFill/>
                          </a:ln>
                          <a:solidFill>
                            <a:schemeClr val="tx1"/>
                          </a:solidFill>
                          <a:effectLst/>
                          <a:latin typeface="+mj-ea"/>
                          <a:ea typeface="+mn-ea"/>
                          <a:cs typeface="Times New Roman" pitchFamily="18" charset="0"/>
                        </a:rPr>
                        <a:t>促进线上其它业务的发展</a:t>
                      </a:r>
                      <a:endParaRPr kumimoji="0" lang="en-US" altLang="zh-CN" sz="1200" b="0" i="0" u="none" strike="noStrike" kern="1200" cap="none" normalizeH="0" baseline="0" smtClean="0">
                        <a:ln>
                          <a:noFill/>
                        </a:ln>
                        <a:solidFill>
                          <a:schemeClr val="tx1"/>
                        </a:solidFill>
                        <a:effectLst/>
                        <a:latin typeface="+mj-ea"/>
                        <a:ea typeface="+mn-ea"/>
                        <a:cs typeface="Times New Roman" pitchFamily="18" charset="0"/>
                      </a:endParaRPr>
                    </a:p>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r>
                        <a:rPr kumimoji="0" lang="zh-CN" altLang="en-US" sz="1200" b="0" i="0" u="none" strike="noStrike" kern="1200" cap="none" normalizeH="0" baseline="0" smtClean="0">
                          <a:ln>
                            <a:noFill/>
                          </a:ln>
                          <a:solidFill>
                            <a:schemeClr val="tx1"/>
                          </a:solidFill>
                          <a:effectLst/>
                          <a:latin typeface="+mj-ea"/>
                          <a:ea typeface="+mn-ea"/>
                          <a:cs typeface="Times New Roman" pitchFamily="18" charset="0"/>
                        </a:rPr>
                        <a:t>可以有效地融入现有的服务和产品体系之中，得到充分支撑</a:t>
                      </a:r>
                      <a:endParaRPr kumimoji="0" lang="en-US" altLang="zh-CN" sz="1200" b="0" i="0" u="none" strike="noStrike" kern="1200" cap="none" normalizeH="0" baseline="0" smtClean="0">
                        <a:ln>
                          <a:noFill/>
                        </a:ln>
                        <a:solidFill>
                          <a:schemeClr val="tx1"/>
                        </a:solidFill>
                        <a:effectLst/>
                        <a:latin typeface="+mj-ea"/>
                        <a:ea typeface="+mn-ea"/>
                        <a:cs typeface="Times New Roman" pitchFamily="18" charset="0"/>
                      </a:endParaRPr>
                    </a:p>
                  </a:txBody>
                  <a:tcP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r>
              <a:tr h="1406348">
                <a:tc>
                  <a:txBody>
                    <a:bodyPr vert="horz" wrap="square"/>
                    <a:lstStyle/>
                    <a:p>
                      <a:pPr marL="0" marR="0" lvl="0" indent="0" algn="ctr" defTabSz="914400" rtl="0" eaLnBrk="0" fontAlgn="base" latinLnBrk="0" hangingPunct="0">
                        <a:lnSpc>
                          <a:spcPct val="100000"/>
                        </a:lnSpc>
                        <a:spcBef>
                          <a:spcPct val="0"/>
                        </a:spcBef>
                        <a:spcAft>
                          <a:spcPct val="0"/>
                        </a:spcAft>
                        <a:buClr>
                          <a:srgbClr val="557799"/>
                        </a:buClr>
                        <a:buSzTx/>
                        <a:buFont typeface="Wingdings" pitchFamily="2" charset="2"/>
                        <a:buNone/>
                        <a:defRPr/>
                      </a:pPr>
                      <a:r>
                        <a:rPr kumimoji="0" lang="zh-CN" altLang="en-US" sz="1600" b="1" i="0" u="none" strike="noStrike" kern="1200" cap="none" normalizeH="0" baseline="0" smtClean="0">
                          <a:ln>
                            <a:noFill/>
                          </a:ln>
                          <a:solidFill>
                            <a:schemeClr val="tx1"/>
                          </a:solidFill>
                          <a:effectLst/>
                          <a:latin typeface="+mj-ea"/>
                          <a:ea typeface="+mj-ea"/>
                          <a:cs typeface="+mn-cs"/>
                        </a:rPr>
                        <a:t>战略契合</a:t>
                      </a:r>
                      <a:endParaRPr kumimoji="0" lang="en-US" altLang="zh-CN" sz="1600" b="1" i="0" u="none" strike="noStrike" kern="1200" cap="none" normalizeH="0" baseline="0" smtClean="0">
                        <a:ln>
                          <a:noFill/>
                        </a:ln>
                        <a:solidFill>
                          <a:schemeClr val="tx1"/>
                        </a:solidFill>
                        <a:effectLst/>
                        <a:latin typeface="+mj-ea"/>
                        <a:ea typeface="+mj-ea"/>
                        <a:cs typeface="+mn-cs"/>
                      </a:endParaRPr>
                    </a:p>
                  </a:txBody>
                  <a:tcP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r>
                        <a:rPr kumimoji="0" lang="zh-CN" altLang="en-US" sz="1200" b="0" i="0" u="none" strike="noStrike" kern="1200" cap="none" normalizeH="0" baseline="0" smtClean="0">
                          <a:ln>
                            <a:noFill/>
                          </a:ln>
                          <a:solidFill>
                            <a:schemeClr val="tx1"/>
                          </a:solidFill>
                          <a:effectLst/>
                          <a:latin typeface="+mj-ea"/>
                          <a:ea typeface="+mn-ea"/>
                          <a:cs typeface="Times New Roman" pitchFamily="18" charset="0"/>
                        </a:rPr>
                        <a:t>无法有效整合行业现有资源</a:t>
                      </a:r>
                      <a:endParaRPr kumimoji="0" lang="en-US" altLang="zh-CN" sz="1200" b="0" i="0" u="none" strike="noStrike" kern="1200" cap="none" normalizeH="0" baseline="0" smtClean="0">
                        <a:ln>
                          <a:noFill/>
                        </a:ln>
                        <a:solidFill>
                          <a:schemeClr val="tx1"/>
                        </a:solidFill>
                        <a:effectLst/>
                        <a:latin typeface="+mj-ea"/>
                        <a:ea typeface="+mn-ea"/>
                        <a:cs typeface="Times New Roman" pitchFamily="18" charset="0"/>
                      </a:endParaRPr>
                    </a:p>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r>
                        <a:rPr kumimoji="0" lang="zh-CN" altLang="en-US" sz="1200" b="0" i="0" u="none" strike="noStrike" kern="1200" cap="none" normalizeH="0" baseline="0" smtClean="0">
                          <a:ln>
                            <a:noFill/>
                          </a:ln>
                          <a:solidFill>
                            <a:schemeClr val="tx1"/>
                          </a:solidFill>
                          <a:effectLst/>
                          <a:latin typeface="+mj-ea"/>
                          <a:ea typeface="+mj-ea"/>
                          <a:cs typeface="Times New Roman" pitchFamily="18" charset="0"/>
                        </a:rPr>
                        <a:t>无法推进由贸易型企业向服务型企业的战略转型</a:t>
                      </a:r>
                      <a:endParaRPr kumimoji="0" lang="en-US" altLang="zh-CN" sz="1200" b="0" i="0" u="none" strike="noStrike" kern="1200" cap="none" normalizeH="0" baseline="0" smtClean="0">
                        <a:ln>
                          <a:noFill/>
                        </a:ln>
                        <a:solidFill>
                          <a:schemeClr val="tx1"/>
                        </a:solidFill>
                        <a:effectLst/>
                        <a:latin typeface="+mj-ea"/>
                        <a:ea typeface="+mj-ea"/>
                        <a:cs typeface="Times New Roman" pitchFamily="18" charset="0"/>
                      </a:endParaRPr>
                    </a:p>
                  </a:txBody>
                  <a:tcP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endParaRPr kumimoji="0" lang="en-US" altLang="zh-CN" sz="1200" b="0" i="0" u="none" strike="noStrike" kern="1200" cap="none" normalizeH="0" baseline="0" smtClean="0">
                        <a:ln>
                          <a:noFill/>
                        </a:ln>
                        <a:solidFill>
                          <a:schemeClr val="tx1"/>
                        </a:solidFill>
                        <a:effectLst/>
                        <a:latin typeface="+mj-ea"/>
                        <a:ea typeface="+mj-ea"/>
                        <a:cs typeface="Times New Roman" pitchFamily="18" charset="0"/>
                      </a:endParaRPr>
                    </a:p>
                  </a:txBody>
                  <a:tcP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r>
                        <a:rPr kumimoji="0" lang="zh-CN" altLang="en-US" sz="1200" b="0" i="0" u="none" strike="noStrike" kern="1200" cap="none" normalizeH="0" baseline="0" smtClean="0">
                          <a:ln>
                            <a:noFill/>
                          </a:ln>
                          <a:solidFill>
                            <a:schemeClr val="tx1"/>
                          </a:solidFill>
                          <a:effectLst/>
                          <a:latin typeface="+mj-ea"/>
                          <a:ea typeface="+mn-ea"/>
                          <a:cs typeface="Times New Roman" pitchFamily="18" charset="0"/>
                        </a:rPr>
                        <a:t>可在一定程度内整合行业资源、促进产业链一体化</a:t>
                      </a:r>
                      <a:endParaRPr kumimoji="0" lang="en-US" altLang="zh-CN" sz="1200" b="0" i="0" u="none" strike="noStrike" kern="1200" cap="none" normalizeH="0" baseline="0" smtClean="0">
                        <a:ln>
                          <a:noFill/>
                        </a:ln>
                        <a:solidFill>
                          <a:schemeClr val="tx1"/>
                        </a:solidFill>
                        <a:effectLst/>
                        <a:latin typeface="+mj-ea"/>
                        <a:ea typeface="+mn-ea"/>
                        <a:cs typeface="Times New Roman" pitchFamily="18" charset="0"/>
                      </a:endParaRPr>
                    </a:p>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r>
                        <a:rPr kumimoji="0" lang="zh-CN" altLang="en-US" sz="1200" b="0" i="0" u="none" strike="noStrike" kern="1200" cap="none" normalizeH="0" baseline="0" smtClean="0">
                          <a:ln>
                            <a:noFill/>
                          </a:ln>
                          <a:solidFill>
                            <a:schemeClr val="tx1"/>
                          </a:solidFill>
                          <a:effectLst/>
                          <a:latin typeface="+mj-ea"/>
                          <a:ea typeface="+mj-ea"/>
                          <a:cs typeface="Times New Roman" pitchFamily="18" charset="0"/>
                        </a:rPr>
                        <a:t>业务所包括的产品或服务具备一定的创新性，能够体现提供增量价值的要求</a:t>
                      </a:r>
                      <a:endParaRPr kumimoji="0" lang="en-US" altLang="zh-CN" sz="1200" b="0" i="0" u="none" strike="noStrike" kern="1200" cap="none" normalizeH="0" baseline="0" smtClean="0">
                        <a:ln>
                          <a:noFill/>
                        </a:ln>
                        <a:solidFill>
                          <a:schemeClr val="tx1"/>
                        </a:solidFill>
                        <a:effectLst/>
                        <a:latin typeface="+mj-ea"/>
                        <a:ea typeface="+mj-ea"/>
                        <a:cs typeface="Times New Roman" pitchFamily="18" charset="0"/>
                      </a:endParaRPr>
                    </a:p>
                  </a:txBody>
                  <a:tcP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114300" marR="0" lvl="0" indent="-114300" algn="l" defTabSz="914400" rtl="0" eaLnBrk="0" fontAlgn="base" latinLnBrk="0" hangingPunct="0">
                        <a:lnSpc>
                          <a:spcPct val="100000"/>
                        </a:lnSpc>
                        <a:spcBef>
                          <a:spcPct val="0"/>
                        </a:spcBef>
                        <a:spcAft>
                          <a:spcPts val="600"/>
                        </a:spcAft>
                        <a:buClr>
                          <a:srgbClr val="557799"/>
                        </a:buClr>
                        <a:buSzTx/>
                        <a:buFont typeface="Wingdings" pitchFamily="2" charset="2"/>
                        <a:buNone/>
                      </a:pPr>
                      <a:endParaRPr kumimoji="0" lang="en-US" altLang="zh-CN" sz="1200" b="0" i="0" u="none" strike="noStrike" kern="1200" cap="none" normalizeH="0" baseline="0" smtClean="0">
                        <a:ln>
                          <a:noFill/>
                        </a:ln>
                        <a:solidFill>
                          <a:schemeClr val="tx1"/>
                        </a:solidFill>
                        <a:effectLst/>
                        <a:latin typeface="+mj-ea"/>
                        <a:ea typeface="+mj-ea"/>
                        <a:cs typeface="Times New Roman" pitchFamily="18" charset="0"/>
                      </a:endParaRPr>
                    </a:p>
                  </a:txBody>
                  <a:tcP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r>
                        <a:rPr kumimoji="0" lang="zh-CN" altLang="en-US" sz="1200" b="0" i="0" u="none" strike="noStrike" kern="1200" cap="none" normalizeH="0" baseline="0" smtClean="0">
                          <a:ln>
                            <a:noFill/>
                          </a:ln>
                          <a:solidFill>
                            <a:schemeClr val="tx1"/>
                          </a:solidFill>
                          <a:effectLst/>
                          <a:latin typeface="+mj-ea"/>
                          <a:ea typeface="+mn-ea"/>
                          <a:cs typeface="Times New Roman" pitchFamily="18" charset="0"/>
                        </a:rPr>
                        <a:t>有效利用行业现有资源、促进并带动产业链整合</a:t>
                      </a:r>
                      <a:endParaRPr kumimoji="0" lang="en-US" altLang="zh-CN" sz="1200" b="0" i="0" u="none" strike="noStrike" kern="1200" cap="none" normalizeH="0" baseline="0" smtClean="0">
                        <a:ln>
                          <a:noFill/>
                        </a:ln>
                        <a:solidFill>
                          <a:schemeClr val="tx1"/>
                        </a:solidFill>
                        <a:effectLst/>
                        <a:latin typeface="+mj-ea"/>
                        <a:ea typeface="+mn-ea"/>
                        <a:cs typeface="Times New Roman" pitchFamily="18" charset="0"/>
                      </a:endParaRPr>
                    </a:p>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r>
                        <a:rPr kumimoji="0" lang="zh-CN" altLang="en-US" sz="1200" b="0" i="0" u="none" strike="noStrike" kern="1200" cap="none" normalizeH="0" baseline="0" smtClean="0">
                          <a:ln>
                            <a:noFill/>
                          </a:ln>
                          <a:solidFill>
                            <a:schemeClr val="tx1"/>
                          </a:solidFill>
                          <a:effectLst/>
                          <a:latin typeface="+mj-ea"/>
                          <a:ea typeface="+mn-ea"/>
                          <a:cs typeface="Times New Roman" pitchFamily="18" charset="0"/>
                        </a:rPr>
                        <a:t>大力促进向服务性企业的战略转型</a:t>
                      </a:r>
                      <a:endParaRPr kumimoji="0" lang="en-US" altLang="zh-CN" sz="1200" b="0" i="0" u="none" strike="noStrike" kern="1200" cap="none" normalizeH="0" baseline="0" smtClean="0">
                        <a:ln>
                          <a:noFill/>
                        </a:ln>
                        <a:solidFill>
                          <a:schemeClr val="tx1"/>
                        </a:solidFill>
                        <a:effectLst/>
                        <a:latin typeface="+mj-ea"/>
                        <a:ea typeface="+mn-ea"/>
                        <a:cs typeface="Times New Roman" pitchFamily="18" charset="0"/>
                      </a:endParaRPr>
                    </a:p>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r>
                        <a:rPr kumimoji="0" lang="zh-CN" altLang="en-US" sz="1200" b="0" i="0" u="none" strike="noStrike" kern="1200" cap="none" normalizeH="0" baseline="0" smtClean="0">
                          <a:ln>
                            <a:noFill/>
                          </a:ln>
                          <a:solidFill>
                            <a:schemeClr val="tx1"/>
                          </a:solidFill>
                          <a:effectLst/>
                          <a:latin typeface="+mj-ea"/>
                          <a:ea typeface="+mj-ea"/>
                          <a:cs typeface="Times New Roman" pitchFamily="18" charset="0"/>
                        </a:rPr>
                        <a:t>提高行业影响力，更好地履行国企的行业责任</a:t>
                      </a:r>
                      <a:endParaRPr kumimoji="0" lang="en-US" altLang="zh-CN" sz="1200" b="0" i="0" u="none" strike="noStrike" kern="1200" cap="none" normalizeH="0" baseline="0" smtClean="0">
                        <a:ln>
                          <a:noFill/>
                        </a:ln>
                        <a:solidFill>
                          <a:schemeClr val="tx1"/>
                        </a:solidFill>
                        <a:effectLst/>
                        <a:latin typeface="+mj-ea"/>
                        <a:ea typeface="+mj-ea"/>
                        <a:cs typeface="Times New Roman" pitchFamily="18" charset="0"/>
                      </a:endParaRPr>
                    </a:p>
                  </a:txBody>
                  <a:tcP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r>
            </a:tbl>
          </a:graphicData>
        </a:graphic>
      </p:graphicFrame>
      <p:cxnSp>
        <p:nvCxnSpPr>
          <p:cNvPr id="27" name="Straight Arrow Connector 26"/>
          <p:cNvCxnSpPr/>
          <p:nvPr/>
        </p:nvCxnSpPr>
        <p:spPr bwMode="auto">
          <a:xfrm>
            <a:off x="1032134" y="1690260"/>
            <a:ext cx="7918036" cy="0"/>
          </a:xfrm>
          <a:prstGeom prst="straightConnector1">
            <a:avLst/>
          </a:prstGeom>
          <a:solidFill>
            <a:srgbClr val="FFCC99"/>
          </a:solidFill>
          <a:ln w="12700" cap="flat" cmpd="sng" algn="ctr">
            <a:solidFill>
              <a:schemeClr val="tx1"/>
            </a:solidFill>
            <a:prstDash val="solid"/>
            <a:round/>
            <a:headEnd type="oval" w="med" len="med"/>
            <a:tailEnd type="triangle" w="med" len="med"/>
          </a:ln>
          <a:effectLst/>
        </p:spPr>
      </p:cxnSp>
      <p:sp>
        <p:nvSpPr>
          <p:cNvPr id="29" name="Oval 28"/>
          <p:cNvSpPr/>
          <p:nvPr/>
        </p:nvSpPr>
        <p:spPr bwMode="gray">
          <a:xfrm>
            <a:off x="171903" y="1556792"/>
            <a:ext cx="768100" cy="440296"/>
          </a:xfrm>
          <a:prstGeom prst="ellipse">
            <a:avLst/>
          </a:prstGeom>
        </p:spPr>
        <p:style>
          <a:lnRef idx="1">
            <a:schemeClr val="accent4"/>
          </a:lnRef>
          <a:fillRef idx="3">
            <a:schemeClr val="accent4"/>
          </a:fillRef>
          <a:effectRef idx="2">
            <a:schemeClr val="accent4"/>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spcAft>
                <a:spcPts val="300"/>
              </a:spcAft>
            </a:pPr>
            <a:r>
              <a:rPr lang="zh-CN" altLang="en-US" sz="1400" b="1">
                <a:latin typeface="微软雅黑" pitchFamily="34" charset="-122"/>
                <a:ea typeface="微软雅黑" pitchFamily="34" charset="-122"/>
                <a:cs typeface="Arial"/>
              </a:rPr>
              <a:t>价值</a:t>
            </a:r>
            <a:endParaRPr lang="en-US" sz="1400" b="1" smtClean="0">
              <a:latin typeface="微软雅黑" pitchFamily="34" charset="-122"/>
              <a:ea typeface="微软雅黑" pitchFamily="34" charset="-122"/>
              <a:cs typeface="Arial"/>
            </a:endParaRPr>
          </a:p>
        </p:txBody>
      </p:sp>
      <p:grpSp>
        <p:nvGrpSpPr>
          <p:cNvPr id="28" name="Group 27"/>
          <p:cNvGrpSpPr/>
          <p:nvPr/>
        </p:nvGrpSpPr>
        <p:grpSpPr>
          <a:xfrm>
            <a:off x="7274859" y="84738"/>
            <a:ext cx="1195978" cy="510566"/>
            <a:chOff x="567157" y="2420888"/>
            <a:chExt cx="6927377" cy="3456384"/>
          </a:xfrm>
        </p:grpSpPr>
        <p:sp>
          <p:nvSpPr>
            <p:cNvPr id="44" name="Rectangle 13"/>
            <p:cNvSpPr>
              <a:spLocks noChangeArrowheads="1"/>
            </p:cNvSpPr>
            <p:nvPr/>
          </p:nvSpPr>
          <p:spPr bwMode="auto">
            <a:xfrm>
              <a:off x="1127329" y="24208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sp>
          <p:nvSpPr>
            <p:cNvPr id="45" name="Rectangle 27"/>
            <p:cNvSpPr>
              <a:spLocks noChangeArrowheads="1"/>
            </p:cNvSpPr>
            <p:nvPr/>
          </p:nvSpPr>
          <p:spPr bwMode="auto">
            <a:xfrm>
              <a:off x="2249865" y="2420889"/>
              <a:ext cx="2160240" cy="3456383"/>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a:latin typeface="+mn-ea"/>
              </a:endParaRPr>
            </a:p>
          </p:txBody>
        </p:sp>
        <p:sp>
          <p:nvSpPr>
            <p:cNvPr id="46" name="Rectangle 42"/>
            <p:cNvSpPr>
              <a:spLocks noChangeArrowheads="1"/>
            </p:cNvSpPr>
            <p:nvPr/>
          </p:nvSpPr>
          <p:spPr bwMode="auto">
            <a:xfrm>
              <a:off x="5686372" y="2420890"/>
              <a:ext cx="1808162" cy="3456382"/>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smtClean="0">
                <a:latin typeface="+mn-ea"/>
                <a:ea typeface="+mn-ea"/>
              </a:endParaRPr>
            </a:p>
          </p:txBody>
        </p:sp>
        <p:sp>
          <p:nvSpPr>
            <p:cNvPr id="47" name="Rectangle 47"/>
            <p:cNvSpPr>
              <a:spLocks noChangeArrowheads="1"/>
            </p:cNvSpPr>
            <p:nvPr/>
          </p:nvSpPr>
          <p:spPr bwMode="auto">
            <a:xfrm>
              <a:off x="4867553" y="2420889"/>
              <a:ext cx="611833" cy="3456383"/>
            </a:xfrm>
            <a:prstGeom prst="rect">
              <a:avLst/>
            </a:prstGeom>
            <a:ln w="9525">
              <a:solidFill>
                <a:schemeClr val="bg1"/>
              </a:solidFill>
            </a:ln>
          </p:spPr>
          <p:style>
            <a:lnRef idx="3">
              <a:schemeClr val="lt1"/>
            </a:lnRef>
            <a:fillRef idx="1">
              <a:schemeClr val="accent4"/>
            </a:fillRef>
            <a:effectRef idx="1">
              <a:schemeClr val="accent4"/>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sp>
          <p:nvSpPr>
            <p:cNvPr id="48" name="Rectangle 13"/>
            <p:cNvSpPr>
              <a:spLocks noChangeArrowheads="1"/>
            </p:cNvSpPr>
            <p:nvPr/>
          </p:nvSpPr>
          <p:spPr bwMode="auto">
            <a:xfrm>
              <a:off x="1127329" y="42591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cxnSp>
          <p:nvCxnSpPr>
            <p:cNvPr id="49" name="AutoShape 56"/>
            <p:cNvCxnSpPr>
              <a:cxnSpLocks noChangeShapeType="1"/>
              <a:stCxn id="44" idx="3"/>
              <a:endCxn id="45" idx="1"/>
            </p:cNvCxnSpPr>
            <p:nvPr/>
          </p:nvCxnSpPr>
          <p:spPr bwMode="auto">
            <a:xfrm>
              <a:off x="1847329" y="3212976"/>
              <a:ext cx="402536" cy="93610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0" name="AutoShape 56"/>
            <p:cNvCxnSpPr>
              <a:cxnSpLocks noChangeShapeType="1"/>
              <a:stCxn id="48" idx="3"/>
              <a:endCxn id="45" idx="1"/>
            </p:cNvCxnSpPr>
            <p:nvPr/>
          </p:nvCxnSpPr>
          <p:spPr bwMode="auto">
            <a:xfrm flipV="1">
              <a:off x="1847329" y="4149081"/>
              <a:ext cx="402536" cy="90219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1" name="Straight Arrow Connector 50"/>
            <p:cNvCxnSpPr>
              <a:stCxn id="45" idx="3"/>
              <a:endCxn id="47" idx="1"/>
            </p:cNvCxnSpPr>
            <p:nvPr/>
          </p:nvCxnSpPr>
          <p:spPr bwMode="auto">
            <a:xfrm>
              <a:off x="4410105" y="4149081"/>
              <a:ext cx="457448"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2" name="Straight Arrow Connector 51"/>
            <p:cNvCxnSpPr>
              <a:stCxn id="47" idx="3"/>
              <a:endCxn id="46" idx="1"/>
            </p:cNvCxnSpPr>
            <p:nvPr/>
          </p:nvCxnSpPr>
          <p:spPr bwMode="auto">
            <a:xfrm>
              <a:off x="5479386" y="4149081"/>
              <a:ext cx="206986"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3" name="Rectangle 20"/>
            <p:cNvSpPr>
              <a:spLocks noChangeArrowheads="1"/>
            </p:cNvSpPr>
            <p:nvPr/>
          </p:nvSpPr>
          <p:spPr bwMode="auto">
            <a:xfrm>
              <a:off x="567157" y="2422274"/>
              <a:ext cx="416156" cy="3421089"/>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grpSp>
    </p:spTree>
    <p:extLst>
      <p:ext uri="{BB962C8B-B14F-4D97-AF65-F5344CB8AC3E}">
        <p14:creationId xmlns:p14="http://schemas.microsoft.com/office/powerpoint/2010/main" val="1631026192"/>
      </p:ext>
    </p:extLst>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Down Arrow 4"/>
          <p:cNvSpPr/>
          <p:nvPr/>
        </p:nvSpPr>
        <p:spPr bwMode="gray">
          <a:xfrm>
            <a:off x="342545" y="2146513"/>
            <a:ext cx="632832" cy="3494855"/>
          </a:xfrm>
          <a:prstGeom prst="downArrow">
            <a:avLst/>
          </a:prstGeom>
          <a:solidFill>
            <a:schemeClr val="bg1">
              <a:lumMod val="85000"/>
            </a:schemeClr>
          </a:solidFill>
        </p:spPr>
        <p:style>
          <a:lnRef idx="3">
            <a:schemeClr val="lt1"/>
          </a:lnRef>
          <a:fillRef idx="1">
            <a:schemeClr val="accent6"/>
          </a:fillRef>
          <a:effectRef idx="1">
            <a:schemeClr val="accent6"/>
          </a:effectRef>
          <a:fontRef idx="minor">
            <a:schemeClr val="lt1"/>
          </a:fontRef>
        </p:style>
        <p:txBody>
          <a:bodyPr lIns="72000" tIns="72000" rIns="72000" bIns="72000" rtlCol="0" anchor="t"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marL="171450" indent="-171450" algn="ctr">
              <a:spcAft>
                <a:spcPts val="300"/>
              </a:spcAft>
              <a:buFont typeface="Wingdings" pitchFamily="2" charset="2"/>
              <a:buChar char="§"/>
            </a:pPr>
            <a:endParaRPr lang="en-US" sz="1200" smtClean="0">
              <a:latin typeface="微软雅黑" pitchFamily="34" charset="-122"/>
              <a:ea typeface="微软雅黑" pitchFamily="34" charset="-122"/>
              <a:cs typeface="Arial"/>
            </a:endParaRPr>
          </a:p>
        </p:txBody>
      </p:sp>
      <p:sp>
        <p:nvSpPr>
          <p:cNvPr id="2" name="Title 1"/>
          <p:cNvSpPr>
            <a:spLocks noGrp="1"/>
          </p:cNvSpPr>
          <p:nvPr>
            <p:ph type="title"/>
          </p:nvPr>
        </p:nvSpPr>
        <p:spPr/>
        <p:txBody>
          <a:bodyPr/>
          <a:lstStyle/>
          <a:p>
            <a:pPr marL="285750" indent="-285750">
              <a:buFont typeface="Arial" pitchFamily="34" charset="0"/>
              <a:buChar char="•"/>
            </a:pPr>
            <a:r>
              <a:rPr lang="zh-CN" altLang="en-US"/>
              <a:t>从</a:t>
            </a:r>
            <a:r>
              <a:rPr lang="zh-CN" altLang="en-US" smtClean="0"/>
              <a:t>“</a:t>
            </a:r>
            <a:r>
              <a:rPr lang="zh-CN" altLang="en-US"/>
              <a:t>竞</a:t>
            </a:r>
            <a:r>
              <a:rPr lang="zh-CN" altLang="en-US" smtClean="0"/>
              <a:t>争能力”、“资源投入”、“实施风险”三</a:t>
            </a:r>
            <a:r>
              <a:rPr lang="zh-CN" altLang="en-US"/>
              <a:t>个角</a:t>
            </a:r>
            <a:r>
              <a:rPr lang="zh-CN" altLang="en-US" smtClean="0"/>
              <a:t>度</a:t>
            </a:r>
            <a:br>
              <a:rPr lang="en-US" altLang="zh-CN" smtClean="0"/>
            </a:br>
            <a:r>
              <a:rPr lang="zh-CN" altLang="en-US" smtClean="0"/>
              <a:t>来</a:t>
            </a:r>
            <a:r>
              <a:rPr lang="zh-CN" altLang="en-US"/>
              <a:t>评</a:t>
            </a:r>
            <a:r>
              <a:rPr lang="zh-CN" altLang="en-US" smtClean="0"/>
              <a:t>估各项业务的</a:t>
            </a:r>
            <a:r>
              <a:rPr lang="zh-CN" altLang="en-US"/>
              <a:t>可行性</a:t>
            </a:r>
            <a:endParaRPr lang="en-US"/>
          </a:p>
        </p:txBody>
      </p:sp>
      <p:sp>
        <p:nvSpPr>
          <p:cNvPr id="3" name="Footer Placeholder 2"/>
          <p:cNvSpPr>
            <a:spLocks noGrp="1"/>
          </p:cNvSpPr>
          <p:nvPr>
            <p:ph type="ftr" sz="quarter" idx="4294967295"/>
          </p:nvPr>
        </p:nvSpPr>
        <p:spPr>
          <a:xfrm>
            <a:off x="304800" y="6553200"/>
            <a:ext cx="5522913" cy="228600"/>
          </a:xfrm>
          <a:prstGeom prst="rect">
            <a:avLst/>
          </a:prstGeom>
        </p:spPr>
        <p:txBody>
          <a:bodyPr/>
          <a:lstStyle>
            <a:defPPr>
              <a:defRPr lang="zh-CN"/>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p>
        </p:txBody>
      </p:sp>
      <p:sp>
        <p:nvSpPr>
          <p:cNvPr id="4" name="Slide Number Placeholder 3"/>
          <p:cNvSpPr>
            <a:spLocks noGrp="1"/>
          </p:cNvSpPr>
          <p:nvPr>
            <p:ph type="sldNum" sz="quarter" idx="11"/>
          </p:nvPr>
        </p:nvSpPr>
        <p:spPr/>
        <p:txBody>
          <a:bodyPr/>
          <a:lstStyle/>
          <a:p>
            <a:fld id="{916D2383-AA66-4E37-A027-B5DEB07741A2}" type="slidenum">
              <a:rPr lang="en-US" altLang="zh-CN" smtClean="0"/>
              <a:t>36</a:t>
            </a:fld>
            <a:br>
              <a:rPr lang="en-US" altLang="zh-CN" smtClean="0"/>
            </a:br>
            <a:endParaRPr lang="en-US" altLang="zh-CN"/>
          </a:p>
        </p:txBody>
      </p:sp>
      <p:sp>
        <p:nvSpPr>
          <p:cNvPr id="6" name="Content Placeholder 5"/>
          <p:cNvSpPr>
            <a:spLocks noGrp="1"/>
          </p:cNvSpPr>
          <p:nvPr>
            <p:ph sz="quarter" idx="12"/>
          </p:nvPr>
        </p:nvSpPr>
        <p:spPr/>
        <p:txBody>
          <a:bodyPr/>
          <a:lstStyle/>
          <a:p>
            <a:r>
              <a:rPr lang="zh-CN" altLang="en-US">
                <a:latin typeface="+mn-ea"/>
              </a:rPr>
              <a:t>对业务模式进行评</a:t>
            </a:r>
            <a:r>
              <a:rPr lang="zh-CN" altLang="en-US" smtClean="0">
                <a:latin typeface="+mn-ea"/>
              </a:rPr>
              <a:t>估</a:t>
            </a:r>
            <a:endParaRPr lang="en-US" altLang="zh-CN">
              <a:latin typeface="+mn-ea"/>
            </a:endParaRPr>
          </a:p>
        </p:txBody>
      </p:sp>
      <p:graphicFrame>
        <p:nvGraphicFramePr>
          <p:cNvPr id="13" name="Group 3"/>
          <p:cNvGraphicFramePr>
            <a:graphicFrameLocks noGrp="1"/>
          </p:cNvGraphicFramePr>
          <p:nvPr>
            <p:extLst>
              <p:ext uri="{D42A27DB-BD31-4B8C-83A1-F6EECF244321}">
                <p14:modId xmlns:p14="http://schemas.microsoft.com/office/powerpoint/2010/main" val="1913392827"/>
              </p:ext>
            </p:extLst>
          </p:nvPr>
        </p:nvGraphicFramePr>
        <p:xfrm>
          <a:off x="287589" y="1800868"/>
          <a:ext cx="8572324" cy="4652468"/>
        </p:xfrm>
        <a:graphic>
          <a:graphicData uri="http://schemas.openxmlformats.org/drawingml/2006/table">
            <a:tbl>
              <a:tblPr/>
              <a:tblGrid>
                <a:gridCol w="788812"/>
                <a:gridCol w="2200592"/>
                <a:gridCol w="590868"/>
                <a:gridCol w="2200592"/>
                <a:gridCol w="590868"/>
                <a:gridCol w="2200592"/>
              </a:tblGrid>
              <a:tr h="0">
                <a:tc>
                  <a:txBody>
                    <a:bodyPr vert="horz" wrap="square"/>
                    <a:lstStyle/>
                    <a:p>
                      <a:pPr marL="0" marR="0" lvl="0" indent="0" algn="ctr" defTabSz="914400" rtl="0" eaLnBrk="0" fontAlgn="base" latinLnBrk="0" hangingPunct="0">
                        <a:lnSpc>
                          <a:spcPct val="100000"/>
                        </a:lnSpc>
                        <a:spcBef>
                          <a:spcPct val="0"/>
                        </a:spcBef>
                        <a:spcAft>
                          <a:spcPct val="0"/>
                        </a:spcAft>
                        <a:buClrTx/>
                        <a:buSzTx/>
                        <a:buFontTx/>
                        <a:buNone/>
                      </a:pPr>
                      <a:endParaRPr kumimoji="0" lang="zh-CN" altLang="en-US" sz="1400" b="1" i="0" u="none" strike="noStrike" cap="none" normalizeH="0" baseline="0" smtClean="0">
                        <a:ln>
                          <a:noFill/>
                        </a:ln>
                        <a:solidFill>
                          <a:srgbClr val="000000"/>
                        </a:solidFill>
                        <a:effectLst/>
                        <a:latin typeface="+mj-ea"/>
                        <a:ea typeface="+mj-ea"/>
                      </a:endParaRPr>
                    </a:p>
                  </a:txBody>
                  <a:tcPr anchor="ct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no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vert="horz" wrap="square"/>
                    <a:lstStyle/>
                    <a:p>
                      <a:pPr marL="0" marR="0" lvl="0" indent="0" algn="ctr" defTabSz="914400" rtl="0" eaLnBrk="0" fontAlgn="base"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000000"/>
                          </a:solidFill>
                          <a:effectLst/>
                          <a:latin typeface="+mj-ea"/>
                          <a:ea typeface="+mj-ea"/>
                        </a:rPr>
                        <a:t>匮乏</a:t>
                      </a:r>
                    </a:p>
                  </a:txBody>
                  <a:tcPr anchor="ct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no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solidFill>
                      <a:schemeClr val="accent4">
                        <a:lumMod val="20000"/>
                        <a:lumOff val="80000"/>
                      </a:schemeClr>
                    </a:solidFill>
                  </a:tcPr>
                </a:tc>
                <a:tc>
                  <a:txBody>
                    <a:bodyPr vert="horz" wrap="square"/>
                    <a:lstStyle/>
                    <a:p>
                      <a:pPr marL="0" marR="0" lvl="0" indent="0" algn="ctr" defTabSz="914400" rtl="0" eaLnBrk="0" fontAlgn="base"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000000"/>
                          </a:solidFill>
                          <a:effectLst/>
                          <a:latin typeface="+mj-ea"/>
                          <a:ea typeface="+mj-ea"/>
                        </a:rPr>
                        <a:t>较低</a:t>
                      </a:r>
                    </a:p>
                  </a:txBody>
                  <a:tcPr anchor="ct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no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solidFill>
                      <a:schemeClr val="accent4">
                        <a:lumMod val="40000"/>
                        <a:lumOff val="60000"/>
                      </a:schemeClr>
                    </a:solidFill>
                  </a:tcPr>
                </a:tc>
                <a:tc>
                  <a:txBody>
                    <a:bodyPr vert="horz" wrap="square"/>
                    <a:lstStyle/>
                    <a:p>
                      <a:pPr marL="0" marR="0" lvl="0" indent="0" algn="ctr" defTabSz="914400" rtl="0" eaLnBrk="0" fontAlgn="base"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000000"/>
                          </a:solidFill>
                          <a:effectLst/>
                          <a:latin typeface="+mj-ea"/>
                          <a:ea typeface="+mj-ea"/>
                        </a:rPr>
                        <a:t>中等</a:t>
                      </a:r>
                    </a:p>
                  </a:txBody>
                  <a:tcPr anchor="ct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no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solidFill>
                      <a:schemeClr val="accent4">
                        <a:lumMod val="60000"/>
                        <a:lumOff val="40000"/>
                      </a:schemeClr>
                    </a:solidFill>
                  </a:tcPr>
                </a:tc>
                <a:tc>
                  <a:txBody>
                    <a:bodyPr vert="horz" wrap="square"/>
                    <a:lstStyle/>
                    <a:p>
                      <a:pPr marL="0" marR="0" lvl="0" indent="0" algn="ctr" defTabSz="914400" rtl="0" eaLnBrk="0" fontAlgn="base"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bg2"/>
                          </a:solidFill>
                          <a:effectLst/>
                          <a:latin typeface="+mj-ea"/>
                          <a:ea typeface="+mj-ea"/>
                        </a:rPr>
                        <a:t>较高</a:t>
                      </a:r>
                    </a:p>
                  </a:txBody>
                  <a:tcPr anchor="ct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no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solidFill>
                      <a:schemeClr val="accent4">
                        <a:lumMod val="75000"/>
                      </a:schemeClr>
                    </a:solidFill>
                  </a:tcPr>
                </a:tc>
                <a:tc>
                  <a:txBody>
                    <a:bodyPr vert="horz" wrap="square"/>
                    <a:lstStyle/>
                    <a:p>
                      <a:pPr marL="0" marR="0" lvl="0" indent="0" algn="ctr" defTabSz="914400" rtl="0" eaLnBrk="0" fontAlgn="base"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bg2"/>
                          </a:solidFill>
                          <a:effectLst/>
                          <a:latin typeface="+mj-ea"/>
                          <a:ea typeface="+mj-ea"/>
                        </a:rPr>
                        <a:t>极高</a:t>
                      </a:r>
                      <a:endParaRPr kumimoji="0" lang="en-US" altLang="zh-CN" sz="1400" b="1" i="0" u="none" strike="noStrike" cap="none" normalizeH="0" baseline="0" smtClean="0">
                        <a:ln>
                          <a:noFill/>
                        </a:ln>
                        <a:solidFill>
                          <a:schemeClr val="bg2"/>
                        </a:solidFill>
                        <a:effectLst/>
                        <a:latin typeface="+mj-ea"/>
                        <a:ea typeface="+mj-ea"/>
                      </a:endParaRPr>
                    </a:p>
                  </a:txBody>
                  <a:tcPr anchor="ct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no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solidFill>
                      <a:schemeClr val="accent4">
                        <a:lumMod val="50000"/>
                      </a:schemeClr>
                    </a:solidFill>
                  </a:tcPr>
                </a:tc>
              </a:tr>
              <a:tr h="1406348">
                <a:tc>
                  <a:txBody>
                    <a:bodyPr vert="horz" wrap="square"/>
                    <a:lstStyle/>
                    <a:p>
                      <a:pPr marL="0" marR="0" lvl="0" indent="0" algn="ctr" defTabSz="914400" rtl="0" eaLnBrk="0" fontAlgn="base" latinLnBrk="0" hangingPunct="0">
                        <a:lnSpc>
                          <a:spcPct val="100000"/>
                        </a:lnSpc>
                        <a:spcBef>
                          <a:spcPct val="0"/>
                        </a:spcBef>
                        <a:spcAft>
                          <a:spcPct val="0"/>
                        </a:spcAft>
                        <a:buClr>
                          <a:srgbClr val="557799"/>
                        </a:buClr>
                        <a:buSzTx/>
                        <a:buFont typeface="Wingdings" pitchFamily="2" charset="2"/>
                        <a:buNone/>
                        <a:defRPr/>
                      </a:pPr>
                      <a:r>
                        <a:rPr kumimoji="0" lang="zh-CN" altLang="en-US" sz="1600" b="1" i="0" u="none" strike="noStrike" kern="1200" cap="none" normalizeH="0" baseline="0" smtClean="0">
                          <a:ln>
                            <a:noFill/>
                          </a:ln>
                          <a:solidFill>
                            <a:schemeClr val="tx1"/>
                          </a:solidFill>
                          <a:effectLst/>
                          <a:latin typeface="+mj-ea"/>
                          <a:ea typeface="+mj-ea"/>
                          <a:cs typeface="+mn-cs"/>
                        </a:rPr>
                        <a:t>竞争能力</a:t>
                      </a:r>
                      <a:endParaRPr kumimoji="0" lang="en-US" altLang="zh-CN" sz="1600" b="1" i="0" u="none" strike="noStrike" kern="1200" cap="none" normalizeH="0" baseline="0" smtClean="0">
                        <a:ln>
                          <a:noFill/>
                        </a:ln>
                        <a:solidFill>
                          <a:schemeClr val="tx1"/>
                        </a:solidFill>
                        <a:effectLst/>
                        <a:latin typeface="+mj-ea"/>
                        <a:ea typeface="+mj-ea"/>
                        <a:cs typeface="+mn-cs"/>
                      </a:endParaRPr>
                    </a:p>
                  </a:txBody>
                  <a:tcP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r>
                        <a:rPr lang="zh-CN" altLang="en-US" sz="1200" kern="1200" smtClean="0">
                          <a:solidFill>
                            <a:schemeClr val="tx1"/>
                          </a:solidFill>
                          <a:effectLst/>
                          <a:latin typeface="+mn-lt"/>
                          <a:ea typeface="+mn-ea"/>
                          <a:cs typeface="+mn-cs"/>
                        </a:rPr>
                        <a:t>不具备开展此类业务的能力</a:t>
                      </a:r>
                    </a:p>
                  </a:txBody>
                  <a:tcP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endParaRPr kumimoji="0" lang="en-US" altLang="zh-CN" sz="1200" b="0" i="0" u="none" strike="noStrike" kern="1200" cap="none" normalizeH="0" baseline="0" smtClean="0">
                        <a:ln>
                          <a:noFill/>
                        </a:ln>
                        <a:solidFill>
                          <a:schemeClr val="tx1"/>
                        </a:solidFill>
                        <a:effectLst/>
                        <a:latin typeface="+mj-ea"/>
                        <a:ea typeface="+mj-ea"/>
                        <a:cs typeface="Times New Roman" pitchFamily="18" charset="0"/>
                      </a:endParaRPr>
                    </a:p>
                  </a:txBody>
                  <a:tcP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r>
                        <a:rPr kumimoji="0" lang="zh-CN" altLang="en-US" sz="1200" b="0" i="0" u="none" strike="noStrike" kern="1200" cap="none" normalizeH="0" baseline="0" smtClean="0">
                          <a:ln>
                            <a:noFill/>
                          </a:ln>
                          <a:solidFill>
                            <a:schemeClr val="tx1"/>
                          </a:solidFill>
                          <a:effectLst/>
                          <a:latin typeface="+mj-ea"/>
                          <a:ea typeface="+mj-ea"/>
                          <a:cs typeface="Times New Roman" pitchFamily="18" charset="0"/>
                        </a:rPr>
                        <a:t>具备开展业务所需的基本软硬资源，但尚不完备</a:t>
                      </a:r>
                      <a:endParaRPr kumimoji="0" lang="en-US" altLang="zh-CN" sz="1200" b="0" i="0" u="none" strike="noStrike" kern="1200" cap="none" normalizeH="0" baseline="0" smtClean="0">
                        <a:ln>
                          <a:noFill/>
                        </a:ln>
                        <a:solidFill>
                          <a:schemeClr val="tx1"/>
                        </a:solidFill>
                        <a:effectLst/>
                        <a:latin typeface="+mj-ea"/>
                        <a:ea typeface="+mj-ea"/>
                        <a:cs typeface="Times New Roman" pitchFamily="18" charset="0"/>
                      </a:endParaRPr>
                    </a:p>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defRPr/>
                      </a:pPr>
                      <a:r>
                        <a:rPr kumimoji="0" lang="zh-CN" altLang="en-US" sz="1200" b="0" i="0" u="none" strike="noStrike" kern="1200" cap="none" normalizeH="0" baseline="0" smtClean="0">
                          <a:ln>
                            <a:noFill/>
                          </a:ln>
                          <a:solidFill>
                            <a:schemeClr val="tx1"/>
                          </a:solidFill>
                          <a:effectLst/>
                          <a:latin typeface="+mn-lt"/>
                          <a:ea typeface="+mn-ea"/>
                          <a:cs typeface="+mn-cs"/>
                        </a:rPr>
                        <a:t>可调动的资源难以形成优于同行业对手的竞争力</a:t>
                      </a:r>
                      <a:endParaRPr kumimoji="0" lang="en-US" altLang="zh-CN" sz="1200" b="0" i="0" u="none" strike="noStrike" kern="1200" cap="none" normalizeH="0" baseline="0" smtClean="0">
                        <a:ln>
                          <a:noFill/>
                        </a:ln>
                        <a:solidFill>
                          <a:schemeClr val="tx1"/>
                        </a:solidFill>
                        <a:effectLst/>
                        <a:latin typeface="+mj-ea"/>
                        <a:ea typeface="+mj-ea"/>
                        <a:cs typeface="Times New Roman" pitchFamily="18" charset="0"/>
                      </a:endParaRPr>
                    </a:p>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endParaRPr kumimoji="0" lang="en-US" altLang="zh-CN" sz="1200" b="0" i="0" u="none" strike="noStrike" kern="1200" cap="none" normalizeH="0" baseline="0" smtClean="0">
                        <a:ln>
                          <a:noFill/>
                        </a:ln>
                        <a:solidFill>
                          <a:schemeClr val="tx1"/>
                        </a:solidFill>
                        <a:effectLst/>
                        <a:latin typeface="+mj-ea"/>
                        <a:ea typeface="+mj-ea"/>
                        <a:cs typeface="Times New Roman" pitchFamily="18" charset="0"/>
                      </a:endParaRPr>
                    </a:p>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endParaRPr kumimoji="0" lang="en-US" altLang="zh-CN" sz="1200" b="0" i="0" u="none" strike="noStrike" kern="1200" cap="none" normalizeH="0" baseline="0" smtClean="0">
                        <a:ln>
                          <a:noFill/>
                        </a:ln>
                        <a:solidFill>
                          <a:schemeClr val="tx1"/>
                        </a:solidFill>
                        <a:effectLst/>
                        <a:latin typeface="+mj-ea"/>
                        <a:ea typeface="+mj-ea"/>
                        <a:cs typeface="Times New Roman" pitchFamily="18" charset="0"/>
                      </a:endParaRPr>
                    </a:p>
                  </a:txBody>
                  <a:tcP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114300" marR="0" lvl="0" indent="-114300" algn="l" defTabSz="914400" rtl="0" eaLnBrk="0" fontAlgn="base" latinLnBrk="0" hangingPunct="0">
                        <a:lnSpc>
                          <a:spcPct val="100000"/>
                        </a:lnSpc>
                        <a:spcBef>
                          <a:spcPct val="0"/>
                        </a:spcBef>
                        <a:spcAft>
                          <a:spcPts val="600"/>
                        </a:spcAft>
                        <a:buClr>
                          <a:srgbClr val="557799"/>
                        </a:buClr>
                        <a:buSzTx/>
                        <a:buFont typeface="Wingdings" pitchFamily="2" charset="2"/>
                        <a:buNone/>
                      </a:pPr>
                      <a:endParaRPr kumimoji="0" lang="en-US" altLang="zh-CN" sz="1200" b="0" i="0" u="none" strike="noStrike" kern="1200" cap="none" normalizeH="0" baseline="0" smtClean="0">
                        <a:ln>
                          <a:noFill/>
                        </a:ln>
                        <a:solidFill>
                          <a:schemeClr val="tx1"/>
                        </a:solidFill>
                        <a:effectLst/>
                        <a:latin typeface="+mj-ea"/>
                        <a:ea typeface="+mj-ea"/>
                        <a:cs typeface="Times New Roman" pitchFamily="18" charset="0"/>
                      </a:endParaRPr>
                    </a:p>
                  </a:txBody>
                  <a:tcP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r>
                        <a:rPr lang="zh-CN" altLang="en-US" sz="1200" kern="1200" smtClean="0">
                          <a:solidFill>
                            <a:schemeClr val="tx1"/>
                          </a:solidFill>
                          <a:effectLst/>
                          <a:latin typeface="+mn-lt"/>
                          <a:ea typeface="+mn-ea"/>
                          <a:cs typeface="+mn-cs"/>
                        </a:rPr>
                        <a:t>人、财、物、技术、管理、文化等能力已具备开展此类业务的基础</a:t>
                      </a:r>
                      <a:endParaRPr lang="en-US" altLang="zh-CN" sz="1200" kern="1200" smtClean="0">
                        <a:solidFill>
                          <a:schemeClr val="tx1"/>
                        </a:solidFill>
                        <a:effectLst/>
                        <a:latin typeface="+mn-lt"/>
                        <a:ea typeface="+mn-ea"/>
                        <a:cs typeface="+mn-cs"/>
                      </a:endParaRPr>
                    </a:p>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r>
                        <a:rPr lang="zh-CN" altLang="en-US" sz="1200" kern="1200" smtClean="0">
                          <a:solidFill>
                            <a:schemeClr val="tx1"/>
                          </a:solidFill>
                          <a:effectLst/>
                          <a:latin typeface="+mn-lt"/>
                          <a:ea typeface="+mn-ea"/>
                          <a:cs typeface="+mn-cs"/>
                        </a:rPr>
                        <a:t>目前资源要素有助于形成差异化竞争优势和可持续的发展模式</a:t>
                      </a:r>
                      <a:endParaRPr lang="en-US" altLang="zh-CN" sz="1200" kern="1200" smtClean="0">
                        <a:solidFill>
                          <a:schemeClr val="tx1"/>
                        </a:solidFill>
                        <a:effectLst/>
                        <a:latin typeface="+mn-lt"/>
                        <a:ea typeface="+mn-ea"/>
                        <a:cs typeface="+mn-cs"/>
                      </a:endParaRPr>
                    </a:p>
                  </a:txBody>
                  <a:tcP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r>
              <a:tr h="1406348">
                <a:tc>
                  <a:txBody>
                    <a:bodyPr vert="horz" wrap="square"/>
                    <a:lstStyle/>
                    <a:p>
                      <a:pPr marL="0" marR="0" lvl="0" indent="0" algn="ctr" defTabSz="914400" rtl="0" eaLnBrk="0" fontAlgn="base" latinLnBrk="0" hangingPunct="0">
                        <a:lnSpc>
                          <a:spcPct val="100000"/>
                        </a:lnSpc>
                        <a:spcBef>
                          <a:spcPct val="0"/>
                        </a:spcBef>
                        <a:spcAft>
                          <a:spcPct val="0"/>
                        </a:spcAft>
                        <a:buClr>
                          <a:srgbClr val="557799"/>
                        </a:buClr>
                        <a:buSzTx/>
                        <a:buFont typeface="Wingdings" pitchFamily="2" charset="2"/>
                        <a:buNone/>
                        <a:defRPr/>
                      </a:pPr>
                      <a:r>
                        <a:rPr kumimoji="0" lang="zh-CN" altLang="en-US" sz="1600" b="1" i="0" u="none" strike="noStrike" kern="1200" cap="none" normalizeH="0" baseline="0" smtClean="0">
                          <a:ln>
                            <a:noFill/>
                          </a:ln>
                          <a:solidFill>
                            <a:schemeClr val="tx1"/>
                          </a:solidFill>
                          <a:effectLst/>
                          <a:latin typeface="+mj-ea"/>
                          <a:ea typeface="+mj-ea"/>
                          <a:cs typeface="+mn-cs"/>
                        </a:rPr>
                        <a:t>资源投入</a:t>
                      </a:r>
                      <a:endParaRPr kumimoji="0" lang="en-US" altLang="zh-CN" sz="1600" b="1" i="0" u="none" strike="noStrike" kern="1200" cap="none" normalizeH="0" baseline="0" smtClean="0">
                        <a:ln>
                          <a:noFill/>
                        </a:ln>
                        <a:solidFill>
                          <a:schemeClr val="tx1"/>
                        </a:solidFill>
                        <a:effectLst/>
                        <a:latin typeface="+mj-ea"/>
                        <a:ea typeface="+mj-ea"/>
                        <a:cs typeface="+mn-cs"/>
                      </a:endParaRPr>
                    </a:p>
                  </a:txBody>
                  <a:tcP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r>
                        <a:rPr lang="zh-CN" altLang="en-US" sz="1200" kern="1200" smtClean="0">
                          <a:solidFill>
                            <a:schemeClr val="tx1"/>
                          </a:solidFill>
                          <a:effectLst/>
                          <a:latin typeface="+mn-lt"/>
                          <a:ea typeface="+mn-ea"/>
                          <a:cs typeface="+mn-cs"/>
                        </a:rPr>
                        <a:t>所需投入的资金过大、人员数量和能力要求过高、技术不具备</a:t>
                      </a:r>
                      <a:endParaRPr lang="en-US" altLang="zh-CN" sz="1200" kern="1200" smtClean="0">
                        <a:solidFill>
                          <a:schemeClr val="tx1"/>
                        </a:solidFill>
                        <a:effectLst/>
                        <a:latin typeface="+mn-lt"/>
                        <a:ea typeface="+mn-ea"/>
                        <a:cs typeface="+mn-cs"/>
                      </a:endParaRPr>
                    </a:p>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r>
                        <a:rPr lang="zh-CN" altLang="en-US" sz="1200" kern="1200" smtClean="0">
                          <a:solidFill>
                            <a:schemeClr val="tx1"/>
                          </a:solidFill>
                          <a:effectLst/>
                          <a:latin typeface="+mn-lt"/>
                          <a:ea typeface="+mn-ea"/>
                          <a:cs typeface="+mn-cs"/>
                        </a:rPr>
                        <a:t>成本回收期过长</a:t>
                      </a:r>
                      <a:endParaRPr lang="en-US" altLang="zh-CN" sz="1200" kern="1200" smtClean="0">
                        <a:solidFill>
                          <a:schemeClr val="tx1"/>
                        </a:solidFill>
                        <a:effectLst/>
                        <a:latin typeface="+mn-lt"/>
                        <a:ea typeface="+mn-ea"/>
                        <a:cs typeface="+mn-cs"/>
                      </a:endParaRPr>
                    </a:p>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defRPr/>
                      </a:pPr>
                      <a:r>
                        <a:rPr lang="zh-CN" altLang="en-US" sz="1200" kern="1200" smtClean="0">
                          <a:solidFill>
                            <a:schemeClr val="tx1"/>
                          </a:solidFill>
                          <a:effectLst/>
                          <a:latin typeface="+mn-lt"/>
                          <a:ea typeface="+mn-ea"/>
                          <a:cs typeface="+mn-cs"/>
                        </a:rPr>
                        <a:t>难以快速的通过内生或外延式手段获得此类能力</a:t>
                      </a:r>
                      <a:endParaRPr lang="en-US" altLang="zh-CN" sz="1200" kern="1200" smtClean="0">
                        <a:solidFill>
                          <a:schemeClr val="tx1"/>
                        </a:solidFill>
                        <a:effectLst/>
                        <a:latin typeface="+mn-lt"/>
                        <a:ea typeface="+mn-ea"/>
                        <a:cs typeface="+mn-cs"/>
                      </a:endParaRPr>
                    </a:p>
                  </a:txBody>
                  <a:tcP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endParaRPr kumimoji="0" lang="en-US" altLang="zh-CN" sz="1200" b="0" i="0" u="none" strike="noStrike" kern="1200" cap="none" normalizeH="0" baseline="0" smtClean="0">
                        <a:ln>
                          <a:noFill/>
                        </a:ln>
                        <a:solidFill>
                          <a:schemeClr val="tx1"/>
                        </a:solidFill>
                        <a:effectLst/>
                        <a:latin typeface="+mj-ea"/>
                        <a:ea typeface="+mj-ea"/>
                        <a:cs typeface="Times New Roman" pitchFamily="18" charset="0"/>
                      </a:endParaRPr>
                    </a:p>
                  </a:txBody>
                  <a:tcP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r>
                        <a:rPr kumimoji="0" lang="zh-CN" altLang="en-US" sz="1200" b="0" i="0" u="none" strike="noStrike" kern="1200" cap="none" normalizeH="0" baseline="0" smtClean="0">
                          <a:ln>
                            <a:noFill/>
                          </a:ln>
                          <a:solidFill>
                            <a:schemeClr val="tx1"/>
                          </a:solidFill>
                          <a:effectLst/>
                          <a:latin typeface="+mj-ea"/>
                          <a:ea typeface="+mj-ea"/>
                          <a:cs typeface="Times New Roman" pitchFamily="18" charset="0"/>
                        </a:rPr>
                        <a:t>各类型资源投入量适中</a:t>
                      </a:r>
                      <a:endParaRPr kumimoji="0" lang="en-US" altLang="zh-CN" sz="1200" b="0" i="0" u="none" strike="noStrike" kern="1200" cap="none" normalizeH="0" baseline="0" smtClean="0">
                        <a:ln>
                          <a:noFill/>
                        </a:ln>
                        <a:solidFill>
                          <a:schemeClr val="tx1"/>
                        </a:solidFill>
                        <a:effectLst/>
                        <a:latin typeface="+mj-ea"/>
                        <a:ea typeface="+mj-ea"/>
                        <a:cs typeface="Times New Roman" pitchFamily="18" charset="0"/>
                      </a:endParaRPr>
                    </a:p>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r>
                        <a:rPr kumimoji="0" lang="zh-CN" altLang="en-US" sz="1200" b="0" i="0" u="none" strike="noStrike" kern="1200" cap="none" normalizeH="0" baseline="0" smtClean="0">
                          <a:ln>
                            <a:noFill/>
                          </a:ln>
                          <a:solidFill>
                            <a:schemeClr val="tx1"/>
                          </a:solidFill>
                          <a:effectLst/>
                          <a:latin typeface="+mj-ea"/>
                          <a:ea typeface="+mj-ea"/>
                          <a:cs typeface="Times New Roman" pitchFamily="18" charset="0"/>
                        </a:rPr>
                        <a:t>投入成本</a:t>
                      </a:r>
                      <a:r>
                        <a:rPr lang="zh-CN" altLang="en-US" sz="1200" kern="1200" smtClean="0">
                          <a:solidFill>
                            <a:schemeClr val="tx1"/>
                          </a:solidFill>
                          <a:effectLst/>
                          <a:latin typeface="+mn-lt"/>
                          <a:ea typeface="+mn-ea"/>
                          <a:cs typeface="+mn-cs"/>
                        </a:rPr>
                        <a:t>回收期较长</a:t>
                      </a:r>
                      <a:endParaRPr lang="en-US" altLang="zh-CN" sz="1200" kern="1200" smtClean="0">
                        <a:solidFill>
                          <a:schemeClr val="tx1"/>
                        </a:solidFill>
                        <a:effectLst/>
                        <a:latin typeface="+mn-lt"/>
                        <a:ea typeface="+mn-ea"/>
                        <a:cs typeface="+mn-cs"/>
                      </a:endParaRPr>
                    </a:p>
                  </a:txBody>
                  <a:tcP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114300" marR="0" lvl="0" indent="-114300" algn="l" defTabSz="914400" rtl="0" eaLnBrk="0" fontAlgn="base" latinLnBrk="0" hangingPunct="0">
                        <a:lnSpc>
                          <a:spcPct val="100000"/>
                        </a:lnSpc>
                        <a:spcBef>
                          <a:spcPct val="0"/>
                        </a:spcBef>
                        <a:spcAft>
                          <a:spcPts val="600"/>
                        </a:spcAft>
                        <a:buClr>
                          <a:srgbClr val="557799"/>
                        </a:buClr>
                        <a:buSzTx/>
                        <a:buFont typeface="Wingdings" pitchFamily="2" charset="2"/>
                        <a:buNone/>
                      </a:pPr>
                      <a:endParaRPr kumimoji="0" lang="en-US" altLang="zh-CN" sz="1200" b="0" i="0" u="none" strike="noStrike" kern="1200" cap="none" normalizeH="0" baseline="0" smtClean="0">
                        <a:ln>
                          <a:noFill/>
                        </a:ln>
                        <a:solidFill>
                          <a:schemeClr val="tx1"/>
                        </a:solidFill>
                        <a:effectLst/>
                        <a:latin typeface="+mj-ea"/>
                        <a:ea typeface="+mj-ea"/>
                        <a:cs typeface="Times New Roman" pitchFamily="18" charset="0"/>
                      </a:endParaRPr>
                    </a:p>
                  </a:txBody>
                  <a:tcP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r>
                        <a:rPr lang="zh-CN" altLang="en-US" sz="1200" kern="1200" smtClean="0">
                          <a:solidFill>
                            <a:schemeClr val="tx1"/>
                          </a:solidFill>
                          <a:effectLst/>
                          <a:latin typeface="+mn-lt"/>
                          <a:ea typeface="+mn-ea"/>
                          <a:cs typeface="+mn-cs"/>
                        </a:rPr>
                        <a:t>资金、人员、技术等资源投入较少，总量可进行可靠的估算和评估</a:t>
                      </a:r>
                      <a:endParaRPr lang="en-US" altLang="zh-CN" sz="1200" kern="1200" smtClean="0">
                        <a:solidFill>
                          <a:schemeClr val="tx1"/>
                        </a:solidFill>
                        <a:effectLst/>
                        <a:latin typeface="+mn-lt"/>
                        <a:ea typeface="+mn-ea"/>
                        <a:cs typeface="+mn-cs"/>
                      </a:endParaRPr>
                    </a:p>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r>
                        <a:rPr lang="zh-CN" altLang="en-US" sz="1200" kern="1200" smtClean="0">
                          <a:solidFill>
                            <a:schemeClr val="tx1"/>
                          </a:solidFill>
                          <a:effectLst/>
                          <a:latin typeface="+mn-lt"/>
                          <a:ea typeface="+mn-ea"/>
                          <a:cs typeface="+mn-cs"/>
                        </a:rPr>
                        <a:t>经过成本收益分析，具备可观的经济效益</a:t>
                      </a:r>
                    </a:p>
                  </a:txBody>
                  <a:tcP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r>
              <a:tr h="1406348">
                <a:tc>
                  <a:txBody>
                    <a:bodyPr vert="horz" wrap="square"/>
                    <a:lstStyle/>
                    <a:p>
                      <a:pPr marL="0" marR="0" lvl="0" indent="0" algn="ctr" defTabSz="914400" rtl="0" eaLnBrk="0" fontAlgn="base" latinLnBrk="0" hangingPunct="0">
                        <a:lnSpc>
                          <a:spcPct val="100000"/>
                        </a:lnSpc>
                        <a:spcBef>
                          <a:spcPct val="0"/>
                        </a:spcBef>
                        <a:spcAft>
                          <a:spcPct val="0"/>
                        </a:spcAft>
                        <a:buClr>
                          <a:srgbClr val="557799"/>
                        </a:buClr>
                        <a:buSzTx/>
                        <a:buFont typeface="Wingdings" pitchFamily="2" charset="2"/>
                        <a:buNone/>
                        <a:defRPr/>
                      </a:pPr>
                      <a:r>
                        <a:rPr kumimoji="0" lang="zh-CN" altLang="en-US" sz="1600" b="1" i="0" u="none" strike="noStrike" kern="1200" cap="none" normalizeH="0" baseline="0" smtClean="0">
                          <a:ln>
                            <a:noFill/>
                          </a:ln>
                          <a:solidFill>
                            <a:schemeClr val="tx1"/>
                          </a:solidFill>
                          <a:effectLst/>
                          <a:latin typeface="+mj-ea"/>
                          <a:ea typeface="+mj-ea"/>
                          <a:cs typeface="+mn-cs"/>
                        </a:rPr>
                        <a:t>实施风险</a:t>
                      </a:r>
                      <a:endParaRPr kumimoji="0" lang="en-US" altLang="zh-CN" sz="1600" b="1" i="0" u="none" strike="noStrike" kern="1200" cap="none" normalizeH="0" baseline="0" smtClean="0">
                        <a:ln>
                          <a:noFill/>
                        </a:ln>
                        <a:solidFill>
                          <a:schemeClr val="tx1"/>
                        </a:solidFill>
                        <a:effectLst/>
                        <a:latin typeface="+mj-ea"/>
                        <a:ea typeface="+mj-ea"/>
                        <a:cs typeface="+mn-cs"/>
                      </a:endParaRPr>
                    </a:p>
                  </a:txBody>
                  <a:tcP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r>
                        <a:rPr lang="zh-CN" altLang="en-US" sz="1200" kern="1200" smtClean="0">
                          <a:solidFill>
                            <a:schemeClr val="tx1"/>
                          </a:solidFill>
                          <a:effectLst/>
                          <a:latin typeface="+mn-lt"/>
                          <a:ea typeface="+mn-ea"/>
                          <a:cs typeface="+mn-cs"/>
                        </a:rPr>
                        <a:t>受政策管制、准入标准等影响，基本不具备实施此业务的前提</a:t>
                      </a:r>
                      <a:endParaRPr lang="en-US" altLang="zh-CN" sz="1200" kern="1200" smtClean="0">
                        <a:solidFill>
                          <a:schemeClr val="tx1"/>
                        </a:solidFill>
                        <a:effectLst/>
                        <a:latin typeface="+mn-lt"/>
                        <a:ea typeface="+mn-ea"/>
                        <a:cs typeface="+mn-cs"/>
                      </a:endParaRPr>
                    </a:p>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r>
                        <a:rPr lang="zh-CN" altLang="en-US" sz="1200" kern="1200" smtClean="0">
                          <a:solidFill>
                            <a:schemeClr val="tx1"/>
                          </a:solidFill>
                          <a:effectLst/>
                          <a:latin typeface="+mn-lt"/>
                          <a:ea typeface="+mn-ea"/>
                          <a:cs typeface="+mn-cs"/>
                        </a:rPr>
                        <a:t>行业内无实践经验可循</a:t>
                      </a:r>
                      <a:endParaRPr lang="en-US" altLang="zh-CN" sz="1200" kern="1200" smtClean="0">
                        <a:solidFill>
                          <a:schemeClr val="tx1"/>
                        </a:solidFill>
                        <a:effectLst/>
                        <a:latin typeface="+mn-lt"/>
                        <a:ea typeface="+mn-ea"/>
                        <a:cs typeface="+mn-cs"/>
                      </a:endParaRPr>
                    </a:p>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r>
                        <a:rPr lang="zh-CN" altLang="en-US" sz="1200" kern="1200" smtClean="0">
                          <a:solidFill>
                            <a:schemeClr val="tx1"/>
                          </a:solidFill>
                          <a:effectLst/>
                          <a:latin typeface="+mn-lt"/>
                          <a:ea typeface="+mn-ea"/>
                          <a:cs typeface="+mn-cs"/>
                        </a:rPr>
                        <a:t>对现有业务开展有较大的影响、需要新增或大幅度变更组织结构，存在文化冲突</a:t>
                      </a:r>
                    </a:p>
                  </a:txBody>
                  <a:tcP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endParaRPr kumimoji="0" lang="en-US" altLang="zh-CN" sz="1200" b="0" i="0" u="none" strike="noStrike" kern="1200" cap="none" normalizeH="0" baseline="0" smtClean="0">
                        <a:ln>
                          <a:noFill/>
                        </a:ln>
                        <a:solidFill>
                          <a:schemeClr val="tx1"/>
                        </a:solidFill>
                        <a:effectLst/>
                        <a:latin typeface="+mj-ea"/>
                        <a:ea typeface="+mj-ea"/>
                        <a:cs typeface="Times New Roman" pitchFamily="18" charset="0"/>
                      </a:endParaRPr>
                    </a:p>
                  </a:txBody>
                  <a:tcP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r>
                        <a:rPr kumimoji="0" lang="zh-CN" altLang="en-US" sz="1200" b="0" i="0" u="none" strike="noStrike" kern="1200" cap="none" normalizeH="0" baseline="0" smtClean="0">
                          <a:ln>
                            <a:noFill/>
                          </a:ln>
                          <a:solidFill>
                            <a:schemeClr val="tx1"/>
                          </a:solidFill>
                          <a:effectLst/>
                          <a:latin typeface="+mj-ea"/>
                          <a:ea typeface="+mj-ea"/>
                          <a:cs typeface="Times New Roman" pitchFamily="18" charset="0"/>
                        </a:rPr>
                        <a:t>政策方面有一些不确定性</a:t>
                      </a:r>
                      <a:endParaRPr kumimoji="0" lang="en-US" altLang="zh-CN" sz="1200" b="0" i="0" u="none" strike="noStrike" kern="1200" cap="none" normalizeH="0" baseline="0" smtClean="0">
                        <a:ln>
                          <a:noFill/>
                        </a:ln>
                        <a:solidFill>
                          <a:schemeClr val="tx1"/>
                        </a:solidFill>
                        <a:effectLst/>
                        <a:latin typeface="+mj-ea"/>
                        <a:ea typeface="+mj-ea"/>
                        <a:cs typeface="Times New Roman" pitchFamily="18" charset="0"/>
                      </a:endParaRPr>
                    </a:p>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defRPr/>
                      </a:pPr>
                      <a:r>
                        <a:rPr kumimoji="0" lang="zh-CN" altLang="en-US" sz="1200" b="0" i="0" u="none" strike="noStrike" kern="1200" cap="none" normalizeH="0" baseline="0" smtClean="0">
                          <a:ln>
                            <a:noFill/>
                          </a:ln>
                          <a:solidFill>
                            <a:schemeClr val="tx1"/>
                          </a:solidFill>
                          <a:effectLst/>
                          <a:latin typeface="+mj-ea"/>
                          <a:ea typeface="+mn-ea"/>
                          <a:cs typeface="Times New Roman" pitchFamily="18" charset="0"/>
                        </a:rPr>
                        <a:t>行业内有相关探索，但无成功先例</a:t>
                      </a:r>
                      <a:endParaRPr kumimoji="0" lang="en-US" altLang="zh-CN" sz="1200" b="0" i="0" u="none" strike="noStrike" kern="1200" cap="none" normalizeH="0" baseline="0" smtClean="0">
                        <a:ln>
                          <a:noFill/>
                        </a:ln>
                        <a:solidFill>
                          <a:schemeClr val="tx1"/>
                        </a:solidFill>
                        <a:effectLst/>
                        <a:latin typeface="+mj-ea"/>
                        <a:ea typeface="+mj-ea"/>
                        <a:cs typeface="Times New Roman" pitchFamily="18" charset="0"/>
                      </a:endParaRPr>
                    </a:p>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r>
                        <a:rPr kumimoji="0" lang="zh-CN" altLang="en-US" sz="1200" b="0" i="0" u="none" strike="noStrike" kern="1200" cap="none" normalizeH="0" baseline="0" smtClean="0">
                          <a:ln>
                            <a:noFill/>
                          </a:ln>
                          <a:solidFill>
                            <a:schemeClr val="tx1"/>
                          </a:solidFill>
                          <a:effectLst/>
                          <a:latin typeface="+mj-ea"/>
                          <a:ea typeface="+mj-ea"/>
                          <a:cs typeface="Times New Roman" pitchFamily="18" charset="0"/>
                        </a:rPr>
                        <a:t>现有业务和组织调整是实施的前提，并需要一定时间来完成</a:t>
                      </a:r>
                      <a:endParaRPr kumimoji="0" lang="en-US" altLang="zh-CN" sz="1200" b="0" i="0" u="none" strike="noStrike" kern="1200" cap="none" normalizeH="0" baseline="0" smtClean="0">
                        <a:ln>
                          <a:noFill/>
                        </a:ln>
                        <a:solidFill>
                          <a:schemeClr val="tx1"/>
                        </a:solidFill>
                        <a:effectLst/>
                        <a:latin typeface="+mj-ea"/>
                        <a:ea typeface="+mj-ea"/>
                        <a:cs typeface="Times New Roman" pitchFamily="18" charset="0"/>
                      </a:endParaRPr>
                    </a:p>
                  </a:txBody>
                  <a:tcP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114300" marR="0" lvl="0" indent="-114300" algn="l" defTabSz="914400" rtl="0" eaLnBrk="0" fontAlgn="base" latinLnBrk="0" hangingPunct="0">
                        <a:lnSpc>
                          <a:spcPct val="100000"/>
                        </a:lnSpc>
                        <a:spcBef>
                          <a:spcPct val="0"/>
                        </a:spcBef>
                        <a:spcAft>
                          <a:spcPts val="600"/>
                        </a:spcAft>
                        <a:buClr>
                          <a:srgbClr val="557799"/>
                        </a:buClr>
                        <a:buSzTx/>
                        <a:buFont typeface="Wingdings" pitchFamily="2" charset="2"/>
                        <a:buNone/>
                      </a:pPr>
                      <a:endParaRPr kumimoji="0" lang="en-US" altLang="zh-CN" sz="1200" b="0" i="0" u="none" strike="noStrike" kern="1200" cap="none" normalizeH="0" baseline="0" smtClean="0">
                        <a:ln>
                          <a:noFill/>
                        </a:ln>
                        <a:solidFill>
                          <a:schemeClr val="tx1"/>
                        </a:solidFill>
                        <a:effectLst/>
                        <a:latin typeface="+mj-ea"/>
                        <a:ea typeface="+mj-ea"/>
                        <a:cs typeface="Times New Roman" pitchFamily="18" charset="0"/>
                      </a:endParaRPr>
                    </a:p>
                  </a:txBody>
                  <a:tcP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r>
                        <a:rPr lang="zh-CN" altLang="en-US" sz="1200" kern="1200" smtClean="0">
                          <a:solidFill>
                            <a:schemeClr val="tx1"/>
                          </a:solidFill>
                          <a:effectLst/>
                          <a:latin typeface="+mn-lt"/>
                          <a:ea typeface="+mn-ea"/>
                          <a:cs typeface="+mn-cs"/>
                        </a:rPr>
                        <a:t>政策导向明确</a:t>
                      </a:r>
                      <a:endParaRPr lang="en-US" altLang="zh-CN" sz="1200" kern="1200" smtClean="0">
                        <a:solidFill>
                          <a:schemeClr val="tx1"/>
                        </a:solidFill>
                        <a:effectLst/>
                        <a:latin typeface="+mn-lt"/>
                        <a:ea typeface="+mn-ea"/>
                        <a:cs typeface="+mn-cs"/>
                      </a:endParaRPr>
                    </a:p>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defRPr/>
                      </a:pPr>
                      <a:r>
                        <a:rPr lang="zh-CN" altLang="en-US" sz="1200" kern="1200" smtClean="0">
                          <a:solidFill>
                            <a:schemeClr val="tx1"/>
                          </a:solidFill>
                          <a:effectLst/>
                          <a:latin typeface="+mn-lt"/>
                          <a:ea typeface="+mn-ea"/>
                          <a:cs typeface="+mn-cs"/>
                        </a:rPr>
                        <a:t>行业具备成功的可借鉴实践经验和基础</a:t>
                      </a:r>
                      <a:endParaRPr lang="en-US" altLang="zh-CN" sz="1200" kern="1200" smtClean="0">
                        <a:solidFill>
                          <a:schemeClr val="tx1"/>
                        </a:solidFill>
                        <a:effectLst/>
                        <a:latin typeface="+mn-lt"/>
                        <a:ea typeface="+mn-ea"/>
                        <a:cs typeface="+mn-cs"/>
                      </a:endParaRPr>
                    </a:p>
                    <a:p>
                      <a:pPr marL="114300" marR="0" lvl="0" indent="-114300" algn="l" defTabSz="914400" rtl="0" eaLnBrk="0" fontAlgn="base" latinLnBrk="0" hangingPunct="0">
                        <a:lnSpc>
                          <a:spcPct val="100000"/>
                        </a:lnSpc>
                        <a:spcBef>
                          <a:spcPct val="0"/>
                        </a:spcBef>
                        <a:spcAft>
                          <a:spcPts val="600"/>
                        </a:spcAft>
                        <a:buClrTx/>
                        <a:buSzTx/>
                        <a:buFont typeface="Arial" pitchFamily="34" charset="0"/>
                        <a:buChar char="•"/>
                      </a:pPr>
                      <a:r>
                        <a:rPr lang="zh-CN" altLang="en-US" sz="1200" kern="1200" smtClean="0">
                          <a:solidFill>
                            <a:schemeClr val="tx1"/>
                          </a:solidFill>
                          <a:effectLst/>
                          <a:latin typeface="+mn-lt"/>
                          <a:ea typeface="+mn-ea"/>
                          <a:cs typeface="+mn-cs"/>
                        </a:rPr>
                        <a:t>对现有业务和组织架构的影响较小，不存在文化冲突，实施风险可控</a:t>
                      </a:r>
                      <a:endParaRPr lang="en-US" altLang="zh-CN" sz="1200" kern="1200" smtClean="0">
                        <a:solidFill>
                          <a:schemeClr val="tx1"/>
                        </a:solidFill>
                        <a:effectLst/>
                        <a:latin typeface="+mn-lt"/>
                        <a:ea typeface="+mn-ea"/>
                        <a:cs typeface="+mn-cs"/>
                      </a:endParaRPr>
                    </a:p>
                  </a:txBody>
                  <a:tcPr horzOverflow="overflow">
                    <a:lnL w="12700" cap="flat" cmpd="sng" algn="ctr">
                      <a:noFill/>
                      <a:prstDash val="solid"/>
                      <a:round/>
                      <a:headEnd type="none" w="sm" len="sm"/>
                      <a:tailEnd type="none" w="sm" len="sm"/>
                    </a:lnL>
                    <a:lnR w="12700" cap="flat" cmpd="sng" algn="ctr">
                      <a:noFill/>
                      <a:prstDash val="solid"/>
                      <a:round/>
                      <a:headEnd type="none" w="sm" len="sm"/>
                      <a:tailEnd type="none" w="sm" len="sm"/>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r>
            </a:tbl>
          </a:graphicData>
        </a:graphic>
      </p:graphicFrame>
      <p:cxnSp>
        <p:nvCxnSpPr>
          <p:cNvPr id="14" name="Straight Arrow Connector 13"/>
          <p:cNvCxnSpPr/>
          <p:nvPr/>
        </p:nvCxnSpPr>
        <p:spPr bwMode="auto">
          <a:xfrm>
            <a:off x="1032134" y="1714188"/>
            <a:ext cx="7918036" cy="0"/>
          </a:xfrm>
          <a:prstGeom prst="straightConnector1">
            <a:avLst/>
          </a:prstGeom>
          <a:solidFill>
            <a:srgbClr val="FFCC99"/>
          </a:solidFill>
          <a:ln w="12700" cap="flat" cmpd="sng" algn="ctr">
            <a:solidFill>
              <a:schemeClr val="tx1"/>
            </a:solidFill>
            <a:prstDash val="solid"/>
            <a:round/>
            <a:headEnd type="oval" w="med" len="med"/>
            <a:tailEnd type="triangle" w="med" len="med"/>
          </a:ln>
          <a:effectLst/>
        </p:spPr>
      </p:cxnSp>
      <p:sp>
        <p:nvSpPr>
          <p:cNvPr id="20" name="Oval 19"/>
          <p:cNvSpPr/>
          <p:nvPr/>
        </p:nvSpPr>
        <p:spPr bwMode="gray">
          <a:xfrm>
            <a:off x="117771" y="263030"/>
            <a:ext cx="324000" cy="324000"/>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lIns="72000" tIns="72000" rIns="72000" bIns="7200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spcAft>
                <a:spcPts val="300"/>
              </a:spcAft>
            </a:pPr>
            <a:r>
              <a:rPr lang="en-US" sz="1200" b="1" smtClean="0">
                <a:latin typeface="微软雅黑" pitchFamily="34" charset="-122"/>
                <a:ea typeface="微软雅黑" pitchFamily="34" charset="-122"/>
                <a:cs typeface="Arial"/>
              </a:rPr>
              <a:t>2</a:t>
            </a:r>
          </a:p>
        </p:txBody>
      </p:sp>
      <p:sp>
        <p:nvSpPr>
          <p:cNvPr id="21" name="Oval 20"/>
          <p:cNvSpPr/>
          <p:nvPr/>
        </p:nvSpPr>
        <p:spPr bwMode="gray">
          <a:xfrm>
            <a:off x="171903" y="1580720"/>
            <a:ext cx="768100" cy="440296"/>
          </a:xfrm>
          <a:prstGeom prst="ellipse">
            <a:avLst/>
          </a:prstGeom>
        </p:spPr>
        <p:style>
          <a:lnRef idx="1">
            <a:schemeClr val="accent4"/>
          </a:lnRef>
          <a:fillRef idx="3">
            <a:schemeClr val="accent4"/>
          </a:fillRef>
          <a:effectRef idx="2">
            <a:schemeClr val="accent4"/>
          </a:effectRef>
          <a:fontRef idx="minor">
            <a:schemeClr val="lt1"/>
          </a:fontRef>
        </p:style>
        <p:txBody>
          <a:bodyPr lIns="0" tIns="0" rIns="0" bIns="0" rtlCol="0" anchor="ctr" anchorCtr="0">
            <a:noAutofit/>
          </a:bodyP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spcAft>
                <a:spcPts val="300"/>
              </a:spcAft>
            </a:pPr>
            <a:r>
              <a:rPr lang="zh-CN" altLang="en-US" sz="1400" b="1" smtClean="0">
                <a:latin typeface="微软雅黑" pitchFamily="34" charset="-122"/>
                <a:ea typeface="微软雅黑" pitchFamily="34" charset="-122"/>
                <a:cs typeface="Arial"/>
              </a:rPr>
              <a:t>可行性</a:t>
            </a:r>
            <a:endParaRPr lang="en-US" sz="1400" b="1" smtClean="0">
              <a:latin typeface="微软雅黑" pitchFamily="34" charset="-122"/>
              <a:ea typeface="微软雅黑" pitchFamily="34" charset="-122"/>
              <a:cs typeface="Arial"/>
            </a:endParaRPr>
          </a:p>
        </p:txBody>
      </p:sp>
      <p:grpSp>
        <p:nvGrpSpPr>
          <p:cNvPr id="37" name="Group 36"/>
          <p:cNvGrpSpPr/>
          <p:nvPr/>
        </p:nvGrpSpPr>
        <p:grpSpPr>
          <a:xfrm>
            <a:off x="7274859" y="84738"/>
            <a:ext cx="1195978" cy="510566"/>
            <a:chOff x="567157" y="2420888"/>
            <a:chExt cx="6927377" cy="3456384"/>
          </a:xfrm>
        </p:grpSpPr>
        <p:sp>
          <p:nvSpPr>
            <p:cNvPr id="38" name="Rectangle 13"/>
            <p:cNvSpPr>
              <a:spLocks noChangeArrowheads="1"/>
            </p:cNvSpPr>
            <p:nvPr/>
          </p:nvSpPr>
          <p:spPr bwMode="auto">
            <a:xfrm>
              <a:off x="1127329" y="24208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sp>
          <p:nvSpPr>
            <p:cNvPr id="39" name="Rectangle 27"/>
            <p:cNvSpPr>
              <a:spLocks noChangeArrowheads="1"/>
            </p:cNvSpPr>
            <p:nvPr/>
          </p:nvSpPr>
          <p:spPr bwMode="auto">
            <a:xfrm>
              <a:off x="2249865" y="2420889"/>
              <a:ext cx="2160240" cy="3456383"/>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a:latin typeface="+mn-ea"/>
              </a:endParaRPr>
            </a:p>
          </p:txBody>
        </p:sp>
        <p:sp>
          <p:nvSpPr>
            <p:cNvPr id="40" name="Rectangle 42"/>
            <p:cNvSpPr>
              <a:spLocks noChangeArrowheads="1"/>
            </p:cNvSpPr>
            <p:nvPr/>
          </p:nvSpPr>
          <p:spPr bwMode="auto">
            <a:xfrm>
              <a:off x="5686372" y="2420890"/>
              <a:ext cx="1808162" cy="3456382"/>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altLang="zh-CN" sz="1400" b="1" smtClean="0">
                <a:latin typeface="+mn-ea"/>
                <a:ea typeface="+mn-ea"/>
              </a:endParaRPr>
            </a:p>
          </p:txBody>
        </p:sp>
        <p:sp>
          <p:nvSpPr>
            <p:cNvPr id="41" name="Rectangle 47"/>
            <p:cNvSpPr>
              <a:spLocks noChangeArrowheads="1"/>
            </p:cNvSpPr>
            <p:nvPr/>
          </p:nvSpPr>
          <p:spPr bwMode="auto">
            <a:xfrm>
              <a:off x="4867553" y="2420889"/>
              <a:ext cx="611833" cy="3456383"/>
            </a:xfrm>
            <a:prstGeom prst="rect">
              <a:avLst/>
            </a:prstGeom>
            <a:ln w="9525">
              <a:solidFill>
                <a:schemeClr val="bg1"/>
              </a:solidFill>
            </a:ln>
          </p:spPr>
          <p:style>
            <a:lnRef idx="3">
              <a:schemeClr val="lt1"/>
            </a:lnRef>
            <a:fillRef idx="1">
              <a:schemeClr val="accent4"/>
            </a:fillRef>
            <a:effectRef idx="1">
              <a:schemeClr val="accent4"/>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sp>
          <p:nvSpPr>
            <p:cNvPr id="42" name="Rectangle 13"/>
            <p:cNvSpPr>
              <a:spLocks noChangeArrowheads="1"/>
            </p:cNvSpPr>
            <p:nvPr/>
          </p:nvSpPr>
          <p:spPr bwMode="auto">
            <a:xfrm>
              <a:off x="1127329" y="4259188"/>
              <a:ext cx="720000" cy="1584175"/>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cxnSp>
          <p:nvCxnSpPr>
            <p:cNvPr id="43" name="AutoShape 56"/>
            <p:cNvCxnSpPr>
              <a:cxnSpLocks noChangeShapeType="1"/>
              <a:stCxn id="38" idx="3"/>
              <a:endCxn id="39" idx="1"/>
            </p:cNvCxnSpPr>
            <p:nvPr/>
          </p:nvCxnSpPr>
          <p:spPr bwMode="auto">
            <a:xfrm>
              <a:off x="1847329" y="3212976"/>
              <a:ext cx="402536" cy="93610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44" name="AutoShape 56"/>
            <p:cNvCxnSpPr>
              <a:cxnSpLocks noChangeShapeType="1"/>
              <a:stCxn id="42" idx="3"/>
              <a:endCxn id="39" idx="1"/>
            </p:cNvCxnSpPr>
            <p:nvPr/>
          </p:nvCxnSpPr>
          <p:spPr bwMode="auto">
            <a:xfrm flipV="1">
              <a:off x="1847329" y="4149081"/>
              <a:ext cx="402536" cy="902195"/>
            </a:xfrm>
            <a:prstGeom prst="bentConnector3">
              <a:avLst>
                <a:gd name="adj1" fmla="val 50000"/>
              </a:avLst>
            </a:prstGeom>
            <a:noFill/>
            <a:ln w="9525">
              <a:solidFill>
                <a:schemeClr val="bg1"/>
              </a:solidFill>
              <a:miter lim="800000"/>
              <a:tailEnd type="arrow"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45" name="Straight Arrow Connector 44"/>
            <p:cNvCxnSpPr>
              <a:stCxn id="39" idx="3"/>
              <a:endCxn id="41" idx="1"/>
            </p:cNvCxnSpPr>
            <p:nvPr/>
          </p:nvCxnSpPr>
          <p:spPr bwMode="auto">
            <a:xfrm>
              <a:off x="4410105" y="4149081"/>
              <a:ext cx="457448"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46" name="Straight Arrow Connector 45"/>
            <p:cNvCxnSpPr>
              <a:stCxn id="41" idx="3"/>
              <a:endCxn id="40" idx="1"/>
            </p:cNvCxnSpPr>
            <p:nvPr/>
          </p:nvCxnSpPr>
          <p:spPr bwMode="auto">
            <a:xfrm>
              <a:off x="5479386" y="4149081"/>
              <a:ext cx="206986" cy="0"/>
            </a:xfrm>
            <a:prstGeom prst="straightConnector1">
              <a:avLst/>
            </a:prstGeom>
            <a:noFill/>
            <a:ln w="9525">
              <a:solidFill>
                <a:schemeClr val="bg1"/>
              </a:solidFill>
              <a:miter lim="800000"/>
              <a:tailEnd type="arrow"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7" name="Rectangle 20"/>
            <p:cNvSpPr>
              <a:spLocks noChangeArrowheads="1"/>
            </p:cNvSpPr>
            <p:nvPr/>
          </p:nvSpPr>
          <p:spPr bwMode="auto">
            <a:xfrm>
              <a:off x="567157" y="2422274"/>
              <a:ext cx="416156" cy="3421089"/>
            </a:xfrm>
            <a:prstGeom prst="rect">
              <a:avLst/>
            </a:prstGeom>
            <a:solidFill>
              <a:schemeClr val="accent6"/>
            </a:solidFill>
            <a:ln w="9525">
              <a:solidFill>
                <a:schemeClr val="accent6">
                  <a:lumMod val="60000"/>
                  <a:lumOff val="40000"/>
                </a:schemeClr>
              </a:solidFill>
            </a:ln>
          </p:spPr>
          <p:style>
            <a:lnRef idx="3">
              <a:schemeClr val="lt1"/>
            </a:lnRef>
            <a:fillRef idx="1">
              <a:schemeClr val="accent4"/>
            </a:fillRef>
            <a:effectRef idx="1">
              <a:schemeClr val="accent4"/>
            </a:effectRef>
            <a:fontRef idx="minor">
              <a:schemeClr val="lt1"/>
            </a:fontRef>
          </p:style>
          <p:txBody>
            <a:bodyPr anchor="t"/>
            <a:lstStyle>
              <a:defPPr>
                <a:defRPr lang="zh-CN"/>
              </a:defPPr>
              <a:lvl1pPr algn="l" rtl="0" fontAlgn="base">
                <a:spcBef>
                  <a:spcPct val="0"/>
                </a:spcBef>
                <a:spcAft>
                  <a:spcPct val="0"/>
                </a:spcAft>
                <a:defRPr kern="1200">
                  <a:solidFill>
                    <a:srgbClr val="FFFFFF"/>
                  </a:solidFill>
                  <a:latin typeface="Arial"/>
                  <a:ea typeface="宋体" charset="-122"/>
                  <a:cs typeface="+mn-cs"/>
                </a:defRPr>
              </a:lvl1pPr>
              <a:lvl2pPr marL="457200" algn="l" rtl="0" fontAlgn="base">
                <a:spcBef>
                  <a:spcPct val="0"/>
                </a:spcBef>
                <a:spcAft>
                  <a:spcPct val="0"/>
                </a:spcAft>
                <a:defRPr kern="1200">
                  <a:solidFill>
                    <a:srgbClr val="FFFFFF"/>
                  </a:solidFill>
                  <a:latin typeface="Arial"/>
                  <a:ea typeface="宋体" charset="-122"/>
                  <a:cs typeface="+mn-cs"/>
                </a:defRPr>
              </a:lvl2pPr>
              <a:lvl3pPr marL="914400" algn="l" rtl="0" fontAlgn="base">
                <a:spcBef>
                  <a:spcPct val="0"/>
                </a:spcBef>
                <a:spcAft>
                  <a:spcPct val="0"/>
                </a:spcAft>
                <a:defRPr kern="1200">
                  <a:solidFill>
                    <a:srgbClr val="FFFFFF"/>
                  </a:solidFill>
                  <a:latin typeface="Arial"/>
                  <a:ea typeface="宋体" charset="-122"/>
                  <a:cs typeface="+mn-cs"/>
                </a:defRPr>
              </a:lvl3pPr>
              <a:lvl4pPr marL="1371600" algn="l" rtl="0" fontAlgn="base">
                <a:spcBef>
                  <a:spcPct val="0"/>
                </a:spcBef>
                <a:spcAft>
                  <a:spcPct val="0"/>
                </a:spcAft>
                <a:defRPr kern="1200">
                  <a:solidFill>
                    <a:srgbClr val="FFFFFF"/>
                  </a:solidFill>
                  <a:latin typeface="Arial"/>
                  <a:ea typeface="宋体" charset="-122"/>
                  <a:cs typeface="+mn-cs"/>
                </a:defRPr>
              </a:lvl4pPr>
              <a:lvl5pPr marL="1828800" algn="l" rtl="0" fontAlgn="base">
                <a:spcBef>
                  <a:spcPct val="0"/>
                </a:spcBef>
                <a:spcAft>
                  <a:spcPct val="0"/>
                </a:spcAft>
                <a:defRPr kern="1200">
                  <a:solidFill>
                    <a:srgbClr val="FFFFFF"/>
                  </a:solidFill>
                  <a:latin typeface="Arial"/>
                  <a:ea typeface="宋体" charset="-122"/>
                  <a:cs typeface="+mn-cs"/>
                </a:defRPr>
              </a:lvl5pPr>
              <a:lvl6pPr marL="2286000" algn="l" defTabSz="914400" rtl="0" eaLnBrk="1" latinLnBrk="0" hangingPunct="1">
                <a:defRPr kern="1200">
                  <a:solidFill>
                    <a:srgbClr val="FFFFFF"/>
                  </a:solidFill>
                  <a:latin typeface="Arial"/>
                  <a:ea typeface="宋体" charset="-122"/>
                  <a:cs typeface="+mn-cs"/>
                </a:defRPr>
              </a:lvl6pPr>
              <a:lvl7pPr marL="2743200" algn="l" defTabSz="914400" rtl="0" eaLnBrk="1" latinLnBrk="0" hangingPunct="1">
                <a:defRPr kern="1200">
                  <a:solidFill>
                    <a:srgbClr val="FFFFFF"/>
                  </a:solidFill>
                  <a:latin typeface="Arial"/>
                  <a:ea typeface="宋体" charset="-122"/>
                  <a:cs typeface="+mn-cs"/>
                </a:defRPr>
              </a:lvl7pPr>
              <a:lvl8pPr marL="3200400" algn="l" defTabSz="914400" rtl="0" eaLnBrk="1" latinLnBrk="0" hangingPunct="1">
                <a:defRPr kern="1200">
                  <a:solidFill>
                    <a:srgbClr val="FFFFFF"/>
                  </a:solidFill>
                  <a:latin typeface="Arial"/>
                  <a:ea typeface="宋体" charset="-122"/>
                  <a:cs typeface="+mn-cs"/>
                </a:defRPr>
              </a:lvl8pPr>
              <a:lvl9pPr marL="3657600" algn="l" defTabSz="914400" rtl="0" eaLnBrk="1" latinLnBrk="0" hangingPunct="1">
                <a:defRPr kern="1200">
                  <a:solidFill>
                    <a:srgbClr val="FFFFFF"/>
                  </a:solidFill>
                  <a:latin typeface="Arial"/>
                  <a:ea typeface="宋体" charset="-122"/>
                  <a:cs typeface="+mn-cs"/>
                </a:defRPr>
              </a:lvl9pPr>
            </a:lstStyle>
            <a:p>
              <a:pPr algn="ctr"/>
              <a:endParaRPr lang="en-US" sz="1400" b="1">
                <a:latin typeface="+mn-ea"/>
              </a:endParaRPr>
            </a:p>
          </p:txBody>
        </p:sp>
      </p:grpSp>
    </p:spTree>
    <p:extLst>
      <p:ext uri="{BB962C8B-B14F-4D97-AF65-F5344CB8AC3E}">
        <p14:creationId xmlns:p14="http://schemas.microsoft.com/office/powerpoint/2010/main" val="3076147753"/>
      </p:ext>
    </p:extLst>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https://d.book118.com/946031120031010040</a:t>
            </a:r>
          </a:p>
        </p:txBody>
      </p:sp>
    </p:spTree>
  </p:cSld>
  <p:clrMapOvr>
    <a:masterClrMapping/>
  </p:clrMapOvr>
  <p:transition/>
  <p:timing/>
</p:sld>
</file>

<file path=ppt/tags/tag1.xml><?xml version="1.0" encoding="utf-8"?>
<p:tagLst xmlns:p="http://schemas.openxmlformats.org/presentationml/2006/main">
  <p:tag name="THINKCELLSHAPEDONOTDELETE" val="thinkcellActiveDocDoNotDelete"/>
</p:tagLst>
</file>

<file path=ppt/tags/tag2.xml><?xml version="1.0" encoding="utf-8"?>
<p:tagLst xmlns:p="http://schemas.openxmlformats.org/presentationml/2006/main">
  <p:tag name="DATE" val="4/8/2009 10:20:20 AM"/>
  <p:tag name="STYLE" val="AcnSubjectTitle"/>
</p:tagLst>
</file>

<file path=ppt/tags/tag3.xml><?xml version="1.0" encoding="utf-8"?>
<p:tagLst xmlns:p="http://schemas.openxmlformats.org/presentationml/2006/main">
  <p:tag name="DATE" val="4/7/2009 3:15:05 PM"/>
  <p:tag name="STYLE" val="AcnSubjectTitle"/>
</p:tagLst>
</file>

<file path=ppt/tags/tag4.xml><?xml version="1.0" encoding="utf-8"?>
<p:tagLst xmlns:p="http://schemas.openxmlformats.org/presentationml/2006/main">
  <p:tag name="THINKCELLSHAPEDONOTDELETE" val="pAEuPnHjIDUKbuzVDQRT3ow"/>
</p:tagLst>
</file>

<file path=ppt/tags/tag5.xml><?xml version="1.0" encoding="utf-8"?>
<p:tagLst xmlns:p="http://schemas.openxmlformats.org/presentationml/2006/main">
  <p:tag name="THINKCELLSHAPEDONOTDELETE" val="pbpQwfB59X0KvToV9paoAqQ"/>
</p:tagLst>
</file>

<file path=ppt/tags/tag6.xml><?xml version="1.0" encoding="utf-8"?>
<p:tagLst xmlns:p="http://schemas.openxmlformats.org/presentationml/2006/main">
  <p:tag name="THINKCELLSHAPEDONOTDELETE" val="pausKhvFseEO4fTIb2_hYnQ"/>
</p:tagLst>
</file>

<file path=ppt/tags/tag7.xml><?xml version="1.0" encoding="utf-8"?>
<p:tagLst xmlns:p="http://schemas.openxmlformats.org/presentationml/2006/main">
  <p:tag name="THINKCELLSHAPEDONOTDELETE" val="pCivuSa8710KHEhkmKhtLZQ"/>
</p:tagLst>
</file>

<file path=ppt/tags/tag8.xml><?xml version="1.0" encoding="utf-8"?>
<p:tagLst xmlns:p="http://schemas.openxmlformats.org/presentationml/2006/main">
  <p:tag name="THINKCELLSHAPEDONOTDELETE" val="p2GWOhTCe70KSOnxWCcUTJg"/>
</p:tagLst>
</file>

<file path=ppt/tags/tag9.xml><?xml version="1.0" encoding="utf-8"?>
<p:tagLst xmlns:p="http://schemas.openxmlformats.org/presentationml/2006/main">
  <p:tag name="THINKCELLSHAPEDONOTDELETE" val="pES7ALwpbj02HUq.igWGWqA"/>
</p:tagLst>
</file>

<file path=ppt/tags/tag10.xml><?xml version="1.0" encoding="utf-8"?>
<p:tagLst xmlns:p="http://schemas.openxmlformats.org/presentationml/2006/main">
  <p:tag name="THINKCELLSHAPEDONOTDELETE" val="pJyrzb7s6a0KkUdYW8Qw1Ag"/>
</p:tagLst>
</file>

<file path=ppt/tags/tag11.xml><?xml version="1.0" encoding="utf-8"?>
<p:tagLst xmlns:p="http://schemas.openxmlformats.org/presentationml/2006/main">
  <p:tag name="THINKCELLSHAPEDONOTDELETE" val="pvBXfF0heWEyBuyh0GF2emQ"/>
</p:tagLst>
</file>

<file path=ppt/tags/tag12.xml><?xml version="1.0" encoding="utf-8"?>
<p:tagLst xmlns:p="http://schemas.openxmlformats.org/presentationml/2006/main">
  <p:tag name="THINKCELLSHAPEDONOTDELETE" val="pKaTYi2HCiEe4JUv7Mb20ww"/>
</p:tagLst>
</file>

<file path=ppt/tags/tag13.xml><?xml version="1.0" encoding="utf-8"?>
<p:tagLst xmlns:p="http://schemas.openxmlformats.org/presentationml/2006/main">
  <p:tag name="THINKCELLSHAPEDONOTDELETE" val="p6iZ2AHta8EWT2bORCshzAA"/>
</p:tagLst>
</file>

<file path=ppt/tags/tag14.xml><?xml version="1.0" encoding="utf-8"?>
<p:tagLst xmlns:p="http://schemas.openxmlformats.org/presentationml/2006/main">
  <p:tag name="THINKCELLSHAPEDONOTDELETE" val="pI4JINt2zZU68q.33EzH9cg"/>
</p:tagLst>
</file>

<file path=ppt/tags/tag15.xml><?xml version="1.0" encoding="utf-8"?>
<p:tagLst xmlns:p="http://schemas.openxmlformats.org/presentationml/2006/main">
  <p:tag name="THINKCELLSHAPEDONOTDELETE" val="puLpESbBbG06MFBzI9DcQLw"/>
</p:tagLst>
</file>

<file path=ppt/tags/tag16.xml><?xml version="1.0" encoding="utf-8"?>
<p:tagLst xmlns:p="http://schemas.openxmlformats.org/presentationml/2006/main">
  <p:tag name="THINKCELLSHAPEDONOTDELETE" val="poorCTkT_5026x_M3ri9SjA"/>
</p:tagLst>
</file>

<file path=ppt/tags/tag17.xml><?xml version="1.0" encoding="utf-8"?>
<p:tagLst xmlns:p="http://schemas.openxmlformats.org/presentationml/2006/main">
  <p:tag name="THINKCELLSHAPEDONOTDELETE" val="p8Co1dIezAEK1.ZToK_Cj2w"/>
</p:tagLst>
</file>

<file path=ppt/tags/tag18.xml><?xml version="1.0" encoding="utf-8"?>
<p:tagLst xmlns:p="http://schemas.openxmlformats.org/presentationml/2006/main">
  <p:tag name="THINKCELLSHAPEDONOTDELETE" val="pv0zPzNqiHEW4Isb.bfs7og"/>
</p:tagLst>
</file>

<file path=ppt/tags/tag19.xml><?xml version="1.0" encoding="utf-8"?>
<p:tagLst xmlns:p="http://schemas.openxmlformats.org/presentationml/2006/main">
  <p:tag name="THINKCELLSHAPEDONOTDELETE" val="pVOxMM1atVUSCksSyPVqulg"/>
</p:tagLst>
</file>

<file path=ppt/tags/tag20.xml><?xml version="1.0" encoding="utf-8"?>
<p:tagLst xmlns:p="http://schemas.openxmlformats.org/presentationml/2006/main">
  <p:tag name="THINKCELLSHAPEDONOTDELETE" val="pKUNr8LZnnEG5CaeHhDBBFw"/>
</p:tagLst>
</file>

<file path=ppt/tags/tag21.xml><?xml version="1.0" encoding="utf-8"?>
<p:tagLst xmlns:p="http://schemas.openxmlformats.org/presentationml/2006/main">
  <p:tag name="THINKCELLSHAPEDONOTDELETE" val="pxLw6Y_9Oh0aCMo_7FbkNYQ"/>
</p:tagLst>
</file>

<file path=ppt/tags/tag22.xml><?xml version="1.0" encoding="utf-8"?>
<p:tagLst xmlns:p="http://schemas.openxmlformats.org/presentationml/2006/main">
  <p:tag name="THINKCELLSHAPEDONOTDELETE" val="p5VipTpOHYEWKENPTlRdguA"/>
</p:tagLst>
</file>

<file path=ppt/tags/tag23.xml><?xml version="1.0" encoding="utf-8"?>
<p:tagLst xmlns:p="http://schemas.openxmlformats.org/presentationml/2006/main">
  <p:tag name="THINKCELLSHAPEDONOTDELETE" val="pfQtKu7ztjUGGssAxgs8IbQ"/>
</p:tagLst>
</file>

<file path=ppt/tags/tag24.xml><?xml version="1.0" encoding="utf-8"?>
<p:tagLst xmlns:p="http://schemas.openxmlformats.org/presentationml/2006/main">
  <p:tag name="THINKCELLSHAPEDONOTDELETE" val="pGFPJrz4S2EaMdKeTWEJZMA"/>
</p:tagLst>
</file>

<file path=ppt/tags/tag25.xml><?xml version="1.0" encoding="utf-8"?>
<p:tagLst xmlns:p="http://schemas.openxmlformats.org/presentationml/2006/main">
  <p:tag name="THINKCELLSHAPEDONOTDELETE" val="pcSMfwgr8H0.i.13ydnYwyQ"/>
</p:tagLst>
</file>

<file path=ppt/tags/tag26.xml><?xml version="1.0" encoding="utf-8"?>
<p:tagLst xmlns:p="http://schemas.openxmlformats.org/presentationml/2006/main">
  <p:tag name="THINKCELLSHAPEDONOTDELETE" val="p9igwsiPq.UC_iJd2iIs.9w"/>
</p:tagLst>
</file>

<file path=ppt/tags/tag27.xml><?xml version="1.0" encoding="utf-8"?>
<p:tagLst xmlns:p="http://schemas.openxmlformats.org/presentationml/2006/main">
  <p:tag name="THINKCELLSHAPEDONOTDELETE" val="pGFPJrz4S2EaMdKeTWEJZMA"/>
</p:tagLst>
</file>

<file path=ppt/tags/tag28.xml><?xml version="1.0" encoding="utf-8"?>
<p:tagLst xmlns:p="http://schemas.openxmlformats.org/presentationml/2006/main">
  <p:tag name="THINKCELLSHAPEDONOTDELETE" val="pcSMfwgr8H0.i.13ydnYwyQ"/>
</p:tagLst>
</file>

<file path=ppt/tags/tag29.xml><?xml version="1.0" encoding="utf-8"?>
<p:tagLst xmlns:p="http://schemas.openxmlformats.org/presentationml/2006/main">
  <p:tag name="THINKCELLSHAPEDONOTDELETE" val="p9igwsiPq.UC_iJd2iIs.9w"/>
</p:tagLst>
</file>

<file path=ppt/tags/tag30.xml><?xml version="1.0" encoding="utf-8"?>
<p:tagLst xmlns:p="http://schemas.openxmlformats.org/presentationml/2006/main">
  <p:tag name="THINKCELLSHAPEDONOTDELETE" val="pGFPJrz4S2EaMdKeTWEJZMA"/>
</p:tagLst>
</file>

<file path=ppt/tags/tag31.xml><?xml version="1.0" encoding="utf-8"?>
<p:tagLst xmlns:p="http://schemas.openxmlformats.org/presentationml/2006/main">
  <p:tag name="THINKCELLSHAPEDONOTDELETE" val="pcSMfwgr8H0.i.13ydnYwyQ"/>
</p:tagLst>
</file>

<file path=ppt/tags/tag32.xml><?xml version="1.0" encoding="utf-8"?>
<p:tagLst xmlns:p="http://schemas.openxmlformats.org/presentationml/2006/main">
  <p:tag name="THINKCELLSHAPEDONOTDELETE" val="p9igwsiPq.UC_iJd2iIs.9w"/>
</p:tagLst>
</file>

<file path=ppt/tags/tag33.xml><?xml version="1.0" encoding="utf-8"?>
<p:tagLst xmlns:p="http://schemas.openxmlformats.org/presentationml/2006/main">
  <p:tag name="THINKCELLSHAPEDONOTDELETE" val="pEbGtkn5DZUugWN7OKHAXJg"/>
</p:tagLst>
</file>

<file path=ppt/tags/tag34.xml><?xml version="1.0" encoding="utf-8"?>
<p:tagLst xmlns:p="http://schemas.openxmlformats.org/presentationml/2006/main">
  <p:tag name="THINKCELLSHAPEDONOTDELETE" val="pL4uJbmzTgU.yiExc1sUq5A"/>
</p:tagLst>
</file>

<file path=ppt/tags/tag35.xml><?xml version="1.0" encoding="utf-8"?>
<p:tagLst xmlns:p="http://schemas.openxmlformats.org/presentationml/2006/main">
  <p:tag name="THINKCELLSHAPEDONOTDELETE" val="pL4uJbmzTgU.yiExc1sUq5A"/>
</p:tagLst>
</file>

<file path=ppt/tags/tag3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Accenture - Energy (Refinery) 2009">
  <a:themeElements>
    <a:clrScheme name="Minmetals">
      <a:dk1>
        <a:srgbClr val="000000"/>
      </a:dk1>
      <a:lt1>
        <a:srgbClr val="FFFFFF"/>
      </a:lt1>
      <a:dk2>
        <a:srgbClr val="FFFFFF"/>
      </a:dk2>
      <a:lt2>
        <a:srgbClr val="FFFFFF"/>
      </a:lt2>
      <a:accent1>
        <a:srgbClr val="996633"/>
      </a:accent1>
      <a:accent2>
        <a:srgbClr val="003344"/>
      </a:accent2>
      <a:accent3>
        <a:srgbClr val="EEAA00"/>
      </a:accent3>
      <a:accent4>
        <a:srgbClr val="557799"/>
      </a:accent4>
      <a:accent5>
        <a:srgbClr val="DE4610"/>
      </a:accent5>
      <a:accent6>
        <a:srgbClr val="ADADAD"/>
      </a:accent6>
      <a:hlink>
        <a:srgbClr val="DE4610"/>
      </a:hlink>
      <a:folHlink>
        <a:srgbClr val="ADADAD"/>
      </a:folHlink>
    </a:clrScheme>
    <a:fontScheme name="Yahei+Arial">
      <a:majorFont>
        <a:latin typeface="Arial"/>
        <a:ea typeface="微软雅黑"/>
        <a:cs typeface="Arial"/>
      </a:majorFont>
      <a:minorFont>
        <a:latin typeface="Arial"/>
        <a:ea typeface="微软雅黑"/>
        <a:cs typeface="Arial"/>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gray">
        <a:solidFill>
          <a:schemeClr val="accent3">
            <a:lumMod val="75000"/>
          </a:schemeClr>
        </a:solidFill>
        <a:ln>
          <a:noFill/>
          <a:headEnd/>
          <a:tailEnd/>
        </a:ln>
        <a:effectLst>
          <a:outerShdw blurRad="50800" dist="38100" dir="2700000" algn="tl" rotWithShape="0">
            <a:prstClr val="black">
              <a:alpha val="40000"/>
            </a:prstClr>
          </a:outerShdw>
        </a:effectLst>
      </a:spPr>
      <a:bodyPr lIns="72000" tIns="72000" rIns="72000" bIns="72000" rtlCol="0" anchor="ctr" anchorCtr="0">
        <a:noAutofit/>
      </a:bodyPr>
      <a:lstStyle>
        <a:defPPr algn="ctr">
          <a:spcAft>
            <a:spcPts val="300"/>
          </a:spcAft>
          <a:defRPr sz="1400" b="1" dirty="0" smtClean="0">
            <a:solidFill>
              <a:schemeClr val="bg2"/>
            </a:solidFill>
            <a:latin typeface="微软雅黑" pitchFamily="34" charset="-122"/>
            <a:ea typeface="微软雅黑" pitchFamily="34" charset="-122"/>
            <a:cs typeface="Arial" charset="0"/>
          </a:defRPr>
        </a:defPPr>
      </a:lstStyle>
      <a:style>
        <a:lnRef idx="2">
          <a:schemeClr val="accent6"/>
        </a:lnRef>
        <a:fillRef idx="1">
          <a:schemeClr val="lt1"/>
        </a:fillRef>
        <a:effectRef idx="0">
          <a:schemeClr val="accent6"/>
        </a:effectRef>
        <a:fontRef idx="minor">
          <a:schemeClr val="dk1"/>
        </a:fontRef>
      </a:style>
    </a:spDef>
    <a:lnDef>
      <a:spPr bwMode="auto">
        <a:solidFill>
          <a:schemeClr val="bg1"/>
        </a:solidFill>
        <a:ln w="38100" cap="flat" cmpd="sng" algn="ctr">
          <a:solidFill>
            <a:srgbClr val="FF0000"/>
          </a:solidFill>
          <a:prstDash val="solid"/>
          <a:round/>
          <a:headEnd type="none" w="med" len="med"/>
          <a:tailEnd type="triangle"/>
        </a:ln>
        <a:effectLst/>
      </a:spPr>
      <a:bodyPr/>
      <a:lstStyle/>
    </a:lnDef>
    <a:txDef>
      <a:spPr/>
      <a:bodyPr wrap="square" rtlCol="0">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sz="1200" b="1" i="0" u="none" strike="noStrike" kern="1200" cap="none" spc="0" normalizeH="0" baseline="0" noProof="0" dirty="0" smtClean="0">
            <a:ln>
              <a:noFill/>
            </a:ln>
            <a:solidFill>
              <a:schemeClr val="tx1"/>
            </a:solidFill>
            <a:effectLst/>
            <a:uLnTx/>
            <a:uFillTx/>
            <a:latin typeface="微软雅黑" pitchFamily="34" charset="-122"/>
            <a:ea typeface="微软雅黑" pitchFamily="34" charset="-122"/>
          </a:defRPr>
        </a:defPPr>
      </a:lstStyle>
    </a:txDef>
  </a:objectDefaults>
  <a:extraClrSchemeLst>
    <a:extraClrScheme>
      <a:clrScheme name="Accenture - Energy (Refinery) 2009 1">
        <a:dk1>
          <a:srgbClr val="000000"/>
        </a:dk1>
        <a:lt1>
          <a:srgbClr val="FFFFFF"/>
        </a:lt1>
        <a:dk2>
          <a:srgbClr val="000000"/>
        </a:dk2>
        <a:lt2>
          <a:srgbClr val="FFFFFF"/>
        </a:lt2>
        <a:accent1>
          <a:srgbClr val="969696"/>
        </a:accent1>
        <a:accent2>
          <a:srgbClr val="EAEAEA"/>
        </a:accent2>
        <a:accent3>
          <a:srgbClr val="FFFFFF"/>
        </a:accent3>
        <a:accent4>
          <a:srgbClr val="000000"/>
        </a:accent4>
        <a:accent5>
          <a:srgbClr val="C9C9C9"/>
        </a:accent5>
        <a:accent6>
          <a:srgbClr val="D4D4D4"/>
        </a:accent6>
        <a:hlink>
          <a:srgbClr val="5F5F5F"/>
        </a:hlink>
        <a:folHlink>
          <a:srgbClr val="CBCBCB"/>
        </a:folHlink>
      </a:clrScheme>
      <a:clrMap bg1="lt1" tx1="dk1" bg2="lt2" tx2="dk2" accent1="accent1" accent2="accent2" accent3="accent3" accent4="accent4" accent5="accent5" accent6="accent6" hlink="hlink" folHlink="folHlink"/>
    </a:extraClrScheme>
    <a:extraClrScheme>
      <a:clrScheme name="Accenture - Energy (Refinery) 2009 2">
        <a:dk1>
          <a:srgbClr val="000000"/>
        </a:dk1>
        <a:lt1>
          <a:srgbClr val="FFFFFF"/>
        </a:lt1>
        <a:dk2>
          <a:srgbClr val="FFFFFF"/>
        </a:dk2>
        <a:lt2>
          <a:srgbClr val="FFFFFF"/>
        </a:lt2>
        <a:accent1>
          <a:srgbClr val="00CC66"/>
        </a:accent1>
        <a:accent2>
          <a:srgbClr val="33CCCC"/>
        </a:accent2>
        <a:accent3>
          <a:srgbClr val="FFFFFF"/>
        </a:accent3>
        <a:accent4>
          <a:srgbClr val="000000"/>
        </a:accent4>
        <a:accent5>
          <a:srgbClr val="AAE2B8"/>
        </a:accent5>
        <a:accent6>
          <a:srgbClr val="2DB9B9"/>
        </a:accent6>
        <a:hlink>
          <a:srgbClr val="FF9433"/>
        </a:hlink>
        <a:folHlink>
          <a:srgbClr val="0066FF"/>
        </a:folHlink>
      </a:clrScheme>
      <a:clrMap bg1="lt1" tx1="dk1" bg2="lt2" tx2="dk2" accent1="accent1" accent2="accent2" accent3="accent3" accent4="accent4" accent5="accent5" accent6="accent6" hlink="hlink" folHlink="folHlink"/>
    </a:extraClrScheme>
    <a:extraClrScheme>
      <a:clrScheme name="Accenture - Energy (Refinery) 2009 3">
        <a:dk1>
          <a:srgbClr val="000000"/>
        </a:dk1>
        <a:lt1>
          <a:srgbClr val="FFFFFF"/>
        </a:lt1>
        <a:dk2>
          <a:srgbClr val="FFFFFF"/>
        </a:dk2>
        <a:lt2>
          <a:srgbClr val="FFFFFF"/>
        </a:lt2>
        <a:accent1>
          <a:srgbClr val="33CCCC"/>
        </a:accent1>
        <a:accent2>
          <a:srgbClr val="00CC66"/>
        </a:accent2>
        <a:accent3>
          <a:srgbClr val="FFFFFF"/>
        </a:accent3>
        <a:accent4>
          <a:srgbClr val="000000"/>
        </a:accent4>
        <a:accent5>
          <a:srgbClr val="ADE2E2"/>
        </a:accent5>
        <a:accent6>
          <a:srgbClr val="00B95C"/>
        </a:accent6>
        <a:hlink>
          <a:srgbClr val="FF9433"/>
        </a:hlink>
        <a:folHlink>
          <a:srgbClr val="0066FF"/>
        </a:folHlink>
      </a:clrScheme>
      <a:clrMap bg1="lt1" tx1="dk1" bg2="lt2" tx2="dk2" accent1="accent1" accent2="accent2" accent3="accent3" accent4="accent4" accent5="accent5" accent6="accent6" hlink="hlink" folHlink="folHlink"/>
    </a:extraClrScheme>
    <a:extraClrScheme>
      <a:clrScheme name="Accenture - Energy (Refinery) 2009 4">
        <a:dk1>
          <a:srgbClr val="000000"/>
        </a:dk1>
        <a:lt1>
          <a:srgbClr val="FFFFFF"/>
        </a:lt1>
        <a:dk2>
          <a:srgbClr val="FFFFFF"/>
        </a:dk2>
        <a:lt2>
          <a:srgbClr val="FFFFFF"/>
        </a:lt2>
        <a:accent1>
          <a:srgbClr val="000066"/>
        </a:accent1>
        <a:accent2>
          <a:srgbClr val="A50021"/>
        </a:accent2>
        <a:accent3>
          <a:srgbClr val="FFFFFF"/>
        </a:accent3>
        <a:accent4>
          <a:srgbClr val="000000"/>
        </a:accent4>
        <a:accent5>
          <a:srgbClr val="AAAAB8"/>
        </a:accent5>
        <a:accent6>
          <a:srgbClr val="95001D"/>
        </a:accent6>
        <a:hlink>
          <a:srgbClr val="006600"/>
        </a:hlink>
        <a:folHlink>
          <a:srgbClr val="AF9C53"/>
        </a:folHlink>
      </a:clrScheme>
      <a:clrMap bg1="lt1" tx1="dk1" bg2="lt2" tx2="dk2" accent1="accent1" accent2="accent2" accent3="accent3" accent4="accent4" accent5="accent5" accent6="accent6" hlink="hlink" folHlink="folHlink"/>
    </a:extraClrScheme>
    <a:extraClrScheme>
      <a:clrScheme name="Accenture - Energy (Refinery) 2009 5">
        <a:dk1>
          <a:srgbClr val="000000"/>
        </a:dk1>
        <a:lt1>
          <a:srgbClr val="FFFFFF"/>
        </a:lt1>
        <a:dk2>
          <a:srgbClr val="FFFFFF"/>
        </a:dk2>
        <a:lt2>
          <a:srgbClr val="FFFFFF"/>
        </a:lt2>
        <a:accent1>
          <a:srgbClr val="A50021"/>
        </a:accent1>
        <a:accent2>
          <a:srgbClr val="000066"/>
        </a:accent2>
        <a:accent3>
          <a:srgbClr val="FFFFFF"/>
        </a:accent3>
        <a:accent4>
          <a:srgbClr val="000000"/>
        </a:accent4>
        <a:accent5>
          <a:srgbClr val="CFAAAB"/>
        </a:accent5>
        <a:accent6>
          <a:srgbClr val="00005C"/>
        </a:accent6>
        <a:hlink>
          <a:srgbClr val="AF9C53"/>
        </a:hlink>
        <a:folHlink>
          <a:srgbClr val="006600"/>
        </a:folHlink>
      </a:clrScheme>
      <a:clrMap bg1="lt1" tx1="dk1" bg2="lt2" tx2="dk2" accent1="accent1" accent2="accent2" accent3="accent3" accent4="accent4" accent5="accent5" accent6="accent6" hlink="hlink" folHlink="folHlink"/>
    </a:extraClrScheme>
    <a:extraClrScheme>
      <a:clrScheme name="Accenture - Energy (Refinery) 2009 6">
        <a:dk1>
          <a:srgbClr val="000000"/>
        </a:dk1>
        <a:lt1>
          <a:srgbClr val="FFFFFF"/>
        </a:lt1>
        <a:dk2>
          <a:srgbClr val="FFFFFF"/>
        </a:dk2>
        <a:lt2>
          <a:srgbClr val="FFFFFF"/>
        </a:lt2>
        <a:accent1>
          <a:srgbClr val="33CC33"/>
        </a:accent1>
        <a:accent2>
          <a:srgbClr val="FF6600"/>
        </a:accent2>
        <a:accent3>
          <a:srgbClr val="FFFFFF"/>
        </a:accent3>
        <a:accent4>
          <a:srgbClr val="000000"/>
        </a:accent4>
        <a:accent5>
          <a:srgbClr val="ADE2AD"/>
        </a:accent5>
        <a:accent6>
          <a:srgbClr val="E75C00"/>
        </a:accent6>
        <a:hlink>
          <a:srgbClr val="FFCC00"/>
        </a:hlink>
        <a:folHlink>
          <a:srgbClr val="333399"/>
        </a:folHlink>
      </a:clrScheme>
      <a:clrMap bg1="lt1" tx1="dk1" bg2="lt2" tx2="dk2" accent1="accent1" accent2="accent2" accent3="accent3" accent4="accent4" accent5="accent5" accent6="accent6" hlink="hlink" folHlink="folHlink"/>
    </a:extraClrScheme>
    <a:extraClrScheme>
      <a:clrScheme name="Accenture - Energy (Refinery) 2009 7">
        <a:dk1>
          <a:srgbClr val="000000"/>
        </a:dk1>
        <a:lt1>
          <a:srgbClr val="FFFFFF"/>
        </a:lt1>
        <a:dk2>
          <a:srgbClr val="FFFFFF"/>
        </a:dk2>
        <a:lt2>
          <a:srgbClr val="FFFFFF"/>
        </a:lt2>
        <a:accent1>
          <a:srgbClr val="333399"/>
        </a:accent1>
        <a:accent2>
          <a:srgbClr val="FFCC00"/>
        </a:accent2>
        <a:accent3>
          <a:srgbClr val="FFFFFF"/>
        </a:accent3>
        <a:accent4>
          <a:srgbClr val="000000"/>
        </a:accent4>
        <a:accent5>
          <a:srgbClr val="ADADCA"/>
        </a:accent5>
        <a:accent6>
          <a:srgbClr val="E7B900"/>
        </a:accent6>
        <a:hlink>
          <a:srgbClr val="33CC33"/>
        </a:hlink>
        <a:folHlink>
          <a:srgbClr val="FF6600"/>
        </a:folHlink>
      </a:clrScheme>
      <a:clrMap bg1="lt1" tx1="dk1" bg2="lt2" tx2="dk2" accent1="accent1" accent2="accent2" accent3="accent3" accent4="accent4" accent5="accent5" accent6="accent6" hlink="hlink" folHlink="folHlink"/>
    </a:extraClrScheme>
    <a:extraClrScheme>
      <a:clrScheme name="Accenture - Energy (Refinery) 2009 8">
        <a:dk1>
          <a:srgbClr val="000000"/>
        </a:dk1>
        <a:lt1>
          <a:srgbClr val="FFFFFF"/>
        </a:lt1>
        <a:dk2>
          <a:srgbClr val="FFFFFF"/>
        </a:dk2>
        <a:lt2>
          <a:srgbClr val="FFFFFF"/>
        </a:lt2>
        <a:accent1>
          <a:srgbClr val="807C00"/>
        </a:accent1>
        <a:accent2>
          <a:srgbClr val="003366"/>
        </a:accent2>
        <a:accent3>
          <a:srgbClr val="FFFFFF"/>
        </a:accent3>
        <a:accent4>
          <a:srgbClr val="000000"/>
        </a:accent4>
        <a:accent5>
          <a:srgbClr val="C0BFAA"/>
        </a:accent5>
        <a:accent6>
          <a:srgbClr val="002D5C"/>
        </a:accent6>
        <a:hlink>
          <a:srgbClr val="993366"/>
        </a:hlink>
        <a:folHlink>
          <a:srgbClr val="6699FF"/>
        </a:folHlink>
      </a:clrScheme>
      <a:clrMap bg1="lt1" tx1="dk1" bg2="lt2" tx2="dk2" accent1="accent1" accent2="accent2" accent3="accent3" accent4="accent4" accent5="accent5" accent6="accent6" hlink="hlink" folHlink="folHlink"/>
    </a:extraClrScheme>
    <a:extraClrScheme>
      <a:clrScheme name="Accenture - Energy (Refinery) 2009 9">
        <a:dk1>
          <a:srgbClr val="000000"/>
        </a:dk1>
        <a:lt1>
          <a:srgbClr val="FFFFFF"/>
        </a:lt1>
        <a:dk2>
          <a:srgbClr val="FFFFFF"/>
        </a:dk2>
        <a:lt2>
          <a:srgbClr val="FFFFFF"/>
        </a:lt2>
        <a:accent1>
          <a:srgbClr val="6699FF"/>
        </a:accent1>
        <a:accent2>
          <a:srgbClr val="993366"/>
        </a:accent2>
        <a:accent3>
          <a:srgbClr val="FFFFFF"/>
        </a:accent3>
        <a:accent4>
          <a:srgbClr val="000000"/>
        </a:accent4>
        <a:accent5>
          <a:srgbClr val="B8CAFF"/>
        </a:accent5>
        <a:accent6>
          <a:srgbClr val="8A2D5C"/>
        </a:accent6>
        <a:hlink>
          <a:srgbClr val="FF9400"/>
        </a:hlink>
        <a:folHlink>
          <a:srgbClr val="807C00"/>
        </a:folHlink>
      </a:clrScheme>
      <a:clrMap bg1="lt1" tx1="dk1" bg2="lt2" tx2="dk2" accent1="accent1" accent2="accent2" accent3="accent3" accent4="accent4" accent5="accent5" accent6="accent6" hlink="hlink" folHlink="folHlink"/>
    </a:extraClrScheme>
    <a:extraClrScheme>
      <a:clrScheme name="Accenture - Energy (Refinery) 2009 10">
        <a:dk1>
          <a:srgbClr val="000000"/>
        </a:dk1>
        <a:lt1>
          <a:srgbClr val="FFFFFF"/>
        </a:lt1>
        <a:dk2>
          <a:srgbClr val="FFFFFF"/>
        </a:dk2>
        <a:lt2>
          <a:srgbClr val="FFFFFF"/>
        </a:lt2>
        <a:accent1>
          <a:srgbClr val="72BAE2"/>
        </a:accent1>
        <a:accent2>
          <a:srgbClr val="6694FF"/>
        </a:accent2>
        <a:accent3>
          <a:srgbClr val="FFFFFF"/>
        </a:accent3>
        <a:accent4>
          <a:srgbClr val="000000"/>
        </a:accent4>
        <a:accent5>
          <a:srgbClr val="BCD9EE"/>
        </a:accent5>
        <a:accent6>
          <a:srgbClr val="5C86E7"/>
        </a:accent6>
        <a:hlink>
          <a:srgbClr val="0043D8"/>
        </a:hlink>
        <a:folHlink>
          <a:srgbClr val="3D70B3"/>
        </a:folHlink>
      </a:clrScheme>
      <a:clrMap bg1="lt1" tx1="dk1" bg2="lt2" tx2="dk2" accent1="accent1" accent2="accent2" accent3="accent3" accent4="accent4" accent5="accent5" accent6="accent6" hlink="hlink" folHlink="folHlink"/>
    </a:extraClrScheme>
    <a:extraClrScheme>
      <a:clrScheme name="Accenture - Energy (Refinery) 2009 11">
        <a:dk1>
          <a:srgbClr val="000000"/>
        </a:dk1>
        <a:lt1>
          <a:srgbClr val="FFFFFF"/>
        </a:lt1>
        <a:dk2>
          <a:srgbClr val="FFFFFF"/>
        </a:dk2>
        <a:lt2>
          <a:srgbClr val="FFFFFF"/>
        </a:lt2>
        <a:accent1>
          <a:srgbClr val="72BAE2"/>
        </a:accent1>
        <a:accent2>
          <a:srgbClr val="C3EBFB"/>
        </a:accent2>
        <a:accent3>
          <a:srgbClr val="FFFFFF"/>
        </a:accent3>
        <a:accent4>
          <a:srgbClr val="000000"/>
        </a:accent4>
        <a:accent5>
          <a:srgbClr val="BCD9EE"/>
        </a:accent5>
        <a:accent6>
          <a:srgbClr val="B0D5E3"/>
        </a:accent6>
        <a:hlink>
          <a:srgbClr val="4A8BEA"/>
        </a:hlink>
        <a:folHlink>
          <a:srgbClr val="006699"/>
        </a:folHlink>
      </a:clrScheme>
      <a:clrMap bg1="lt1" tx1="dk1" bg2="lt2" tx2="dk2" accent1="accent1" accent2="accent2" accent3="accent3" accent4="accent4" accent5="accent5" accent6="accent6" hlink="hlink" folHlink="folHlink"/>
    </a:extraClrScheme>
    <a:extraClrScheme>
      <a:clrScheme name="Accenture - Energy (Refinery) 2009 12">
        <a:dk1>
          <a:srgbClr val="000000"/>
        </a:dk1>
        <a:lt1>
          <a:srgbClr val="FFFFFF"/>
        </a:lt1>
        <a:dk2>
          <a:srgbClr val="FFFFFF"/>
        </a:dk2>
        <a:lt2>
          <a:srgbClr val="FFFFFF"/>
        </a:lt2>
        <a:accent1>
          <a:srgbClr val="72BAE2"/>
        </a:accent1>
        <a:accent2>
          <a:srgbClr val="C3EBFB"/>
        </a:accent2>
        <a:accent3>
          <a:srgbClr val="FFFFFF"/>
        </a:accent3>
        <a:accent4>
          <a:srgbClr val="000000"/>
        </a:accent4>
        <a:accent5>
          <a:srgbClr val="BCD9EE"/>
        </a:accent5>
        <a:accent6>
          <a:srgbClr val="B0D5E3"/>
        </a:accent6>
        <a:hlink>
          <a:srgbClr val="2674E6"/>
        </a:hlink>
        <a:folHlink>
          <a:srgbClr val="006699"/>
        </a:folHlink>
      </a:clrScheme>
      <a:clrMap bg1="lt1" tx1="dk1" bg2="lt2" tx2="dk2" accent1="accent1" accent2="accent2" accent3="accent3" accent4="accent4" accent5="accent5" accent6="accent6" hlink="hlink" folHlink="folHlink"/>
    </a:extraClrScheme>
    <a:extraClrScheme>
      <a:clrScheme name="Accenture - Energy (Refinery) 2009 13">
        <a:dk1>
          <a:srgbClr val="000000"/>
        </a:dk1>
        <a:lt1>
          <a:srgbClr val="FFFFFF"/>
        </a:lt1>
        <a:dk2>
          <a:srgbClr val="FFFFFF"/>
        </a:dk2>
        <a:lt2>
          <a:srgbClr val="999976"/>
        </a:lt2>
        <a:accent1>
          <a:srgbClr val="00AA99"/>
        </a:accent1>
        <a:accent2>
          <a:srgbClr val="88DD00"/>
        </a:accent2>
        <a:accent3>
          <a:srgbClr val="FFFFFF"/>
        </a:accent3>
        <a:accent4>
          <a:srgbClr val="000000"/>
        </a:accent4>
        <a:accent5>
          <a:srgbClr val="AAD2CA"/>
        </a:accent5>
        <a:accent6>
          <a:srgbClr val="7BC800"/>
        </a:accent6>
        <a:hlink>
          <a:srgbClr val="551155"/>
        </a:hlink>
        <a:folHlink>
          <a:srgbClr val="FF9900"/>
        </a:folHlink>
      </a:clrScheme>
      <a:clrMap bg1="lt1" tx1="dk1" bg2="lt2" tx2="dk2" accent1="accent1" accent2="accent2" accent3="accent3" accent4="accent4" accent5="accent5" accent6="accent6" hlink="hlink" folHlink="folHlink"/>
    </a:extraClrScheme>
    <a:extraClrScheme>
      <a:clrScheme name="Accenture - Energy (Refinery) 2009 14">
        <a:dk1>
          <a:srgbClr val="000000"/>
        </a:dk1>
        <a:lt1>
          <a:srgbClr val="FFFFFF"/>
        </a:lt1>
        <a:dk2>
          <a:srgbClr val="FFFFFF"/>
        </a:dk2>
        <a:lt2>
          <a:srgbClr val="999976"/>
        </a:lt2>
        <a:accent1>
          <a:srgbClr val="77AA99"/>
        </a:accent1>
        <a:accent2>
          <a:srgbClr val="88DD00"/>
        </a:accent2>
        <a:accent3>
          <a:srgbClr val="FFFFFF"/>
        </a:accent3>
        <a:accent4>
          <a:srgbClr val="000000"/>
        </a:accent4>
        <a:accent5>
          <a:srgbClr val="BDD2CA"/>
        </a:accent5>
        <a:accent6>
          <a:srgbClr val="7BC800"/>
        </a:accent6>
        <a:hlink>
          <a:srgbClr val="551155"/>
        </a:hlink>
        <a:folHlink>
          <a:srgbClr val="FF9900"/>
        </a:folHlink>
      </a:clrScheme>
      <a:clrMap bg1="lt1" tx1="dk1" bg2="lt2" tx2="dk2" accent1="accent1" accent2="accent2" accent3="accent3" accent4="accent4" accent5="accent5" accent6="accent6" hlink="hlink" folHlink="folHlink"/>
    </a:extraClrScheme>
    <a:extraClrScheme>
      <a:clrScheme name="Accenture - Energy (Refinery) 2009 15">
        <a:dk1>
          <a:srgbClr val="000000"/>
        </a:dk1>
        <a:lt1>
          <a:srgbClr val="FFFFFF"/>
        </a:lt1>
        <a:dk2>
          <a:srgbClr val="FFFFFF"/>
        </a:dk2>
        <a:lt2>
          <a:srgbClr val="999976"/>
        </a:lt2>
        <a:accent1>
          <a:srgbClr val="008899"/>
        </a:accent1>
        <a:accent2>
          <a:srgbClr val="88DD00"/>
        </a:accent2>
        <a:accent3>
          <a:srgbClr val="FFFFFF"/>
        </a:accent3>
        <a:accent4>
          <a:srgbClr val="000000"/>
        </a:accent4>
        <a:accent5>
          <a:srgbClr val="AAC3CA"/>
        </a:accent5>
        <a:accent6>
          <a:srgbClr val="7BC800"/>
        </a:accent6>
        <a:hlink>
          <a:srgbClr val="551155"/>
        </a:hlink>
        <a:folHlink>
          <a:srgbClr val="FF9900"/>
        </a:folHlink>
      </a:clrScheme>
      <a:clrMap bg1="lt1" tx1="dk1" bg2="lt2" tx2="dk2" accent1="accent1" accent2="accent2" accent3="accent3" accent4="accent4" accent5="accent5" accent6="accent6" hlink="hlink" folHlink="folHlink"/>
    </a:extraClrScheme>
    <a:extraClrScheme>
      <a:clrScheme name="Accenture - Energy (Refinery) 2009 16">
        <a:dk1>
          <a:srgbClr val="000000"/>
        </a:dk1>
        <a:lt1>
          <a:srgbClr val="FFFFFF"/>
        </a:lt1>
        <a:dk2>
          <a:srgbClr val="FFFFFF"/>
        </a:dk2>
        <a:lt2>
          <a:srgbClr val="999976"/>
        </a:lt2>
        <a:accent1>
          <a:srgbClr val="557799"/>
        </a:accent1>
        <a:accent2>
          <a:srgbClr val="FF3366"/>
        </a:accent2>
        <a:accent3>
          <a:srgbClr val="FFFFFF"/>
        </a:accent3>
        <a:accent4>
          <a:srgbClr val="000000"/>
        </a:accent4>
        <a:accent5>
          <a:srgbClr val="B4BDCA"/>
        </a:accent5>
        <a:accent6>
          <a:srgbClr val="E72D5C"/>
        </a:accent6>
        <a:hlink>
          <a:srgbClr val="66AA44"/>
        </a:hlink>
        <a:folHlink>
          <a:srgbClr val="FF990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820</Paragraphs>
  <Slides>37</Slides>
  <Notes>7</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37</vt:i4>
      </vt:variant>
    </vt:vector>
  </HeadingPairs>
  <TitlesOfParts>
    <vt:vector baseType="lpstr" size="48">
      <vt:lpstr>Arial</vt:lpstr>
      <vt:lpstr>Calibri</vt:lpstr>
      <vt:lpstr>微软雅黑</vt:lpstr>
      <vt:lpstr>华文楷体</vt:lpstr>
      <vt:lpstr>Wingdings</vt:lpstr>
      <vt:lpstr>Verdana</vt:lpstr>
      <vt:lpstr>宋体</vt:lpstr>
      <vt:lpstr>Symbol</vt:lpstr>
      <vt:lpstr>华文细黑</vt:lpstr>
      <vt:lpstr>Times New Roman</vt:lpstr>
      <vt:lpstr>Office Theme</vt:lpstr>
      <vt:lpstr>AT中心整合营销项目业务模式设计报告（讨论稿）</vt:lpstr>
      <vt:lpstr>业务模式设计报告摘要</vt:lpstr>
      <vt:lpstr>业务模式设计报告摘要</vt:lpstr>
      <vt:lpstr>目录</vt:lpstr>
      <vt:lpstr>感谢A集团和T中心各位领导在本次整合营销项目进行过程中给予的大力支持</vt:lpstr>
      <vt:lpstr>目前，B项目组按计划顺利完成了战略解读、业务模式设计和数码仓现状调研和标准梳理工作</vt:lpstr>
      <vt:lpstr>电子商务平台业务模式设计包括 “总体业务模式”与“具体业务内涵”两部分</vt:lpstr>
      <vt:lpstr>目录</vt:lpstr>
      <vt:lpstr>AT中心以“成为全球最大的综合性钢铁流通服务商”为战略愿景，打造电子商务平台是其中重要的战略举措</vt:lpstr>
      <vt:lpstr>中国钢铁行业的发展趋势为A带来了新的机遇和挑战</vt:lpstr>
      <vt:lpstr>在中国钢贸融资领域，能够有效控制系统风险、为中小型贸易商提供融资便利的业务模式将拥有极大的市场潜力</vt:lpstr>
      <vt:lpstr>美国的钢铁贸易环节由钢厂主导，贸易商通过整合价值链下游增值服务，满足终端用户多元化的需求</vt:lpstr>
      <vt:lpstr>日本的钢铁流通行业的产业格局表明，由贴近资源的批发商和贴近市场的零售商组成两级扁平化分销网络，极大的提高了流通效率</vt:lpstr>
      <vt:lpstr>中国钢铁贸易流通环节将向规模化和专业化方向发展，从而形成“哑铃型”的市场格局</vt:lpstr>
      <vt:lpstr>目录</vt:lpstr>
      <vt:lpstr>国内电子商务市场日趋成熟和多元化，为大宗商品交易进驻此领域提供了外部机遇</vt:lpstr>
      <vt:lpstr>钢铁产业链上下游各相关方在体系建设、内部运营等方面能力日趋成熟，为电子商务平台奠定了内部基础</vt:lpstr>
      <vt:lpstr>伴随着市场与钢铁产业链内外部时机的成熟，相关企业对钢贸在线B2B平台进行了积极、有意义的探索</vt:lpstr>
      <vt:lpstr>电子商务平台设计中应通过高度信息化能力打通贯穿大宗产品交易业务中的资金流、商流、实物流</vt:lpstr>
      <vt:lpstr>目录</vt:lpstr>
      <vt:lpstr>在对行业趋势、电子商务洞察分析的基础上，以T中心发展战略作为指导方针，明确平台的战略定位</vt:lpstr>
      <vt:lpstr>A电子商务平台应实现两个交易场景：既是A与大型终端用户、中小型钢贸商之间的电子营销与服务渠道，也是其他钢厂、钢贸商、终端用户的在线交易场所</vt:lpstr>
      <vt:lpstr>场景1：延伸网络、提高服务、增强粘性</vt:lpstr>
      <vt:lpstr>场景2：创新业务、融通交易、促进销售</vt:lpstr>
      <vt:lpstr>总体而言，A电子商务平台是钢贸商的交易融通与服务支撑者、融资支持者；是终端用户的商情顾问与一站式个性化服务提供方…</vt:lpstr>
      <vt:lpstr>…是对钢厂销售渠道的补充与增强；是银行等金融机构可信的监管合作伙伴；是剪切加工、物流仓储、保险等周边业务的促进者</vt:lpstr>
      <vt:lpstr>A电子商务平台不仅可以促进原有业务，还可带来增量价值，实现服务转型；电子商务应与现有业务形成优势互补，协同发展</vt:lpstr>
      <vt:lpstr>建设电子商务平台需把握几项关键成功要素：战略上应定位清晰、扎实投入，在运营上应协同配合、借助外力并依靠行业洞察与经验…</vt:lpstr>
      <vt:lpstr>…信息化能力是电子商务实现的重要保障，数码仓库网络构建是安全控货和交易的基石</vt:lpstr>
      <vt:lpstr>A在现有优势的基础上，应补足短板，以顺利推进电子商务平台</vt:lpstr>
      <vt:lpstr>目录</vt:lpstr>
      <vt:lpstr>项目组通过访谈研讨、头脑风暴和案例分析，为电子商务平台定义了5大类30项业务，并对其进行了初步评估，以得出优选建议</vt:lpstr>
      <vt:lpstr>结合利益相关方的价值诉求分析，梳理电子商务平台可选业务</vt:lpstr>
      <vt:lpstr>电子商务平台在现有业务基础上实现提升，并提供增值业务</vt:lpstr>
      <vt:lpstr>从“市场潜力”、“业务协同”、“战略契合”三个角度来评估各项业务的价值</vt:lpstr>
      <vt:lpstr>从“竞争能力”、“资源投入”、“实施风险”三个角度来评估各项业务的可行性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2024-09-06T08:57:42.711</cp:lastPrinted>
  <dcterms:created xsi:type="dcterms:W3CDTF">2024-09-06T00:57:42Z</dcterms:created>
  <dcterms:modified xsi:type="dcterms:W3CDTF">2024-09-06T00:57:47Z</dcterms:modified>
</cp:coreProperties>
</file>