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BCB95AA-78AD-4674-9F4B-E4951E3F141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BDBEEA-4FEA-46BC-A2C9-1FDF40FFF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E7B405-A4A2-4852-A609-82D5ECCDD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79B5BD-2FAE-4776-8CCE-F2A30728B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54231F-33EB-4AAC-8AAF-46BA8FCF4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DCD70F-9D15-44C6-8A24-270BF48054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BACF6D-B671-4573-B5D3-888B30BADC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FA0DBE-E06C-4E7E-ACB0-29E634DA01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97549E-430C-45A3-A329-330A7A41E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EB0F0-0591-43A6-B2C1-CB5E89036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813A4F-849F-4B58-83A0-9D2BE1DD5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1A8A1-9FC5-43C6-B369-65458EA19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6A3507B-4A14-4FEF-9A2E-28915CC2FE0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862FE43-8062-4A40-8153-E0F9435501C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3201515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建筑设计中的多元文化融合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建筑设计中的多元文化融合</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不同文化建筑风格</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多元文化建筑案例分析</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多元文化建筑设计的挑战</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未来多元文化建筑的发展</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建筑设计中的多元文化融合</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多元文化融合是当代建筑设计中一个重要的议题</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全球化的背景下，建筑师需要考虑如何将不同文化元素融合进设计中。多元文化设计原则包括尊重和包容不同文化的设计理念，结合多元文化元素，创造独特建筑风格，并体现当地文化特色，同时具有国际化视野。</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文化定义</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文化定义</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文化是指人类社会在不同历史时期的生产生活中所形成的体系</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文化特征</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不同文化具有不同的价值观念、审美标准和建筑传统</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多元文化设计原则</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设计原则</a:t>
            </a:r>
            <a:endParaRPr lang="en-US" sz="1400" b="0" strike="noStrike" spc="-1">
              <a:solidFill>
                <a:srgbClr val="000000"/>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尊重和包容不同文化的设计理念</a:t>
            </a:r>
            <a:endParaRPr lang="en-US" sz="1800" b="0" strike="noStrike" spc="-1">
              <a:solidFill>
                <a:srgbClr val="000000"/>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设计风格</a:t>
            </a:r>
            <a:endParaRPr lang="en-US" sz="1400" b="0" strike="noStrike" spc="-1">
              <a:solidFill>
                <a:srgbClr val="000000"/>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结合多元文化元素，创造独特建筑风格</a:t>
            </a:r>
            <a:endParaRPr lang="en-US" sz="1800" b="0" strike="noStrike" spc="-1">
              <a:solidFill>
                <a:srgbClr val="000000"/>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文化特色</a:t>
            </a:r>
            <a:endParaRPr lang="en-US" sz="1400" b="0" strike="noStrike" spc="-1">
              <a:solidFill>
                <a:srgbClr val="000000"/>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体现当地文化特色，同时具有国际化视野</a:t>
            </a:r>
            <a:endParaRPr lang="en-US" sz="1800" b="0" strike="noStrike" spc="-1">
              <a:solidFill>
                <a:srgbClr val="000000"/>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多元文化融合实践</a:t>
            </a:r>
            <a:endParaRPr lang="en-US" sz="3600" b="0" strike="noStrike" spc="-1">
              <a:solidFill>
                <a:schemeClr val="dk1"/>
              </a:solidFill>
              <a:latin typeface="Arial"/>
            </a:endParaRPr>
          </a:p>
        </p:txBody>
      </p:sp>
      <p:sp>
        <p:nvSpPr>
          <p:cNvPr id="10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迪拜的成功案例</a:t>
            </a:r>
            <a:endParaRPr lang="en-US" sz="1400" b="0" strike="noStrike" spc="-1">
              <a:solidFill>
                <a:srgbClr val="000000"/>
              </a:solidFill>
              <a:latin typeface="Arial"/>
            </a:endParaRPr>
          </a:p>
        </p:txBody>
      </p:sp>
      <p:sp>
        <p:nvSpPr>
          <p:cNvPr id="10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迪拜塔</a:t>
            </a:r>
            <a:endParaRPr lang="en-US" sz="2000" b="0" strike="noStrike" spc="-1">
              <a:solidFill>
                <a:srgbClr val="000000"/>
              </a:solidFill>
              <a:latin typeface="Arial"/>
            </a:endParaRPr>
          </a:p>
        </p:txBody>
      </p:sp>
      <p:sp>
        <p:nvSpPr>
          <p:cNvPr id="10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0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文化融合</a:t>
            </a:r>
            <a:endParaRPr lang="en-US" sz="1400" b="0" strike="noStrike" spc="-1">
              <a:solidFill>
                <a:srgbClr val="000000"/>
              </a:solidFill>
              <a:latin typeface="Arial"/>
            </a:endParaRPr>
          </a:p>
        </p:txBody>
      </p:sp>
      <p:sp>
        <p:nvSpPr>
          <p:cNvPr id="11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阿拉伯、印度和西方建筑风格</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多元文化融合实践</a:t>
            </a:r>
            <a:endParaRPr lang="en-US" sz="3600" b="0" strike="noStrike" spc="-1">
              <a:solidFill>
                <a:schemeClr val="dk1"/>
              </a:solidFill>
              <a:latin typeface="Arial"/>
            </a:endParaRPr>
          </a:p>
        </p:txBody>
      </p:sp>
      <p:sp>
        <p:nvSpPr>
          <p:cNvPr id="11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世界各地有许多成功的多元文化建筑案例，如迪拜的迪拜塔就融合了阿拉伯、印度和西方建筑风格。这些案例展示了多元文化融合在建筑设计中的重要性和应用价值。建筑师需要不断探索，创新，以实现建筑设计中的多元文化融合。</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不同文化建筑风格</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亚洲建筑</a:t>
            </a:r>
            <a:endParaRPr lang="en-US" sz="2200" b="0" strike="noStrike" spc="-1">
              <a:solidFill>
                <a:srgbClr val="000000"/>
              </a:solidFill>
              <a:latin typeface="Arial"/>
            </a:endParaRPr>
          </a:p>
        </p:txBody>
      </p:sp>
      <p:sp>
        <p:nvSpPr>
          <p:cNvPr id="11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亚洲建筑风格注重融入自然元素，简洁而富有宗教色彩。代表性的建筑风格包括日本的和风建筑和中国的古建筑，体现了对大自然的尊重和敬畏。</a:t>
            </a:r>
            <a:endParaRPr lang="en-US" sz="14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欧洲建筑</a:t>
            </a:r>
            <a:endParaRPr lang="en-US" sz="3600" b="0" strike="noStrike" spc="-1">
              <a:solidFill>
                <a:schemeClr val="dk1"/>
              </a:solidFill>
              <a:latin typeface="Arial"/>
            </a:endParaRPr>
          </a:p>
        </p:txBody>
      </p:sp>
      <p:sp>
        <p:nvSpPr>
          <p:cNvPr id="12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对称、雕刻</a:t>
            </a:r>
            <a:endParaRPr lang="en-US" sz="1400" b="0" strike="noStrike" spc="-1">
              <a:solidFill>
                <a:srgbClr val="000000"/>
              </a:solidFill>
              <a:latin typeface="Arial"/>
            </a:endParaRPr>
          </a:p>
        </p:txBody>
      </p:sp>
      <p:sp>
        <p:nvSpPr>
          <p:cNvPr id="12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巴洛克风格</a:t>
            </a:r>
            <a:endParaRPr lang="en-US" sz="1800" b="0" strike="noStrike" spc="-1">
              <a:solidFill>
                <a:srgbClr val="000000"/>
              </a:solidFill>
              <a:latin typeface="Arial"/>
            </a:endParaRPr>
          </a:p>
        </p:txBody>
      </p:sp>
      <p:sp>
        <p:nvSpPr>
          <p:cNvPr id="12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艺术复兴、古典主义</a:t>
            </a:r>
            <a:endParaRPr lang="en-US" sz="1400" b="0" strike="noStrike" spc="-1">
              <a:solidFill>
                <a:srgbClr val="000000"/>
              </a:solidFill>
              <a:latin typeface="Arial"/>
            </a:endParaRPr>
          </a:p>
        </p:txBody>
      </p:sp>
      <p:sp>
        <p:nvSpPr>
          <p:cNvPr id="12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文艺复兴建筑</a:t>
            </a:r>
            <a:endParaRPr lang="en-US" sz="1800" b="0" strike="noStrike" spc="-1">
              <a:solidFill>
                <a:srgbClr val="000000"/>
              </a:solidFill>
              <a:latin typeface="Arial"/>
            </a:endParaRPr>
          </a:p>
        </p:txBody>
      </p:sp>
      <p:sp>
        <p:nvSpPr>
          <p:cNvPr id="12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尖顶、尖拱</a:t>
            </a:r>
            <a:endParaRPr lang="en-US" sz="1400" b="0" strike="noStrike" spc="-1">
              <a:solidFill>
                <a:srgbClr val="000000"/>
              </a:solidFill>
              <a:latin typeface="Arial"/>
            </a:endParaRPr>
          </a:p>
        </p:txBody>
      </p:sp>
      <p:sp>
        <p:nvSpPr>
          <p:cNvPr id="12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哥特式建筑</a:t>
            </a:r>
            <a:endParaRPr lang="en-US" sz="1800" b="0" strike="noStrike" spc="-1">
              <a:solidFill>
                <a:srgbClr val="000000"/>
              </a:solidFill>
              <a:latin typeface="Arial"/>
            </a:endParaRPr>
          </a:p>
        </p:txBody>
      </p:sp>
      <p:sp>
        <p:nvSpPr>
          <p:cNvPr id="12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非洲建筑</a:t>
            </a:r>
            <a:endParaRPr lang="en-US" sz="3600" b="0" strike="noStrike" spc="-1">
              <a:solidFill>
                <a:schemeClr val="dk1"/>
              </a:solidFill>
              <a:latin typeface="Arial"/>
            </a:endParaRPr>
          </a:p>
        </p:txBody>
      </p:sp>
      <p:sp>
        <p:nvSpPr>
          <p:cNvPr id="13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古老神秘的建筑群</a:t>
            </a:r>
            <a:endParaRPr lang="en-US" sz="1400" b="0" strike="noStrike" spc="-1">
              <a:solidFill>
                <a:srgbClr val="000000"/>
              </a:solidFill>
              <a:latin typeface="Arial"/>
            </a:endParaRPr>
          </a:p>
        </p:txBody>
      </p:sp>
      <p:sp>
        <p:nvSpPr>
          <p:cNvPr id="13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埃及金字塔</a:t>
            </a:r>
            <a:endParaRPr lang="en-US" sz="2000" b="0" strike="noStrike" spc="-1">
              <a:solidFill>
                <a:srgbClr val="000000"/>
              </a:solidFill>
              <a:latin typeface="Arial"/>
            </a:endParaRPr>
          </a:p>
        </p:txBody>
      </p:sp>
      <p:sp>
        <p:nvSpPr>
          <p:cNvPr id="1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对抗极端气候的建筑技术</a:t>
            </a:r>
            <a:endParaRPr lang="en-US" sz="1400" b="0" strike="noStrike" spc="-1">
              <a:solidFill>
                <a:srgbClr val="000000"/>
              </a:solidFill>
              <a:latin typeface="Arial"/>
            </a:endParaRPr>
          </a:p>
        </p:txBody>
      </p:sp>
      <p:sp>
        <p:nvSpPr>
          <p:cNvPr id="13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南非保护建筑</a:t>
            </a:r>
            <a:endParaRPr lang="en-US" sz="2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富有民族特色的瓷砖装饰</a:t>
            </a:r>
            <a:endParaRPr lang="en-US" sz="1400" b="0" strike="noStrike" spc="-1">
              <a:solidFill>
                <a:srgbClr val="000000"/>
              </a:solidFill>
              <a:latin typeface="Arial"/>
            </a:endParaRPr>
          </a:p>
        </p:txBody>
      </p:sp>
      <p:sp>
        <p:nvSpPr>
          <p:cNvPr id="13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摩洛哥摩尔建筑</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摩天大楼</a:t>
            </a:r>
            <a:endParaRPr lang="en-US" sz="1800" b="0" strike="noStrike" spc="-1">
              <a:solidFill>
                <a:srgbClr val="000000"/>
              </a:solidFill>
              <a:latin typeface="Arial"/>
            </a:endParaRPr>
          </a:p>
        </p:txBody>
      </p:sp>
      <p:sp>
        <p:nvSpPr>
          <p:cNvPr id="14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现代都市的标志</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钢筋水泥的巨型建筑</a:t>
            </a:r>
            <a:endParaRPr lang="en-US" sz="1200" b="0" strike="noStrike" spc="-1">
              <a:solidFill>
                <a:srgbClr val="000000"/>
              </a:solidFill>
              <a:latin typeface="Arial"/>
            </a:endParaRPr>
          </a:p>
        </p:txBody>
      </p:sp>
      <p:sp>
        <p:nvSpPr>
          <p:cNvPr id="1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印加建筑</a:t>
            </a:r>
            <a:endParaRPr lang="en-US" sz="1800" b="0" strike="noStrike" spc="-1">
              <a:solidFill>
                <a:srgbClr val="000000"/>
              </a:solidFill>
              <a:latin typeface="Arial"/>
            </a:endParaRPr>
          </a:p>
        </p:txBody>
      </p:sp>
      <p:sp>
        <p:nvSpPr>
          <p:cNvPr id="14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石块拼接而成</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工程技术十分先进</a:t>
            </a:r>
            <a:endParaRPr lang="en-US" sz="1200" b="0" strike="noStrike" spc="-1">
              <a:solidFill>
                <a:srgbClr val="000000"/>
              </a:solidFill>
              <a:latin typeface="Arial"/>
            </a:endParaRPr>
          </a:p>
        </p:txBody>
      </p:sp>
      <p:sp>
        <p:nvSpPr>
          <p:cNvPr id="1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西班牙殖民建筑</a:t>
            </a:r>
            <a:endParaRPr lang="en-US" sz="1800" b="0" strike="noStrike" spc="-1">
              <a:solidFill>
                <a:srgbClr val="000000"/>
              </a:solidFill>
              <a:latin typeface="Arial"/>
            </a:endParaRPr>
          </a:p>
        </p:txBody>
      </p:sp>
      <p:sp>
        <p:nvSpPr>
          <p:cNvPr id="14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古老建筑风格融入当地文化</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色彩浓烈、具有南欧特色</a:t>
            </a:r>
            <a:endParaRPr lang="en-US" sz="1200" b="0" strike="noStrike" spc="-1">
              <a:solidFill>
                <a:srgbClr val="000000"/>
              </a:solidFill>
              <a:latin typeface="Arial"/>
            </a:endParaRPr>
          </a:p>
        </p:txBody>
      </p:sp>
      <p:sp>
        <p:nvSpPr>
          <p:cNvPr id="14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美洲建筑</a:t>
            </a:r>
            <a:endParaRPr lang="en-US" sz="3600" b="0" strike="noStrike" spc="-1">
              <a:solidFill>
                <a:schemeClr val="dk1"/>
              </a:solidFill>
              <a:latin typeface="Arial"/>
            </a:endParaRPr>
          </a:p>
        </p:txBody>
      </p:sp>
      <p:sp>
        <p:nvSpPr>
          <p:cNvPr id="1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玛雅建筑</a:t>
            </a:r>
            <a:endParaRPr lang="en-US" sz="1800" b="0" strike="noStrike" spc="-1">
              <a:solidFill>
                <a:srgbClr val="000000"/>
              </a:solidFill>
              <a:latin typeface="Arial"/>
            </a:endParaRPr>
          </a:p>
        </p:txBody>
      </p:sp>
      <p:sp>
        <p:nvSpPr>
          <p:cNvPr id="15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建筑高度与天文观测相结合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雕刻细致、神秘</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建筑设计中的多元文化融合</a:t>
            </a:r>
            <a:endParaRPr lang="en-US" sz="3600" b="0" strike="noStrike" spc="-1">
              <a:solidFill>
                <a:schemeClr val="dk1"/>
              </a:solidFill>
              <a:latin typeface="Arial"/>
            </a:endParaRPr>
          </a:p>
        </p:txBody>
      </p:sp>
      <p:sp>
        <p:nvSpPr>
          <p:cNvPr id="15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建筑设计中的多元文化融合是指不同文化背景下的建筑风格相互融合、借鉴，创造出新的建筑艺术形式。通过吸收各种文化的特点，建筑可以更好地体现当地文化特色，丰富建筑风格，展现文化多样性。</a:t>
            </a:r>
            <a:endParaRPr lang="en-US" sz="16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建筑文化交流</a:t>
            </a:r>
            <a:endParaRPr lang="en-US" sz="3600" b="0" strike="noStrike" spc="-1">
              <a:solidFill>
                <a:schemeClr val="dk1"/>
              </a:solidFill>
              <a:latin typeface="Arial"/>
            </a:endParaRPr>
          </a:p>
        </p:txBody>
      </p:sp>
      <p:sp>
        <p:nvSpPr>
          <p:cNvPr id="15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互相吸收、开放包容</a:t>
            </a:r>
            <a:endParaRPr lang="en-US" sz="1400" b="0" strike="noStrike" spc="-1">
              <a:solidFill>
                <a:srgbClr val="000000"/>
              </a:solidFill>
              <a:latin typeface="Arial"/>
            </a:endParaRPr>
          </a:p>
        </p:txBody>
      </p:sp>
      <p:sp>
        <p:nvSpPr>
          <p:cNvPr id="15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文化交流</a:t>
            </a:r>
            <a:endParaRPr lang="en-US" sz="1800" b="0" strike="noStrike" spc="-1">
              <a:solidFill>
                <a:srgbClr val="000000"/>
              </a:solidFill>
              <a:latin typeface="Arial"/>
            </a:endParaRPr>
          </a:p>
        </p:txBody>
      </p:sp>
      <p:sp>
        <p:nvSpPr>
          <p:cNvPr id="15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融合不同文化元素</a:t>
            </a:r>
            <a:endParaRPr lang="en-US" sz="1400" b="0" strike="noStrike" spc="-1">
              <a:solidFill>
                <a:srgbClr val="000000"/>
              </a:solidFill>
              <a:latin typeface="Arial"/>
            </a:endParaRPr>
          </a:p>
        </p:txBody>
      </p:sp>
      <p:sp>
        <p:nvSpPr>
          <p:cNvPr id="15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跨文化设计</a:t>
            </a:r>
            <a:endParaRPr lang="en-US" sz="1800" b="0" strike="noStrike" spc="-1">
              <a:solidFill>
                <a:srgbClr val="000000"/>
              </a:solidFill>
              <a:latin typeface="Arial"/>
            </a:endParaRPr>
          </a:p>
        </p:txBody>
      </p:sp>
      <p:sp>
        <p:nvSpPr>
          <p:cNvPr id="16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创造新的建筑风格</a:t>
            </a:r>
            <a:endParaRPr lang="en-US" sz="1400" b="0" strike="noStrike" spc="-1">
              <a:solidFill>
                <a:srgbClr val="000000"/>
              </a:solidFill>
              <a:latin typeface="Arial"/>
            </a:endParaRPr>
          </a:p>
        </p:txBody>
      </p:sp>
      <p:sp>
        <p:nvSpPr>
          <p:cNvPr id="16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文化创新</a:t>
            </a:r>
            <a:endParaRPr lang="en-US" sz="1800" b="0" strike="noStrike" spc="-1">
              <a:solidFill>
                <a:srgbClr val="000000"/>
              </a:solidFill>
              <a:latin typeface="Arial"/>
            </a:endParaRPr>
          </a:p>
        </p:txBody>
      </p:sp>
      <p:sp>
        <p:nvSpPr>
          <p:cNvPr id="16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多元文化建筑</a:t>
            </a:r>
            <a:endParaRPr lang="en-US" sz="2200" b="0" strike="noStrike" spc="-1">
              <a:solidFill>
                <a:srgbClr val="000000"/>
              </a:solidFill>
              <a:latin typeface="Arial"/>
            </a:endParaRPr>
          </a:p>
        </p:txBody>
      </p:sp>
      <p:sp>
        <p:nvSpPr>
          <p:cNvPr id="16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多元文化建筑融合了各种文化的建筑元素，打破了传统的界限，创造出独特的建筑风格。这种融合不仅体现了文化的多样性，也促进了文化的交流与共享，为建筑设计带来更广阔的想象空间。</a:t>
            </a:r>
            <a:endParaRPr lang="en-US" sz="14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多元文化建筑案例分析</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新加坡新达城</a:t>
            </a:r>
            <a:endParaRPr lang="en-US" sz="2200" b="0" strike="noStrike" spc="-1">
              <a:solidFill>
                <a:srgbClr val="000000"/>
              </a:solidFill>
              <a:latin typeface="Arial"/>
            </a:endParaRPr>
          </a:p>
        </p:txBody>
      </p:sp>
      <p:sp>
        <p:nvSpPr>
          <p:cNvPr id="17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新加坡新达城是一个典型的多元文化建筑项目，融合了亚洲、欧洲和中东等多种建筑风格。该项目展示了不同文化之间的和谐共存和交流，为城市增添了独特的魅力。</a:t>
            </a:r>
            <a:endParaRPr lang="en-US" sz="14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新加坡新达城</a:t>
            </a:r>
            <a:endParaRPr lang="en-US" sz="3600" b="0" strike="noStrike" spc="-1">
              <a:solidFill>
                <a:schemeClr val="dk1"/>
              </a:solidFill>
              <a:latin typeface="Arial"/>
            </a:endParaRPr>
          </a:p>
        </p:txBody>
      </p:sp>
      <p:sp>
        <p:nvSpPr>
          <p:cNvPr id="17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传统与现代相融合</a:t>
            </a:r>
            <a:endParaRPr lang="en-US" sz="1400" b="0" strike="noStrike" spc="-1">
              <a:solidFill>
                <a:srgbClr val="000000"/>
              </a:solidFill>
              <a:latin typeface="Arial"/>
            </a:endParaRPr>
          </a:p>
        </p:txBody>
      </p:sp>
      <p:sp>
        <p:nvSpPr>
          <p:cNvPr id="17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亚洲风格</a:t>
            </a:r>
            <a:endParaRPr lang="en-US" sz="1800" b="0" strike="noStrike" spc="-1">
              <a:solidFill>
                <a:srgbClr val="000000"/>
              </a:solidFill>
              <a:latin typeface="Arial"/>
            </a:endParaRPr>
          </a:p>
        </p:txBody>
      </p:sp>
      <p:sp>
        <p:nvSpPr>
          <p:cNvPr id="17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古典与现代元素共存</a:t>
            </a:r>
            <a:endParaRPr lang="en-US" sz="1400" b="0" strike="noStrike" spc="-1">
              <a:solidFill>
                <a:srgbClr val="000000"/>
              </a:solidFill>
              <a:latin typeface="Arial"/>
            </a:endParaRPr>
          </a:p>
        </p:txBody>
      </p:sp>
      <p:sp>
        <p:nvSpPr>
          <p:cNvPr id="17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欧洲风格</a:t>
            </a:r>
            <a:endParaRPr lang="en-US" sz="1800" b="0" strike="noStrike" spc="-1">
              <a:solidFill>
                <a:srgbClr val="000000"/>
              </a:solidFill>
              <a:latin typeface="Arial"/>
            </a:endParaRPr>
          </a:p>
        </p:txBody>
      </p:sp>
      <p:sp>
        <p:nvSpPr>
          <p:cNvPr id="18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奢华与独特设计</a:t>
            </a:r>
            <a:endParaRPr lang="en-US" sz="1400" b="0" strike="noStrike" spc="-1">
              <a:solidFill>
                <a:srgbClr val="000000"/>
              </a:solidFill>
              <a:latin typeface="Arial"/>
            </a:endParaRPr>
          </a:p>
        </p:txBody>
      </p:sp>
      <p:sp>
        <p:nvSpPr>
          <p:cNvPr id="18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中东风格</a:t>
            </a:r>
            <a:endParaRPr lang="en-US" sz="1800" b="0" strike="noStrike" spc="-1">
              <a:solidFill>
                <a:srgbClr val="000000"/>
              </a:solidFill>
              <a:latin typeface="Arial"/>
            </a:endParaRPr>
          </a:p>
        </p:txBody>
      </p:sp>
      <p:sp>
        <p:nvSpPr>
          <p:cNvPr id="18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巴黎卢浮宫</a:t>
            </a:r>
            <a:endParaRPr lang="en-US" sz="2200" b="0" strike="noStrike" spc="-1">
              <a:solidFill>
                <a:srgbClr val="000000"/>
              </a:solidFill>
              <a:latin typeface="Arial"/>
            </a:endParaRPr>
          </a:p>
        </p:txBody>
      </p:sp>
      <p:sp>
        <p:nvSpPr>
          <p:cNvPr id="1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巴黎卢浮宫是世界上最著名的博物馆之一，其建筑风格融合了古典、文艺复兴和巴洛克等多元文化元素。这种融合创造出独特的艺术氛围，吸引着全球游客和艺术爱好者的目光。</a:t>
            </a:r>
            <a:endParaRPr lang="en-US" sz="14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巴黎卢浮宫</a:t>
            </a:r>
            <a:endParaRPr lang="en-US" sz="3600" b="0" strike="noStrike" spc="-1">
              <a:solidFill>
                <a:schemeClr val="dk1"/>
              </a:solidFill>
              <a:latin typeface="Arial"/>
            </a:endParaRPr>
          </a:p>
        </p:txBody>
      </p:sp>
      <p:sp>
        <p:nvSpPr>
          <p:cNvPr id="18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优雅与庄严的氛围</a:t>
            </a:r>
            <a:endParaRPr lang="en-US" sz="1400" b="0" strike="noStrike" spc="-1">
              <a:solidFill>
                <a:srgbClr val="000000"/>
              </a:solidFill>
              <a:latin typeface="Arial"/>
            </a:endParaRPr>
          </a:p>
        </p:txBody>
      </p:sp>
      <p:sp>
        <p:nvSpPr>
          <p:cNvPr id="19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古典风格</a:t>
            </a:r>
            <a:endParaRPr lang="en-US" sz="1800" b="0" strike="noStrike" spc="-1">
              <a:solidFill>
                <a:srgbClr val="000000"/>
              </a:solidFill>
              <a:latin typeface="Arial"/>
            </a:endParaRPr>
          </a:p>
        </p:txBody>
      </p:sp>
      <p:sp>
        <p:nvSpPr>
          <p:cNvPr id="19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艺术与人文精神的结合</a:t>
            </a:r>
            <a:endParaRPr lang="en-US" sz="1400" b="0" strike="noStrike" spc="-1">
              <a:solidFill>
                <a:srgbClr val="000000"/>
              </a:solidFill>
              <a:latin typeface="Arial"/>
            </a:endParaRPr>
          </a:p>
        </p:txBody>
      </p:sp>
      <p:sp>
        <p:nvSpPr>
          <p:cNvPr id="19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文艺复兴风格</a:t>
            </a:r>
            <a:endParaRPr lang="en-US" sz="1800" b="0" strike="noStrike" spc="-1">
              <a:solidFill>
                <a:srgbClr val="000000"/>
              </a:solidFill>
              <a:latin typeface="Arial"/>
            </a:endParaRPr>
          </a:p>
        </p:txBody>
      </p:sp>
      <p:sp>
        <p:nvSpPr>
          <p:cNvPr id="19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精湛的装饰和雕刻</a:t>
            </a:r>
            <a:endParaRPr lang="en-US" sz="1400" b="0" strike="noStrike" spc="-1">
              <a:solidFill>
                <a:srgbClr val="000000"/>
              </a:solidFill>
              <a:latin typeface="Arial"/>
            </a:endParaRPr>
          </a:p>
        </p:txBody>
      </p:sp>
      <p:sp>
        <p:nvSpPr>
          <p:cNvPr id="19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巴洛克风格</a:t>
            </a:r>
            <a:endParaRPr lang="en-US" sz="1800" b="0" strike="noStrike" spc="-1">
              <a:solidFill>
                <a:srgbClr val="000000"/>
              </a:solidFill>
              <a:latin typeface="Arial"/>
            </a:endParaRPr>
          </a:p>
        </p:txBody>
      </p:sp>
      <p:sp>
        <p:nvSpPr>
          <p:cNvPr id="19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https://d.book118.com/946032015155010101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建筑设计中的多元文化融合</vt:lpstr>
      <vt:lpstr>目录</vt:lpstr>
      <vt:lpstr>第1章 建筑设计中的多元文化融合</vt:lpstr>
      <vt:lpstr> </vt:lpstr>
      <vt:lpstr>文化定义</vt:lpstr>
      <vt:lpstr>多元文化设计原则</vt:lpstr>
      <vt:lpstr>多元文化融合实践</vt:lpstr>
      <vt:lpstr>多元文化融合实践</vt:lpstr>
      <vt:lpstr>第2章 不同文化建筑风格</vt:lpstr>
      <vt:lpstr> </vt:lpstr>
      <vt:lpstr>欧洲建筑</vt:lpstr>
      <vt:lpstr>非洲建筑</vt:lpstr>
      <vt:lpstr>美洲建筑</vt:lpstr>
      <vt:lpstr>建筑设计中的多元文化融合</vt:lpstr>
      <vt:lpstr>建筑文化交流</vt:lpstr>
      <vt:lpstr> </vt:lpstr>
      <vt:lpstr>第3章 多元文化建筑案例分析</vt:lpstr>
      <vt:lpstr> </vt:lpstr>
      <vt:lpstr>新加坡新达城</vt:lpstr>
      <vt:lpstr> </vt:lpstr>
      <vt:lpstr>巴黎卢浮宫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2024-09-26T06:14:32.333</cp:lastPrinted>
  <dcterms:created xsi:type="dcterms:W3CDTF">2024-09-25T22:14:32Z</dcterms:created>
  <dcterms:modified xsi:type="dcterms:W3CDTF">2024-09-25T22:14:34Z</dcterms:modified>
</cp:coreProperties>
</file>