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2808D84-C3B3-4DA9-A4D3-8CF9A5F14C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0847B6E-B15D-4806-AA35-A1291B2AF8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72E29C1-86E1-49D2-9EA1-94BB9D8C54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2BB326F-3892-4B91-9287-4135EA2ACA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E0262B8-76A4-4683-A5DF-616E2412DB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1737E90-8186-4E4F-9496-2ED4725451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9C6A82D-FB47-4402-B810-C908447118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3B074BC-E193-4BE0-95D3-27DB76AB50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2F883E1-0406-4010-88B3-D201C833AB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83D0DF3-886D-43E3-BB0A-83475ECBE1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9916085-850C-431E-89B7-A9B9326EFC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4603320001401010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22709" y="922364"/>
            <a:ext cx="6634886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护理研究和进展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护理研究概述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护理实践研究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护理教育研究和进展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护理管理和领导力研究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护理科研的挑战和未来发展方向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护理研究概述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6859" b="6859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护理研究是探究护理实践中的现象、问题、理论和假设的科学研究过程，旨在提高护理实践水平，促进护理学科发展。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护理研究对于提高护理服务质量、保障患者安全、促进护理学科发展具有重要意义，是推动护理事业不断进步的重要力量。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护理研究的定义和重要性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护理研究重要性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护理研究定义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主要关注临床实践中遇到的问题，如疾病治疗、康复、疼痛管理、心理护理等。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临床护理研究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涉及护理教育方法、课程设置、教育质量等方面的研究。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护理教育与研究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主要研究护理管理体制、护理人力资源、护理政策等方面的内容。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护理管理与政策研究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关注社区环境下的护理服务、健康促进、慢性病管理等方面的研究。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社区护理研究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护理研究的主要领域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883977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结果与结论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883977" y="4727993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根据数据分析结果得出结论，提出建议和展望，推动护理实践和学科发展。</a:t>
            </a:r>
          </a:p>
        </p:txBody>
      </p:sp>
      <p:sp>
        <p:nvSpPr>
          <p:cNvPr id="4" name="Freeform 4"/>
          <p:cNvSpPr/>
          <p:nvPr/>
        </p:nvSpPr>
        <p:spPr>
          <a:xfrm>
            <a:off x="90957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138331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84110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0206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349434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3952140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31648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5605381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06317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4268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77164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817420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935371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82744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0285243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6755784" y="1326066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实施研究计划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755784" y="1852616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按照计划进行数据收集和分析，确保研究的科学性和可靠性。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585608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制定研究计划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585608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包括研究设计、样本选择、变量确定、数据收集和分析等环节。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13234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文献回顾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13234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通过查阅和分析相关文献，了解研究现状和进展。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488463" y="1338258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确定研究问题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488463" y="1852616"/>
            <a:ext cx="2733675" cy="1390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根据实践需求和学科发展，确定具有科学性和实践意义的研究问题。</a:t>
            </a:r>
          </a:p>
        </p:txBody>
      </p:sp>
      <p:cxnSp>
        <p:nvCxnSpPr>
          <p:cNvPr id="27" name="Connector 27"/>
          <p:cNvCxnSpPr/>
          <p:nvPr/>
        </p:nvCxnSpPr>
        <p:spPr>
          <a:xfrm flipH="1" flipV="1">
            <a:off x="1820468" y="2574173"/>
            <a:ext cx="0" cy="970187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28" name="AutoShape 28"/>
          <p:cNvSpPr/>
          <p:nvPr/>
        </p:nvSpPr>
        <p:spPr>
          <a:xfrm>
            <a:off x="1716131" y="3695836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777091" y="375679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1449074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640033" y="2043387"/>
            <a:ext cx="356542" cy="35654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2" name="Connector 32"/>
          <p:cNvCxnSpPr/>
          <p:nvPr/>
        </p:nvCxnSpPr>
        <p:spPr>
          <a:xfrm flipH="1" flipV="1">
            <a:off x="6061516" y="2590940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3" name="AutoShape 33"/>
          <p:cNvSpPr/>
          <p:nvPr/>
        </p:nvSpPr>
        <p:spPr>
          <a:xfrm>
            <a:off x="5957179" y="3676027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018139" y="373698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5" name="Connector 35"/>
          <p:cNvCxnSpPr/>
          <p:nvPr/>
        </p:nvCxnSpPr>
        <p:spPr>
          <a:xfrm flipH="1" flipV="1">
            <a:off x="10265608" y="2571732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6" name="AutoShape 36"/>
          <p:cNvSpPr/>
          <p:nvPr/>
        </p:nvSpPr>
        <p:spPr>
          <a:xfrm>
            <a:off x="10161272" y="3681204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10222231" y="3742164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07718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9" name="Connector 39"/>
          <p:cNvCxnSpPr/>
          <p:nvPr/>
        </p:nvCxnSpPr>
        <p:spPr>
          <a:xfrm flipH="1" flipV="1">
            <a:off x="3943694" y="3835635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0" name="AutoShape 40"/>
          <p:cNvSpPr/>
          <p:nvPr/>
        </p:nvSpPr>
        <p:spPr>
          <a:xfrm>
            <a:off x="3833953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3894913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2" name="Connector 42"/>
          <p:cNvCxnSpPr/>
          <p:nvPr/>
        </p:nvCxnSpPr>
        <p:spPr>
          <a:xfrm flipH="1" flipV="1">
            <a:off x="8191601" y="3822284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3" name="AutoShape 43"/>
          <p:cNvSpPr/>
          <p:nvPr/>
        </p:nvSpPr>
        <p:spPr>
          <a:xfrm>
            <a:off x="8081859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8142819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3560108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7820207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5856595" y="2003865"/>
            <a:ext cx="452190" cy="45219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AutoShape 48"/>
          <p:cNvSpPr/>
          <p:nvPr/>
        </p:nvSpPr>
        <p:spPr>
          <a:xfrm>
            <a:off x="9900600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Freeform 49"/>
          <p:cNvSpPr/>
          <p:nvPr/>
        </p:nvSpPr>
        <p:spPr>
          <a:xfrm>
            <a:off x="10075821" y="2040441"/>
            <a:ext cx="383872" cy="38387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Freeform 50"/>
          <p:cNvSpPr/>
          <p:nvPr/>
        </p:nvSpPr>
        <p:spPr>
          <a:xfrm>
            <a:off x="3785185" y="5283154"/>
            <a:ext cx="355388" cy="355388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Freeform 51"/>
          <p:cNvSpPr/>
          <p:nvPr/>
        </p:nvSpPr>
        <p:spPr>
          <a:xfrm>
            <a:off x="7917111" y="5228967"/>
            <a:ext cx="409575" cy="409575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52" name="Group 5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3" name="AutoShape 5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TextBox 7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护理研究的方法和流程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护理实践研究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67" r="16667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护理实践研究是一种系统性的方法，旨在探索和解释护理实践中的现象和问题，以提高护理实践的效率和效果。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护理实践研究定义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护理实践研究有助于深入了解护理实践中的问题，为护理实践提供科学依据，促进护理学科的发展，提高护理服务质量。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护理实践研究的重要性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护理实践研究的定义和重要性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25" r="16625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主要关注临床护理实践中存在的问题和挑战，如疾病管理、病人教育、疼痛管理等。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临床护理实践研究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健康促进研究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长期照护研究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公共卫生护理研究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主要关注如何通过护理实践促进人们的健康行为和生活方式，如戒烟、饮食控制、运动等。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主要关注老年人和慢性病患者的长期照护问题，如家庭护理、康复护理、临终关怀等。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主要关注公共卫生领域的护理问题，如传染病防控、健康教育、社区护理等。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护理实践研究的主要领域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916222" y="4004786"/>
            <a:ext cx="1975009" cy="1972913"/>
          </a:xfrm>
          <a:prstGeom prst="ellipse">
            <a:avLst/>
          </a:prstGeom>
          <a:solidFill>
            <a:srgbClr val="FFFEFE">
              <a:alpha val="0"/>
            </a:srgbClr>
          </a:solidFill>
          <a:ln w="21431">
            <a:solidFill>
              <a:schemeClr val="accent4">
                <a:alpha val="100000"/>
              </a:schemeClr>
            </a:solidFill>
            <a:prstDash val="solid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护理实践研究的方法和流程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653186" y="3037951"/>
            <a:ext cx="1104138" cy="11037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1406232" y="3836623"/>
            <a:ext cx="348996" cy="347472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1736178" y="4137422"/>
            <a:ext cx="158686" cy="15887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28" name="Connector 28"/>
          <p:cNvCxnSpPr/>
          <p:nvPr/>
        </p:nvCxnSpPr>
        <p:spPr>
          <a:xfrm>
            <a:off x="1765528" y="3629025"/>
            <a:ext cx="8375194" cy="0"/>
          </a:xfrm>
          <a:prstGeom prst="line">
            <a:avLst/>
          </a:prstGeom>
          <a:ln w="635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9" name="AutoShape 29"/>
          <p:cNvSpPr/>
          <p:nvPr/>
        </p:nvSpPr>
        <p:spPr>
          <a:xfrm>
            <a:off x="2339362" y="3540109"/>
            <a:ext cx="177832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2976490" y="3540109"/>
            <a:ext cx="177832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3613712" y="3540109"/>
            <a:ext cx="177832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250839" y="3540109"/>
            <a:ext cx="177832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888062" y="3540109"/>
            <a:ext cx="177832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5525189" y="3540109"/>
            <a:ext cx="175736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434666" y="3540109"/>
            <a:ext cx="177832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8071793" y="3540109"/>
            <a:ext cx="177832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6162412" y="3540109"/>
            <a:ext cx="175736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799634" y="3540109"/>
            <a:ext cx="175736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8709016" y="3540109"/>
            <a:ext cx="177832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346238" y="3540109"/>
            <a:ext cx="177832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144125" y="3028426"/>
            <a:ext cx="1104138" cy="11037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897172" y="3827098"/>
            <a:ext cx="348996" cy="347472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11227117" y="4127897"/>
            <a:ext cx="158686" cy="15887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4" name="Group 44"/>
          <p:cNvGrpSpPr/>
          <p:nvPr/>
        </p:nvGrpSpPr>
        <p:grpSpPr>
          <a:xfrm>
            <a:off x="3510796" y="1383030"/>
            <a:ext cx="5170408" cy="1981390"/>
            <a:chOff x="3510796" y="1383030"/>
            <a:chExt cx="5170408" cy="1981390"/>
          </a:xfrm>
        </p:grpSpPr>
        <p:sp>
          <p:nvSpPr>
            <p:cNvPr id="45" name="AutoShape 45"/>
            <p:cNvSpPr/>
            <p:nvPr/>
          </p:nvSpPr>
          <p:spPr>
            <a:xfrm>
              <a:off x="6706195" y="1383030"/>
              <a:ext cx="1975009" cy="1975009"/>
            </a:xfrm>
            <a:prstGeom prst="ellipse">
              <a:avLst/>
            </a:prstGeom>
            <a:solidFill>
              <a:srgbClr val="FFFEFE">
                <a:alpha val="0"/>
              </a:srgbClr>
            </a:solidFill>
            <a:ln w="21431">
              <a:solidFill>
                <a:schemeClr val="accent2">
                  <a:alpha val="100000"/>
                </a:schemeClr>
              </a:solidFill>
              <a:prstDash val="solid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3510796" y="1391507"/>
              <a:ext cx="1972913" cy="1972913"/>
            </a:xfrm>
            <a:prstGeom prst="ellipse">
              <a:avLst/>
            </a:prstGeom>
            <a:solidFill>
              <a:srgbClr val="FFFEFE">
                <a:alpha val="0"/>
              </a:srgbClr>
            </a:solidFill>
            <a:ln w="21431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3620861" y="1720882"/>
              <a:ext cx="1862848" cy="466725"/>
            </a:xfrm>
            <a:prstGeom prst="rect">
              <a:avLst/>
            </a:prstGeom>
          </p:spPr>
          <p:txBody>
            <a:bodyPr vert="horz" wrap="square" lIns="95250" tIns="95250" rIns="47625" bIns="95250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  <a:spcBef>
                  <a:spcPts val="375"/>
                </a:spcBef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文献回顾</a:t>
              </a:r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6762276" y="1720882"/>
              <a:ext cx="1862848" cy="466725"/>
            </a:xfrm>
            <a:prstGeom prst="rect">
              <a:avLst/>
            </a:prstGeom>
          </p:spPr>
          <p:txBody>
            <a:bodyPr vert="horz" wrap="square" lIns="95250" tIns="95250" rIns="47625" bIns="95250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  <a:spcBef>
                  <a:spcPts val="375"/>
                </a:spcBef>
              </a:pPr>
              <a:r>
                <a:rPr lang="en-US" sz="1575" b="1">
                  <a:solidFill>
                    <a:schemeClr val="accen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数据收集与分析</a:t>
              </a:r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3755288" y="2044732"/>
              <a:ext cx="1483930" cy="1058052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  <a:spcBef>
                  <a:spcPct val="0"/>
                </a:spcBef>
              </a:pPr>
              <a:r>
                <a:rPr lang="en-US" sz="12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查阅相关文献，了解已有研究成果和进展。</a:t>
              </a:r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6951735" y="2122338"/>
              <a:ext cx="1483930" cy="902839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  <a:spcBef>
                  <a:spcPct val="0"/>
                </a:spcBef>
              </a:pPr>
              <a:r>
                <a:rPr lang="en-US" sz="12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收集数据，进行数据分析，解释结果。</a:t>
              </a:r>
            </a:p>
          </p:txBody>
        </p:sp>
        <p:sp>
          <p:nvSpPr>
            <p:cNvPr id="51" name="Freeform 51"/>
            <p:cNvSpPr/>
            <p:nvPr/>
          </p:nvSpPr>
          <p:spPr>
            <a:xfrm>
              <a:off x="4303236" y="1457395"/>
              <a:ext cx="388033" cy="388033"/>
            </a:xfrm>
            <a:custGeom>
              <a:rect l="l" t="t" r="r" b="b"/>
              <a:pathLst>
                <a:path w="304800" h="304800">
                  <a:moveTo>
                    <a:pt x="304800" y="180975"/>
                  </a:moveTo>
                  <a:lnTo>
                    <a:pt x="247650" y="123825"/>
                  </a:lnTo>
                  <a:lnTo>
                    <a:pt x="247650" y="38100"/>
                  </a:lnTo>
                  <a:lnTo>
                    <a:pt x="209550" y="38100"/>
                  </a:lnTo>
                  <a:lnTo>
                    <a:pt x="209550" y="85725"/>
                  </a:lnTo>
                  <a:lnTo>
                    <a:pt x="152400" y="28575"/>
                  </a:lnTo>
                  <a:lnTo>
                    <a:pt x="0" y="180975"/>
                  </a:lnTo>
                  <a:lnTo>
                    <a:pt x="0" y="190500"/>
                  </a:lnTo>
                  <a:lnTo>
                    <a:pt x="38100" y="190500"/>
                  </a:lnTo>
                  <a:lnTo>
                    <a:pt x="38100" y="285750"/>
                  </a:lnTo>
                  <a:lnTo>
                    <a:pt x="133350" y="285750"/>
                  </a:lnTo>
                  <a:lnTo>
                    <a:pt x="133350" y="228600"/>
                  </a:lnTo>
                  <a:lnTo>
                    <a:pt x="171450" y="228600"/>
                  </a:lnTo>
                  <a:lnTo>
                    <a:pt x="171450" y="285750"/>
                  </a:lnTo>
                  <a:lnTo>
                    <a:pt x="266700" y="285750"/>
                  </a:lnTo>
                  <a:lnTo>
                    <a:pt x="266700" y="190500"/>
                  </a:lnTo>
                  <a:lnTo>
                    <a:pt x="304800" y="19050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Freeform 52"/>
            <p:cNvSpPr/>
            <p:nvPr/>
          </p:nvSpPr>
          <p:spPr>
            <a:xfrm>
              <a:off x="7482437" y="1457395"/>
              <a:ext cx="422525" cy="422525"/>
            </a:xfrm>
            <a:custGeom>
              <a:rect l="l" t="t" r="r" b="b"/>
              <a:pathLst>
                <a:path w="323850" h="304800">
                  <a:moveTo>
                    <a:pt x="265490" y="266700"/>
                  </a:moveTo>
                  <a:cubicBezTo>
                    <a:pt x="265490" y="266700"/>
                    <a:pt x="318068" y="266757"/>
                    <a:pt x="325450" y="215313"/>
                  </a:cubicBezTo>
                  <a:cubicBezTo>
                    <a:pt x="328965" y="159058"/>
                    <a:pt x="274625" y="147971"/>
                    <a:pt x="274625" y="147971"/>
                  </a:cubicBezTo>
                  <a:cubicBezTo>
                    <a:pt x="274625" y="147971"/>
                    <a:pt x="280807" y="64694"/>
                    <a:pt x="204511" y="55197"/>
                  </a:cubicBezTo>
                  <a:cubicBezTo>
                    <a:pt x="139122" y="48520"/>
                    <a:pt x="119224" y="109290"/>
                    <a:pt x="119224" y="109290"/>
                  </a:cubicBezTo>
                  <a:cubicBezTo>
                    <a:pt x="119224" y="109290"/>
                    <a:pt x="99527" y="90354"/>
                    <a:pt x="72809" y="105823"/>
                  </a:cubicBezTo>
                  <a:cubicBezTo>
                    <a:pt x="48892" y="120587"/>
                    <a:pt x="53121" y="147618"/>
                    <a:pt x="53121" y="147618"/>
                  </a:cubicBezTo>
                  <a:cubicBezTo>
                    <a:pt x="53121" y="147618"/>
                    <a:pt x="0" y="157944"/>
                    <a:pt x="0" y="212084"/>
                  </a:cubicBezTo>
                  <a:cubicBezTo>
                    <a:pt x="1191" y="266157"/>
                    <a:pt x="57693" y="266700"/>
                    <a:pt x="57693" y="266700"/>
                  </a:cubicBez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3" name="AutoShape 53"/>
          <p:cNvSpPr/>
          <p:nvPr/>
        </p:nvSpPr>
        <p:spPr>
          <a:xfrm>
            <a:off x="5116990" y="4002691"/>
            <a:ext cx="1975009" cy="1975009"/>
          </a:xfrm>
          <a:prstGeom prst="ellipse">
            <a:avLst/>
          </a:prstGeom>
          <a:solidFill>
            <a:srgbClr val="FFFEFE">
              <a:alpha val="0"/>
            </a:srgbClr>
          </a:solidFill>
          <a:ln w="21431">
            <a:solidFill>
              <a:schemeClr val="accent3">
                <a:alpha val="10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4" name="AutoShape 54"/>
          <p:cNvSpPr/>
          <p:nvPr/>
        </p:nvSpPr>
        <p:spPr>
          <a:xfrm>
            <a:off x="8300769" y="4023836"/>
            <a:ext cx="1975009" cy="1972913"/>
          </a:xfrm>
          <a:prstGeom prst="ellipse">
            <a:avLst/>
          </a:prstGeom>
          <a:solidFill>
            <a:srgbClr val="FFFFFF">
              <a:alpha val="0"/>
            </a:srgbClr>
          </a:solidFill>
          <a:ln w="19050">
            <a:solidFill>
              <a:schemeClr val="accent6">
                <a:alpha val="100000"/>
              </a:schemeClr>
            </a:solidFill>
            <a:prstDash val="solid"/>
          </a:ln>
        </p:spPr>
        <p:style>
          <a:lnRef idx="0">
            <a:schemeClr val="accent6"/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5" name="TextBox 55"/>
          <p:cNvSpPr txBox="1"/>
          <p:nvPr/>
        </p:nvSpPr>
        <p:spPr>
          <a:xfrm>
            <a:off x="2060171" y="4450985"/>
            <a:ext cx="1862848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研究问题确定</a:t>
            </a:r>
          </a:p>
        </p:txBody>
      </p:sp>
      <p:sp>
        <p:nvSpPr>
          <p:cNvPr id="56" name="TextBox 56"/>
          <p:cNvSpPr txBox="1"/>
          <p:nvPr/>
        </p:nvSpPr>
        <p:spPr>
          <a:xfrm>
            <a:off x="5200576" y="4450985"/>
            <a:ext cx="1862848" cy="466725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研究设计</a:t>
            </a:r>
          </a:p>
        </p:txBody>
      </p:sp>
      <p:sp>
        <p:nvSpPr>
          <p:cNvPr id="57" name="TextBox 57"/>
          <p:cNvSpPr txBox="1"/>
          <p:nvPr/>
        </p:nvSpPr>
        <p:spPr>
          <a:xfrm>
            <a:off x="8356850" y="4450985"/>
            <a:ext cx="1862848" cy="466725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结论与建议</a:t>
            </a:r>
          </a:p>
        </p:txBody>
      </p:sp>
      <p:sp>
        <p:nvSpPr>
          <p:cNvPr id="58" name="AutoShape 58"/>
          <p:cNvSpPr/>
          <p:nvPr/>
        </p:nvSpPr>
        <p:spPr>
          <a:xfrm>
            <a:off x="8615094" y="4850347"/>
            <a:ext cx="1346359" cy="70866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9" name="TextBox 59"/>
          <p:cNvSpPr txBox="1"/>
          <p:nvPr/>
        </p:nvSpPr>
        <p:spPr>
          <a:xfrm>
            <a:off x="2202233" y="4850347"/>
            <a:ext cx="1483930" cy="946140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明确研究的问题和目标，确定研究范围和对象。</a:t>
            </a:r>
          </a:p>
        </p:txBody>
      </p:sp>
      <p:sp>
        <p:nvSpPr>
          <p:cNvPr id="60" name="TextBox 60"/>
          <p:cNvSpPr txBox="1"/>
          <p:nvPr/>
        </p:nvSpPr>
        <p:spPr>
          <a:xfrm>
            <a:off x="5362530" y="4850347"/>
            <a:ext cx="1483930" cy="929437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根据研究问题和目标选择合适的研究设计和方法。</a:t>
            </a:r>
          </a:p>
        </p:txBody>
      </p:sp>
      <p:sp>
        <p:nvSpPr>
          <p:cNvPr id="61" name="TextBox 61"/>
          <p:cNvSpPr txBox="1"/>
          <p:nvPr/>
        </p:nvSpPr>
        <p:spPr>
          <a:xfrm>
            <a:off x="8546309" y="4850347"/>
            <a:ext cx="1483930" cy="946140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根据研究结果得出结论，提出建议和改进措施。</a:t>
            </a:r>
          </a:p>
        </p:txBody>
      </p:sp>
      <p:sp>
        <p:nvSpPr>
          <p:cNvPr id="62" name="Freeform 62"/>
          <p:cNvSpPr/>
          <p:nvPr/>
        </p:nvSpPr>
        <p:spPr>
          <a:xfrm>
            <a:off x="2710345" y="4111847"/>
            <a:ext cx="386763" cy="386763"/>
          </a:xfrm>
          <a:custGeom>
            <a:rect l="l" t="t" r="r" b="b"/>
            <a:pathLst>
              <a:path w="304800" h="304800">
                <a:moveTo>
                  <a:pt x="60960" y="167640"/>
                </a:moveTo>
                <a:lnTo>
                  <a:pt x="30480" y="167640"/>
                </a:lnTo>
                <a:cubicBezTo>
                  <a:pt x="13649" y="167640"/>
                  <a:pt x="0" y="153991"/>
                  <a:pt x="0" y="137160"/>
                </a:cubicBezTo>
                <a:lnTo>
                  <a:pt x="0" y="137160"/>
                </a:lnTo>
                <a:lnTo>
                  <a:pt x="0" y="76200"/>
                </a:lnTo>
                <a:cubicBezTo>
                  <a:pt x="0" y="59436"/>
                  <a:pt x="13716" y="45720"/>
                  <a:pt x="30480" y="45720"/>
                </a:cubicBezTo>
                <a:lnTo>
                  <a:pt x="60960" y="45720"/>
                </a:lnTo>
                <a:lnTo>
                  <a:pt x="60960" y="15240"/>
                </a:lnTo>
                <a:lnTo>
                  <a:pt x="274320" y="15240"/>
                </a:lnTo>
                <a:lnTo>
                  <a:pt x="274320" y="167640"/>
                </a:lnTo>
                <a:cubicBezTo>
                  <a:pt x="274320" y="201311"/>
                  <a:pt x="247031" y="228600"/>
                  <a:pt x="213360" y="228600"/>
                </a:cubicBezTo>
                <a:lnTo>
                  <a:pt x="213360" y="228600"/>
                </a:lnTo>
                <a:lnTo>
                  <a:pt x="121920" y="228600"/>
                </a:lnTo>
                <a:cubicBezTo>
                  <a:pt x="88249" y="228600"/>
                  <a:pt x="60960" y="201311"/>
                  <a:pt x="60960" y="167640"/>
                </a:cubicBezTo>
                <a:lnTo>
                  <a:pt x="60960" y="167640"/>
                </a:lnTo>
                <a:close/>
                <a:moveTo>
                  <a:pt x="60960" y="137160"/>
                </a:moveTo>
                <a:lnTo>
                  <a:pt x="60960" y="76200"/>
                </a:lnTo>
                <a:lnTo>
                  <a:pt x="30480" y="76200"/>
                </a:lnTo>
                <a:lnTo>
                  <a:pt x="30480" y="137160"/>
                </a:lnTo>
                <a:lnTo>
                  <a:pt x="60960" y="137160"/>
                </a:lnTo>
                <a:close/>
                <a:moveTo>
                  <a:pt x="30480" y="259080"/>
                </a:moveTo>
                <a:lnTo>
                  <a:pt x="30480" y="243840"/>
                </a:lnTo>
                <a:lnTo>
                  <a:pt x="304800" y="243840"/>
                </a:lnTo>
                <a:lnTo>
                  <a:pt x="304800" y="259080"/>
                </a:lnTo>
                <a:lnTo>
                  <a:pt x="243840" y="289560"/>
                </a:lnTo>
                <a:lnTo>
                  <a:pt x="91440" y="289560"/>
                </a:lnTo>
                <a:lnTo>
                  <a:pt x="30480" y="25908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3" name="Freeform 63"/>
          <p:cNvSpPr/>
          <p:nvPr/>
        </p:nvSpPr>
        <p:spPr>
          <a:xfrm>
            <a:off x="5932036" y="4134410"/>
            <a:ext cx="344918" cy="344918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4" name="Freeform 64"/>
          <p:cNvSpPr/>
          <p:nvPr/>
        </p:nvSpPr>
        <p:spPr>
          <a:xfrm>
            <a:off x="9085634" y="4181761"/>
            <a:ext cx="405279" cy="405279"/>
          </a:xfrm>
          <a:custGeom>
            <a:rect l="l" t="t" r="r" b="b"/>
            <a:pathLst>
              <a:path w="304800" h="304800">
                <a:moveTo>
                  <a:pt x="190033" y="152400"/>
                </a:moveTo>
                <a:cubicBezTo>
                  <a:pt x="190033" y="90992"/>
                  <a:pt x="221771" y="56493"/>
                  <a:pt x="221771" y="56493"/>
                </a:cubicBezTo>
                <a:cubicBezTo>
                  <a:pt x="221771" y="56493"/>
                  <a:pt x="193758" y="33766"/>
                  <a:pt x="151924" y="33766"/>
                </a:cubicBezTo>
                <a:cubicBezTo>
                  <a:pt x="110090" y="33766"/>
                  <a:pt x="82067" y="56512"/>
                  <a:pt x="82067" y="56512"/>
                </a:cubicBezTo>
                <a:cubicBezTo>
                  <a:pt x="82067" y="56512"/>
                  <a:pt x="114376" y="82753"/>
                  <a:pt x="114376" y="152400"/>
                </a:cubicBezTo>
                <a:cubicBezTo>
                  <a:pt x="114376" y="219608"/>
                  <a:pt x="81858" y="248145"/>
                  <a:pt x="81858" y="248145"/>
                </a:cubicBezTo>
                <a:cubicBezTo>
                  <a:pt x="81858" y="248145"/>
                  <a:pt x="115662" y="271034"/>
                  <a:pt x="151924" y="271034"/>
                </a:cubicBezTo>
                <a:cubicBezTo>
                  <a:pt x="189043" y="271034"/>
                  <a:pt x="221799" y="248269"/>
                  <a:pt x="221799" y="248269"/>
                </a:cubicBezTo>
                <a:cubicBezTo>
                  <a:pt x="221799" y="248269"/>
                  <a:pt x="190033" y="218503"/>
                  <a:pt x="190033" y="152400"/>
                </a:cubicBezTo>
                <a:close/>
                <a:moveTo>
                  <a:pt x="74095" y="62789"/>
                </a:moveTo>
                <a:cubicBezTo>
                  <a:pt x="74095" y="62789"/>
                  <a:pt x="34633" y="86839"/>
                  <a:pt x="34633" y="152800"/>
                </a:cubicBezTo>
                <a:cubicBezTo>
                  <a:pt x="34633" y="218751"/>
                  <a:pt x="74533" y="240335"/>
                  <a:pt x="74533" y="240335"/>
                </a:cubicBezTo>
                <a:cubicBezTo>
                  <a:pt x="74533" y="240335"/>
                  <a:pt x="103613" y="218742"/>
                  <a:pt x="103613" y="152800"/>
                </a:cubicBezTo>
                <a:cubicBezTo>
                  <a:pt x="103613" y="86839"/>
                  <a:pt x="74095" y="62789"/>
                  <a:pt x="74095" y="62789"/>
                </a:cubicBezTo>
                <a:close/>
                <a:moveTo>
                  <a:pt x="229753" y="64570"/>
                </a:moveTo>
                <a:cubicBezTo>
                  <a:pt x="229753" y="64570"/>
                  <a:pt x="200244" y="86839"/>
                  <a:pt x="200244" y="152800"/>
                </a:cubicBezTo>
                <a:cubicBezTo>
                  <a:pt x="200244" y="218751"/>
                  <a:pt x="229305" y="240335"/>
                  <a:pt x="229305" y="240335"/>
                </a:cubicBezTo>
                <a:cubicBezTo>
                  <a:pt x="229305" y="240335"/>
                  <a:pt x="270158" y="218742"/>
                  <a:pt x="270158" y="152800"/>
                </a:cubicBezTo>
                <a:cubicBezTo>
                  <a:pt x="270158" y="86839"/>
                  <a:pt x="229753" y="64570"/>
                  <a:pt x="229753" y="6457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护理教育研究和进展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https://d.book118.com/946033200014010100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65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2024-09-23T21:52:59.400</cp:lastPrinted>
  <dcterms:created xsi:type="dcterms:W3CDTF">2024-09-23T13:52:59Z</dcterms:created>
  <dcterms:modified xsi:type="dcterms:W3CDTF">2024-09-23T13:53:01Z</dcterms:modified>
</cp:coreProperties>
</file>