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0D778-0107-49B4-8EB6-F153D5BD7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E8DAD-7159-4250-B10E-16E02F587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88FFAA-36D4-4576-A9F5-8C6FBB799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5193A2-F991-4785-8213-246872BC4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D590F1-A6DA-438B-8473-15372B313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04C15D-4260-483B-AB4A-347F5E0B2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0FF128-EF34-42D2-8FA4-C5D5CBEFB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C2BEE9-77FC-4F7B-A45D-BFC1EE120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998FCA-B24B-4D67-B1FE-A294040F4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36068-42E3-477A-984E-B3DF34BCD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2A9AE-3A2E-4029-B63A-F44164301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03324300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海洋划界与海洋权益\n## 1.海洋划界的概念与意义\n### 1.1海洋划界的定义与背景\n### 1.2海洋划界的国际法律依据\n### 1.3海洋划界对维护国家权益的重要性\n## 2.国际海洋法的发展与海洋权益的维护\n### 2.1国际海洋法的发展历程\n### 2.2国际海洋法对海洋权益的界定\n### 2.3国际海洋法在海洋权益维护中的应用与实践\n## 3.海洋划界的基本原则与方法\n### 3.1海洋划界的基本原则\n### 3.2海洋划界的常用方法\n### 3.3海洋划界中的科技与法律结合\n## 4.我国海洋权益的现状与挑战\n### 4.1我国海洋权益的基本状况\n### 4.2我国海洋权益面临的挑战\n### 4.3我国海洋权益维护的战略与措施\n## 5.海洋划界与海洋权益保护的案例研究\n### 5.1国际海洋划界典型案例分析\n### 5.2我国海洋权益保护的实践与经验\n### 5.3海洋划界与海洋权益保护的启示与借鉴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海洋划界与海洋权益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海洋划界的概念与意义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海洋划界的定义</a:t>
                </a:r>
                <a:endParaRPr/>
              </a:p>
            </p:txBody>
          </p:sp>
          <p:sp>
            <p:nvSpPr>
              <p:cNvPr id="1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定义：国家根据国际法规定，通过协商或司法程序确定海域管辖范围的过程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目的：明确国家领海、专属经济区和大陆架的范围，维护国家海洋权益</a:t>
                </a:r>
                <a:endParaRPr/>
              </a:p>
            </p:txBody>
          </p:sp>
          <p:sp>
            <p:nvSpPr>
              <p:cNvPr id="17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海洋划界的背景</a:t>
                </a:r>
                <a:endParaRPr/>
              </a:p>
            </p:txBody>
          </p:sp>
          <p:sp>
            <p:nvSpPr>
              <p:cNvPr id="18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海洋资源的重要性：海洋资源丰富，对国家经济发展具有重要意义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海洋权益的争议：由于海域资源争端和地理因素，国家之间存在海洋权益争议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国际法的需要：国际法规定了国家海洋权益的范围，需要明确划界以维护海洋权益</a:t>
                </a:r>
                <a:endParaRPr/>
              </a:p>
            </p:txBody>
          </p:sp>
          <p:sp>
            <p:nvSpPr>
              <p:cNvPr id="18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海洋划界的定义与背景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海洋划界的国际法律依据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《联合国海洋法公约》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公约规定了国家领海、专属经济区和大陆架的范围和权利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为海洋划界提供了国际法律依据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其他国际法律文件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《生物多样性公约》、《联合国气候变化框架公约》等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为海洋划界和相关海洋权益保护提供了法律支持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海洋划界对维护国家权益的重要性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06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明确国家海洋权益范围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有助于国家明确领海、专属经济区和大陆架的范围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维护国家海洋资源开发和利用权益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11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减少海洋权益争议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通过海洋划界，有助于解决国家之间的海洋权益争议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降低海洋争端风险，维护地区和平稳定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16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促进国际合作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海洋划界有助于国家之间开展海洋资源开发和环境保护合作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促进全球海洋治理和海洋经济发展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国际海洋法的发展与海洋权益的维护</a:t>
            </a:r>
            <a:endParaRPr/>
          </a:p>
        </p:txBody>
      </p:sp>
      <p:sp>
        <p:nvSpPr>
          <p:cNvPr id="2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26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27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28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19世纪末至20世纪初</a:t>
                </a:r>
                <a:endParaRPr/>
              </a:p>
            </p:txBody>
          </p:sp>
          <p:sp>
            <p:nvSpPr>
              <p:cNvPr id="23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《领海公约》、《日内瓦海洋法公约》等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初步确立国家领海和公海制度</a:t>
                </a:r>
                <a:endParaRPr/>
              </a:p>
            </p:txBody>
          </p:sp>
        </p:grpSp>
        <p:grpSp>
          <p:nvGrpSpPr>
            <p:cNvPr id="231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32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20世纪中期</a:t>
                </a:r>
                <a:endParaRPr/>
              </a:p>
            </p:txBody>
          </p:sp>
          <p:sp>
            <p:nvSpPr>
              <p:cNvPr id="23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《大陆架公约》、《专属经济区和大陆架划界宣言》等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确立专属经济区和大陆架制度</a:t>
                </a:r>
                <a:endParaRPr/>
              </a:p>
            </p:txBody>
          </p:sp>
        </p:grpSp>
        <p:grpSp>
          <p:nvGrpSpPr>
            <p:cNvPr id="235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36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20世纪末至今</a:t>
                </a:r>
                <a:endParaRPr/>
              </a:p>
            </p:txBody>
          </p:sp>
          <p:sp>
            <p:nvSpPr>
              <p:cNvPr id="23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《联合国海洋法公约》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完善海洋法体系，确立现代海洋法制度</a:t>
                </a:r>
                <a:endParaRPr/>
              </a:p>
            </p:txBody>
          </p: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国际海洋法的发展历程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4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国家对领海享有主权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国家对领海内的资源享有管辖权</a:t>
                </a:r>
                <a:endParaRPr/>
              </a:p>
            </p:txBody>
          </p:sp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国家领海权益</a:t>
                </a:r>
                <a:endParaRPr/>
              </a:p>
            </p:txBody>
          </p:sp>
        </p:grpSp>
        <p:grpSp>
          <p:nvGrpSpPr>
            <p:cNvPr id="24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4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国家对专属经济区享有主权权益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国家对专属经济区内的资源享有管辖权和开发权</a:t>
                </a:r>
                <a:endParaRPr/>
              </a:p>
            </p:txBody>
          </p:sp>
          <p:sp>
            <p:nvSpPr>
              <p:cNvPr id="24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专属经济区权益</a:t>
                </a:r>
                <a:endParaRPr/>
              </a:p>
            </p:txBody>
          </p:sp>
          <p:sp>
            <p:nvSpPr>
              <p:cNvPr id="25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国家对大陆架享有主权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国家对大陆架内的资源享有管辖权和开发权</a:t>
                </a:r>
                <a:endParaRPr/>
              </a:p>
            </p:txBody>
          </p:sp>
          <p:sp>
            <p:nvSpPr>
              <p:cNvPr id="25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大陆架权益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国际海洋法对海洋权益的界定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国家根据国际法规定进行海洋划界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确立国家海洋权益范围</a:t>
                </a:r>
                <a:endParaRPr/>
              </a:p>
            </p:txBody>
          </p:sp>
          <p:sp>
            <p:nvSpPr>
              <p:cNvPr id="2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海洋划界</a:t>
                </a:r>
                <a:endParaRPr/>
              </a:p>
            </p:txBody>
          </p:sp>
        </p:grpSp>
        <p:grpSp>
          <p:nvGrpSpPr>
            <p:cNvPr id="26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国家依法享有对海域资源的管辖权和开发权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保护国家海洋资源开发和利用权益</a:t>
                </a:r>
                <a:endParaRPr/>
              </a:p>
            </p:txBody>
          </p:sp>
          <p:sp>
            <p:nvSpPr>
              <p:cNvPr id="26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海域资源开发和利用</a:t>
                </a:r>
                <a:endParaRPr/>
              </a:p>
            </p:txBody>
          </p:sp>
        </p:grpSp>
        <p:grpSp>
          <p:nvGrpSpPr>
            <p:cNvPr id="26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国家依法享有对海洋环境的保护和治理权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保护国家海洋环境权益</a:t>
                </a:r>
                <a:endParaRPr/>
              </a:p>
            </p:txBody>
          </p:sp>
          <p:sp>
            <p:nvSpPr>
              <p:cNvPr id="26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海洋环境保护</a:t>
                </a:r>
                <a:endParaRPr/>
              </a:p>
            </p:txBody>
          </p:sp>
        </p:grpSp>
      </p:grpSp>
      <p:pic>
        <p:nvPicPr>
          <p:cNvPr id="26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国际海洋法在海洋权益维护中的应用与实践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海洋划界的基本原则与方法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平等原则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国家在海洋划界中地位平等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划界结果应公平合理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公正原则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划界过程应公正无私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划界结果应公平对待各方利益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合法原则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划界应遵循国际法规定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划界结果应合法有效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海洋划界的基本原则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https://d.book118.com/946033243003010052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海洋划界与海洋权益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2024-09-18T02:29:49.405</cp:lastPrinted>
  <dcterms:created xsi:type="dcterms:W3CDTF">2024-09-17T18:29:49Z</dcterms:created>
  <dcterms:modified xsi:type="dcterms:W3CDTF">2024-09-17T18:29:51Z</dcterms:modified>
</cp:coreProperties>
</file>