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43136C-FBD0-4025-B4BD-835F68FA48E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31" name="PlaceHolder 1"/>
          <p:cNvSpPr>
            <a:spLocks noGrp="1"/>
          </p:cNvSpPr>
          <p:nvPr>
            <p:ph type="sldImg"/>
          </p:nvPr>
        </p:nvSpPr>
        <p:spPr>
          <a:xfrm>
            <a:off x="685800" y="1143000"/>
            <a:ext cx="5486040" cy="3085920"/>
          </a:xfrm>
          <a:prstGeom prst="rect">
            <a:avLst/>
          </a:prstGeom>
          <a:ln w="0">
            <a:noFill/>
          </a:ln>
        </p:spPr>
      </p:sp>
      <p:sp>
        <p:nvSpPr>
          <p:cNvPr id="11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34" name="PlaceHolder 1"/>
          <p:cNvSpPr>
            <a:spLocks noGrp="1"/>
          </p:cNvSpPr>
          <p:nvPr>
            <p:ph type="sldImg"/>
          </p:nvPr>
        </p:nvSpPr>
        <p:spPr>
          <a:xfrm>
            <a:off x="685800" y="1143000"/>
            <a:ext cx="5486040" cy="3085920"/>
          </a:xfrm>
          <a:prstGeom prst="rect">
            <a:avLst/>
          </a:prstGeom>
          <a:ln w="0">
            <a:noFill/>
          </a:ln>
        </p:spPr>
      </p:sp>
      <p:sp>
        <p:nvSpPr>
          <p:cNvPr id="11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37" name="PlaceHolder 1"/>
          <p:cNvSpPr>
            <a:spLocks noGrp="1"/>
          </p:cNvSpPr>
          <p:nvPr>
            <p:ph type="sldImg"/>
          </p:nvPr>
        </p:nvSpPr>
        <p:spPr>
          <a:xfrm>
            <a:off x="685800" y="1143000"/>
            <a:ext cx="5486040" cy="3085920"/>
          </a:xfrm>
          <a:prstGeom prst="rect">
            <a:avLst/>
          </a:prstGeom>
          <a:ln w="0">
            <a:noFill/>
          </a:ln>
        </p:spPr>
      </p:sp>
      <p:sp>
        <p:nvSpPr>
          <p:cNvPr id="11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0" name="PlaceHolder 1"/>
          <p:cNvSpPr>
            <a:spLocks noGrp="1"/>
          </p:cNvSpPr>
          <p:nvPr>
            <p:ph type="sldImg"/>
          </p:nvPr>
        </p:nvSpPr>
        <p:spPr>
          <a:xfrm>
            <a:off x="685800" y="1143000"/>
            <a:ext cx="5486040" cy="3085920"/>
          </a:xfrm>
          <a:prstGeom prst="rect">
            <a:avLst/>
          </a:prstGeom>
          <a:ln w="0">
            <a:noFill/>
          </a:ln>
        </p:spPr>
      </p:sp>
      <p:sp>
        <p:nvSpPr>
          <p:cNvPr id="11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3" name="PlaceHolder 1"/>
          <p:cNvSpPr>
            <a:spLocks noGrp="1"/>
          </p:cNvSpPr>
          <p:nvPr>
            <p:ph type="sldImg"/>
          </p:nvPr>
        </p:nvSpPr>
        <p:spPr>
          <a:xfrm>
            <a:off x="685800" y="1143000"/>
            <a:ext cx="5486040" cy="3085920"/>
          </a:xfrm>
          <a:prstGeom prst="rect">
            <a:avLst/>
          </a:prstGeom>
          <a:ln w="0">
            <a:noFill/>
          </a:ln>
        </p:spPr>
      </p:sp>
      <p:sp>
        <p:nvSpPr>
          <p:cNvPr id="11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6" name="PlaceHolder 1"/>
          <p:cNvSpPr>
            <a:spLocks noGrp="1"/>
          </p:cNvSpPr>
          <p:nvPr>
            <p:ph type="sldImg"/>
          </p:nvPr>
        </p:nvSpPr>
        <p:spPr>
          <a:xfrm>
            <a:off x="685800" y="1143000"/>
            <a:ext cx="5486040" cy="3085920"/>
          </a:xfrm>
          <a:prstGeom prst="rect">
            <a:avLst/>
          </a:prstGeom>
          <a:ln w="0">
            <a:noFill/>
          </a:ln>
        </p:spPr>
      </p:sp>
      <p:sp>
        <p:nvSpPr>
          <p:cNvPr id="11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9" name="PlaceHolder 1"/>
          <p:cNvSpPr>
            <a:spLocks noGrp="1"/>
          </p:cNvSpPr>
          <p:nvPr>
            <p:ph type="sldImg"/>
          </p:nvPr>
        </p:nvSpPr>
        <p:spPr>
          <a:xfrm>
            <a:off x="685800" y="1143000"/>
            <a:ext cx="5486040" cy="3085920"/>
          </a:xfrm>
          <a:prstGeom prst="rect">
            <a:avLst/>
          </a:prstGeom>
          <a:ln w="0">
            <a:noFill/>
          </a:ln>
        </p:spPr>
      </p:sp>
      <p:sp>
        <p:nvSpPr>
          <p:cNvPr id="115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5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52" name="PlaceHolder 1"/>
          <p:cNvSpPr>
            <a:spLocks noGrp="1"/>
          </p:cNvSpPr>
          <p:nvPr>
            <p:ph type="sldImg"/>
          </p:nvPr>
        </p:nvSpPr>
        <p:spPr>
          <a:xfrm>
            <a:off x="685800" y="1143000"/>
            <a:ext cx="5486040" cy="3085920"/>
          </a:xfrm>
          <a:prstGeom prst="rect">
            <a:avLst/>
          </a:prstGeom>
          <a:ln w="0">
            <a:noFill/>
          </a:ln>
        </p:spPr>
      </p:sp>
      <p:sp>
        <p:nvSpPr>
          <p:cNvPr id="115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5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5BA56C-44E5-491A-9181-243569C41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15287-017B-41DF-9FF9-4D44655FD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AF8158-FB2E-4338-9FD8-238685D9C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5FED9F-9C9E-40FC-9085-9BD1425323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C03440-6A77-4518-9204-213D2E23EC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DF448A-2C03-481F-98D8-9C23C1C240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3AB146-B916-4B11-9FC8-4EF88BA354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664FF-8214-4158-A475-AF88C250D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178036-86FC-4BD5-A78F-52730DAB17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423A47-937E-4FFB-A39B-DF0E2456F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DFC8AE-1D41-48B6-BB38-8A307E96B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1FF23F1-A28E-47E9-99DF-CA914462856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0AC9228-65FD-4C82-9B6C-25A8423172D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 Id="rId4"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jpeg" /><Relationship Id="rId4"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jpeg" /><Relationship Id="rId4"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4.jpeg" /><Relationship Id="rId4"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442031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35360" y="969480"/>
            <a:ext cx="10157040" cy="175788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solidFill>
                <a:latin typeface="Arial"/>
                <a:ea typeface="微软雅黑"/>
              </a:rPr>
              <a:t>黄热病诊疗方案改课件</a:t>
            </a:r>
            <a:endParaRPr lang="en-US" sz="54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2560" y="6246000"/>
            <a:ext cx="1932480" cy="51660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400" b="0" strike="noStrike" spc="-1">
                <a:solidFill>
                  <a:schemeClr val="dk1"/>
                </a:solidFill>
                <a:latin typeface="Arial"/>
                <a:ea typeface="微软雅黑"/>
              </a:rPr>
              <a:t>制作：小无名老师</a:t>
            </a:r>
            <a:endParaRPr lang="en-US" sz="1400" b="0" strike="noStrike" spc="-1">
              <a:solidFill>
                <a:srgbClr val="000000"/>
              </a:solidFill>
              <a:latin typeface="Arial"/>
            </a:endParaRPr>
          </a:p>
          <a:p>
            <a:pPr defTabSz="914400">
              <a:lnSpc>
                <a:spcPct val="100000"/>
              </a:lnSpc>
            </a:pPr>
            <a:r>
              <a:rPr lang="zh-CN" sz="1400" b="0" strike="noStrike" spc="-1">
                <a:solidFill>
                  <a:schemeClr val="dk1"/>
                </a:solidFill>
                <a:latin typeface="Arial"/>
                <a:ea typeface="微软雅黑"/>
              </a:rPr>
              <a:t>时间：</a:t>
            </a:r>
            <a:r>
              <a:rPr lang="en-US" sz="1400" b="0" strike="noStrike" spc="-1">
                <a:solidFill>
                  <a:schemeClr val="dk1"/>
                </a:solidFill>
                <a:latin typeface="Arial"/>
                <a:ea typeface="微软雅黑"/>
              </a:rPr>
              <a:t>2024</a:t>
            </a:r>
            <a:r>
              <a:rPr lang="zh-CN" sz="1400" b="0" strike="noStrike" spc="-1">
                <a:solidFill>
                  <a:schemeClr val="dk1"/>
                </a:solidFill>
                <a:latin typeface="Arial"/>
                <a:ea typeface="微软雅黑"/>
              </a:rPr>
              <a:t>年</a:t>
            </a:r>
            <a:r>
              <a:rPr lang="en-US" sz="1400" b="0" strike="noStrike" spc="-1">
                <a:solidFill>
                  <a:schemeClr val="dk1"/>
                </a:solidFill>
                <a:latin typeface="Arial"/>
                <a:ea typeface="微软雅黑"/>
              </a:rPr>
              <a:t>X</a:t>
            </a:r>
            <a:r>
              <a:rPr lang="zh-CN" sz="1400" b="0" strike="noStrike" spc="-1">
                <a:solidFill>
                  <a:schemeClr val="dk1"/>
                </a:solidFill>
                <a:latin typeface="Arial"/>
                <a:ea typeface="微软雅黑"/>
              </a:rPr>
              <a:t>月</a:t>
            </a:r>
            <a:endParaRPr lang="en-US" sz="1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2949120" y="2560320"/>
            <a:ext cx="2262960" cy="1059480"/>
          </a:xfrm>
          <a:prstGeom prst="rect">
            <a:avLst/>
          </a:prstGeom>
          <a:noFill/>
          <a:ln w="0">
            <a:noFill/>
          </a:ln>
        </p:spPr>
        <p:txBody>
          <a:bodyPr lIns="90000" tIns="47160" rIns="90000" bIns="47160" anchor="ctr">
            <a:noAutofit/>
          </a:bodyPr>
          <a:lstStyle/>
          <a:p>
            <a:pPr indent="0" defTabSz="914400">
              <a:lnSpc>
                <a:spcPct val="100000"/>
              </a:lnSpc>
              <a:buNone/>
            </a:pPr>
            <a:r>
              <a:rPr lang="zh-CN" sz="6000" b="1" strike="noStrike" spc="299">
                <a:solidFill>
                  <a:srgbClr val="0084FF"/>
                </a:solidFill>
                <a:latin typeface="Arial"/>
                <a:ea typeface="微软雅黑"/>
              </a:rPr>
              <a:t>目</a:t>
            </a:r>
            <a:r>
              <a:rPr lang="en-US" sz="6000" b="1" strike="noStrike" spc="299">
                <a:solidFill>
                  <a:srgbClr val="0084FF"/>
                </a:solidFill>
                <a:latin typeface="Arial"/>
                <a:ea typeface="微软雅黑"/>
              </a:rPr>
              <a:t> 录</a:t>
            </a:r>
            <a:endParaRPr lang="en-US" sz="6000" b="0" strike="noStrike" spc="-1">
              <a:solidFill>
                <a:schemeClr val="dk1"/>
              </a:solidFill>
              <a:latin typeface="Arial"/>
            </a:endParaRPr>
          </a:p>
        </p:txBody>
      </p:sp>
      <p:sp>
        <p:nvSpPr>
          <p:cNvPr id="76" name="content"/>
          <p:cNvSpPr/>
          <p:nvPr/>
        </p:nvSpPr>
        <p:spPr>
          <a:xfrm>
            <a:off x="6114240" y="1506240"/>
            <a:ext cx="570564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1</a:t>
            </a:r>
            <a:r>
              <a:rPr lang="zh-CN" sz="2400" b="0" strike="noStrike" spc="-1">
                <a:solidFill>
                  <a:srgbClr val="0084FF"/>
                </a:solidFill>
                <a:latin typeface="微软雅黑"/>
                <a:ea typeface="微软雅黑"/>
              </a:rPr>
              <a:t>章  黄热病简介</a:t>
            </a:r>
            <a:endParaRPr lang="en-US" sz="2400" b="0" strike="noStrike" spc="-1">
              <a:solidFill>
                <a:srgbClr val="000000"/>
              </a:solidFill>
              <a:latin typeface="Arial"/>
            </a:endParaRPr>
          </a:p>
          <a:p>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2</a:t>
            </a:r>
            <a:r>
              <a:rPr lang="zh-CN" sz="2400" b="0" strike="noStrike" spc="-1">
                <a:solidFill>
                  <a:srgbClr val="0084FF"/>
                </a:solidFill>
                <a:latin typeface="微软雅黑"/>
                <a:ea typeface="微软雅黑"/>
              </a:rPr>
              <a:t>章  黄热病诊断</a:t>
            </a:r>
            <a:endParaRPr lang="en-US" sz="2400" b="0" strike="noStrike" spc="-1">
              <a:solidFill>
                <a:srgbClr val="000000"/>
              </a:solidFill>
              <a:latin typeface="Arial"/>
            </a:endParaRPr>
          </a:p>
          <a:p>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3</a:t>
            </a:r>
            <a:r>
              <a:rPr lang="zh-CN" sz="2400" b="0" strike="noStrike" spc="-1">
                <a:solidFill>
                  <a:srgbClr val="0084FF"/>
                </a:solidFill>
                <a:latin typeface="微软雅黑"/>
                <a:ea typeface="微软雅黑"/>
              </a:rPr>
              <a:t>章  黄热病治疗</a:t>
            </a:r>
            <a:endParaRPr lang="en-US" sz="2400" b="0" strike="noStrike" spc="-1">
              <a:solidFill>
                <a:srgbClr val="000000"/>
              </a:solidFill>
              <a:latin typeface="Arial"/>
            </a:endParaRPr>
          </a:p>
          <a:p>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4</a:t>
            </a:r>
            <a:r>
              <a:rPr lang="zh-CN" sz="2400" b="0" strike="noStrike" spc="-1">
                <a:solidFill>
                  <a:srgbClr val="0084FF"/>
                </a:solidFill>
                <a:latin typeface="微软雅黑"/>
                <a:ea typeface="微软雅黑"/>
              </a:rPr>
              <a:t>章  黄热病预防</a:t>
            </a:r>
            <a:endParaRPr lang="en-US" sz="2400" b="0" strike="noStrike" spc="-1">
              <a:solidFill>
                <a:srgbClr val="000000"/>
              </a:solidFill>
              <a:latin typeface="Arial"/>
            </a:endParaRPr>
          </a:p>
          <a:p>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5</a:t>
            </a:r>
            <a:r>
              <a:rPr lang="zh-CN" sz="2400" b="0" strike="noStrike" spc="-1">
                <a:solidFill>
                  <a:srgbClr val="0084FF"/>
                </a:solidFill>
                <a:latin typeface="微软雅黑"/>
                <a:ea typeface="微软雅黑"/>
              </a:rPr>
              <a:t>章  黄热病的特殊病例</a:t>
            </a:r>
            <a:endParaRPr lang="en-US" sz="2400" b="0" strike="noStrike" spc="-1">
              <a:solidFill>
                <a:srgbClr val="000000"/>
              </a:solidFill>
              <a:latin typeface="Arial"/>
            </a:endParaRPr>
          </a:p>
          <a:p>
            <a:pPr defTabSz="914400">
              <a:lnSpc>
                <a:spcPct val="100000"/>
              </a:lnSpc>
              <a:tabLst>
                <a:tab pos="0"/>
              </a:tabLst>
            </a:pPr>
            <a:r>
              <a:rPr lang="zh-CN" sz="2400" b="0" strike="noStrike" spc="-1">
                <a:solidFill>
                  <a:srgbClr val="0084FF"/>
                </a:solidFill>
                <a:latin typeface="微软雅黑"/>
                <a:ea typeface="微软雅黑"/>
              </a:rPr>
              <a:t>第</a:t>
            </a:r>
            <a:r>
              <a:rPr lang="en-US" sz="2400" b="0" strike="noStrike" spc="-1">
                <a:solidFill>
                  <a:srgbClr val="0084FF"/>
                </a:solidFill>
                <a:latin typeface="微软雅黑"/>
                <a:ea typeface="微软雅黑"/>
              </a:rPr>
              <a:t>6</a:t>
            </a:r>
            <a:r>
              <a:rPr lang="zh-CN" sz="2400" b="0" strike="noStrike" spc="-1">
                <a:solidFill>
                  <a:srgbClr val="0084FF"/>
                </a:solidFill>
                <a:latin typeface="微软雅黑"/>
                <a:ea typeface="微软雅黑"/>
              </a:rPr>
              <a:t>章  黄热病的研究与未来展望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1146960" y="2907000"/>
            <a:ext cx="2529360" cy="5216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0084FF"/>
              </a:buClr>
              <a:buFont typeface="Arial"/>
              <a:buChar char="●"/>
              <a:tabLst>
                <a:tab pos="1609560"/>
              </a:tabLst>
            </a:pPr>
            <a:r>
              <a:rPr lang="en-US" sz="3200" b="0" strike="noStrike" spc="148">
                <a:solidFill>
                  <a:srgbClr val="0084FF"/>
                </a:solidFill>
                <a:latin typeface="Arial"/>
                <a:ea typeface="微软雅黑"/>
              </a:rPr>
              <a:t>01</a:t>
            </a:r>
            <a:endParaRPr lang="en-US" sz="32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277520" y="25610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0084FF"/>
                </a:solidFill>
                <a:latin typeface="Arial"/>
                <a:ea typeface="微软雅黑"/>
              </a:rPr>
              <a:t>第一章 黄热病简介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黄热病概述</a:t>
            </a:r>
            <a:endParaRPr lang="en-US" sz="3600" b="0" strike="noStrike" spc="-1">
              <a:solidFill>
                <a:schemeClr val="dk1"/>
              </a:solidFill>
              <a:latin typeface="Arial"/>
            </a:endParaRPr>
          </a:p>
        </p:txBody>
      </p:sp>
      <p:sp>
        <p:nvSpPr>
          <p:cNvPr id="81"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黄热病是一种由黄热病病毒引起的急性传染病，主要通过蚊虫传播，症状包括发热、出血、肝功能异常等。</a:t>
            </a:r>
            <a:endParaRPr lang="en-US" sz="1600" b="0" strike="noStrike" spc="-1">
              <a:solidFill>
                <a:srgbClr val="000000"/>
              </a:solidFill>
              <a:latin typeface="Arial"/>
            </a:endParaRPr>
          </a:p>
        </p:txBody>
      </p:sp>
      <p:sp>
        <p:nvSpPr>
          <p:cNvPr id="82"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83" name="Group 14"/>
          <p:cNvGrpSpPr/>
          <p:nvPr/>
        </p:nvGrpSpPr>
        <p:grpSpPr>
          <a:xfrm>
            <a:off x="248400" y="290160"/>
            <a:ext cx="576360" cy="474840"/>
            <a:chOff x="248400" y="290160"/>
            <a:chExt cx="576360" cy="474840"/>
          </a:xfrm>
        </p:grpSpPr>
        <p:sp>
          <p:nvSpPr>
            <p:cNvPr id="8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6" name="Group 14"/>
          <p:cNvGrpSpPr/>
          <p:nvPr/>
        </p:nvGrpSpPr>
        <p:grpSpPr>
          <a:xfrm>
            <a:off x="248400" y="290160"/>
            <a:ext cx="576360" cy="474840"/>
            <a:chOff x="248400" y="290160"/>
            <a:chExt cx="576360" cy="474840"/>
          </a:xfrm>
        </p:grpSpPr>
        <p:sp>
          <p:nvSpPr>
            <p:cNvPr id="107"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8"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9"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0"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1"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2"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3"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4"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5"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6"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7"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8"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9"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0"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1"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2"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3"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4"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5"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127" name="title"/>
          <p:cNvSpPr/>
          <p:nvPr/>
        </p:nvSpPr>
        <p:spPr>
          <a:xfrm>
            <a:off x="4692600" y="2303280"/>
            <a:ext cx="3852360" cy="5576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黄热病病毒</a:t>
            </a:r>
            <a:endParaRPr lang="en-US" sz="2200" b="0" strike="noStrike" spc="-1">
              <a:solidFill>
                <a:srgbClr val="000000"/>
              </a:solidFill>
              <a:latin typeface="Arial"/>
            </a:endParaRPr>
          </a:p>
        </p:txBody>
      </p:sp>
      <p:sp>
        <p:nvSpPr>
          <p:cNvPr id="128" name="content"/>
          <p:cNvSpPr/>
          <p:nvPr/>
        </p:nvSpPr>
        <p:spPr>
          <a:xfrm>
            <a:off x="6598800" y="348120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黄热病病毒属于黄病毒科，是一种病毒，主要通过埃及伊蚊等蚊虫传播给人类，是世界范围内的一种重要公共卫生问题。</a:t>
            </a:r>
            <a:endParaRPr lang="en-US" sz="1400" b="0" strike="noStrike" spc="-1">
              <a:solidFill>
                <a:srgbClr val="000000"/>
              </a:solidFill>
              <a:latin typeface="Arial"/>
            </a:endParaRPr>
          </a:p>
        </p:txBody>
      </p:sp>
      <p:sp>
        <p:nvSpPr>
          <p:cNvPr id="129" name="Picture 15"/>
          <p:cNvSpPr/>
          <p:nvPr/>
        </p:nvSpPr>
        <p:spPr>
          <a:xfrm>
            <a:off x="824760" y="940320"/>
            <a:ext cx="3445200" cy="3445200"/>
          </a:xfrm>
          <a:prstGeom prst="ellipse">
            <a:avLst/>
          </a:prstGeom>
          <a:blipFill rotWithShape="0">
            <a:blip r:embed="rId2">
              <a:alphaModFix amt="4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黄热病的传播途径</a:t>
            </a:r>
            <a:endParaRPr lang="en-US" sz="3600" b="0" strike="noStrike" spc="-1">
              <a:solidFill>
                <a:schemeClr val="dk1"/>
              </a:solidFill>
              <a:latin typeface="Arial"/>
            </a:endParaRPr>
          </a:p>
        </p:txBody>
      </p:sp>
      <p:sp>
        <p:nvSpPr>
          <p:cNvPr id="131"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主要通过感染的病人及带毒者蚊虫叮咬传播</a:t>
            </a:r>
            <a:endParaRPr lang="en-US" sz="1600" b="0" strike="noStrike" spc="-1">
              <a:solidFill>
                <a:srgbClr val="000000"/>
              </a:solidFill>
              <a:latin typeface="Arial"/>
            </a:endParaRPr>
          </a:p>
        </p:txBody>
      </p:sp>
      <p:sp>
        <p:nvSpPr>
          <p:cNvPr id="132"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蚊虫叮咬传播</a:t>
            </a:r>
            <a:endParaRPr lang="en-US" sz="2000" b="0" strike="noStrike" spc="-1">
              <a:solidFill>
                <a:srgbClr val="000000"/>
              </a:solidFill>
              <a:latin typeface="Arial"/>
            </a:endParaRPr>
          </a:p>
        </p:txBody>
      </p:sp>
      <p:sp>
        <p:nvSpPr>
          <p:cNvPr id="133"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也可以通过输血、器官移植等途径传播给人类</a:t>
            </a:r>
            <a:endParaRPr lang="en-US" sz="1600" b="0" strike="noStrike" spc="-1">
              <a:solidFill>
                <a:srgbClr val="000000"/>
              </a:solidFill>
              <a:latin typeface="Arial"/>
            </a:endParaRPr>
          </a:p>
        </p:txBody>
      </p:sp>
      <p:sp>
        <p:nvSpPr>
          <p:cNvPr id="134"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其他途径传播</a:t>
            </a:r>
            <a:endParaRPr lang="en-US" sz="2000" b="0" strike="noStrike" spc="-1">
              <a:solidFill>
                <a:srgbClr val="000000"/>
              </a:solidFill>
              <a:latin typeface="Arial"/>
            </a:endParaRPr>
          </a:p>
        </p:txBody>
      </p:sp>
      <p:sp>
        <p:nvSpPr>
          <p:cNvPr id="135"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36"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7"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38"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139" name="组合 37"/>
          <p:cNvGrpSpPr/>
          <p:nvPr/>
        </p:nvGrpSpPr>
        <p:grpSpPr>
          <a:xfrm>
            <a:off x="483840" y="6200640"/>
            <a:ext cx="11235600" cy="158400"/>
            <a:chOff x="483840" y="6200640"/>
            <a:chExt cx="11235600" cy="158400"/>
          </a:xfrm>
        </p:grpSpPr>
        <p:sp>
          <p:nvSpPr>
            <p:cNvPr id="140" name="AutoShape 5"/>
            <p:cNvSpPr/>
            <p:nvPr/>
          </p:nvSpPr>
          <p:spPr>
            <a:xfrm>
              <a:off x="2499480" y="623628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1" name="AutoShape 6"/>
            <p:cNvSpPr/>
            <p:nvPr/>
          </p:nvSpPr>
          <p:spPr>
            <a:xfrm>
              <a:off x="483840" y="623628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2" name="AutoShape 7"/>
            <p:cNvSpPr/>
            <p:nvPr/>
          </p:nvSpPr>
          <p:spPr>
            <a:xfrm>
              <a:off x="1375920" y="620064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4" name="AutoShape 9"/>
            <p:cNvSpPr/>
            <p:nvPr/>
          </p:nvSpPr>
          <p:spPr>
            <a:xfrm>
              <a:off x="1827000" y="621396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5" name="AutoShape 10"/>
            <p:cNvSpPr/>
            <p:nvPr/>
          </p:nvSpPr>
          <p:spPr>
            <a:xfrm>
              <a:off x="202752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46" name="AutoShape 11"/>
            <p:cNvSpPr/>
            <p:nvPr/>
          </p:nvSpPr>
          <p:spPr>
            <a:xfrm>
              <a:off x="2224440" y="621468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47" name="Group 14"/>
          <p:cNvGrpSpPr/>
          <p:nvPr/>
        </p:nvGrpSpPr>
        <p:grpSpPr>
          <a:xfrm>
            <a:off x="248400" y="290160"/>
            <a:ext cx="576360" cy="474840"/>
            <a:chOff x="248400" y="290160"/>
            <a:chExt cx="576360" cy="474840"/>
          </a:xfrm>
        </p:grpSpPr>
        <p:sp>
          <p:nvSpPr>
            <p:cNvPr id="14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黄热病的临床表现</a:t>
            </a:r>
            <a:endParaRPr lang="en-US" sz="3600" b="0" strike="noStrike" spc="-1">
              <a:solidFill>
                <a:schemeClr val="dk1"/>
              </a:solidFill>
              <a:latin typeface="Arial"/>
            </a:endParaRPr>
          </a:p>
        </p:txBody>
      </p:sp>
      <p:sp>
        <p:nvSpPr>
          <p:cNvPr id="169"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出血症状</a:t>
            </a:r>
            <a:endParaRPr lang="en-US" sz="2000" b="0" strike="noStrike" spc="-1">
              <a:solidFill>
                <a:srgbClr val="000000"/>
              </a:solidFill>
              <a:latin typeface="Arial"/>
            </a:endParaRPr>
          </a:p>
        </p:txBody>
      </p:sp>
      <p:sp>
        <p:nvSpPr>
          <p:cNvPr id="171"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皮肤出血点、黏膜出血</a:t>
            </a:r>
            <a:endParaRPr lang="en-US" sz="1600" b="0" strike="noStrike" spc="-1">
              <a:solidFill>
                <a:srgbClr val="000000"/>
              </a:solidFill>
              <a:latin typeface="Arial"/>
            </a:endParaRPr>
          </a:p>
        </p:txBody>
      </p:sp>
      <p:sp>
        <p:nvSpPr>
          <p:cNvPr id="172"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黄疸</a:t>
            </a:r>
            <a:endParaRPr lang="en-US" sz="2000" b="0" strike="noStrike" spc="-1">
              <a:solidFill>
                <a:srgbClr val="000000"/>
              </a:solidFill>
              <a:latin typeface="Arial"/>
            </a:endParaRPr>
          </a:p>
        </p:txBody>
      </p:sp>
      <p:sp>
        <p:nvSpPr>
          <p:cNvPr id="174"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肝功能异常导致黄疸</a:t>
            </a:r>
            <a:endParaRPr lang="en-US" sz="1600" b="0" strike="noStrike" spc="-1">
              <a:solidFill>
                <a:srgbClr val="000000"/>
              </a:solidFill>
              <a:latin typeface="Arial"/>
            </a:endParaRPr>
          </a:p>
        </p:txBody>
      </p:sp>
      <p:sp>
        <p:nvSpPr>
          <p:cNvPr id="175"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休克</a:t>
            </a:r>
            <a:endParaRPr lang="en-US" sz="2000" b="0" strike="noStrike" spc="-1">
              <a:solidFill>
                <a:srgbClr val="000000"/>
              </a:solidFill>
              <a:latin typeface="Arial"/>
            </a:endParaRPr>
          </a:p>
        </p:txBody>
      </p:sp>
      <p:sp>
        <p:nvSpPr>
          <p:cNvPr id="177"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血压下降，器官衰竭</a:t>
            </a:r>
            <a:endParaRPr lang="en-US" sz="1600" b="0" strike="noStrike" spc="-1">
              <a:solidFill>
                <a:srgbClr val="000000"/>
              </a:solidFill>
              <a:latin typeface="Arial"/>
            </a:endParaRPr>
          </a:p>
        </p:txBody>
      </p:sp>
      <p:sp>
        <p:nvSpPr>
          <p:cNvPr id="178"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急性期症状</a:t>
            </a:r>
            <a:endParaRPr lang="en-US" sz="2000" b="0" strike="noStrike" spc="-1">
              <a:solidFill>
                <a:srgbClr val="000000"/>
              </a:solidFill>
              <a:latin typeface="Arial"/>
            </a:endParaRPr>
          </a:p>
        </p:txBody>
      </p:sp>
      <p:sp>
        <p:nvSpPr>
          <p:cNvPr id="180"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高热、头痛、肌肉疼痛</a:t>
            </a:r>
            <a:endParaRPr lang="en-US" sz="1600" b="0" strike="noStrike" spc="-1">
              <a:solidFill>
                <a:srgbClr val="000000"/>
              </a:solidFill>
              <a:latin typeface="Arial"/>
            </a:endParaRPr>
          </a:p>
        </p:txBody>
      </p:sp>
      <p:grpSp>
        <p:nvGrpSpPr>
          <p:cNvPr id="181" name="组合 37"/>
          <p:cNvGrpSpPr/>
          <p:nvPr/>
        </p:nvGrpSpPr>
        <p:grpSpPr>
          <a:xfrm>
            <a:off x="483840" y="6292800"/>
            <a:ext cx="11235600" cy="158400"/>
            <a:chOff x="483840" y="6292800"/>
            <a:chExt cx="11235600" cy="158400"/>
          </a:xfrm>
        </p:grpSpPr>
        <p:sp>
          <p:nvSpPr>
            <p:cNvPr id="182"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3"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4"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5"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6"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7"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88"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89" name="Group 14"/>
          <p:cNvGrpSpPr/>
          <p:nvPr/>
        </p:nvGrpSpPr>
        <p:grpSpPr>
          <a:xfrm>
            <a:off x="248400" y="290160"/>
            <a:ext cx="576360" cy="474840"/>
            <a:chOff x="248400" y="290160"/>
            <a:chExt cx="576360" cy="474840"/>
          </a:xfrm>
        </p:grpSpPr>
        <p:sp>
          <p:nvSpPr>
            <p:cNvPr id="190"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1"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2"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3"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4"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5"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6"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7"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8"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9"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0"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1"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2"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3"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4"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5"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6"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7"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8"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9"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黄热病防控措施</a:t>
            </a:r>
            <a:endParaRPr lang="en-US" sz="3600" b="0" strike="noStrike" spc="-1">
              <a:solidFill>
                <a:schemeClr val="dk1"/>
              </a:solidFill>
              <a:latin typeface="Arial"/>
            </a:endParaRPr>
          </a:p>
        </p:txBody>
      </p:sp>
      <p:sp>
        <p:nvSpPr>
          <p:cNvPr id="21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预防效果显著</a:t>
            </a:r>
            <a:endParaRPr lang="en-US" sz="1400" b="0" strike="noStrike" spc="-1">
              <a:solidFill>
                <a:srgbClr val="000000"/>
              </a:solidFill>
              <a:latin typeface="Arial"/>
            </a:endParaRPr>
          </a:p>
        </p:txBody>
      </p:sp>
      <p:sp>
        <p:nvSpPr>
          <p:cNvPr id="21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疫苗接种</a:t>
            </a:r>
            <a:endParaRPr lang="en-US" sz="2000" b="0" strike="noStrike" spc="-1">
              <a:solidFill>
                <a:srgbClr val="000000"/>
              </a:solidFill>
              <a:latin typeface="Arial"/>
            </a:endParaRPr>
          </a:p>
        </p:txBody>
      </p:sp>
      <p:sp>
        <p:nvSpPr>
          <p:cNvPr id="21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4" name="椭圆 14"/>
          <p:cNvSpPr/>
          <p:nvPr/>
        </p:nvSpPr>
        <p:spPr>
          <a:xfrm>
            <a:off x="711360" y="50724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5" name="content.3.subtitle"/>
          <p:cNvSpPr/>
          <p:nvPr/>
        </p:nvSpPr>
        <p:spPr>
          <a:xfrm>
            <a:off x="1375560" y="542484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及时治疗可提高生存率</a:t>
            </a:r>
            <a:endParaRPr lang="en-US" sz="1400" b="0" strike="noStrike" spc="-1">
              <a:solidFill>
                <a:srgbClr val="000000"/>
              </a:solidFill>
              <a:latin typeface="Arial"/>
            </a:endParaRPr>
          </a:p>
        </p:txBody>
      </p:sp>
      <p:sp>
        <p:nvSpPr>
          <p:cNvPr id="216" name="content.3.title"/>
          <p:cNvSpPr/>
          <p:nvPr/>
        </p:nvSpPr>
        <p:spPr>
          <a:xfrm>
            <a:off x="1371600" y="468684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早期诊断</a:t>
            </a:r>
            <a:endParaRPr lang="en-US" sz="2000" b="0" strike="noStrike" spc="-1">
              <a:solidFill>
                <a:srgbClr val="000000"/>
              </a:solidFill>
              <a:latin typeface="Arial"/>
            </a:endParaRPr>
          </a:p>
        </p:txBody>
      </p:sp>
      <p:sp>
        <p:nvSpPr>
          <p:cNvPr id="217" name="椭圆 18"/>
          <p:cNvSpPr/>
          <p:nvPr/>
        </p:nvSpPr>
        <p:spPr>
          <a:xfrm>
            <a:off x="669960" y="34815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8" name="content.2.subtitle"/>
          <p:cNvSpPr/>
          <p:nvPr/>
        </p:nvSpPr>
        <p:spPr>
          <a:xfrm>
            <a:off x="1331640" y="383652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减少蚊虫传播</a:t>
            </a:r>
            <a:endParaRPr lang="en-US" sz="1400" b="0" strike="noStrike" spc="-1">
              <a:solidFill>
                <a:srgbClr val="000000"/>
              </a:solidFill>
              <a:latin typeface="Arial"/>
            </a:endParaRPr>
          </a:p>
        </p:txBody>
      </p:sp>
      <p:sp>
        <p:nvSpPr>
          <p:cNvPr id="219" name="content.2.title"/>
          <p:cNvSpPr/>
          <p:nvPr/>
        </p:nvSpPr>
        <p:spPr>
          <a:xfrm>
            <a:off x="1329840" y="309888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灭蚊措施</a:t>
            </a:r>
            <a:endParaRPr lang="en-US" sz="2000" b="0" strike="noStrike" spc="-1">
              <a:solidFill>
                <a:srgbClr val="000000"/>
              </a:solidFill>
              <a:latin typeface="Arial"/>
            </a:endParaRPr>
          </a:p>
        </p:txBody>
      </p:sp>
      <p:grpSp>
        <p:nvGrpSpPr>
          <p:cNvPr id="220" name="Group 14"/>
          <p:cNvGrpSpPr/>
          <p:nvPr/>
        </p:nvGrpSpPr>
        <p:grpSpPr>
          <a:xfrm>
            <a:off x="248400" y="290160"/>
            <a:ext cx="576360" cy="474840"/>
            <a:chOff x="248400" y="290160"/>
            <a:chExt cx="576360" cy="474840"/>
          </a:xfrm>
        </p:grpSpPr>
        <p:sp>
          <p:nvSpPr>
            <p:cNvPr id="22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241" name="Picture 8"/>
          <p:cNvSpPr/>
          <p:nvPr/>
        </p:nvSpPr>
        <p:spPr>
          <a:xfrm>
            <a:off x="7811280" y="0"/>
            <a:ext cx="4380480" cy="4380480"/>
          </a:xfrm>
          <a:prstGeom prst="ellipse">
            <a:avLst/>
          </a:prstGeom>
          <a:blipFill rotWithShape="0">
            <a:blip r:embed="rId2">
              <a:alphaModFix amt="6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42"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243"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黄热病是一种严重的传染病，及时的预防和治疗至关重要，保持清洁卫生，注重个人防护，有助于防止疾病传播。</a:t>
            </a:r>
            <a:endParaRPr lang="en-US" sz="1600" b="0" strike="noStrike" spc="-1">
              <a:solidFill>
                <a:srgbClr val="000000"/>
              </a:solidFill>
              <a:latin typeface="Arial"/>
            </a:endParaRPr>
          </a:p>
        </p:txBody>
      </p:sp>
      <p:sp>
        <p:nvSpPr>
          <p:cNvPr id="244"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245" name="Group 14"/>
          <p:cNvGrpSpPr/>
          <p:nvPr/>
        </p:nvGrpSpPr>
        <p:grpSpPr>
          <a:xfrm>
            <a:off x="248400" y="290160"/>
            <a:ext cx="576360" cy="474840"/>
            <a:chOff x="248400" y="290160"/>
            <a:chExt cx="576360" cy="474840"/>
          </a:xfrm>
        </p:grpSpPr>
        <p:sp>
          <p:nvSpPr>
            <p:cNvPr id="24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66" name="PlaceHolder 1"/>
          <p:cNvSpPr>
            <a:spLocks noGrp="1"/>
          </p:cNvSpPr>
          <p:nvPr>
            <p:ph/>
          </p:nvPr>
        </p:nvSpPr>
        <p:spPr>
          <a:xfrm>
            <a:off x="1146960" y="2907000"/>
            <a:ext cx="2529360" cy="5216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0084FF"/>
              </a:buClr>
              <a:buFont typeface="Arial"/>
              <a:buChar char="●"/>
              <a:tabLst>
                <a:tab pos="1609560"/>
              </a:tabLst>
            </a:pPr>
            <a:r>
              <a:rPr lang="en-US" sz="3200" b="0" strike="noStrike" spc="148">
                <a:solidFill>
                  <a:srgbClr val="0084FF"/>
                </a:solidFill>
                <a:latin typeface="Arial"/>
                <a:ea typeface="微软雅黑"/>
              </a:rPr>
              <a:t>02</a:t>
            </a:r>
            <a:endParaRPr lang="en-US" sz="3200" b="0" strike="noStrike" spc="148">
              <a:solidFill>
                <a:schemeClr val="dk1">
                  <a:lumMod val="65000"/>
                  <a:lumOff val="35000"/>
                </a:schemeClr>
              </a:solidFill>
              <a:latin typeface="Arial"/>
            </a:endParaRPr>
          </a:p>
        </p:txBody>
      </p:sp>
      <p:sp>
        <p:nvSpPr>
          <p:cNvPr id="267" name="PlaceHolder 2"/>
          <p:cNvSpPr>
            <a:spLocks noGrp="1"/>
          </p:cNvSpPr>
          <p:nvPr>
            <p:ph type="title" idx="4294967295"/>
          </p:nvPr>
        </p:nvSpPr>
        <p:spPr>
          <a:xfrm>
            <a:off x="4277520" y="25610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0084FF"/>
                </a:solidFill>
                <a:latin typeface="Arial"/>
                <a:ea typeface="微软雅黑"/>
              </a:rPr>
              <a:t>第</a:t>
            </a:r>
            <a:r>
              <a:rPr lang="en-US" sz="3600" b="1" strike="noStrike" spc="299">
                <a:solidFill>
                  <a:srgbClr val="0084FF"/>
                </a:solidFill>
                <a:latin typeface="Arial"/>
                <a:ea typeface="微软雅黑"/>
              </a:rPr>
              <a:t>2</a:t>
            </a:r>
            <a:r>
              <a:rPr lang="zh-CN" sz="3600" b="1" strike="noStrike" spc="299">
                <a:solidFill>
                  <a:srgbClr val="0084FF"/>
                </a:solidFill>
                <a:latin typeface="Arial"/>
                <a:ea typeface="微软雅黑"/>
              </a:rPr>
              <a:t>章 黄热病诊断</a:t>
            </a:r>
            <a:endParaRPr lang="en-US" sz="3600" b="0" strike="noStrike" spc="-1">
              <a:solidFill>
                <a:schemeClr val="dk1"/>
              </a:solidFill>
              <a:latin typeface="Arial"/>
            </a:endParaRPr>
          </a:p>
        </p:txBody>
      </p:sp>
      <p:sp>
        <p:nvSpPr>
          <p:cNvPr id="2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0"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71" name="Group 14"/>
          <p:cNvGrpSpPr/>
          <p:nvPr/>
        </p:nvGrpSpPr>
        <p:grpSpPr>
          <a:xfrm>
            <a:off x="248400" y="290160"/>
            <a:ext cx="576360" cy="474840"/>
            <a:chOff x="248400" y="290160"/>
            <a:chExt cx="576360" cy="474840"/>
          </a:xfrm>
        </p:grpSpPr>
        <p:sp>
          <p:nvSpPr>
            <p:cNvPr id="27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292" name="title"/>
          <p:cNvSpPr/>
          <p:nvPr/>
        </p:nvSpPr>
        <p:spPr>
          <a:xfrm>
            <a:off x="4692600" y="2303280"/>
            <a:ext cx="3852360" cy="5576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临床诊断</a:t>
            </a:r>
            <a:endParaRPr lang="en-US" sz="2200" b="0" strike="noStrike" spc="-1">
              <a:solidFill>
                <a:srgbClr val="000000"/>
              </a:solidFill>
              <a:latin typeface="Arial"/>
            </a:endParaRPr>
          </a:p>
        </p:txBody>
      </p:sp>
      <p:sp>
        <p:nvSpPr>
          <p:cNvPr id="293" name="content"/>
          <p:cNvSpPr/>
          <p:nvPr/>
        </p:nvSpPr>
        <p:spPr>
          <a:xfrm>
            <a:off x="6598800" y="348120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黄热病的临床诊断是通过收集病史、观察临床表现和进行相应的实验室检查来进行判断。医生需要排除其他发热疾病，以确保准确诊断黄热病。</a:t>
            </a:r>
            <a:endParaRPr lang="en-US" sz="1400" b="0" strike="noStrike" spc="-1">
              <a:solidFill>
                <a:srgbClr val="000000"/>
              </a:solidFill>
              <a:latin typeface="Arial"/>
            </a:endParaRPr>
          </a:p>
        </p:txBody>
      </p:sp>
      <p:sp>
        <p:nvSpPr>
          <p:cNvPr id="294" name="Picture 15"/>
          <p:cNvSpPr/>
          <p:nvPr/>
        </p:nvSpPr>
        <p:spPr>
          <a:xfrm>
            <a:off x="824760" y="940320"/>
            <a:ext cx="3445200" cy="3445200"/>
          </a:xfrm>
          <a:prstGeom prst="ellipse">
            <a:avLst/>
          </a:prstGeom>
          <a:blipFill rotWithShape="0">
            <a:blip r:embed="rId2">
              <a:alphaModFix amt="4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95"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实验室检查</a:t>
            </a:r>
            <a:endParaRPr lang="en-US" sz="3600" b="0" strike="noStrike" spc="-1">
              <a:solidFill>
                <a:schemeClr val="dk1"/>
              </a:solidFill>
              <a:latin typeface="Arial"/>
            </a:endParaRPr>
          </a:p>
        </p:txBody>
      </p:sp>
      <p:sp>
        <p:nvSpPr>
          <p:cNvPr id="296"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检测病毒抗体</a:t>
            </a:r>
            <a:endParaRPr lang="en-US" sz="1600" b="0" strike="noStrike" spc="-1">
              <a:solidFill>
                <a:srgbClr val="000000"/>
              </a:solidFill>
              <a:latin typeface="Arial"/>
            </a:endParaRPr>
          </a:p>
        </p:txBody>
      </p:sp>
      <p:sp>
        <p:nvSpPr>
          <p:cNvPr id="297"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血清学检测</a:t>
            </a:r>
            <a:endParaRPr lang="en-US" sz="2000" b="0" strike="noStrike" spc="-1">
              <a:solidFill>
                <a:srgbClr val="000000"/>
              </a:solidFill>
              <a:latin typeface="Arial"/>
            </a:endParaRPr>
          </a:p>
        </p:txBody>
      </p:sp>
      <p:sp>
        <p:nvSpPr>
          <p:cNvPr id="298"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检测病毒</a:t>
            </a:r>
            <a:r>
              <a:rPr lang="en-US" sz="1600" b="0" strike="noStrike" spc="-1">
                <a:solidFill>
                  <a:schemeClr val="dk1">
                    <a:lumMod val="85000"/>
                    <a:lumOff val="15000"/>
                  </a:schemeClr>
                </a:solidFill>
                <a:latin typeface="微软雅黑"/>
                <a:ea typeface="微软雅黑"/>
              </a:rPr>
              <a:t>RNA</a:t>
            </a:r>
            <a:endParaRPr lang="en-US" sz="1600" b="0" strike="noStrike" spc="-1">
              <a:solidFill>
                <a:srgbClr val="000000"/>
              </a:solidFill>
              <a:latin typeface="Arial"/>
            </a:endParaRPr>
          </a:p>
        </p:txBody>
      </p:sp>
      <p:sp>
        <p:nvSpPr>
          <p:cNvPr id="299"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分子生物学检测</a:t>
            </a:r>
            <a:endParaRPr lang="en-US" sz="2000" b="0" strike="noStrike" spc="-1">
              <a:solidFill>
                <a:srgbClr val="000000"/>
              </a:solidFill>
              <a:latin typeface="Arial"/>
            </a:endParaRPr>
          </a:p>
        </p:txBody>
      </p:sp>
      <p:sp>
        <p:nvSpPr>
          <p:cNvPr id="300"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观察血象变化</a:t>
            </a:r>
            <a:endParaRPr lang="en-US" sz="1600" b="0" strike="noStrike" spc="-1">
              <a:solidFill>
                <a:srgbClr val="000000"/>
              </a:solidFill>
              <a:latin typeface="Arial"/>
            </a:endParaRPr>
          </a:p>
        </p:txBody>
      </p:sp>
      <p:sp>
        <p:nvSpPr>
          <p:cNvPr id="301"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血液学检查</a:t>
            </a:r>
            <a:endParaRPr lang="en-US" sz="2000" b="0" strike="noStrike" spc="-1">
              <a:solidFill>
                <a:srgbClr val="000000"/>
              </a:solidFill>
              <a:latin typeface="Arial"/>
            </a:endParaRPr>
          </a:p>
        </p:txBody>
      </p:sp>
      <p:sp>
        <p:nvSpPr>
          <p:cNvPr id="302"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03"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304" name="组合 37"/>
          <p:cNvGrpSpPr/>
          <p:nvPr/>
        </p:nvGrpSpPr>
        <p:grpSpPr>
          <a:xfrm>
            <a:off x="483840" y="6200640"/>
            <a:ext cx="11235600" cy="158400"/>
            <a:chOff x="483840" y="6200640"/>
            <a:chExt cx="11235600" cy="158400"/>
          </a:xfrm>
        </p:grpSpPr>
        <p:sp>
          <p:nvSpPr>
            <p:cNvPr id="305" name="AutoShape 5"/>
            <p:cNvSpPr/>
            <p:nvPr/>
          </p:nvSpPr>
          <p:spPr>
            <a:xfrm>
              <a:off x="2499480" y="623628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06" name="AutoShape 6"/>
            <p:cNvSpPr/>
            <p:nvPr/>
          </p:nvSpPr>
          <p:spPr>
            <a:xfrm>
              <a:off x="483840" y="623628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07" name="AutoShape 7"/>
            <p:cNvSpPr/>
            <p:nvPr/>
          </p:nvSpPr>
          <p:spPr>
            <a:xfrm>
              <a:off x="1375920" y="620064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08"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09" name="AutoShape 9"/>
            <p:cNvSpPr/>
            <p:nvPr/>
          </p:nvSpPr>
          <p:spPr>
            <a:xfrm>
              <a:off x="1827000" y="621396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10" name="AutoShape 10"/>
            <p:cNvSpPr/>
            <p:nvPr/>
          </p:nvSpPr>
          <p:spPr>
            <a:xfrm>
              <a:off x="202752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11" name="AutoShape 11"/>
            <p:cNvSpPr/>
            <p:nvPr/>
          </p:nvSpPr>
          <p:spPr>
            <a:xfrm>
              <a:off x="2224440" y="621468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12" name="Group 14"/>
          <p:cNvGrpSpPr/>
          <p:nvPr/>
        </p:nvGrpSpPr>
        <p:grpSpPr>
          <a:xfrm>
            <a:off x="248400" y="290160"/>
            <a:ext cx="576360" cy="474840"/>
            <a:chOff x="248400" y="290160"/>
            <a:chExt cx="576360" cy="474840"/>
          </a:xfrm>
        </p:grpSpPr>
        <p:sp>
          <p:nvSpPr>
            <p:cNvPr id="31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333"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影像学检查</a:t>
            </a:r>
            <a:endParaRPr lang="en-US" sz="3600" b="0" strike="noStrike" spc="-1">
              <a:solidFill>
                <a:schemeClr val="dk1"/>
              </a:solidFill>
              <a:latin typeface="Arial"/>
            </a:endParaRPr>
          </a:p>
        </p:txBody>
      </p:sp>
      <p:sp>
        <p:nvSpPr>
          <p:cNvPr id="33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观察肺部情况</a:t>
            </a:r>
            <a:endParaRPr lang="en-US" sz="1400" b="0" strike="noStrike" spc="-1">
              <a:solidFill>
                <a:srgbClr val="000000"/>
              </a:solidFill>
              <a:latin typeface="Arial"/>
            </a:endParaRPr>
          </a:p>
        </p:txBody>
      </p:sp>
      <p:sp>
        <p:nvSpPr>
          <p:cNvPr id="33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a:t>
            </a:r>
            <a:r>
              <a:rPr lang="zh-CN" sz="2000" b="1" strike="noStrike" spc="-1">
                <a:solidFill>
                  <a:schemeClr val="accent1"/>
                </a:solidFill>
                <a:latin typeface="微软雅黑"/>
                <a:ea typeface="微软雅黑"/>
              </a:rPr>
              <a:t>线检查</a:t>
            </a:r>
            <a:endParaRPr lang="en-US" sz="2000" b="0" strike="noStrike" spc="-1">
              <a:solidFill>
                <a:srgbClr val="000000"/>
              </a:solidFill>
              <a:latin typeface="Arial"/>
            </a:endParaRPr>
          </a:p>
        </p:txBody>
      </p:sp>
      <p:sp>
        <p:nvSpPr>
          <p:cNvPr id="33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37" name="椭圆 14"/>
          <p:cNvSpPr/>
          <p:nvPr/>
        </p:nvSpPr>
        <p:spPr>
          <a:xfrm>
            <a:off x="711360" y="50724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38" name="content.3.subtitle"/>
          <p:cNvSpPr/>
          <p:nvPr/>
        </p:nvSpPr>
        <p:spPr>
          <a:xfrm>
            <a:off x="1375560" y="542484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39" name="content.3.title"/>
          <p:cNvSpPr/>
          <p:nvPr/>
        </p:nvSpPr>
        <p:spPr>
          <a:xfrm>
            <a:off x="1371600" y="468684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340" name="椭圆 18"/>
          <p:cNvSpPr/>
          <p:nvPr/>
        </p:nvSpPr>
        <p:spPr>
          <a:xfrm>
            <a:off x="669960" y="34815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41" name="content.2.subtitle"/>
          <p:cNvSpPr/>
          <p:nvPr/>
        </p:nvSpPr>
        <p:spPr>
          <a:xfrm>
            <a:off x="1331640" y="383652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了解器官受损情况</a:t>
            </a:r>
            <a:endParaRPr lang="en-US" sz="1400" b="0" strike="noStrike" spc="-1">
              <a:solidFill>
                <a:srgbClr val="000000"/>
              </a:solidFill>
              <a:latin typeface="Arial"/>
            </a:endParaRPr>
          </a:p>
        </p:txBody>
      </p:sp>
      <p:sp>
        <p:nvSpPr>
          <p:cNvPr id="342" name="content.2.title"/>
          <p:cNvSpPr/>
          <p:nvPr/>
        </p:nvSpPr>
        <p:spPr>
          <a:xfrm>
            <a:off x="1329840" y="309888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CT</a:t>
            </a:r>
            <a:r>
              <a:rPr lang="zh-CN" sz="2000" b="1" strike="noStrike" spc="-1">
                <a:solidFill>
                  <a:schemeClr val="accent1"/>
                </a:solidFill>
                <a:latin typeface="微软雅黑"/>
                <a:ea typeface="微软雅黑"/>
              </a:rPr>
              <a:t>检查</a:t>
            </a:r>
            <a:endParaRPr lang="en-US" sz="2000" b="0" strike="noStrike" spc="-1">
              <a:solidFill>
                <a:srgbClr val="000000"/>
              </a:solidFill>
              <a:latin typeface="Arial"/>
            </a:endParaRPr>
          </a:p>
        </p:txBody>
      </p:sp>
      <p:grpSp>
        <p:nvGrpSpPr>
          <p:cNvPr id="343" name="Group 14"/>
          <p:cNvGrpSpPr/>
          <p:nvPr/>
        </p:nvGrpSpPr>
        <p:grpSpPr>
          <a:xfrm>
            <a:off x="248400" y="290160"/>
            <a:ext cx="576360" cy="474840"/>
            <a:chOff x="248400" y="290160"/>
            <a:chExt cx="576360" cy="474840"/>
          </a:xfrm>
        </p:grpSpPr>
        <p:sp>
          <p:nvSpPr>
            <p:cNvPr id="34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364" name="Picture 8"/>
          <p:cNvSpPr/>
          <p:nvPr/>
        </p:nvSpPr>
        <p:spPr>
          <a:xfrm>
            <a:off x="7811280" y="0"/>
            <a:ext cx="4380480" cy="4380480"/>
          </a:xfrm>
          <a:prstGeom prst="ellipse">
            <a:avLst/>
          </a:prstGeom>
          <a:blipFill rotWithShape="0">
            <a:blip r:embed="rId2">
              <a:alphaModFix amt="6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365"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临床分型</a:t>
            </a:r>
            <a:endParaRPr lang="en-US" sz="3600" b="0" strike="noStrike" spc="-1">
              <a:solidFill>
                <a:schemeClr val="dk1"/>
              </a:solidFill>
              <a:latin typeface="Arial"/>
            </a:endParaRPr>
          </a:p>
        </p:txBody>
      </p:sp>
      <p:sp>
        <p:nvSpPr>
          <p:cNvPr id="366"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7"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非典型型</a:t>
            </a:r>
            <a:endParaRPr lang="en-US" sz="2000" b="0" strike="noStrike" spc="-1">
              <a:solidFill>
                <a:srgbClr val="000000"/>
              </a:solidFill>
              <a:latin typeface="Arial"/>
            </a:endParaRPr>
          </a:p>
        </p:txBody>
      </p:sp>
      <p:sp>
        <p:nvSpPr>
          <p:cNvPr id="368"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症状不典型，易与其他疾病混淆</a:t>
            </a:r>
            <a:endParaRPr lang="en-US" sz="1600" b="0" strike="noStrike" spc="-1">
              <a:solidFill>
                <a:srgbClr val="000000"/>
              </a:solidFill>
              <a:latin typeface="Arial"/>
            </a:endParaRPr>
          </a:p>
        </p:txBody>
      </p:sp>
      <p:sp>
        <p:nvSpPr>
          <p:cNvPr id="369"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0"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无黄热病病毒感染</a:t>
            </a:r>
            <a:endParaRPr lang="en-US" sz="2000" b="0" strike="noStrike" spc="-1">
              <a:solidFill>
                <a:srgbClr val="000000"/>
              </a:solidFill>
              <a:latin typeface="Arial"/>
            </a:endParaRPr>
          </a:p>
        </p:txBody>
      </p:sp>
      <p:sp>
        <p:nvSpPr>
          <p:cNvPr id="371"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症状与黄热病相似，但无病毒感染</a:t>
            </a:r>
            <a:endParaRPr lang="en-US" sz="1600" b="0" strike="noStrike" spc="-1">
              <a:solidFill>
                <a:srgbClr val="000000"/>
              </a:solidFill>
              <a:latin typeface="Arial"/>
            </a:endParaRPr>
          </a:p>
        </p:txBody>
      </p:sp>
      <p:sp>
        <p:nvSpPr>
          <p:cNvPr id="372"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3"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74"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75"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6"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典型型</a:t>
            </a:r>
            <a:endParaRPr lang="en-US" sz="2000" b="0" strike="noStrike" spc="-1">
              <a:solidFill>
                <a:srgbClr val="000000"/>
              </a:solidFill>
              <a:latin typeface="Arial"/>
            </a:endParaRPr>
          </a:p>
        </p:txBody>
      </p:sp>
      <p:sp>
        <p:nvSpPr>
          <p:cNvPr id="377"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具有明显的黄疸、出血、血小板减少等特点</a:t>
            </a:r>
            <a:endParaRPr lang="en-US" sz="1600" b="0" strike="noStrike" spc="-1">
              <a:solidFill>
                <a:srgbClr val="000000"/>
              </a:solidFill>
              <a:latin typeface="Arial"/>
            </a:endParaRPr>
          </a:p>
        </p:txBody>
      </p:sp>
      <p:grpSp>
        <p:nvGrpSpPr>
          <p:cNvPr id="378" name="组合 37"/>
          <p:cNvGrpSpPr/>
          <p:nvPr/>
        </p:nvGrpSpPr>
        <p:grpSpPr>
          <a:xfrm>
            <a:off x="483840" y="6292800"/>
            <a:ext cx="11235600" cy="158400"/>
            <a:chOff x="483840" y="6292800"/>
            <a:chExt cx="11235600" cy="158400"/>
          </a:xfrm>
        </p:grpSpPr>
        <p:sp>
          <p:nvSpPr>
            <p:cNvPr id="379"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0"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1"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2"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3"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4"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85"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86" name="Group 14"/>
          <p:cNvGrpSpPr/>
          <p:nvPr/>
        </p:nvGrpSpPr>
        <p:grpSpPr>
          <a:xfrm>
            <a:off x="248400" y="290160"/>
            <a:ext cx="576360" cy="474840"/>
            <a:chOff x="248400" y="290160"/>
            <a:chExt cx="576360" cy="474840"/>
          </a:xfrm>
        </p:grpSpPr>
        <p:sp>
          <p:nvSpPr>
            <p:cNvPr id="387"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8"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9"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0"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1"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2"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3"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4"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5"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6"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7"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8"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9"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0"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1"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2"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3"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4"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5"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6"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407"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408"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黄热病的诊断是一个复杂的过程，需要综合运用不同的方法来辅助确诊。临床医生在诊断过程中需要严格按照规范操作，以避免误诊漏诊，提高患者治疗的成功率。</a:t>
            </a:r>
            <a:endParaRPr lang="en-US" sz="1600" b="0" strike="noStrike" spc="-1">
              <a:solidFill>
                <a:srgbClr val="000000"/>
              </a:solidFill>
              <a:latin typeface="Arial"/>
            </a:endParaRPr>
          </a:p>
        </p:txBody>
      </p:sp>
      <p:sp>
        <p:nvSpPr>
          <p:cNvPr id="409"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410" name="Group 14"/>
          <p:cNvGrpSpPr/>
          <p:nvPr/>
        </p:nvGrpSpPr>
        <p:grpSpPr>
          <a:xfrm>
            <a:off x="248400" y="290160"/>
            <a:ext cx="576360" cy="474840"/>
            <a:chOff x="248400" y="290160"/>
            <a:chExt cx="576360" cy="474840"/>
          </a:xfrm>
        </p:grpSpPr>
        <p:sp>
          <p:nvSpPr>
            <p:cNvPr id="41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31" name="PlaceHolder 1"/>
          <p:cNvSpPr>
            <a:spLocks noGrp="1"/>
          </p:cNvSpPr>
          <p:nvPr>
            <p:ph/>
          </p:nvPr>
        </p:nvSpPr>
        <p:spPr>
          <a:xfrm>
            <a:off x="1146960" y="2907000"/>
            <a:ext cx="2529360" cy="5216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0084FF"/>
              </a:buClr>
              <a:buFont typeface="Arial"/>
              <a:buChar char="●"/>
              <a:tabLst>
                <a:tab pos="1609560"/>
              </a:tabLst>
            </a:pPr>
            <a:r>
              <a:rPr lang="en-US" sz="3200" b="0" strike="noStrike" spc="148">
                <a:solidFill>
                  <a:srgbClr val="0084FF"/>
                </a:solidFill>
                <a:latin typeface="Arial"/>
                <a:ea typeface="微软雅黑"/>
              </a:rPr>
              <a:t>03</a:t>
            </a:r>
            <a:endParaRPr lang="en-US" sz="3200" b="0" strike="noStrike" spc="148">
              <a:solidFill>
                <a:schemeClr val="dk1">
                  <a:lumMod val="65000"/>
                  <a:lumOff val="35000"/>
                </a:schemeClr>
              </a:solidFill>
              <a:latin typeface="Arial"/>
            </a:endParaRPr>
          </a:p>
        </p:txBody>
      </p:sp>
      <p:sp>
        <p:nvSpPr>
          <p:cNvPr id="432" name="PlaceHolder 2"/>
          <p:cNvSpPr>
            <a:spLocks noGrp="1"/>
          </p:cNvSpPr>
          <p:nvPr>
            <p:ph type="title" idx="4294967295"/>
          </p:nvPr>
        </p:nvSpPr>
        <p:spPr>
          <a:xfrm>
            <a:off x="4277520" y="25610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0084FF"/>
                </a:solidFill>
                <a:latin typeface="Arial"/>
                <a:ea typeface="微软雅黑"/>
              </a:rPr>
              <a:t>第</a:t>
            </a:r>
            <a:r>
              <a:rPr lang="en-US" sz="3600" b="1" strike="noStrike" spc="299">
                <a:solidFill>
                  <a:srgbClr val="0084FF"/>
                </a:solidFill>
                <a:latin typeface="Arial"/>
                <a:ea typeface="微软雅黑"/>
              </a:rPr>
              <a:t>3</a:t>
            </a:r>
            <a:r>
              <a:rPr lang="zh-CN" sz="3600" b="1" strike="noStrike" spc="299">
                <a:solidFill>
                  <a:srgbClr val="0084FF"/>
                </a:solidFill>
                <a:latin typeface="Arial"/>
                <a:ea typeface="微软雅黑"/>
              </a:rPr>
              <a:t>章 黄热病治疗</a:t>
            </a:r>
            <a:endParaRPr lang="en-US" sz="3600" b="0" strike="noStrike" spc="-1">
              <a:solidFill>
                <a:schemeClr val="dk1"/>
              </a:solidFill>
              <a:latin typeface="Arial"/>
            </a:endParaRPr>
          </a:p>
        </p:txBody>
      </p:sp>
      <p:sp>
        <p:nvSpPr>
          <p:cNvPr id="4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434"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病原学治疗</a:t>
            </a:r>
            <a:endParaRPr lang="en-US" sz="3600" b="0" strike="noStrike" spc="-1">
              <a:solidFill>
                <a:schemeClr val="dk1"/>
              </a:solidFill>
              <a:latin typeface="Arial"/>
            </a:endParaRPr>
          </a:p>
        </p:txBody>
      </p:sp>
      <p:sp>
        <p:nvSpPr>
          <p:cNvPr id="435"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黄热病的治疗主要是对病原学的治疗，通过使用抗病毒药物和抗感染药物等手段来抑制病原体的繁殖和传播，从而减轻患者的症状和疾病程度。这一治疗方法是黄热病治疗的重要组成部分。</a:t>
            </a:r>
            <a:endParaRPr lang="en-US" sz="1600" b="0" strike="noStrike" spc="-1">
              <a:solidFill>
                <a:srgbClr val="000000"/>
              </a:solidFill>
              <a:latin typeface="Arial"/>
            </a:endParaRPr>
          </a:p>
        </p:txBody>
      </p:sp>
      <p:sp>
        <p:nvSpPr>
          <p:cNvPr id="436" name="Picture 5"/>
          <p:cNvSpPr/>
          <p:nvPr/>
        </p:nvSpPr>
        <p:spPr>
          <a:xfrm>
            <a:off x="6942960" y="1293840"/>
            <a:ext cx="5194080" cy="519408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grpSp>
        <p:nvGrpSpPr>
          <p:cNvPr id="437" name="Group 14"/>
          <p:cNvGrpSpPr/>
          <p:nvPr/>
        </p:nvGrpSpPr>
        <p:grpSpPr>
          <a:xfrm>
            <a:off x="248400" y="290160"/>
            <a:ext cx="576360" cy="474840"/>
            <a:chOff x="248400" y="290160"/>
            <a:chExt cx="576360" cy="474840"/>
          </a:xfrm>
        </p:grpSpPr>
        <p:sp>
          <p:nvSpPr>
            <p:cNvPr id="43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4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58" name="PlaceHolder 1"/>
          <p:cNvSpPr>
            <a:spLocks noGrp="1"/>
          </p:cNvSpPr>
          <p:nvPr>
            <p:ph type="title" idx="4294967295"/>
          </p:nvPr>
        </p:nvSpPr>
        <p:spPr>
          <a:xfrm>
            <a:off x="875160" y="15444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对症治疗</a:t>
            </a:r>
            <a:endParaRPr lang="en-US" sz="3600" b="0" strike="noStrike" spc="-1">
              <a:solidFill>
                <a:schemeClr val="dk1"/>
              </a:solidFill>
              <a:latin typeface="Arial"/>
            </a:endParaRPr>
          </a:p>
        </p:txBody>
      </p:sp>
      <p:sp>
        <p:nvSpPr>
          <p:cNvPr id="459"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降低体温，减轻患者不适</a:t>
            </a:r>
            <a:endParaRPr lang="en-US" sz="1600" b="0" strike="noStrike" spc="-1">
              <a:solidFill>
                <a:srgbClr val="000000"/>
              </a:solidFill>
              <a:latin typeface="Arial"/>
            </a:endParaRPr>
          </a:p>
        </p:txBody>
      </p:sp>
      <p:sp>
        <p:nvSpPr>
          <p:cNvPr id="460"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控制发热</a:t>
            </a:r>
            <a:endParaRPr lang="en-US" sz="2000" b="0" strike="noStrike" spc="-1">
              <a:solidFill>
                <a:srgbClr val="000000"/>
              </a:solidFill>
              <a:latin typeface="Arial"/>
            </a:endParaRPr>
          </a:p>
        </p:txBody>
      </p:sp>
      <p:sp>
        <p:nvSpPr>
          <p:cNvPr id="461"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维持体液平衡，预防脱水</a:t>
            </a:r>
            <a:endParaRPr lang="en-US" sz="1600" b="0" strike="noStrike" spc="-1">
              <a:solidFill>
                <a:srgbClr val="000000"/>
              </a:solidFill>
              <a:latin typeface="Arial"/>
            </a:endParaRPr>
          </a:p>
        </p:txBody>
      </p:sp>
      <p:sp>
        <p:nvSpPr>
          <p:cNvPr id="462"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补液</a:t>
            </a:r>
            <a:endParaRPr lang="en-US" sz="2000" b="0" strike="noStrike" spc="-1">
              <a:solidFill>
                <a:srgbClr val="000000"/>
              </a:solidFill>
              <a:latin typeface="Arial"/>
            </a:endParaRPr>
          </a:p>
        </p:txBody>
      </p:sp>
      <p:sp>
        <p:nvSpPr>
          <p:cNvPr id="463"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保护肝脏，促进康复</a:t>
            </a:r>
            <a:endParaRPr lang="en-US" sz="1600" b="0" strike="noStrike" spc="-1">
              <a:solidFill>
                <a:srgbClr val="000000"/>
              </a:solidFill>
              <a:latin typeface="Arial"/>
            </a:endParaRPr>
          </a:p>
        </p:txBody>
      </p:sp>
      <p:sp>
        <p:nvSpPr>
          <p:cNvPr id="464"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改善肝功能</a:t>
            </a:r>
            <a:endParaRPr lang="en-US" sz="2000" b="0" strike="noStrike" spc="-1">
              <a:solidFill>
                <a:srgbClr val="000000"/>
              </a:solidFill>
              <a:latin typeface="Arial"/>
            </a:endParaRPr>
          </a:p>
        </p:txBody>
      </p:sp>
      <p:sp>
        <p:nvSpPr>
          <p:cNvPr id="465"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466"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467" name="组合 37"/>
          <p:cNvGrpSpPr/>
          <p:nvPr/>
        </p:nvGrpSpPr>
        <p:grpSpPr>
          <a:xfrm>
            <a:off x="483840" y="6200640"/>
            <a:ext cx="11235600" cy="158400"/>
            <a:chOff x="483840" y="6200640"/>
            <a:chExt cx="11235600" cy="158400"/>
          </a:xfrm>
        </p:grpSpPr>
        <p:sp>
          <p:nvSpPr>
            <p:cNvPr id="468" name="AutoShape 5"/>
            <p:cNvSpPr/>
            <p:nvPr/>
          </p:nvSpPr>
          <p:spPr>
            <a:xfrm>
              <a:off x="2499480" y="623628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69" name="AutoShape 6"/>
            <p:cNvSpPr/>
            <p:nvPr/>
          </p:nvSpPr>
          <p:spPr>
            <a:xfrm>
              <a:off x="483840" y="623628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70" name="AutoShape 7"/>
            <p:cNvSpPr/>
            <p:nvPr/>
          </p:nvSpPr>
          <p:spPr>
            <a:xfrm>
              <a:off x="1375920" y="620064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71"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72" name="AutoShape 9"/>
            <p:cNvSpPr/>
            <p:nvPr/>
          </p:nvSpPr>
          <p:spPr>
            <a:xfrm>
              <a:off x="1827000" y="621396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73" name="AutoShape 10"/>
            <p:cNvSpPr/>
            <p:nvPr/>
          </p:nvSpPr>
          <p:spPr>
            <a:xfrm>
              <a:off x="202752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74" name="AutoShape 11"/>
            <p:cNvSpPr/>
            <p:nvPr/>
          </p:nvSpPr>
          <p:spPr>
            <a:xfrm>
              <a:off x="2224440" y="621468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475" name="Group 14"/>
          <p:cNvGrpSpPr/>
          <p:nvPr/>
        </p:nvGrpSpPr>
        <p:grpSpPr>
          <a:xfrm>
            <a:off x="248400" y="290160"/>
            <a:ext cx="576360" cy="474840"/>
            <a:chOff x="248400" y="290160"/>
            <a:chExt cx="576360" cy="474840"/>
          </a:xfrm>
        </p:grpSpPr>
        <p:sp>
          <p:nvSpPr>
            <p:cNvPr id="47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97"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98" name="Group 14"/>
          <p:cNvGrpSpPr/>
          <p:nvPr/>
        </p:nvGrpSpPr>
        <p:grpSpPr>
          <a:xfrm>
            <a:off x="248400" y="290160"/>
            <a:ext cx="576360" cy="474840"/>
            <a:chOff x="248400" y="290160"/>
            <a:chExt cx="576360" cy="474840"/>
          </a:xfrm>
        </p:grpSpPr>
        <p:sp>
          <p:nvSpPr>
            <p:cNvPr id="499"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0"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1"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2"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3"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4"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5"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6"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7"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8"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9"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0"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1"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2"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3"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4"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5"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6"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7"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8"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519" name="title"/>
          <p:cNvSpPr/>
          <p:nvPr/>
        </p:nvSpPr>
        <p:spPr>
          <a:xfrm>
            <a:off x="4692600" y="2303280"/>
            <a:ext cx="3852360" cy="5576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支持性治疗</a:t>
            </a:r>
            <a:endParaRPr lang="en-US" sz="2200" b="0" strike="noStrike" spc="-1">
              <a:solidFill>
                <a:srgbClr val="000000"/>
              </a:solidFill>
              <a:latin typeface="Arial"/>
            </a:endParaRPr>
          </a:p>
        </p:txBody>
      </p:sp>
      <p:sp>
        <p:nvSpPr>
          <p:cNvPr id="520" name="content"/>
          <p:cNvSpPr/>
          <p:nvPr/>
        </p:nvSpPr>
        <p:spPr>
          <a:xfrm>
            <a:off x="6598800" y="348120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支持性治疗是黄热病患者在治疗过程中的重要环节，包括饮食、休息、心理护理等方面。合理的支持性治疗可以提高患者的免疫力，缓解症状，促进康复。医护人员需要给予患者充分的关怀和支持，帮助其度过疾病的艰难时期。</a:t>
            </a:r>
            <a:endParaRPr lang="en-US" sz="1400" b="0" strike="noStrike" spc="-1">
              <a:solidFill>
                <a:srgbClr val="000000"/>
              </a:solidFill>
              <a:latin typeface="Arial"/>
            </a:endParaRPr>
          </a:p>
        </p:txBody>
      </p:sp>
      <p:sp>
        <p:nvSpPr>
          <p:cNvPr id="521" name="Picture 15"/>
          <p:cNvSpPr/>
          <p:nvPr/>
        </p:nvSpPr>
        <p:spPr>
          <a:xfrm>
            <a:off x="824760" y="940320"/>
            <a:ext cx="3445200" cy="3445200"/>
          </a:xfrm>
          <a:prstGeom prst="ellipse">
            <a:avLst/>
          </a:prstGeom>
          <a:blipFill rotWithShape="0">
            <a:blip r:embed="rId2">
              <a:alphaModFix amt="4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522"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并发症治疗</a:t>
            </a:r>
            <a:endParaRPr lang="en-US" sz="3600" b="0" strike="noStrike" spc="-1">
              <a:solidFill>
                <a:schemeClr val="dk1"/>
              </a:solidFill>
              <a:latin typeface="Arial"/>
            </a:endParaRPr>
          </a:p>
        </p:txBody>
      </p:sp>
      <p:sp>
        <p:nvSpPr>
          <p:cNvPr id="523"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24"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休克</a:t>
            </a:r>
            <a:endParaRPr lang="en-US" sz="2000" b="0" strike="noStrike" spc="-1">
              <a:solidFill>
                <a:srgbClr val="000000"/>
              </a:solidFill>
              <a:latin typeface="Arial"/>
            </a:endParaRPr>
          </a:p>
        </p:txBody>
      </p:sp>
      <p:sp>
        <p:nvSpPr>
          <p:cNvPr id="525"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保持患者血压稳定</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补充足够的液体</a:t>
            </a:r>
            <a:endParaRPr lang="en-US" sz="1600" b="0" strike="noStrike" spc="-1">
              <a:solidFill>
                <a:srgbClr val="000000"/>
              </a:solidFill>
              <a:latin typeface="Arial"/>
            </a:endParaRPr>
          </a:p>
        </p:txBody>
      </p:sp>
      <p:sp>
        <p:nvSpPr>
          <p:cNvPr id="526"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27"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肝功能损害</a:t>
            </a:r>
            <a:endParaRPr lang="en-US" sz="2000" b="0" strike="noStrike" spc="-1">
              <a:solidFill>
                <a:srgbClr val="000000"/>
              </a:solidFill>
              <a:latin typeface="Arial"/>
            </a:endParaRPr>
          </a:p>
        </p:txBody>
      </p:sp>
      <p:sp>
        <p:nvSpPr>
          <p:cNvPr id="528"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监测肝功能指标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给予肝功能支持治疗</a:t>
            </a:r>
            <a:endParaRPr lang="en-US" sz="1600" b="0" strike="noStrike" spc="-1">
              <a:solidFill>
                <a:srgbClr val="000000"/>
              </a:solidFill>
              <a:latin typeface="Arial"/>
            </a:endParaRPr>
          </a:p>
        </p:txBody>
      </p:sp>
      <p:sp>
        <p:nvSpPr>
          <p:cNvPr id="529"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30"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肾功能损害</a:t>
            </a:r>
            <a:endParaRPr lang="en-US" sz="2000" b="0" strike="noStrike" spc="-1">
              <a:solidFill>
                <a:srgbClr val="000000"/>
              </a:solidFill>
              <a:latin typeface="Arial"/>
            </a:endParaRPr>
          </a:p>
        </p:txBody>
      </p:sp>
      <p:sp>
        <p:nvSpPr>
          <p:cNvPr id="531"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监测肾功能指标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积极纠正电解质紊乱</a:t>
            </a:r>
            <a:endParaRPr lang="en-US" sz="1600" b="0" strike="noStrike" spc="-1">
              <a:solidFill>
                <a:srgbClr val="000000"/>
              </a:solidFill>
              <a:latin typeface="Arial"/>
            </a:endParaRPr>
          </a:p>
        </p:txBody>
      </p:sp>
      <p:sp>
        <p:nvSpPr>
          <p:cNvPr id="532"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33"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出血</a:t>
            </a:r>
            <a:endParaRPr lang="en-US" sz="2000" b="0" strike="noStrike" spc="-1">
              <a:solidFill>
                <a:srgbClr val="000000"/>
              </a:solidFill>
              <a:latin typeface="Arial"/>
            </a:endParaRPr>
          </a:p>
        </p:txBody>
      </p:sp>
      <p:sp>
        <p:nvSpPr>
          <p:cNvPr id="534"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密切监测患者出血情况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及时采取止血措施</a:t>
            </a:r>
            <a:endParaRPr lang="en-US" sz="1600" b="0" strike="noStrike" spc="-1">
              <a:solidFill>
                <a:srgbClr val="000000"/>
              </a:solidFill>
              <a:latin typeface="Arial"/>
            </a:endParaRPr>
          </a:p>
        </p:txBody>
      </p:sp>
      <p:grpSp>
        <p:nvGrpSpPr>
          <p:cNvPr id="535" name="组合 37"/>
          <p:cNvGrpSpPr/>
          <p:nvPr/>
        </p:nvGrpSpPr>
        <p:grpSpPr>
          <a:xfrm>
            <a:off x="483840" y="6292800"/>
            <a:ext cx="11235600" cy="158400"/>
            <a:chOff x="483840" y="6292800"/>
            <a:chExt cx="11235600" cy="158400"/>
          </a:xfrm>
        </p:grpSpPr>
        <p:sp>
          <p:nvSpPr>
            <p:cNvPr id="536" name="AutoShape 5"/>
            <p:cNvSpPr/>
            <p:nvPr/>
          </p:nvSpPr>
          <p:spPr>
            <a:xfrm>
              <a:off x="2499480" y="6328440"/>
              <a:ext cx="921996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37" name="AutoShape 6"/>
            <p:cNvSpPr/>
            <p:nvPr/>
          </p:nvSpPr>
          <p:spPr>
            <a:xfrm>
              <a:off x="483840" y="6328440"/>
              <a:ext cx="739440" cy="66960"/>
            </a:xfrm>
            <a:prstGeom prst="rect">
              <a:avLst/>
            </a:prstGeom>
            <a:solidFill>
              <a:schemeClr val="accent1">
                <a:alpha val="100000"/>
              </a:schemeClr>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38" name="AutoShape 7"/>
            <p:cNvSpPr/>
            <p:nvPr/>
          </p:nvSpPr>
          <p:spPr>
            <a:xfrm>
              <a:off x="1375920" y="6292800"/>
              <a:ext cx="158400" cy="158400"/>
            </a:xfrm>
            <a:prstGeom prst="ellipse">
              <a:avLst/>
            </a:prstGeom>
            <a:solidFill>
              <a:schemeClr val="accent1">
                <a:alpha val="10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39" name="AutoShape 8"/>
            <p:cNvSpPr/>
            <p:nvPr/>
          </p:nvSpPr>
          <p:spPr>
            <a:xfrm>
              <a:off x="1607040" y="629928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40" name="AutoShape 9"/>
            <p:cNvSpPr/>
            <p:nvPr/>
          </p:nvSpPr>
          <p:spPr>
            <a:xfrm>
              <a:off x="1827000" y="6306120"/>
              <a:ext cx="135360" cy="13536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41" name="AutoShape 10"/>
            <p:cNvSpPr/>
            <p:nvPr/>
          </p:nvSpPr>
          <p:spPr>
            <a:xfrm>
              <a:off x="2027520" y="631260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42" name="AutoShape 11"/>
            <p:cNvSpPr/>
            <p:nvPr/>
          </p:nvSpPr>
          <p:spPr>
            <a:xfrm>
              <a:off x="2224440" y="6306840"/>
              <a:ext cx="113400" cy="113400"/>
            </a:xfrm>
            <a:prstGeom prst="ellipse">
              <a:avLst/>
            </a:prstGeom>
            <a:solidFill>
              <a:schemeClr val="accent1">
                <a:alpha val="20000"/>
              </a:schemeClr>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543" name="Group 14"/>
          <p:cNvGrpSpPr/>
          <p:nvPr/>
        </p:nvGrpSpPr>
        <p:grpSpPr>
          <a:xfrm>
            <a:off x="248400" y="290160"/>
            <a:ext cx="576360" cy="474840"/>
            <a:chOff x="248400" y="290160"/>
            <a:chExt cx="576360" cy="474840"/>
          </a:xfrm>
        </p:grpSpPr>
        <p:sp>
          <p:nvSpPr>
            <p:cNvPr id="54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https://d.book118.com/946044203112010101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21</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黄热病诊疗方案改课件</vt:lpstr>
      <vt:lpstr>目 录</vt:lpstr>
      <vt:lpstr>第一章 黄热病简介</vt:lpstr>
      <vt:lpstr>黄热病概述</vt:lpstr>
      <vt:lpstr> </vt:lpstr>
      <vt:lpstr>黄热病的传播途径</vt:lpstr>
      <vt:lpstr>黄热病的临床表现</vt:lpstr>
      <vt:lpstr>黄热病防控措施</vt:lpstr>
      <vt:lpstr>结尾</vt:lpstr>
      <vt:lpstr>第2章 黄热病诊断</vt:lpstr>
      <vt:lpstr> </vt:lpstr>
      <vt:lpstr>实验室检查</vt:lpstr>
      <vt:lpstr>影像学检查</vt:lpstr>
      <vt:lpstr>临床分型</vt:lpstr>
      <vt:lpstr>结语</vt:lpstr>
      <vt:lpstr>第3章 黄热病治疗</vt:lpstr>
      <vt:lpstr>病原学治疗</vt:lpstr>
      <vt:lpstr>对症治疗</vt:lpstr>
      <vt:lpstr> </vt:lpstr>
      <vt:lpstr>并发症治疗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2024-09-25T21:20:26.992</cp:lastPrinted>
  <dcterms:created xsi:type="dcterms:W3CDTF">2024-09-25T13:20:27Z</dcterms:created>
  <dcterms:modified xsi:type="dcterms:W3CDTF">2024-09-25T13:20:29Z</dcterms:modified>
</cp:coreProperties>
</file>