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4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CB5EC-48DD-405D-803F-6B5575FB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58D58-4EBE-4E58-9FFF-2E34FB625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AC937-8A6A-4353-ADFA-B0EAD96A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3DEA3-8052-4240-9B4E-0B2B0FD25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5CF61F-8122-4BFA-BAE5-E2B6709EB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8122F-BB2A-40F8-9A92-C072B8E3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A5745-D221-46FB-B594-53FA7BC70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71CE8-978B-4C5A-A189-0274EFC8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7B279-2975-4F3D-9D73-CC689493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5D47D-0524-40B3-9B11-C7B57BC4A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ADD70-1468-475C-ACA2-29BB217A2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23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26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28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29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0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1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33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27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85000">
                    <a:schemeClr val="accent2">
                      <a:alpha val="5000"/>
                    </a:schemeClr>
                  </a:gs>
                  <a:gs pos="0">
                    <a:schemeClr val="accent2">
                      <a:alpha val="70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4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35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7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17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7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55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28000">
                <a:schemeClr val="accent2"/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19000">
                <a:schemeClr val="accent2">
                  <a:alpha val="95000"/>
                </a:schemeClr>
              </a:gs>
              <a:gs pos="0">
                <a:schemeClr val="accent1"/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6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1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18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20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1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2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3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4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25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19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85000">
                  <a:schemeClr val="accent2">
                    <a:alpha val="5000"/>
                  </a:schemeClr>
                </a:gs>
                <a:gs pos="0">
                  <a:schemeClr val="accent2">
                    <a:alpha val="70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64000">
                <a:schemeClr val="bg2">
                  <a:lumMod val="90000"/>
                  <a:lumOff val="10000"/>
                  <a:alpha val="53000"/>
                </a:schemeClr>
              </a:gs>
              <a:gs pos="1800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100000">
                <a:schemeClr val="accent2">
                  <a:alpha val="0"/>
                </a:schemeClr>
              </a:gs>
              <a:gs pos="28000">
                <a:schemeClr val="accent2"/>
              </a:gs>
              <a:gs pos="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100000">
                <a:schemeClr val="accent1"/>
              </a:gs>
              <a:gs pos="48000">
                <a:schemeClr val="accent2">
                  <a:alpha val="70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31" Type="http://schemas.openxmlformats.org/officeDocument/2006/relationships/tags" Target="../tags/tag160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53114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数字化媒体时代下的娱乐产业转型研究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5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6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uFillTx/>
                <a:latin typeface="+中文标题" charset="0"/>
                <a:ea typeface="+mj-ea"/>
              </a:rPr>
              <a:t>数字化媒体时代背景下的娱乐产业概述</a:t>
            </a:r>
            <a:endParaRPr lang="zh-CN" altLang="en-US" sz="11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7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3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uFillTx/>
                <a:latin typeface="+中文标题" charset="0"/>
                <a:ea typeface="+mj-ea"/>
              </a:rPr>
              <a:t>数字化媒体时代下的娱乐产业转型现状</a:t>
            </a:r>
            <a:endParaRPr lang="zh-CN" altLang="en-US" sz="11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4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3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uFillTx/>
                <a:latin typeface="+中文标题" charset="0"/>
                <a:ea typeface="+mj-ea"/>
              </a:rPr>
              <a:t>数字化媒体时代下的娱乐产业转型挑战与机遇</a:t>
            </a:r>
            <a:endParaRPr lang="zh-CN" altLang="en-US" sz="28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31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27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uFillTx/>
                <a:latin typeface="+中文标题" charset="0"/>
                <a:ea typeface="+mj-ea"/>
              </a:rPr>
              <a:t>数字化媒体时代下的娱乐产业转型趋势预测</a:t>
            </a:r>
            <a:endParaRPr lang="zh-CN" altLang="en-US" sz="11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28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100" b="1" kern="0" spc="100">
                <a:effectLst/>
                <a:uFillTx/>
                <a:latin typeface="+中文标题" charset="0"/>
                <a:ea typeface="+mj-ea"/>
              </a:rPr>
              <a:t>结论与展望</a:t>
            </a:r>
            <a:endParaRPr lang="zh-CN" altLang="en-US" sz="1100" b="1" kern="0" spc="100">
              <a:effectLst/>
              <a:uFillTx/>
              <a:latin typeface="+中文标题" charset="0"/>
              <a:ea typeface="+mj-ea"/>
            </a:endParaRPr>
          </a:p>
        </p:txBody>
      </p:sp>
      <p:cxnSp>
        <p:nvCxnSpPr>
          <p:cNvPr id="1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100000">
                  <a:schemeClr val="accent1"/>
                </a:gs>
                <a:gs pos="61000">
                  <a:schemeClr val="accent2">
                    <a:alpha val="70000"/>
                  </a:schemeClr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数字化媒体时代背景下的娱乐产业概述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数字化媒体时代的特征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数字化技术：数字化技术使得信息传播更加快速、便捷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移动设备普及：移动设备的普及使得信息传播更加便携、随时随地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社交媒体兴起：社交媒体的兴起使得信息传播更加互动、个性化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互联网普及：互联网的普及使得信息传播更加广泛、实时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娱乐产业的发展历程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数字化媒体时代下娱乐产业的特点和优势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娱乐产业的定义和范围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娱乐产业的发展历程：从传统媒体到数字化媒体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数字化媒体时代下娱乐产业的未来发展趋势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数字化媒体对娱乐产业的影响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数字化媒体的发展推动了娱乐产业的转型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数字化媒体改变了娱乐产业的创作方式和商业模式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数字化媒体对娱乐产业的未来发展带来了新的机遇和挑战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数字化媒体为娱乐产业提供了更多的传播渠道和营销手段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数字化媒体时代下的娱乐产业转型现状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娱乐产业的数字化转型趋势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未来娱乐产业数字化转型的趋势和展望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数字化媒体时代下娱乐产业转型的挑战与机遇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娱乐产业数字化转型的现状和特点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数字化媒体的发展推动了娱乐产业的转型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数字化媒体在娱乐产业中的应用</a:t>
            </a:r>
            <a:endParaRPr lang="zh-CN" altLang="en-US"/>
          </a:p>
        </p:txBody>
      </p:sp>
      <p:sp>
        <p:nvSpPr>
          <p:cNvPr id="4" name="矩形: 圆角 1"/>
          <p:cNvSpPr/>
          <p:nvPr>
            <p:custDataLst>
              <p:tags r:id="rId2"/>
            </p:custDataLst>
          </p:nvPr>
        </p:nvSpPr>
        <p:spPr>
          <a:xfrm>
            <a:off x="551935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2" name="Freeform 7"/>
          <p:cNvSpPr/>
          <p:nvPr>
            <p:custDataLst>
              <p:tags r:id="rId3"/>
            </p:custDataLst>
          </p:nvPr>
        </p:nvSpPr>
        <p:spPr bwMode="auto">
          <a:xfrm flipV="1">
            <a:off x="678316" y="2374719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70000">
                <a:schemeClr val="accent1">
                  <a:lumMod val="80000"/>
                  <a:lumOff val="20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3" name="标题"/>
          <p:cNvSpPr txBox="1"/>
          <p:nvPr>
            <p:custDataLst>
              <p:tags r:id="rId4"/>
            </p:custDataLst>
          </p:nvPr>
        </p:nvSpPr>
        <p:spPr>
          <a:xfrm>
            <a:off x="678316" y="2332379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4" name="正文"/>
          <p:cNvSpPr txBox="1"/>
          <p:nvPr>
            <p:custDataLst>
              <p:tags r:id="rId5"/>
            </p:custDataLst>
          </p:nvPr>
        </p:nvSpPr>
        <p:spPr>
          <a:xfrm>
            <a:off x="2130088" y="223615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社交媒体：社交媒体在娱乐产业中扮演着重要角色，如微博、微信、抖音等平台为明星、网红、粉丝等提供了互动和交流的渠道。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6"/>
            </p:custDataLst>
          </p:nvPr>
        </p:nvSpPr>
        <p:spPr>
          <a:xfrm>
            <a:off x="6162719" y="2234867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6" name="Freeform 7"/>
          <p:cNvSpPr/>
          <p:nvPr>
            <p:custDataLst>
              <p:tags r:id="rId7"/>
            </p:custDataLst>
          </p:nvPr>
        </p:nvSpPr>
        <p:spPr bwMode="auto">
          <a:xfrm flipV="1">
            <a:off x="6282684" y="2373436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70000">
                <a:schemeClr val="accent1">
                  <a:lumMod val="80000"/>
                  <a:lumOff val="20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8" name="标题"/>
          <p:cNvSpPr txBox="1"/>
          <p:nvPr>
            <p:custDataLst>
              <p:tags r:id="rId8"/>
            </p:custDataLst>
          </p:nvPr>
        </p:nvSpPr>
        <p:spPr>
          <a:xfrm>
            <a:off x="6282684" y="233173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正文"/>
          <p:cNvSpPr txBox="1"/>
          <p:nvPr>
            <p:custDataLst>
              <p:tags r:id="rId9"/>
            </p:custDataLst>
          </p:nvPr>
        </p:nvSpPr>
        <p:spPr>
          <a:xfrm>
            <a:off x="7735098" y="2237433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短视频：短视频平台如抖音、快手等为娱乐产业提供了新的传播渠道，让内容创作者能够更快速地与观众互动，同时也为明星提供了更多的曝光机会。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29" name="矩形: 圆角 28"/>
          <p:cNvSpPr/>
          <p:nvPr>
            <p:custDataLst>
              <p:tags r:id="rId10"/>
            </p:custDataLst>
          </p:nvPr>
        </p:nvSpPr>
        <p:spPr>
          <a:xfrm>
            <a:off x="551935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30" name="Freeform 7"/>
          <p:cNvSpPr/>
          <p:nvPr>
            <p:custDataLst>
              <p:tags r:id="rId11"/>
            </p:custDataLst>
          </p:nvPr>
        </p:nvSpPr>
        <p:spPr bwMode="auto">
          <a:xfrm flipV="1">
            <a:off x="678316" y="4034988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70000">
                <a:schemeClr val="accent1">
                  <a:lumMod val="80000"/>
                  <a:lumOff val="20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标题"/>
          <p:cNvSpPr txBox="1"/>
          <p:nvPr>
            <p:custDataLst>
              <p:tags r:id="rId12"/>
            </p:custDataLst>
          </p:nvPr>
        </p:nvSpPr>
        <p:spPr>
          <a:xfrm>
            <a:off x="678316" y="3992647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2" name="正文"/>
          <p:cNvSpPr txBox="1"/>
          <p:nvPr>
            <p:custDataLst>
              <p:tags r:id="rId13"/>
            </p:custDataLst>
          </p:nvPr>
        </p:nvSpPr>
        <p:spPr>
          <a:xfrm>
            <a:off x="2130088" y="3896418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虚拟现实和增强现实：虚拟现实和增强现实技术为娱乐产业提供了全新的体验方式，如虚拟演唱会、虚拟游戏等，让观众能够更加沉浸在娱乐内容中。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  <p:sp>
        <p:nvSpPr>
          <p:cNvPr id="25" name="矩形: 圆角 24"/>
          <p:cNvSpPr/>
          <p:nvPr>
            <p:custDataLst>
              <p:tags r:id="rId14"/>
            </p:custDataLst>
          </p:nvPr>
        </p:nvSpPr>
        <p:spPr>
          <a:xfrm>
            <a:off x="6162719" y="3895135"/>
            <a:ext cx="5477112" cy="1410034"/>
          </a:xfrm>
          <a:prstGeom prst="roundRect">
            <a:avLst>
              <a:gd name="adj" fmla="val 8028"/>
            </a:avLst>
          </a:prstGeom>
          <a:solidFill>
            <a:schemeClr val="lt1">
              <a:lumMod val="100000"/>
            </a:schemeClr>
          </a:solidFill>
          <a:ln>
            <a:gradFill>
              <a:gsLst>
                <a:gs pos="0">
                  <a:schemeClr val="accent1">
                    <a:lumMod val="40000"/>
                    <a:lumOff val="60000"/>
                    <a:alpha val="80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3320000" scaled="0"/>
            </a:gradFill>
          </a:ln>
          <a:effectLst>
            <a:outerShdw blurRad="203200" dist="76200" dir="2160000" algn="tr" rotWithShape="0">
              <a:schemeClr val="accent1">
                <a:alpha val="1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26" name="Freeform 7"/>
          <p:cNvSpPr/>
          <p:nvPr>
            <p:custDataLst>
              <p:tags r:id="rId15"/>
            </p:custDataLst>
          </p:nvPr>
        </p:nvSpPr>
        <p:spPr bwMode="auto">
          <a:xfrm flipV="1">
            <a:off x="6282684" y="4033705"/>
            <a:ext cx="1492622" cy="1133021"/>
          </a:xfrm>
          <a:custGeom>
            <a:gdLst>
              <a:gd name="T0" fmla="*/ 163 w 184"/>
              <a:gd name="T1" fmla="*/ 138 h 138"/>
              <a:gd name="T2" fmla="*/ 17 w 184"/>
              <a:gd name="T3" fmla="*/ 138 h 138"/>
              <a:gd name="T4" fmla="*/ 0 w 184"/>
              <a:gd name="T5" fmla="*/ 121 h 138"/>
              <a:gd name="T6" fmla="*/ 0 w 184"/>
              <a:gd name="T7" fmla="*/ 17 h 138"/>
              <a:gd name="T8" fmla="*/ 17 w 184"/>
              <a:gd name="T9" fmla="*/ 0 h 138"/>
              <a:gd name="T10" fmla="*/ 111 w 184"/>
              <a:gd name="T11" fmla="*/ 0 h 138"/>
              <a:gd name="T12" fmla="*/ 126 w 184"/>
              <a:gd name="T13" fmla="*/ 9 h 138"/>
              <a:gd name="T14" fmla="*/ 178 w 184"/>
              <a:gd name="T15" fmla="*/ 113 h 138"/>
              <a:gd name="T16" fmla="*/ 163 w 184"/>
              <a:gd name="T17" fmla="*/ 138 h 1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84" h="138">
                <a:moveTo>
                  <a:pt x="163" y="138"/>
                </a:moveTo>
                <a:cubicBezTo>
                  <a:pt x="17" y="138"/>
                  <a:pt x="17" y="138"/>
                  <a:pt x="17" y="138"/>
                </a:cubicBezTo>
                <a:cubicBezTo>
                  <a:pt x="8" y="138"/>
                  <a:pt x="0" y="130"/>
                  <a:pt x="0" y="121"/>
                </a:cubicBezTo>
                <a:cubicBezTo>
                  <a:pt x="0" y="17"/>
                  <a:pt x="0" y="17"/>
                  <a:pt x="0" y="17"/>
                </a:cubicBezTo>
                <a:cubicBezTo>
                  <a:pt x="0" y="7"/>
                  <a:pt x="8" y="0"/>
                  <a:pt x="17" y="0"/>
                </a:cubicBezTo>
                <a:cubicBezTo>
                  <a:pt x="111" y="0"/>
                  <a:pt x="111" y="0"/>
                  <a:pt x="111" y="0"/>
                </a:cubicBezTo>
                <a:cubicBezTo>
                  <a:pt x="117" y="0"/>
                  <a:pt x="123" y="3"/>
                  <a:pt x="126" y="9"/>
                </a:cubicBezTo>
                <a:cubicBezTo>
                  <a:pt x="178" y="113"/>
                  <a:pt x="178" y="113"/>
                  <a:pt x="178" y="113"/>
                </a:cubicBezTo>
                <a:cubicBezTo>
                  <a:pt x="184" y="124"/>
                  <a:pt x="176" y="138"/>
                  <a:pt x="163" y="138"/>
                </a:cubicBezTo>
                <a:close/>
              </a:path>
            </a:pathLst>
          </a:custGeom>
          <a:gradFill>
            <a:gsLst>
              <a:gs pos="70000">
                <a:schemeClr val="accent1">
                  <a:lumMod val="80000"/>
                  <a:lumOff val="20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0">
                <a:schemeClr val="accent1"/>
              </a:gs>
            </a:gsLst>
            <a:lin ang="11760000" scaled="0"/>
          </a:gradFill>
          <a:ln>
            <a:noFill/>
          </a:ln>
          <a:effectLst>
            <a:outerShdw blurRad="101600" dist="101600" dir="30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标题"/>
          <p:cNvSpPr txBox="1"/>
          <p:nvPr>
            <p:custDataLst>
              <p:tags r:id="rId16"/>
            </p:custDataLst>
          </p:nvPr>
        </p:nvSpPr>
        <p:spPr>
          <a:xfrm>
            <a:off x="6282684" y="3991364"/>
            <a:ext cx="1158911" cy="121697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8" name="正文"/>
          <p:cNvSpPr txBox="1"/>
          <p:nvPr>
            <p:custDataLst>
              <p:tags r:id="rId17"/>
            </p:custDataLst>
          </p:nvPr>
        </p:nvSpPr>
        <p:spPr>
          <a:xfrm>
            <a:off x="7735098" y="3897060"/>
            <a:ext cx="3899015" cy="1410034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</a:rPr>
              <a:t>人工智能：人工智能技术在娱乐产业中也有广泛应用，如智能推荐、语音识别等，为娱乐内容和观众之间提供了更加智能化的连接方式。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娱乐产业转型的案例分析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电影产业的数字化转型：从传统影院到在线流媒体平台的转变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游戏产业的虚拟现实技术应用：提升游戏体验，推动产业升级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音乐产业的流媒体服务崛起：从实体唱片到在线音乐平台的转变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社交媒体的兴起：影响娱乐产业的内容创作和传播方式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数字化媒体时代下的娱乐产业转型挑战与机遇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https://d.book118.com/946053114154010055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EXT_FORE_SCHEMECOLOR_INDEX" val="6"/>
  <p:tag name="KSO_WM_UNIT_TEXT_LINE_FILL_TYPE" val="2"/>
  <p:tag name="KSO_WM_UNIT_TYPE" val="a"/>
  <p:tag name="KSO_WM_UNIT_USESOURCEFORMAT_APPLY" val="0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" val="5"/>
  <p:tag name="KSO_WM_UNIT_TEXT_LINE_FILL_TYPE" val="2"/>
  <p:tag name="KSO_WM_UNIT_TYPE" val="b"/>
  <p:tag name="KSO_WM_UNIT_USESOURCEFORMAT_APPLY" val="0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EXT_FORE_SCHEMECOLOR_INDEX" val="5"/>
  <p:tag name="KSO_WM_UNIT_TEXT_LINE_FILL_TYPE" val="2"/>
  <p:tag name="KSO_WM_UNIT_TEXT_SHADOW_SCHEMECOLOR_INDEX" val="5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LINE_FILL_TYPE" val="2"/>
  <p:tag name="KSO_WM_UNIT_LINE_FORE_SCHEMECOLOR_INDEX" val="6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9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TEMPLATE_CATEGORY" val="custom"/>
  <p:tag name="KSO_WM_TEMPLATE_INDEX" val="2023099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1_1"/>
  <p:tag name="KSO_WM_UNIT_INDEX" val="1_1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3_1"/>
  <p:tag name="KSO_WM_UNIT_INDEX" val="1_3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gradient&quot;:[{&quot;brightness&quot;:0.6000000238418579,&quot;colorType&quot;:1,&quot;foreColorIndex&quot;:5,&quot;pos&quot;:0,&quot;transparency&quot;:0.20000000298023224},{&quot;brightness&quot;:0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654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1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5,&quot;pos&quot;:0.699999988079071,&quot;transparency&quot;:0},{&quot;brightness&quot;:0.800000011920929,&quot;colorType&quot;:1,&quot;foreColorIndex&quot;:5,&quot;pos&quot;:0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4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1.58692913385823,&quot;width&quot;:864.1891338582677}"/>
  <p:tag name="KSO_WM_TAG_VERSION" val="3.0"/>
  <p:tag name="KSO_WM_TEMPLATE_CATEGORY" val="diagram"/>
  <p:tag name="KSO_WM_TEMPLATE_INDEX" val="20231654"/>
  <p:tag name="KSO_WM_UNIT_COMPATIBLE" val="0"/>
  <p:tag name="KSO_WM_UNIT_DIAGRAM_ISNUMVISUAL" val="0"/>
  <p:tag name="KSO_WM_UNIT_DIAGRAM_ISREFERUNIT" val="0"/>
  <p:tag name="KSO_WM_UNIT_HIGHLIGHT" val="0"/>
  <p:tag name="KSO_WM_UNIT_ID" val="diagram20231654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100000">
              <a:schemeClr val="accent1"/>
            </a:gs>
            <a:gs pos="48000">
              <a:schemeClr val="accent2">
                <a:alpha val="70000"/>
              </a:schemeClr>
            </a:gs>
          </a:gsLst>
          <a:lin ang="10800000" scaled="1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宋体</vt:lpstr>
      <vt:lpstr>Office Theme</vt:lpstr>
      <vt:lpstr>数字化媒体时代下的娱乐产业转型研究</vt:lpstr>
      <vt:lpstr>目录</vt:lpstr>
      <vt:lpstr>数字化媒体时代背景下的娱乐产业概述</vt:lpstr>
      <vt:lpstr>数字化媒体时代的特征</vt:lpstr>
      <vt:lpstr>娱乐产业的发展历程</vt:lpstr>
      <vt:lpstr>数字化媒体对娱乐产业的影响</vt:lpstr>
      <vt:lpstr>数字化媒体时代下的娱乐产业转型现状</vt:lpstr>
      <vt:lpstr>娱乐产业的数字化转型趋势</vt:lpstr>
      <vt:lpstr>数字化媒体在娱乐产业中的应用</vt:lpstr>
      <vt:lpstr>娱乐产业转型的案例分析</vt:lpstr>
      <vt:lpstr>数字化媒体时代下的娱乐产业转型挑战与机遇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2024-09-23T07:30:58.014</cp:lastPrinted>
  <dcterms:created xsi:type="dcterms:W3CDTF">2024-09-22T23:30:58Z</dcterms:created>
  <dcterms:modified xsi:type="dcterms:W3CDTF">2024-09-22T23:31:00Z</dcterms:modified>
</cp:coreProperties>
</file>