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AEEE5-8320-4419-BAA9-DBD0F274A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15793A-392B-4DB4-BFBF-E1E4BD366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005DD0-F0A3-476E-9377-A3CEEC104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09FE8-2F60-4B4B-AD8C-E819114F4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7EE37D-1FE9-474A-8C3E-C4F045DF7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C2C33A-D38B-4E6C-9D24-0970E54A4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64D2D9-574D-49A5-9BE6-F8CAC7459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1E2F7A-2C30-4D0C-825D-B8A5BD940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5F9D4-8AD6-4406-A589-E7B198A65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8292A7-6D0D-4269-927F-506BA72EA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250574-544E-48F9-BE40-BEB74141E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102012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合同法中的契约纠纷处理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契约纠纷概述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合同法基本原则与适用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契约纠纷处理方式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各类契约纠纷处理实践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契约纠纷处理中法律风险防范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完善我国契约纠纷处理机制建议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契约纠纷概述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契约纠纷是指合同当事人在合同履行过程中，因合同权利义务的争议而产生的纠纷。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根据合同类型和纠纷性质，契约纠纷可分为买卖合同纠纷、租赁合同纠纷、借款合同纠纷、承揽合同纠纷等。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合同条款不明确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合同履行不当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合同变更未达成一致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不可抗力因素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契约纠纷产生原因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合同变更未经双方协商一致，或变更内容与原合同不符。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一方或双方未按照合同约定履行义务，如延迟交货、付款等。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合同中某些条款表述模糊、不准确，导致双方对权利义务理解不一致。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自然灾害、政策变化等不可抗力因素导致合同无法履行。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维护合同严肃性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促进经济秩序稳定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提高社会诚信度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推动法治建设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契约纠纷处理意义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通过处理契约纠纷，维护合同的严肃性和法律效力，保障当事人的合法权益。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契约纠纷的妥善处理有助于维护市场经济秩序的稳定，促进交易安全。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强化契约精神，提高社会诚信度，推动社会信用体系建设。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通过契约纠纷的处理，推动法治建设，完善相关法律法规和制度。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合同法基本原则与适用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03461" y="4918823"/>
            <a:ext cx="1141000" cy="1139476"/>
            <a:chOff x="3803461" y="4918823"/>
            <a:chExt cx="1141000" cy="1139476"/>
          </a:xfrm>
        </p:grpSpPr>
        <p:sp>
          <p:nvSpPr>
            <p:cNvPr id="3" name="AutoShape 3"/>
            <p:cNvSpPr/>
            <p:nvPr/>
          </p:nvSpPr>
          <p:spPr>
            <a:xfrm>
              <a:off x="3803461" y="4918823"/>
              <a:ext cx="1141000" cy="113947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4153981" y="5264961"/>
            <a:ext cx="440054" cy="394907"/>
            <a:chOff x="4153981" y="5264961"/>
            <a:chExt cx="440054" cy="394907"/>
          </a:xfrm>
        </p:grpSpPr>
        <p:sp>
          <p:nvSpPr>
            <p:cNvPr id="5" name="Freeform 5"/>
            <p:cNvSpPr/>
            <p:nvPr/>
          </p:nvSpPr>
          <p:spPr>
            <a:xfrm>
              <a:off x="4433158" y="5264961"/>
              <a:ext cx="160877" cy="394906"/>
            </a:xfrm>
            <a:custGeom>
              <a:rect l="l" t="t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4291617" y="5369451"/>
              <a:ext cx="160877" cy="290417"/>
            </a:xfrm>
            <a:custGeom>
              <a:rect l="l" t="t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4153981" y="5479845"/>
              <a:ext cx="160877" cy="180022"/>
            </a:xfrm>
            <a:custGeom>
              <a:rect l="l" t="t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Freeform 8"/>
          <p:cNvSpPr/>
          <p:nvPr/>
        </p:nvSpPr>
        <p:spPr>
          <a:xfrm>
            <a:off x="5356942" y="4118045"/>
            <a:ext cx="1535373" cy="1828901"/>
          </a:xfrm>
          <a:custGeom>
            <a:rect l="l" t="t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462335" y="2645872"/>
            <a:ext cx="1139476" cy="1139476"/>
            <a:chOff x="5462335" y="2645872"/>
            <a:chExt cx="1139476" cy="1139476"/>
          </a:xfrm>
        </p:grpSpPr>
        <p:sp>
          <p:nvSpPr>
            <p:cNvPr id="10" name="AutoShape 10"/>
            <p:cNvSpPr/>
            <p:nvPr/>
          </p:nvSpPr>
          <p:spPr>
            <a:xfrm>
              <a:off x="5462335" y="2645872"/>
              <a:ext cx="1139476" cy="113947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5730273" y="3007155"/>
              <a:ext cx="626173" cy="417004"/>
            </a:xfrm>
            <a:custGeom>
              <a:rect l="l" t="t" r="r" b="b"/>
              <a:pathLst>
                <a:path w="21547" h="2160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771927" y="3559605"/>
            <a:ext cx="1141000" cy="1139476"/>
            <a:chOff x="6771927" y="3559605"/>
            <a:chExt cx="1141000" cy="1139476"/>
          </a:xfrm>
        </p:grpSpPr>
        <p:sp>
          <p:nvSpPr>
            <p:cNvPr id="13" name="AutoShape 13"/>
            <p:cNvSpPr/>
            <p:nvPr/>
          </p:nvSpPr>
          <p:spPr>
            <a:xfrm>
              <a:off x="6771927" y="3559605"/>
              <a:ext cx="1141000" cy="113947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7109969" y="3904315"/>
              <a:ext cx="524732" cy="433769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7209887" y="4918823"/>
            <a:ext cx="1141000" cy="1139476"/>
            <a:chOff x="7209887" y="4918823"/>
            <a:chExt cx="1141000" cy="1139476"/>
          </a:xfrm>
        </p:grpSpPr>
        <p:sp>
          <p:nvSpPr>
            <p:cNvPr id="16" name="AutoShape 16"/>
            <p:cNvSpPr/>
            <p:nvPr/>
          </p:nvSpPr>
          <p:spPr>
            <a:xfrm>
              <a:off x="7209887" y="4918823"/>
              <a:ext cx="1141000" cy="1139476"/>
            </a:xfrm>
            <a:prstGeom prst="ellipse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7551358" y="5262199"/>
            <a:ext cx="467582" cy="452819"/>
            <a:chOff x="7551358" y="5262199"/>
            <a:chExt cx="467582" cy="452819"/>
          </a:xfrm>
        </p:grpSpPr>
        <p:sp>
          <p:nvSpPr>
            <p:cNvPr id="18" name="Freeform 18"/>
            <p:cNvSpPr/>
            <p:nvPr/>
          </p:nvSpPr>
          <p:spPr>
            <a:xfrm>
              <a:off x="7551358" y="5309253"/>
              <a:ext cx="418814" cy="405765"/>
            </a:xfrm>
            <a:custGeom>
              <a:rect l="l" t="t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851109" y="5262199"/>
              <a:ext cx="167831" cy="162496"/>
            </a:xfrm>
            <a:custGeom>
              <a:rect l="l" t="t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231038" y="3559605"/>
            <a:ext cx="1139476" cy="1139476"/>
            <a:chOff x="4231038" y="3559605"/>
            <a:chExt cx="1139476" cy="1139476"/>
          </a:xfrm>
        </p:grpSpPr>
        <p:sp>
          <p:nvSpPr>
            <p:cNvPr id="21" name="AutoShape 21"/>
            <p:cNvSpPr/>
            <p:nvPr/>
          </p:nvSpPr>
          <p:spPr>
            <a:xfrm>
              <a:off x="4231038" y="3559605"/>
              <a:ext cx="1139476" cy="113947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4544315" y="3838497"/>
            <a:ext cx="536639" cy="596075"/>
            <a:chOff x="4544315" y="3838497"/>
            <a:chExt cx="536639" cy="596075"/>
          </a:xfrm>
        </p:grpSpPr>
        <p:sp>
          <p:nvSpPr>
            <p:cNvPr id="23" name="Freeform 23"/>
            <p:cNvSpPr/>
            <p:nvPr/>
          </p:nvSpPr>
          <p:spPr>
            <a:xfrm>
              <a:off x="4911504" y="3838497"/>
              <a:ext cx="169450" cy="160972"/>
            </a:xfrm>
            <a:custGeom>
              <a:rect l="l" t="t" r="r" b="b"/>
              <a:pathLst>
                <a:path w="25" h="24">
                  <a:moveTo>
                    <a:pt x="19" y="24"/>
                  </a:moveTo>
                  <a:cubicBezTo>
                    <a:pt x="20" y="23"/>
                    <a:pt x="20" y="23"/>
                    <a:pt x="21" y="22"/>
                  </a:cubicBezTo>
                  <a:cubicBezTo>
                    <a:pt x="25" y="17"/>
                    <a:pt x="24" y="8"/>
                    <a:pt x="19" y="4"/>
                  </a:cubicBezTo>
                  <a:cubicBezTo>
                    <a:pt x="13" y="0"/>
                    <a:pt x="5" y="1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8" y="11"/>
                    <a:pt x="15" y="17"/>
                    <a:pt x="19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572604" y="3897838"/>
              <a:ext cx="488632" cy="536734"/>
            </a:xfrm>
            <a:custGeom>
              <a:rect l="l" t="t" r="r" b="b"/>
              <a:pathLst>
                <a:path w="73" h="80">
                  <a:moveTo>
                    <a:pt x="4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4"/>
                    <a:pt x="0" y="19"/>
                    <a:pt x="0" y="37"/>
                  </a:cubicBezTo>
                  <a:cubicBezTo>
                    <a:pt x="0" y="47"/>
                    <a:pt x="4" y="57"/>
                    <a:pt x="12" y="6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4" y="71"/>
                    <a:pt x="5" y="77"/>
                    <a:pt x="7" y="77"/>
                  </a:cubicBezTo>
                  <a:cubicBezTo>
                    <a:pt x="9" y="79"/>
                    <a:pt x="12" y="79"/>
                    <a:pt x="14" y="77"/>
                  </a:cubicBezTo>
                  <a:cubicBezTo>
                    <a:pt x="16" y="75"/>
                    <a:pt x="20" y="72"/>
                    <a:pt x="21" y="70"/>
                  </a:cubicBezTo>
                  <a:cubicBezTo>
                    <a:pt x="25" y="72"/>
                    <a:pt x="31" y="73"/>
                    <a:pt x="36" y="73"/>
                  </a:cubicBezTo>
                  <a:cubicBezTo>
                    <a:pt x="42" y="73"/>
                    <a:pt x="47" y="72"/>
                    <a:pt x="52" y="70"/>
                  </a:cubicBezTo>
                  <a:cubicBezTo>
                    <a:pt x="53" y="72"/>
                    <a:pt x="57" y="75"/>
                    <a:pt x="58" y="77"/>
                  </a:cubicBezTo>
                  <a:cubicBezTo>
                    <a:pt x="62" y="80"/>
                    <a:pt x="65" y="77"/>
                    <a:pt x="66" y="77"/>
                  </a:cubicBezTo>
                  <a:cubicBezTo>
                    <a:pt x="68" y="74"/>
                    <a:pt x="68" y="71"/>
                    <a:pt x="66" y="69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8" y="57"/>
                    <a:pt x="73" y="47"/>
                    <a:pt x="73" y="37"/>
                  </a:cubicBezTo>
                  <a:cubicBezTo>
                    <a:pt x="73" y="19"/>
                    <a:pt x="60" y="4"/>
                    <a:pt x="43" y="0"/>
                  </a:cubicBezTo>
                  <a:close/>
                  <a:moveTo>
                    <a:pt x="36" y="65"/>
                  </a:moveTo>
                  <a:cubicBezTo>
                    <a:pt x="21" y="65"/>
                    <a:pt x="8" y="52"/>
                    <a:pt x="8" y="37"/>
                  </a:cubicBezTo>
                  <a:cubicBezTo>
                    <a:pt x="8" y="21"/>
                    <a:pt x="21" y="8"/>
                    <a:pt x="36" y="8"/>
                  </a:cubicBezTo>
                  <a:cubicBezTo>
                    <a:pt x="52" y="8"/>
                    <a:pt x="64" y="21"/>
                    <a:pt x="64" y="37"/>
                  </a:cubicBezTo>
                  <a:cubicBezTo>
                    <a:pt x="64" y="52"/>
                    <a:pt x="52" y="65"/>
                    <a:pt x="36" y="65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544315" y="3838497"/>
              <a:ext cx="175165" cy="160972"/>
            </a:xfrm>
            <a:custGeom>
              <a:rect l="l" t="t" r="r" b="b"/>
              <a:pathLst>
                <a:path w="26" h="24">
                  <a:moveTo>
                    <a:pt x="6" y="24"/>
                  </a:moveTo>
                  <a:cubicBezTo>
                    <a:pt x="11" y="17"/>
                    <a:pt x="18" y="11"/>
                    <a:pt x="26" y="8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1" y="1"/>
                    <a:pt x="13" y="0"/>
                    <a:pt x="7" y="4"/>
                  </a:cubicBezTo>
                  <a:cubicBezTo>
                    <a:pt x="1" y="8"/>
                    <a:pt x="0" y="17"/>
                    <a:pt x="5" y="22"/>
                  </a:cubicBezTo>
                  <a:cubicBezTo>
                    <a:pt x="5" y="23"/>
                    <a:pt x="6" y="23"/>
                    <a:pt x="6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07015" y="3965656"/>
              <a:ext cx="19812" cy="79058"/>
            </a:xfrm>
            <a:custGeom>
              <a:rect l="l" t="t" r="r" b="b"/>
              <a:pathLst>
                <a:path w="3" h="12">
                  <a:moveTo>
                    <a:pt x="1" y="12"/>
                  </a:moveTo>
                  <a:cubicBezTo>
                    <a:pt x="2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631945" y="4132248"/>
              <a:ext cx="79058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911504" y="4132248"/>
              <a:ext cx="81915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07015" y="4245310"/>
              <a:ext cx="19812" cy="81915"/>
            </a:xfrm>
            <a:custGeom>
              <a:rect l="l" t="t" r="r" b="b"/>
              <a:pathLst>
                <a:path w="3" h="1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05383" y="4019282"/>
              <a:ext cx="228791" cy="152495"/>
            </a:xfrm>
            <a:custGeom>
              <a:rect l="l" t="t" r="r" b="b"/>
              <a:pathLst>
                <a:path w="34" h="23">
                  <a:moveTo>
                    <a:pt x="18" y="18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3" y="1"/>
                    <a:pt x="32" y="0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10"/>
                    <a:pt x="1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3"/>
                    <a:pt x="22" y="22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1" name="TextBox 31"/>
          <p:cNvSpPr txBox="1"/>
          <p:nvPr/>
        </p:nvSpPr>
        <p:spPr>
          <a:xfrm>
            <a:off x="4668799" y="1094214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82762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自愿原则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7668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194398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诚信原则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791584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遵守法律原则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7" name="AutoShape 3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TextBox 5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合同法基本原则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4668799" y="1396267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当事人应当遵循公平原则确定各方的权利和义务。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282762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当事人依法享有自愿订立合同的权利，任何单位和个人不得非法干预。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37668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合同当事人的法律地位平等，一方不得将自己的意志强加给另一方。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194398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当事人行使权利、履行义务应当遵循诚实信用原则。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791584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当事人订立、履行合同，应当遵守法律、行政法规，尊重社会公德，不得扰乱社会经济秩序，损害社会公共利益。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合同形式符合法律规定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法律、行政法规规定采用书面形式的，应当采用书面形式。当事人约定采用书面形式的，应当采用书面形式。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合同主体合格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即订立合同的当事人双方必须具备相应的民事行为能力。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合同内容合法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合同内容必须合法，不得违反国家法律法规的强制性规定。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当事人意思表示真实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当事人在订立合同时必须做出真实的意思表示，任何一方不得采取欺诈、胁迫等手段使对方在违背真实意思的情况下订立合同。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合同法适用条件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1" r="264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确认契约效力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解决契约纠纷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维护交易秩序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合同法是确认契约效力的法律依据，只有符合法律规定的契约才能受到法律的保护。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当契约发生纠纷时，当事人可以依据合同法的规定寻求救济，如协商、调解、仲裁或诉讼等。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合同法通过规范契约的订立、履行、变更和终止等行为，维护正常的交易秩序，促进市场经济的健康发展。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合同法与契约纠纷关系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契约纠纷处理方式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协商和解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协商和解是双方当事人在自愿的基础上，通过互谅互让达成协议，解决纠纷的一种方式。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在协商过程中，双方地位平等，都有权提出自己的主张和意见，并应当尊重对方的权利和利益。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如果双方能够达成一致意见，则可以签订和解协议，从而解决纠纷。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双方自愿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平等协商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达成协议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调解组织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调解程序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达成协议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调解解决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调解组织在受理调解申请后，应当组织双方当事人进行调解，听取双方当事人的陈述和意见，并提出调解方案。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如果双方当事人能够接受调解方案，则可以签订调解协议，从而解决纠纷。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调解可以由双方当事人共同选择的调解组织进行，也可以由人民法院指定的调解组织进行。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仲裁裁决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仲裁机构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仲裁机构是依法设立的专门解决民商事纠纷的机构，其裁决具有法律效力。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仲裁程序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当事人申请仲裁后，仲裁机构应当组成仲裁庭进行审理，并作出裁决。裁决作出后，当事人应当履行裁决。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申请撤销或不予执行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如果当事人认为仲裁裁决存在法定撤销或不予执行的情形，可以向人民法院申请撤销或不予执行该裁决。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https://d.book118.com/946102012154010050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2024-09-16T02:26:44.814</cp:lastPrinted>
  <dcterms:created xsi:type="dcterms:W3CDTF">2024-09-15T18:26:44Z</dcterms:created>
  <dcterms:modified xsi:type="dcterms:W3CDTF">2024-09-15T18:26:47Z</dcterms:modified>
</cp:coreProperties>
</file>