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0477500" cy="104775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3D456B-F836-41A0-A6D5-F740AFDB8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7B0A60-101F-4E59-A8AE-F40128881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0444A6-E063-4F2A-951B-3669A011A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33B46C-CDA9-4CA7-A34C-3F5CDCFD1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BAF430-17A9-41B8-93F0-CE7263E6CA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313071-9997-4E29-A586-2EB852DD7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D2A9D5-68FA-44CF-86BF-D57E7D9ABE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EA5FC9-D0D8-462E-871E-FF624D00A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A19550-0818-497E-A64A-1BFEDAB7F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7A8F0-4A0B-4F96-B229-58E8D143A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C6695-4BC1-4307-A96D-D43E14FCD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xml" TargetMode="In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jpeg" /><Relationship Id="rId3" Type="http://schemas.openxmlformats.org/officeDocument/2006/relationships/image" Target="../media/image1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1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jpeg" /><Relationship Id="rId3" Type="http://schemas.openxmlformats.org/officeDocument/2006/relationships/image" Target="../media/image1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jpeg" /><Relationship Id="rId3" Type="http://schemas.openxmlformats.org/officeDocument/2006/relationships/image" Target="../media/image2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11221500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p:nvPr/>
        </p:nvSpPr>
        <p:spPr>
          <a:xfrm>
            <a:off x="2203447" y="2847773"/>
            <a:ext cx="2983229" cy="6120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61"/>
              </a:lnSpc>
            </a:pPr>
            <a:endParaRPr lang="Arial" altLang="Arial" sz="100"/>
          </a:p>
          <a:p>
            <a:pPr marL="12700" algn="l" rtl="0" eaLnBrk="0">
              <a:lnSpc>
                <a:spcPct val="96000"/>
              </a:lnSpc>
            </a:pPr>
            <a:r>
              <a:rPr sz="800" b="1" kern="0" spc="-20">
                <a:solidFill>
                  <a:srgbClr val="0062B9">
                    <a:alpha val="100000"/>
                  </a:srgbClr>
                </a:solidFill>
                <a:latin typeface="Times New Roman"/>
                <a:ea typeface="Times New Roman"/>
                <a:cs typeface="Times New Roman"/>
              </a:rPr>
              <a:t>1.   </a:t>
            </a:r>
            <a:r>
              <a:rPr sz="800" b="1" kern="0" spc="-20">
                <a:solidFill>
                  <a:srgbClr val="0062B9">
                    <a:alpha val="100000"/>
                  </a:srgbClr>
                </a:solidFill>
                <a:latin typeface="SimHei"/>
                <a:ea typeface="SimHei"/>
                <a:cs typeface="SimHei"/>
              </a:rPr>
              <a:t>引</a:t>
            </a:r>
            <a:r>
              <a:rPr sz="800" kern="0" spc="300">
                <a:solidFill>
                  <a:srgbClr val="0062B9">
                    <a:alpha val="100000"/>
                  </a:srgbClr>
                </a:solidFill>
                <a:latin typeface="SimHei"/>
                <a:ea typeface="SimHei"/>
                <a:cs typeface="SimHei"/>
              </a:rPr>
              <a:t> </a:t>
            </a:r>
            <a:r>
              <a:rPr sz="800" b="1" kern="0" spc="-20">
                <a:solidFill>
                  <a:srgbClr val="0062B9">
                    <a:alpha val="100000"/>
                  </a:srgbClr>
                </a:solidFill>
                <a:latin typeface="SimHei"/>
                <a:ea typeface="SimHei"/>
                <a:cs typeface="SimHei"/>
              </a:rPr>
              <a:t>言</a:t>
            </a:r>
            <a:r>
              <a:rPr sz="800" kern="0" spc="-300">
                <a:solidFill>
                  <a:srgbClr val="0062B9">
                    <a:alpha val="100000"/>
                  </a:srgbClr>
                </a:solidFill>
                <a:latin typeface="SimHei"/>
                <a:ea typeface="SimHei"/>
                <a:cs typeface="SimHei"/>
              </a:rPr>
              <a:t> </a:t>
            </a:r>
            <a:r>
              <a:rPr sz="800" kern="0" spc="-20">
                <a:solidFill>
                  <a:srgbClr val="000000">
                    <a:alpha val="100000"/>
                  </a:srgbClr>
                </a:solidFill>
                <a:latin typeface="Times New Roman"/>
                <a:ea typeface="Times New Roman"/>
                <a:cs typeface="Times New Roman"/>
              </a:rPr>
              <a:t>………………………………………………</a:t>
            </a:r>
            <a:r>
              <a:rPr sz="800" kern="0" spc="-30">
                <a:solidFill>
                  <a:srgbClr val="000000">
                    <a:alpha val="100000"/>
                  </a:srgbClr>
                </a:solidFill>
                <a:latin typeface="Times New Roman"/>
                <a:ea typeface="Times New Roman"/>
                <a:cs typeface="Times New Roman"/>
              </a:rPr>
              <a:t>…………………</a:t>
            </a:r>
            <a:r>
              <a:rPr sz="800" kern="0" spc="-30">
                <a:solidFill>
                  <a:srgbClr val="0062B9">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62B9"/>
                      <wpsdc:folHlinkClr xmlns:wpsdc="http://www.wps.cn/officeDocument/2017/drawingmlCustomData" val="0062B9"/>
                      <wpsdc:hlinkUnderline xmlns:wpsdc="http://www.wps.cn/officeDocument/2017/drawingmlCustomData" val="0"/>
                    </a:ext>
                  </a:extLst>
                </a:hlinkClick>
              </a:rPr>
              <a:t>1</a:t>
            </a:r>
            <a:endParaRPr lang="Times New Roman" altLang="Times New Roman" sz="800"/>
          </a:p>
          <a:p>
            <a:pPr marL="107950" algn="l" rtl="0" eaLnBrk="0">
              <a:lnSpc>
                <a:spcPct val="95000"/>
              </a:lnSpc>
              <a:spcBef>
                <a:spcPts val="832"/>
              </a:spcBef>
            </a:pPr>
            <a:r>
              <a:rPr sz="800" kern="0" spc="0">
                <a:solidFill>
                  <a:srgbClr val="000000">
                    <a:alpha val="100000"/>
                  </a:srgbClr>
                </a:solidFill>
                <a:latin typeface="Times New Roman"/>
                <a:ea typeface="Times New Roman"/>
                <a:cs typeface="Times New Roman"/>
              </a:rPr>
              <a:t>1.1</a:t>
            </a:r>
            <a:r>
              <a:rPr sz="800" kern="0" spc="14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编写本白皮书的目的</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Times New Roman" altLang="Times New Roman" sz="800"/>
          </a:p>
          <a:p>
            <a:pPr marL="107950" algn="l" rtl="0" eaLnBrk="0">
              <a:lnSpc>
                <a:spcPct val="95000"/>
              </a:lnSpc>
              <a:spcBef>
                <a:spcPts val="838"/>
              </a:spcBef>
            </a:pPr>
            <a:r>
              <a:rPr sz="800" kern="0" spc="0">
                <a:solidFill>
                  <a:srgbClr val="000000">
                    <a:alpha val="100000"/>
                  </a:srgbClr>
                </a:solidFill>
                <a:latin typeface="Times New Roman"/>
                <a:ea typeface="Times New Roman"/>
                <a:cs typeface="Times New Roman"/>
              </a:rPr>
              <a:t>1.2</a:t>
            </a:r>
            <a:r>
              <a:rPr sz="800" kern="0" spc="14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如何组织、发布和维护</a:t>
            </a:r>
            <a:r>
              <a:rPr sz="800" kern="0" spc="-10">
                <a:solidFill>
                  <a:srgbClr val="000000">
                    <a:alpha val="100000"/>
                  </a:srgbClr>
                </a:solidFill>
                <a:latin typeface="SimHei"/>
                <a:ea typeface="SimHei"/>
                <a:cs typeface="SimHei"/>
              </a:rPr>
              <a:t>本白皮书</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Times New Roman" altLang="Times New Roman" sz="800"/>
          </a:p>
          <a:p>
            <a:pPr marL="107950" algn="l" rtl="0" eaLnBrk="0">
              <a:lnSpc>
                <a:spcPct val="95000"/>
              </a:lnSpc>
              <a:spcBef>
                <a:spcPts val="738"/>
              </a:spcBef>
            </a:pPr>
            <a:r>
              <a:rPr sz="800" kern="0" spc="-10">
                <a:solidFill>
                  <a:srgbClr val="000000">
                    <a:alpha val="100000"/>
                  </a:srgbClr>
                </a:solidFill>
                <a:latin typeface="Times New Roman"/>
                <a:ea typeface="Times New Roman"/>
                <a:cs typeface="Times New Roman"/>
              </a:rPr>
              <a:t>1.3</a:t>
            </a:r>
            <a:r>
              <a:rPr sz="800" kern="0" spc="150">
                <a:solidFill>
                  <a:srgbClr val="000000">
                    <a:alpha val="100000"/>
                  </a:srgbClr>
                </a:solidFill>
                <a:latin typeface="Times New Roman"/>
                <a:ea typeface="Times New Roman"/>
                <a:cs typeface="Times New Roman"/>
              </a:rPr>
              <a:t> </a:t>
            </a:r>
            <a:r>
              <a:rPr sz="800" kern="0" spc="-10">
                <a:solidFill>
                  <a:srgbClr val="000000">
                    <a:alpha val="100000"/>
                  </a:srgbClr>
                </a:solidFill>
                <a:latin typeface="SimHei"/>
                <a:ea typeface="SimHei"/>
                <a:cs typeface="SimHei"/>
              </a:rPr>
              <a:t>本白皮书给企业带来的价值</a:t>
            </a:r>
            <a:r>
              <a:rPr sz="800" kern="0" spc="-280">
                <a:solidFill>
                  <a:srgbClr val="000000">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Times New Roman" altLang="Times New Roman" sz="800"/>
          </a:p>
          <a:p>
            <a:pPr algn="l" rtl="0" eaLnBrk="0">
              <a:lnSpc>
                <a:spcPct val="103000"/>
              </a:lnSpc>
            </a:pPr>
            <a:endParaRPr lang="Arial" altLang="Arial" sz="1000"/>
          </a:p>
          <a:p>
            <a:pPr algn="l" rtl="0" eaLnBrk="0">
              <a:lnSpc>
                <a:spcPct val="104000"/>
              </a:lnSpc>
            </a:pPr>
            <a:endParaRPr lang="Arial" altLang="Arial" sz="1000"/>
          </a:p>
          <a:p>
            <a:pPr marL="12700" algn="l" rtl="0" eaLnBrk="0">
              <a:lnSpc>
                <a:spcPct val="95000"/>
              </a:lnSpc>
              <a:spcBef>
                <a:spcPts val="243"/>
              </a:spcBef>
            </a:pPr>
            <a:r>
              <a:rPr sz="800" b="1" kern="0" spc="-10">
                <a:solidFill>
                  <a:srgbClr val="0062B9">
                    <a:alpha val="100000"/>
                  </a:srgbClr>
                </a:solidFill>
                <a:latin typeface="Times New Roman"/>
                <a:ea typeface="Times New Roman"/>
                <a:cs typeface="Times New Roman"/>
              </a:rPr>
              <a:t>2.   </a:t>
            </a:r>
            <a:r>
              <a:rPr sz="800" b="1" kern="0" spc="-10">
                <a:solidFill>
                  <a:srgbClr val="0062B9">
                    <a:alpha val="100000"/>
                  </a:srgbClr>
                </a:solidFill>
                <a:latin typeface="SimHei"/>
                <a:ea typeface="SimHei"/>
                <a:cs typeface="SimHei"/>
              </a:rPr>
              <a:t>数</a:t>
            </a:r>
            <a:r>
              <a:rPr sz="800" kern="0" spc="-9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据</a:t>
            </a:r>
            <a:r>
              <a:rPr sz="800" kern="0" spc="-8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可</a:t>
            </a:r>
            <a:r>
              <a:rPr sz="800" kern="0" spc="-9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视</a:t>
            </a:r>
            <a:r>
              <a:rPr sz="800" kern="0" spc="-8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化</a:t>
            </a:r>
            <a:r>
              <a:rPr sz="800" kern="0" spc="-10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概</a:t>
            </a:r>
            <a:r>
              <a:rPr sz="800" kern="0" spc="-9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述</a:t>
            </a:r>
            <a:r>
              <a:rPr sz="800" kern="0" spc="-270">
                <a:solidFill>
                  <a:srgbClr val="0062B9">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20">
                <a:solidFill>
                  <a:srgbClr val="000000">
                    <a:alpha val="100000"/>
                  </a:srgbClr>
                </a:solidFill>
                <a:latin typeface="Times New Roman"/>
                <a:ea typeface="Times New Roman"/>
                <a:cs typeface="Times New Roman"/>
              </a:rPr>
              <a:t>……………</a:t>
            </a:r>
            <a:r>
              <a:rPr sz="800" kern="0" spc="-20">
                <a:solidFill>
                  <a:srgbClr val="0062B9">
                    <a:alpha val="100000"/>
                  </a:srgbClr>
                </a:solidFill>
                <a:latin typeface="Times New Roman"/>
                <a:ea typeface="Times New Roman"/>
                <a:cs typeface="Times New Roman"/>
              </a:rPr>
              <a:t>2</a:t>
            </a:r>
            <a:endParaRPr lang="Times New Roman" altLang="Times New Roman" sz="800"/>
          </a:p>
          <a:p>
            <a:pPr marL="107950" algn="l" rtl="0" eaLnBrk="0">
              <a:lnSpc>
                <a:spcPct val="96000"/>
              </a:lnSpc>
              <a:spcBef>
                <a:spcPts val="746"/>
              </a:spcBef>
            </a:pPr>
            <a:r>
              <a:rPr sz="800" kern="0" spc="0">
                <a:solidFill>
                  <a:srgbClr val="000000">
                    <a:alpha val="100000"/>
                  </a:srgbClr>
                </a:solidFill>
                <a:latin typeface="Times New Roman"/>
                <a:ea typeface="Times New Roman"/>
                <a:cs typeface="Times New Roman"/>
              </a:rPr>
              <a:t>2.1</a:t>
            </a:r>
            <a:r>
              <a:rPr sz="800" kern="0" spc="11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数据可视化的作用</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2</a:t>
            </a:r>
            <a:endParaRPr lang="Times New Roman" altLang="Times New Roman" sz="800"/>
          </a:p>
          <a:p>
            <a:pPr marL="107950" algn="l" rtl="0" eaLnBrk="0">
              <a:lnSpc>
                <a:spcPct val="96000"/>
              </a:lnSpc>
              <a:spcBef>
                <a:spcPts val="828"/>
              </a:spcBef>
            </a:pPr>
            <a:r>
              <a:rPr sz="800" kern="0" spc="0">
                <a:solidFill>
                  <a:srgbClr val="000000">
                    <a:alpha val="100000"/>
                  </a:srgbClr>
                </a:solidFill>
                <a:latin typeface="Times New Roman"/>
                <a:ea typeface="Times New Roman"/>
                <a:cs typeface="Times New Roman"/>
              </a:rPr>
              <a:t>2.2</a:t>
            </a:r>
            <a:r>
              <a:rPr sz="800" kern="0" spc="6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数据可视化的价值</a:t>
            </a:r>
            <a:r>
              <a:rPr sz="800" kern="0" spc="-280">
                <a:solidFill>
                  <a:srgbClr val="000000">
                    <a:alpha val="100000"/>
                  </a:srgbClr>
                </a:solidFill>
                <a:latin typeface="SimHei"/>
                <a:ea typeface="SimHei"/>
                <a:cs typeface="SimHei"/>
              </a:rPr>
              <a:t> </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3</a:t>
            </a:r>
            <a:endParaRPr lang="Times New Roman" altLang="Times New Roman" sz="800"/>
          </a:p>
          <a:p>
            <a:pPr marL="291465" algn="l" rtl="0" eaLnBrk="0">
              <a:lnSpc>
                <a:spcPct val="95000"/>
              </a:lnSpc>
              <a:spcBef>
                <a:spcPts val="725"/>
              </a:spcBef>
            </a:pPr>
            <a:r>
              <a:rPr sz="800" kern="0" spc="-10">
                <a:solidFill>
                  <a:srgbClr val="000000">
                    <a:alpha val="100000"/>
                  </a:srgbClr>
                </a:solidFill>
                <a:latin typeface="Times New Roman"/>
                <a:ea typeface="Times New Roman"/>
                <a:cs typeface="Times New Roman"/>
              </a:rPr>
              <a:t>2.2.1</a:t>
            </a:r>
            <a:r>
              <a:rPr sz="800" kern="0" spc="200">
                <a:solidFill>
                  <a:srgbClr val="000000">
                    <a:alpha val="100000"/>
                  </a:srgbClr>
                </a:solidFill>
                <a:latin typeface="Times New Roman"/>
                <a:ea typeface="Times New Roman"/>
                <a:cs typeface="Times New Roman"/>
              </a:rPr>
              <a:t> </a:t>
            </a:r>
            <a:r>
              <a:rPr sz="800" kern="0" spc="-10">
                <a:solidFill>
                  <a:srgbClr val="000000">
                    <a:alpha val="100000"/>
                  </a:srgbClr>
                </a:solidFill>
                <a:latin typeface="YouYuan"/>
                <a:ea typeface="YouYuan"/>
                <a:cs typeface="YouYuan"/>
              </a:rPr>
              <a:t>数据可视化对企业的价值</a:t>
            </a:r>
            <a:r>
              <a:rPr sz="800" kern="0" spc="-260">
                <a:solidFill>
                  <a:srgbClr val="000000">
                    <a:alpha val="100000"/>
                  </a:srgbClr>
                </a:solidFill>
                <a:latin typeface="YouYuan"/>
                <a:ea typeface="YouYuan"/>
                <a:cs typeface="YouYuan"/>
              </a:rPr>
              <a:t> </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3</a:t>
            </a:r>
            <a:endParaRPr lang="Times New Roman" altLang="Times New Roman" sz="800"/>
          </a:p>
          <a:p>
            <a:pPr marL="291465" algn="l" rtl="0" eaLnBrk="0">
              <a:lnSpc>
                <a:spcPct val="95000"/>
              </a:lnSpc>
              <a:spcBef>
                <a:spcPts val="888"/>
              </a:spcBef>
            </a:pPr>
            <a:r>
              <a:rPr sz="800" kern="0" spc="0">
                <a:solidFill>
                  <a:srgbClr val="000000">
                    <a:alpha val="100000"/>
                  </a:srgbClr>
                </a:solidFill>
                <a:latin typeface="Times New Roman"/>
                <a:ea typeface="Times New Roman"/>
                <a:cs typeface="Times New Roman"/>
              </a:rPr>
              <a:t>2.2.2</a:t>
            </a:r>
            <a:r>
              <a:rPr sz="800" kern="0" spc="18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数据可视化对不同人员的价值</a:t>
            </a:r>
            <a:r>
              <a:rPr sz="800" kern="0" spc="-26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4</a:t>
            </a:r>
            <a:endParaRPr lang="Times New Roman" altLang="Times New Roman" sz="800"/>
          </a:p>
          <a:p>
            <a:pPr marL="107950" algn="l" rtl="0" eaLnBrk="0">
              <a:lnSpc>
                <a:spcPct val="95000"/>
              </a:lnSpc>
              <a:spcBef>
                <a:spcPts val="895"/>
              </a:spcBef>
            </a:pPr>
            <a:r>
              <a:rPr sz="800" kern="0" spc="-10">
                <a:solidFill>
                  <a:srgbClr val="000000">
                    <a:alpha val="100000"/>
                  </a:srgbClr>
                </a:solidFill>
                <a:latin typeface="Times New Roman"/>
                <a:ea typeface="Times New Roman"/>
                <a:cs typeface="Times New Roman"/>
              </a:rPr>
              <a:t>2.3  </a:t>
            </a:r>
            <a:r>
              <a:rPr sz="800" kern="0" spc="-10">
                <a:solidFill>
                  <a:srgbClr val="000000">
                    <a:alpha val="100000"/>
                  </a:srgbClr>
                </a:solidFill>
                <a:latin typeface="SimHei"/>
                <a:ea typeface="SimHei"/>
                <a:cs typeface="SimHei"/>
              </a:rPr>
              <a:t>数据可视化的发展</a:t>
            </a:r>
            <a:r>
              <a:rPr sz="800" kern="0" spc="-300">
                <a:solidFill>
                  <a:srgbClr val="000000">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20">
                <a:solidFill>
                  <a:srgbClr val="000000">
                    <a:alpha val="100000"/>
                  </a:srgbClr>
                </a:solidFill>
                <a:latin typeface="Times New Roman"/>
                <a:ea typeface="Times New Roman"/>
                <a:cs typeface="Times New Roman"/>
              </a:rPr>
              <a:t>4</a:t>
            </a:r>
            <a:endParaRPr lang="Times New Roman" altLang="Times New Roman" sz="800"/>
          </a:p>
          <a:p>
            <a:pPr marL="291465" algn="l" rtl="0" eaLnBrk="0">
              <a:lnSpc>
                <a:spcPct val="97000"/>
              </a:lnSpc>
              <a:spcBef>
                <a:spcPts val="737"/>
              </a:spcBef>
            </a:pPr>
            <a:r>
              <a:rPr sz="800" kern="0" spc="0">
                <a:solidFill>
                  <a:srgbClr val="000000">
                    <a:alpha val="100000"/>
                  </a:srgbClr>
                </a:solidFill>
                <a:latin typeface="Times New Roman"/>
                <a:ea typeface="Times New Roman"/>
                <a:cs typeface="Times New Roman"/>
              </a:rPr>
              <a:t>2.3.1</a:t>
            </a:r>
            <a:r>
              <a:rPr sz="800" kern="0" spc="19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可视化简史</a:t>
            </a:r>
            <a:r>
              <a:rPr sz="800" kern="0" spc="-27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4</a:t>
            </a:r>
            <a:endParaRPr lang="Times New Roman" altLang="Times New Roman" sz="800"/>
          </a:p>
          <a:p>
            <a:pPr marL="291465" algn="l" rtl="0" eaLnBrk="0">
              <a:lnSpc>
                <a:spcPct val="95000"/>
              </a:lnSpc>
              <a:spcBef>
                <a:spcPts val="800"/>
              </a:spcBef>
            </a:pPr>
            <a:r>
              <a:rPr sz="800" kern="0" spc="0">
                <a:solidFill>
                  <a:srgbClr val="000000">
                    <a:alpha val="100000"/>
                  </a:srgbClr>
                </a:solidFill>
                <a:latin typeface="Times New Roman"/>
                <a:ea typeface="Times New Roman"/>
                <a:cs typeface="Times New Roman"/>
              </a:rPr>
              <a:t>2.3.2</a:t>
            </a:r>
            <a:r>
              <a:rPr sz="800" kern="0" spc="17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现代可视化发展</a:t>
            </a:r>
            <a:r>
              <a:rPr sz="800" kern="0" spc="-27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5</a:t>
            </a:r>
            <a:endParaRPr lang="Times New Roman" altLang="Times New Roman" sz="800"/>
          </a:p>
          <a:p>
            <a:pPr algn="l" rtl="0" eaLnBrk="0">
              <a:lnSpc>
                <a:spcPct val="100000"/>
              </a:lnSpc>
            </a:pPr>
            <a:endParaRPr lang="Arial" altLang="Arial" sz="1000"/>
          </a:p>
          <a:p>
            <a:pPr algn="l" rtl="0" eaLnBrk="0">
              <a:lnSpc>
                <a:spcPct val="100000"/>
              </a:lnSpc>
            </a:pPr>
            <a:endParaRPr lang="Arial" altLang="Arial" sz="1000"/>
          </a:p>
          <a:p>
            <a:pPr marL="12700" algn="l" rtl="0" eaLnBrk="0">
              <a:lnSpc>
                <a:spcPct val="95000"/>
              </a:lnSpc>
              <a:spcBef>
                <a:spcPts val="246"/>
              </a:spcBef>
            </a:pPr>
            <a:r>
              <a:rPr sz="800" b="1" kern="0" spc="-40">
                <a:solidFill>
                  <a:srgbClr val="0062B9">
                    <a:alpha val="100000"/>
                  </a:srgbClr>
                </a:solidFill>
                <a:latin typeface="Times New Roman"/>
                <a:ea typeface="Times New Roman"/>
                <a:cs typeface="Times New Roman"/>
              </a:rPr>
              <a:t>3.   </a:t>
            </a:r>
            <a:r>
              <a:rPr sz="800" b="1" kern="0" spc="-40">
                <a:solidFill>
                  <a:srgbClr val="0062B9">
                    <a:alpha val="100000"/>
                  </a:srgbClr>
                </a:solidFill>
                <a:latin typeface="SimHei"/>
                <a:ea typeface="SimHei"/>
                <a:cs typeface="SimHei"/>
              </a:rPr>
              <a:t>新</a:t>
            </a:r>
            <a:r>
              <a:rPr sz="800" kern="0" spc="-12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一</a:t>
            </a:r>
            <a:r>
              <a:rPr sz="800" kern="0" spc="-13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代</a:t>
            </a:r>
            <a:r>
              <a:rPr sz="800" kern="0" spc="-12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数</a:t>
            </a:r>
            <a:r>
              <a:rPr sz="800" kern="0" spc="-12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据</a:t>
            </a:r>
            <a:r>
              <a:rPr sz="800" kern="0" spc="-11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可</a:t>
            </a:r>
            <a:r>
              <a:rPr sz="800" kern="0" spc="-13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视</a:t>
            </a:r>
            <a:r>
              <a:rPr sz="800" kern="0" spc="-13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化</a:t>
            </a:r>
            <a:r>
              <a:rPr sz="800" kern="0" spc="-10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分</a:t>
            </a:r>
            <a:r>
              <a:rPr sz="800" kern="0" spc="-13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析</a:t>
            </a:r>
            <a:r>
              <a:rPr sz="800" kern="0" spc="-11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平</a:t>
            </a:r>
            <a:r>
              <a:rPr sz="800" kern="0" spc="-4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台</a:t>
            </a:r>
            <a:r>
              <a:rPr sz="800" kern="0" spc="-4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的</a:t>
            </a:r>
            <a:r>
              <a:rPr sz="800" kern="0" spc="-4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内</a:t>
            </a:r>
            <a:r>
              <a:rPr sz="800" kern="0" spc="-120">
                <a:solidFill>
                  <a:srgbClr val="0062B9">
                    <a:alpha val="100000"/>
                  </a:srgbClr>
                </a:solidFill>
                <a:latin typeface="SimHei"/>
                <a:ea typeface="SimHei"/>
                <a:cs typeface="SimHei"/>
              </a:rPr>
              <a:t> </a:t>
            </a:r>
            <a:r>
              <a:rPr sz="800" b="1" kern="0" spc="-40">
                <a:solidFill>
                  <a:srgbClr val="0062B9">
                    <a:alpha val="100000"/>
                  </a:srgbClr>
                </a:solidFill>
                <a:latin typeface="SimHei"/>
                <a:ea typeface="SimHei"/>
                <a:cs typeface="SimHei"/>
              </a:rPr>
              <a:t>涵</a:t>
            </a:r>
            <a:r>
              <a:rPr sz="800" kern="0" spc="-300">
                <a:solidFill>
                  <a:srgbClr val="0062B9">
                    <a:alpha val="100000"/>
                  </a:srgbClr>
                </a:solidFill>
                <a:latin typeface="SimHei"/>
                <a:ea typeface="SimHei"/>
                <a:cs typeface="SimHei"/>
              </a:rPr>
              <a:t> </a:t>
            </a:r>
            <a:r>
              <a:rPr sz="800" kern="0" spc="-40">
                <a:solidFill>
                  <a:srgbClr val="000000">
                    <a:alpha val="100000"/>
                  </a:srgbClr>
                </a:solidFill>
                <a:latin typeface="Times New Roman"/>
                <a:ea typeface="Times New Roman"/>
                <a:cs typeface="Times New Roman"/>
              </a:rPr>
              <a:t>…</a:t>
            </a:r>
            <a:r>
              <a:rPr sz="800" kern="0" spc="-50">
                <a:solidFill>
                  <a:srgbClr val="000000">
                    <a:alpha val="100000"/>
                  </a:srgbClr>
                </a:solidFill>
                <a:latin typeface="Times New Roman"/>
                <a:ea typeface="Times New Roman"/>
                <a:cs typeface="Times New Roman"/>
              </a:rPr>
              <a:t>…………………</a:t>
            </a:r>
            <a:r>
              <a:rPr sz="800" kern="0" spc="-50">
                <a:solidFill>
                  <a:srgbClr val="0062B9">
                    <a:alpha val="100000"/>
                  </a:srgbClr>
                </a:solidFill>
                <a:latin typeface="Times New Roman"/>
                <a:ea typeface="Times New Roman"/>
                <a:cs typeface="Times New Roman"/>
              </a:rPr>
              <a:t>6</a:t>
            </a:r>
            <a:endParaRPr lang="Times New Roman" altLang="Times New Roman" sz="800"/>
          </a:p>
          <a:p>
            <a:pPr marL="107950" algn="l" rtl="0" eaLnBrk="0">
              <a:lnSpc>
                <a:spcPct val="96000"/>
              </a:lnSpc>
              <a:spcBef>
                <a:spcPts val="846"/>
              </a:spcBef>
            </a:pPr>
            <a:r>
              <a:rPr sz="800" kern="0" spc="0">
                <a:solidFill>
                  <a:srgbClr val="000000">
                    <a:alpha val="100000"/>
                  </a:srgbClr>
                </a:solidFill>
                <a:latin typeface="Times New Roman"/>
                <a:ea typeface="Times New Roman"/>
                <a:cs typeface="Times New Roman"/>
              </a:rPr>
              <a:t>3.1</a:t>
            </a:r>
            <a:r>
              <a:rPr sz="800" kern="0" spc="18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简单易用</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6</a:t>
            </a:r>
            <a:endParaRPr lang="Times New Roman" altLang="Times New Roman" sz="800"/>
          </a:p>
          <a:p>
            <a:pPr marL="107950" algn="l" rtl="0" eaLnBrk="0">
              <a:lnSpc>
                <a:spcPct val="95000"/>
              </a:lnSpc>
              <a:spcBef>
                <a:spcPts val="732"/>
              </a:spcBef>
            </a:pPr>
            <a:r>
              <a:rPr sz="800" kern="0" spc="-10">
                <a:solidFill>
                  <a:srgbClr val="000000">
                    <a:alpha val="100000"/>
                  </a:srgbClr>
                </a:solidFill>
                <a:latin typeface="Times New Roman"/>
                <a:ea typeface="Times New Roman"/>
                <a:cs typeface="Times New Roman"/>
              </a:rPr>
              <a:t>3.2  </a:t>
            </a:r>
            <a:r>
              <a:rPr sz="800" kern="0" spc="-10">
                <a:solidFill>
                  <a:srgbClr val="000000">
                    <a:alpha val="100000"/>
                  </a:srgbClr>
                </a:solidFill>
                <a:latin typeface="SimHei"/>
                <a:ea typeface="SimHei"/>
                <a:cs typeface="SimHei"/>
              </a:rPr>
              <a:t>开源开放</a:t>
            </a:r>
            <a:r>
              <a:rPr sz="800" kern="0" spc="-280">
                <a:solidFill>
                  <a:srgbClr val="000000">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7</a:t>
            </a:r>
            <a:endParaRPr lang="Times New Roman" altLang="Times New Roman" sz="800"/>
          </a:p>
          <a:p>
            <a:pPr marL="291465" algn="l" rtl="0" eaLnBrk="0">
              <a:lnSpc>
                <a:spcPct val="95000"/>
              </a:lnSpc>
              <a:spcBef>
                <a:spcPts val="869"/>
              </a:spcBef>
            </a:pPr>
            <a:r>
              <a:rPr sz="800" kern="0" spc="0">
                <a:solidFill>
                  <a:srgbClr val="000000">
                    <a:alpha val="100000"/>
                  </a:srgbClr>
                </a:solidFill>
                <a:latin typeface="Times New Roman"/>
                <a:ea typeface="Times New Roman"/>
                <a:cs typeface="Times New Roman"/>
              </a:rPr>
              <a:t>3.2.1</a:t>
            </a:r>
            <a:r>
              <a:rPr sz="800" kern="0" spc="21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开源模式更好地推动软件产业发展</a:t>
            </a:r>
            <a:r>
              <a:rPr sz="800" kern="0" spc="-26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7</a:t>
            </a:r>
            <a:endParaRPr lang="Times New Roman" altLang="Times New Roman" sz="800"/>
          </a:p>
          <a:p>
            <a:pPr marL="291465" algn="l" rtl="0" eaLnBrk="0">
              <a:lnSpc>
                <a:spcPct val="95000"/>
              </a:lnSpc>
              <a:spcBef>
                <a:spcPts val="788"/>
              </a:spcBef>
            </a:pPr>
            <a:r>
              <a:rPr sz="800" kern="0" spc="0">
                <a:solidFill>
                  <a:srgbClr val="000000">
                    <a:alpha val="100000"/>
                  </a:srgbClr>
                </a:solidFill>
                <a:latin typeface="Times New Roman"/>
                <a:ea typeface="Times New Roman"/>
                <a:cs typeface="Times New Roman"/>
              </a:rPr>
              <a:t>3.2.2</a:t>
            </a:r>
            <a:r>
              <a:rPr sz="800" kern="0" spc="19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开源生态发展现状</a:t>
            </a:r>
            <a:r>
              <a:rPr sz="800" kern="0" spc="-26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8</a:t>
            </a:r>
            <a:endParaRPr lang="Times New Roman" altLang="Times New Roman" sz="800"/>
          </a:p>
          <a:p>
            <a:pPr marL="107950" algn="l" rtl="0" eaLnBrk="0">
              <a:lnSpc>
                <a:spcPct val="96000"/>
              </a:lnSpc>
              <a:spcBef>
                <a:spcPts val="855"/>
              </a:spcBef>
            </a:pPr>
            <a:r>
              <a:rPr sz="800" kern="0" spc="0">
                <a:solidFill>
                  <a:srgbClr val="000000">
                    <a:alpha val="100000"/>
                  </a:srgbClr>
                </a:solidFill>
                <a:latin typeface="Times New Roman"/>
                <a:ea typeface="Times New Roman"/>
                <a:cs typeface="Times New Roman"/>
              </a:rPr>
              <a:t>3.3</a:t>
            </a:r>
            <a:r>
              <a:rPr sz="800" kern="0" spc="12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高性能数据引擎</a:t>
            </a:r>
            <a:r>
              <a:rPr sz="800" kern="0" spc="-280">
                <a:solidFill>
                  <a:srgbClr val="000000">
                    <a:alpha val="100000"/>
                  </a:srgbClr>
                </a:solidFill>
                <a:latin typeface="SimHei"/>
                <a:ea typeface="SimHei"/>
                <a:cs typeface="SimHei"/>
              </a:rPr>
              <a:t> </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 </a:t>
            </a:r>
            <a:r>
              <a:rPr sz="800" kern="0" spc="-10">
                <a:solidFill>
                  <a:srgbClr val="000000">
                    <a:alpha val="100000"/>
                  </a:srgbClr>
                </a:solidFill>
                <a:latin typeface="Times New Roman"/>
                <a:ea typeface="Times New Roman"/>
                <a:cs typeface="Times New Roman"/>
              </a:rPr>
              <a:t>10</a:t>
            </a:r>
            <a:endParaRPr lang="Times New Roman" altLang="Times New Roman" sz="800"/>
          </a:p>
          <a:p>
            <a:pPr marL="107950" algn="l" rtl="0" eaLnBrk="0">
              <a:lnSpc>
                <a:spcPct val="96000"/>
              </a:lnSpc>
              <a:spcBef>
                <a:spcPts val="834"/>
              </a:spcBef>
            </a:pPr>
            <a:r>
              <a:rPr sz="800" kern="0" spc="0">
                <a:solidFill>
                  <a:srgbClr val="000000">
                    <a:alpha val="100000"/>
                  </a:srgbClr>
                </a:solidFill>
                <a:latin typeface="Times New Roman"/>
                <a:ea typeface="Times New Roman"/>
                <a:cs typeface="Times New Roman"/>
              </a:rPr>
              <a:t>3.4</a:t>
            </a:r>
            <a:r>
              <a:rPr sz="800" kern="0" spc="180">
                <a:solidFill>
                  <a:srgbClr val="000000">
                    <a:alpha val="100000"/>
                  </a:srgbClr>
                </a:solidFill>
                <a:latin typeface="Times New Roman"/>
                <a:ea typeface="Times New Roman"/>
                <a:cs typeface="Times New Roman"/>
              </a:rPr>
              <a:t> </a:t>
            </a:r>
            <a:r>
              <a:rPr sz="800" kern="0" spc="0">
                <a:solidFill>
                  <a:srgbClr val="000000">
                    <a:alpha val="100000"/>
                  </a:srgbClr>
                </a:solidFill>
                <a:latin typeface="SimHei"/>
                <a:ea typeface="SimHei"/>
                <a:cs typeface="SimHei"/>
              </a:rPr>
              <a:t>快速分享</a:t>
            </a:r>
            <a:r>
              <a:rPr sz="800" kern="0" spc="-280">
                <a:solidFill>
                  <a:srgbClr val="000000">
                    <a:alpha val="100000"/>
                  </a:srgbClr>
                </a:solidFill>
                <a:latin typeface="SimHei"/>
                <a:ea typeface="SimHei"/>
                <a:cs typeface="SimHei"/>
              </a:rPr>
              <a:t> </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60">
                <a:solidFill>
                  <a:srgbClr val="000000">
                    <a:alpha val="100000"/>
                  </a:srgbClr>
                </a:solidFill>
                <a:latin typeface="Times New Roman"/>
                <a:ea typeface="Times New Roman"/>
                <a:cs typeface="Times New Roman"/>
              </a:rPr>
              <a:t> </a:t>
            </a:r>
            <a:r>
              <a:rPr sz="800" kern="0" spc="-10">
                <a:solidFill>
                  <a:srgbClr val="000000">
                    <a:alpha val="100000"/>
                  </a:srgbClr>
                </a:solidFill>
                <a:latin typeface="Times New Roman"/>
                <a:ea typeface="Times New Roman"/>
                <a:cs typeface="Times New Roman"/>
              </a:rPr>
              <a:t>11</a:t>
            </a:r>
            <a:endParaRPr lang="Times New Roman" altLang="Times New Roman" sz="800"/>
          </a:p>
          <a:p>
            <a:pPr algn="l" rtl="0" eaLnBrk="0">
              <a:lnSpc>
                <a:spcPct val="197000"/>
              </a:lnSpc>
            </a:pPr>
            <a:endParaRPr lang="Arial" altLang="Arial" sz="1000"/>
          </a:p>
          <a:p>
            <a:pPr marL="12700" algn="l" rtl="0" eaLnBrk="0">
              <a:lnSpc>
                <a:spcPct val="95000"/>
              </a:lnSpc>
              <a:spcBef>
                <a:spcPts val="251"/>
              </a:spcBef>
            </a:pPr>
            <a:r>
              <a:rPr sz="800" b="1" kern="0" spc="70">
                <a:solidFill>
                  <a:srgbClr val="0062B9">
                    <a:alpha val="100000"/>
                  </a:srgbClr>
                </a:solidFill>
                <a:latin typeface="Arial"/>
                <a:ea typeface="Arial"/>
                <a:cs typeface="Arial"/>
              </a:rPr>
              <a:t>4.</a:t>
            </a:r>
            <a:r>
              <a:rPr sz="800" b="1" kern="0" spc="80">
                <a:solidFill>
                  <a:srgbClr val="0062B9">
                    <a:alpha val="100000"/>
                  </a:srgbClr>
                </a:solidFill>
                <a:latin typeface="Arial"/>
                <a:ea typeface="Arial"/>
                <a:cs typeface="Arial"/>
              </a:rPr>
              <a:t> </a:t>
            </a:r>
            <a:r>
              <a:rPr sz="800" b="1" kern="0" spc="70">
                <a:solidFill>
                  <a:srgbClr val="0062B9">
                    <a:alpha val="100000"/>
                  </a:srgbClr>
                </a:solidFill>
                <a:latin typeface="SimHei"/>
                <a:ea typeface="SimHei"/>
                <a:cs typeface="SimHei"/>
              </a:rPr>
              <a:t>基于</a:t>
            </a:r>
            <a:r>
              <a:rPr sz="800" kern="0" spc="160">
                <a:solidFill>
                  <a:srgbClr val="0062B9">
                    <a:alpha val="100000"/>
                  </a:srgbClr>
                </a:solidFill>
                <a:latin typeface="SimHei"/>
                <a:ea typeface="SimHei"/>
                <a:cs typeface="SimHei"/>
              </a:rPr>
              <a:t> </a:t>
            </a:r>
            <a:r>
              <a:rPr sz="800" b="1" kern="0" spc="0">
                <a:solidFill>
                  <a:srgbClr val="0062B9">
                    <a:alpha val="100000"/>
                  </a:srgbClr>
                </a:solidFill>
                <a:latin typeface="Arial"/>
                <a:ea typeface="Arial"/>
                <a:cs typeface="Arial"/>
              </a:rPr>
              <a:t>DataEase</a:t>
            </a:r>
            <a:r>
              <a:rPr sz="800" b="1" kern="0" spc="70">
                <a:solidFill>
                  <a:srgbClr val="0062B9">
                    <a:alpha val="100000"/>
                  </a:srgbClr>
                </a:solidFill>
                <a:latin typeface="Arial"/>
                <a:ea typeface="Arial"/>
                <a:cs typeface="Arial"/>
              </a:rPr>
              <a:t>   </a:t>
            </a:r>
            <a:r>
              <a:rPr sz="800" b="1" kern="0" spc="70">
                <a:solidFill>
                  <a:srgbClr val="0062B9">
                    <a:alpha val="100000"/>
                  </a:srgbClr>
                </a:solidFill>
                <a:latin typeface="SimHei"/>
                <a:ea typeface="SimHei"/>
                <a:cs typeface="SimHei"/>
              </a:rPr>
              <a:t>构建新一代数</a:t>
            </a:r>
            <a:r>
              <a:rPr sz="800" b="1" kern="0" spc="60">
                <a:solidFill>
                  <a:srgbClr val="0062B9">
                    <a:alpha val="100000"/>
                  </a:srgbClr>
                </a:solidFill>
                <a:latin typeface="SimHei"/>
                <a:ea typeface="SimHei"/>
                <a:cs typeface="SimHei"/>
              </a:rPr>
              <a:t>据可视化分析平台</a:t>
            </a:r>
            <a:r>
              <a:rPr sz="800" kern="0" spc="-290">
                <a:solidFill>
                  <a:srgbClr val="0062B9">
                    <a:alpha val="100000"/>
                  </a:srgbClr>
                </a:solidFill>
                <a:latin typeface="SimHei"/>
                <a:ea typeface="SimHei"/>
                <a:cs typeface="SimHei"/>
              </a:rPr>
              <a:t> </a:t>
            </a:r>
            <a:r>
              <a:rPr sz="800" b="1" kern="0" spc="60">
                <a:solidFill>
                  <a:srgbClr val="0062B9">
                    <a:alpha val="100000"/>
                  </a:srgbClr>
                </a:solidFill>
                <a:latin typeface="SimHei"/>
                <a:ea typeface="SimHei"/>
                <a:cs typeface="SimHei"/>
              </a:rPr>
              <a:t>—</a:t>
            </a:r>
            <a:r>
              <a:rPr sz="800" kern="0" spc="-270">
                <a:solidFill>
                  <a:srgbClr val="0062B9">
                    <a:alpha val="100000"/>
                  </a:srgbClr>
                </a:solidFill>
                <a:latin typeface="SimHei"/>
                <a:ea typeface="SimHei"/>
                <a:cs typeface="SimHei"/>
              </a:rPr>
              <a:t> </a:t>
            </a:r>
            <a:r>
              <a:rPr sz="800" b="1" kern="0" spc="60">
                <a:solidFill>
                  <a:srgbClr val="0062B9">
                    <a:alpha val="100000"/>
                  </a:srgbClr>
                </a:solidFill>
                <a:latin typeface="SimHei"/>
                <a:ea typeface="SimHei"/>
                <a:cs typeface="SimHei"/>
              </a:rPr>
              <a:t>--</a:t>
            </a:r>
            <a:r>
              <a:rPr sz="800" kern="0" spc="-220">
                <a:solidFill>
                  <a:srgbClr val="0062B9">
                    <a:alpha val="100000"/>
                  </a:srgbClr>
                </a:solidFill>
                <a:latin typeface="SimHei"/>
                <a:ea typeface="SimHei"/>
                <a:cs typeface="SimHei"/>
              </a:rPr>
              <a:t> </a:t>
            </a:r>
            <a:r>
              <a:rPr sz="800" b="1" kern="0" spc="60">
                <a:solidFill>
                  <a:srgbClr val="0062B9">
                    <a:alpha val="100000"/>
                  </a:srgbClr>
                </a:solidFill>
                <a:latin typeface="SimHei"/>
                <a:ea typeface="SimHei"/>
                <a:cs typeface="SimHei"/>
              </a:rPr>
              <a:t>12</a:t>
            </a:r>
            <a:endParaRPr lang="SimHei" altLang="SimHei" sz="800"/>
          </a:p>
          <a:p>
            <a:pPr marL="107950" algn="l" rtl="0" eaLnBrk="0">
              <a:lnSpc>
                <a:spcPct val="95000"/>
              </a:lnSpc>
              <a:spcBef>
                <a:spcPts val="849"/>
              </a:spcBef>
            </a:pPr>
            <a:r>
              <a:rPr sz="800" kern="0" spc="-10">
                <a:solidFill>
                  <a:srgbClr val="000000">
                    <a:alpha val="100000"/>
                  </a:srgbClr>
                </a:solidFill>
                <a:latin typeface="Times New Roman"/>
                <a:ea typeface="Times New Roman"/>
                <a:cs typeface="Times New Roman"/>
              </a:rPr>
              <a:t>4.1  DataEase</a:t>
            </a:r>
            <a:r>
              <a:rPr sz="800" kern="0" spc="70">
                <a:solidFill>
                  <a:srgbClr val="000000">
                    <a:alpha val="100000"/>
                  </a:srgbClr>
                </a:solidFill>
                <a:latin typeface="Times New Roman"/>
                <a:ea typeface="Times New Roman"/>
                <a:cs typeface="Times New Roman"/>
              </a:rPr>
              <a:t>  </a:t>
            </a:r>
            <a:r>
              <a:rPr sz="800" kern="0" spc="-10">
                <a:solidFill>
                  <a:srgbClr val="000000">
                    <a:alpha val="100000"/>
                  </a:srgbClr>
                </a:solidFill>
                <a:latin typeface="SimHei"/>
                <a:ea typeface="SimHei"/>
                <a:cs typeface="SimHei"/>
              </a:rPr>
              <a:t>概</a:t>
            </a:r>
            <a:r>
              <a:rPr sz="800" kern="0" spc="-180">
                <a:solidFill>
                  <a:srgbClr val="000000">
                    <a:alpha val="100000"/>
                  </a:srgbClr>
                </a:solidFill>
                <a:latin typeface="SimHei"/>
                <a:ea typeface="SimHei"/>
                <a:cs typeface="SimHei"/>
              </a:rPr>
              <a:t> </a:t>
            </a:r>
            <a:r>
              <a:rPr sz="800" kern="0" spc="-10">
                <a:solidFill>
                  <a:srgbClr val="000000">
                    <a:alpha val="100000"/>
                  </a:srgbClr>
                </a:solidFill>
                <a:latin typeface="SimHei"/>
                <a:ea typeface="SimHei"/>
                <a:cs typeface="SimHei"/>
              </a:rPr>
              <a:t>述</a:t>
            </a:r>
            <a:r>
              <a:rPr sz="800" kern="0" spc="-280">
                <a:solidFill>
                  <a:srgbClr val="000000">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20">
                <a:solidFill>
                  <a:srgbClr val="000000">
                    <a:alpha val="100000"/>
                  </a:srgbClr>
                </a:solidFill>
                <a:latin typeface="Times New Roman"/>
                <a:ea typeface="Times New Roman"/>
                <a:cs typeface="Times New Roman"/>
              </a:rPr>
              <a:t>………………………………………………</a:t>
            </a:r>
            <a:r>
              <a:rPr sz="800" kern="0" spc="-20">
                <a:solidFill>
                  <a:srgbClr val="000000">
                    <a:alpha val="100000"/>
                  </a:srgbClr>
                </a:solidFill>
                <a:latin typeface="Times New Roman"/>
                <a:ea typeface="Times New Roman"/>
                <a:cs typeface="Times New Roman"/>
              </a:rPr>
              <a:t>12</a:t>
            </a:r>
            <a:endParaRPr lang="Times New Roman" altLang="Times New Roman" sz="800"/>
          </a:p>
          <a:p>
            <a:pPr marL="291465" algn="l" rtl="0" eaLnBrk="0">
              <a:lnSpc>
                <a:spcPct val="96000"/>
              </a:lnSpc>
              <a:spcBef>
                <a:spcPts val="684"/>
              </a:spcBef>
            </a:pPr>
            <a:r>
              <a:rPr sz="800" kern="0" spc="0">
                <a:solidFill>
                  <a:srgbClr val="000000">
                    <a:alpha val="100000"/>
                  </a:srgbClr>
                </a:solidFill>
                <a:latin typeface="Times New Roman"/>
                <a:ea typeface="Times New Roman"/>
                <a:cs typeface="Times New Roman"/>
              </a:rPr>
              <a:t>4.1.1  DataEase   </a:t>
            </a:r>
            <a:r>
              <a:rPr sz="800" kern="0" spc="0">
                <a:solidFill>
                  <a:srgbClr val="000000">
                    <a:alpha val="100000"/>
                  </a:srgbClr>
                </a:solidFill>
                <a:latin typeface="YouYuan"/>
                <a:ea typeface="YouYuan"/>
                <a:cs typeface="YouYuan"/>
              </a:rPr>
              <a:t>架构设计</a:t>
            </a:r>
            <a:r>
              <a:rPr sz="800" kern="0" spc="-26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12</a:t>
            </a:r>
            <a:endParaRPr lang="Times New Roman" altLang="Times New Roman" sz="800"/>
          </a:p>
          <a:p>
            <a:pPr marL="291465" algn="l" rtl="0" eaLnBrk="0">
              <a:lnSpc>
                <a:spcPct val="97000"/>
              </a:lnSpc>
              <a:spcBef>
                <a:spcPts val="882"/>
              </a:spcBef>
            </a:pPr>
            <a:r>
              <a:rPr sz="800" kern="0" spc="0">
                <a:solidFill>
                  <a:srgbClr val="000000">
                    <a:alpha val="100000"/>
                  </a:srgbClr>
                </a:solidFill>
                <a:latin typeface="Times New Roman"/>
                <a:ea typeface="Times New Roman"/>
                <a:cs typeface="Times New Roman"/>
              </a:rPr>
              <a:t>4.1.2  DataEase    </a:t>
            </a:r>
            <a:r>
              <a:rPr sz="800" kern="0" spc="0">
                <a:solidFill>
                  <a:srgbClr val="000000">
                    <a:alpha val="100000"/>
                  </a:srgbClr>
                </a:solidFill>
                <a:latin typeface="YouYuan"/>
                <a:ea typeface="YouYuan"/>
                <a:cs typeface="YouYuan"/>
              </a:rPr>
              <a:t>核心</a:t>
            </a:r>
            <a:r>
              <a:rPr sz="800" kern="0" spc="-10">
                <a:solidFill>
                  <a:srgbClr val="000000">
                    <a:alpha val="100000"/>
                  </a:srgbClr>
                </a:solidFill>
                <a:latin typeface="YouYuan"/>
                <a:ea typeface="YouYuan"/>
                <a:cs typeface="YouYuan"/>
              </a:rPr>
              <a:t>概念</a:t>
            </a:r>
            <a:r>
              <a:rPr sz="800" kern="0" spc="-310">
                <a:solidFill>
                  <a:srgbClr val="000000">
                    <a:alpha val="100000"/>
                  </a:srgbClr>
                </a:solidFill>
                <a:latin typeface="YouYuan"/>
                <a:ea typeface="YouYuan"/>
                <a:cs typeface="YouYuan"/>
              </a:rPr>
              <a:t> </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12</a:t>
            </a:r>
            <a:endParaRPr lang="Times New Roman" altLang="Times New Roman" sz="800"/>
          </a:p>
          <a:p>
            <a:pPr marL="107950" algn="l" rtl="0" eaLnBrk="0">
              <a:lnSpc>
                <a:spcPct val="96000"/>
              </a:lnSpc>
              <a:spcBef>
                <a:spcPts val="867"/>
              </a:spcBef>
            </a:pPr>
            <a:r>
              <a:rPr sz="800" kern="0" spc="0">
                <a:solidFill>
                  <a:srgbClr val="000000">
                    <a:alpha val="100000"/>
                  </a:srgbClr>
                </a:solidFill>
                <a:latin typeface="Times New Roman"/>
                <a:ea typeface="Times New Roman"/>
                <a:cs typeface="Times New Roman"/>
              </a:rPr>
              <a:t>4.2  DataEase    </a:t>
            </a:r>
            <a:r>
              <a:rPr sz="800" kern="0" spc="0">
                <a:solidFill>
                  <a:srgbClr val="000000">
                    <a:alpha val="100000"/>
                  </a:srgbClr>
                </a:solidFill>
                <a:latin typeface="SimHei"/>
                <a:ea typeface="SimHei"/>
                <a:cs typeface="SimHei"/>
              </a:rPr>
              <a:t>的功能列表</a:t>
            </a:r>
            <a:r>
              <a:rPr sz="800" kern="0" spc="-300">
                <a:solidFill>
                  <a:srgbClr val="000000">
                    <a:alpha val="100000"/>
                  </a:srgbClr>
                </a:solidFill>
                <a:latin typeface="SimHei"/>
                <a:ea typeface="SimHei"/>
                <a:cs typeface="SimHei"/>
              </a:rPr>
              <a:t> </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90">
                <a:solidFill>
                  <a:srgbClr val="000000">
                    <a:alpha val="100000"/>
                  </a:srgbClr>
                </a:solidFill>
                <a:latin typeface="Times New Roman"/>
                <a:ea typeface="Times New Roman"/>
                <a:cs typeface="Times New Roman"/>
              </a:rPr>
              <a:t> </a:t>
            </a:r>
            <a:r>
              <a:rPr sz="800" kern="0" spc="-10">
                <a:solidFill>
                  <a:srgbClr val="000000">
                    <a:alpha val="100000"/>
                  </a:srgbClr>
                </a:solidFill>
                <a:latin typeface="Times New Roman"/>
                <a:ea typeface="Times New Roman"/>
                <a:cs typeface="Times New Roman"/>
              </a:rPr>
              <a:t>15</a:t>
            </a:r>
            <a:endParaRPr lang="Times New Roman" altLang="Times New Roman" sz="800"/>
          </a:p>
          <a:p>
            <a:pPr algn="l" rtl="0" eaLnBrk="0">
              <a:lnSpc>
                <a:spcPct val="100000"/>
              </a:lnSpc>
            </a:pPr>
            <a:endParaRPr lang="Arial" altLang="Arial" sz="700"/>
          </a:p>
          <a:p>
            <a:pPr marL="107950" algn="l" rtl="0" eaLnBrk="0">
              <a:lnSpc>
                <a:spcPct val="96000"/>
              </a:lnSpc>
            </a:pPr>
            <a:r>
              <a:rPr sz="800" kern="0" spc="-10">
                <a:solidFill>
                  <a:srgbClr val="000000">
                    <a:alpha val="100000"/>
                  </a:srgbClr>
                </a:solidFill>
                <a:latin typeface="Times New Roman"/>
                <a:ea typeface="Times New Roman"/>
                <a:cs typeface="Times New Roman"/>
              </a:rPr>
              <a:t>4.3  DataEase   </a:t>
            </a:r>
            <a:r>
              <a:rPr sz="800" kern="0" spc="-10">
                <a:solidFill>
                  <a:srgbClr val="000000">
                    <a:alpha val="100000"/>
                  </a:srgbClr>
                </a:solidFill>
                <a:latin typeface="SimHei"/>
                <a:ea typeface="SimHei"/>
                <a:cs typeface="SimHei"/>
              </a:rPr>
              <a:t>的核心优势</a:t>
            </a:r>
            <a:r>
              <a:rPr sz="800" kern="0" spc="-290">
                <a:solidFill>
                  <a:srgbClr val="000000">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17</a:t>
            </a:r>
            <a:endParaRPr lang="Times New Roman" altLang="Times New Roman" sz="800"/>
          </a:p>
        </p:txBody>
      </p:sp>
      <p:sp>
        <p:nvSpPr>
          <p:cNvPr id="4" name="textbox 4"/>
          <p:cNvSpPr/>
          <p:nvPr/>
        </p:nvSpPr>
        <p:spPr>
          <a:xfrm>
            <a:off x="5461006" y="2840894"/>
            <a:ext cx="2900045" cy="19183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40"/>
              </a:lnSpc>
            </a:pPr>
            <a:endParaRPr lang="Arial" altLang="Arial" sz="100"/>
          </a:p>
          <a:p>
            <a:pPr marL="266065" algn="l" rtl="0" eaLnBrk="0">
              <a:lnSpc>
                <a:spcPct val="95000"/>
              </a:lnSpc>
            </a:pPr>
            <a:r>
              <a:rPr sz="800" kern="0" spc="0">
                <a:solidFill>
                  <a:srgbClr val="000000">
                    <a:alpha val="100000"/>
                  </a:srgbClr>
                </a:solidFill>
                <a:latin typeface="Times New Roman"/>
                <a:ea typeface="Times New Roman"/>
                <a:cs typeface="Times New Roman"/>
              </a:rPr>
              <a:t>4.3.1</a:t>
            </a:r>
            <a:r>
              <a:rPr sz="800" kern="0" spc="22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简单易用的操作方式</a:t>
            </a:r>
            <a:r>
              <a:rPr sz="800" kern="0" spc="-28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17</a:t>
            </a:r>
            <a:endParaRPr lang="Times New Roman" altLang="Times New Roman" sz="800"/>
          </a:p>
          <a:p>
            <a:pPr marL="266065" algn="l" rtl="0" eaLnBrk="0">
              <a:lnSpc>
                <a:spcPct val="95000"/>
              </a:lnSpc>
              <a:spcBef>
                <a:spcPts val="788"/>
              </a:spcBef>
            </a:pPr>
            <a:r>
              <a:rPr sz="800" kern="0" spc="0">
                <a:solidFill>
                  <a:srgbClr val="000000">
                    <a:alpha val="100000"/>
                  </a:srgbClr>
                </a:solidFill>
                <a:latin typeface="Times New Roman"/>
                <a:ea typeface="Times New Roman"/>
                <a:cs typeface="Times New Roman"/>
              </a:rPr>
              <a:t>4.3.2  </a:t>
            </a:r>
            <a:r>
              <a:rPr sz="800" kern="0" spc="0">
                <a:solidFill>
                  <a:srgbClr val="000000">
                    <a:alpha val="100000"/>
                  </a:srgbClr>
                </a:solidFill>
                <a:latin typeface="YouYuan"/>
                <a:ea typeface="YouYuan"/>
                <a:cs typeface="YouYuan"/>
              </a:rPr>
              <a:t>开源开放的运营模式</a:t>
            </a:r>
            <a:r>
              <a:rPr sz="800" kern="0" spc="-29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1</a:t>
            </a:r>
            <a:r>
              <a:rPr sz="800" kern="0" spc="-10">
                <a:solidFill>
                  <a:srgbClr val="000000">
                    <a:alpha val="100000"/>
                  </a:srgbClr>
                </a:solidFill>
                <a:latin typeface="Times New Roman"/>
                <a:ea typeface="Times New Roman"/>
                <a:cs typeface="Times New Roman"/>
              </a:rPr>
              <a:t>7</a:t>
            </a:r>
            <a:endParaRPr lang="Times New Roman" altLang="Times New Roman" sz="800"/>
          </a:p>
          <a:p>
            <a:pPr marL="266065" algn="l" rtl="0" eaLnBrk="0">
              <a:lnSpc>
                <a:spcPct val="95000"/>
              </a:lnSpc>
              <a:spcBef>
                <a:spcPts val="838"/>
              </a:spcBef>
            </a:pPr>
            <a:r>
              <a:rPr sz="800" kern="0" spc="0">
                <a:solidFill>
                  <a:srgbClr val="000000">
                    <a:alpha val="100000"/>
                  </a:srgbClr>
                </a:solidFill>
                <a:latin typeface="Times New Roman"/>
                <a:ea typeface="Times New Roman"/>
                <a:cs typeface="Times New Roman"/>
              </a:rPr>
              <a:t>4.3.3</a:t>
            </a:r>
            <a:r>
              <a:rPr sz="800" kern="0" spc="230">
                <a:solidFill>
                  <a:srgbClr val="000000">
                    <a:alpha val="100000"/>
                  </a:srgbClr>
                </a:solidFill>
                <a:latin typeface="Times New Roman"/>
                <a:ea typeface="Times New Roman"/>
                <a:cs typeface="Times New Roman"/>
              </a:rPr>
              <a:t> </a:t>
            </a:r>
            <a:r>
              <a:rPr sz="800" kern="0" spc="0">
                <a:solidFill>
                  <a:srgbClr val="000000">
                    <a:alpha val="100000"/>
                  </a:srgbClr>
                </a:solidFill>
                <a:latin typeface="YouYuan"/>
                <a:ea typeface="YouYuan"/>
                <a:cs typeface="YouYuan"/>
              </a:rPr>
              <a:t>大数据下的秒级响应</a:t>
            </a:r>
            <a:r>
              <a:rPr sz="800" kern="0" spc="-27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19</a:t>
            </a:r>
            <a:endParaRPr lang="Times New Roman" altLang="Times New Roman" sz="800"/>
          </a:p>
          <a:p>
            <a:pPr marL="266065" algn="l" rtl="0" eaLnBrk="0">
              <a:lnSpc>
                <a:spcPct val="97000"/>
              </a:lnSpc>
              <a:spcBef>
                <a:spcPts val="795"/>
              </a:spcBef>
            </a:pPr>
            <a:r>
              <a:rPr sz="800" kern="0" spc="0">
                <a:solidFill>
                  <a:srgbClr val="000000">
                    <a:alpha val="100000"/>
                  </a:srgbClr>
                </a:solidFill>
                <a:latin typeface="Times New Roman"/>
                <a:ea typeface="Times New Roman"/>
                <a:cs typeface="Times New Roman"/>
              </a:rPr>
              <a:t>4.3.4  </a:t>
            </a:r>
            <a:r>
              <a:rPr sz="800" kern="0" spc="0">
                <a:solidFill>
                  <a:srgbClr val="000000">
                    <a:alpha val="100000"/>
                  </a:srgbClr>
                </a:solidFill>
                <a:latin typeface="YouYuan"/>
                <a:ea typeface="YouYuan"/>
                <a:cs typeface="YouYuan"/>
              </a:rPr>
              <a:t>安全分享</a:t>
            </a:r>
            <a:r>
              <a:rPr sz="800" kern="0" spc="-27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a:t>
            </a:r>
            <a:r>
              <a:rPr sz="800" kern="0" spc="-10">
                <a:solidFill>
                  <a:srgbClr val="000000">
                    <a:alpha val="100000"/>
                  </a:srgbClr>
                </a:solidFill>
                <a:latin typeface="Times New Roman"/>
                <a:ea typeface="Times New Roman"/>
                <a:cs typeface="Times New Roman"/>
              </a:rPr>
              <a:t>19</a:t>
            </a:r>
            <a:endParaRPr lang="Times New Roman" altLang="Times New Roman" sz="800"/>
          </a:p>
          <a:p>
            <a:pPr algn="l" rtl="0" eaLnBrk="0">
              <a:lnSpc>
                <a:spcPct val="100000"/>
              </a:lnSpc>
            </a:pPr>
            <a:endParaRPr lang="Arial" altLang="Arial" sz="1000"/>
          </a:p>
          <a:p>
            <a:pPr algn="l" rtl="0" eaLnBrk="0">
              <a:lnSpc>
                <a:spcPct val="101000"/>
              </a:lnSpc>
            </a:pPr>
            <a:endParaRPr lang="Arial" altLang="Arial" sz="1000"/>
          </a:p>
          <a:p>
            <a:pPr marL="12700" algn="l" rtl="0" eaLnBrk="0">
              <a:lnSpc>
                <a:spcPct val="95000"/>
              </a:lnSpc>
              <a:spcBef>
                <a:spcPts val="247"/>
              </a:spcBef>
            </a:pPr>
            <a:r>
              <a:rPr sz="800" b="1" kern="0" spc="-10">
                <a:solidFill>
                  <a:srgbClr val="0062B9">
                    <a:alpha val="100000"/>
                  </a:srgbClr>
                </a:solidFill>
                <a:latin typeface="Arial"/>
                <a:ea typeface="Arial"/>
                <a:cs typeface="Arial"/>
              </a:rPr>
              <a:t>5.  DataEase       </a:t>
            </a:r>
            <a:r>
              <a:rPr sz="800" b="1" kern="0" spc="-10">
                <a:solidFill>
                  <a:srgbClr val="0062B9">
                    <a:alpha val="100000"/>
                  </a:srgbClr>
                </a:solidFill>
                <a:latin typeface="SimHei"/>
                <a:ea typeface="SimHei"/>
                <a:cs typeface="SimHei"/>
              </a:rPr>
              <a:t>仪</a:t>
            </a:r>
            <a:r>
              <a:rPr sz="800" kern="0" spc="-7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表</a:t>
            </a:r>
            <a:r>
              <a:rPr sz="800" kern="0" spc="-15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板</a:t>
            </a:r>
            <a:r>
              <a:rPr sz="800" kern="0" spc="-15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案</a:t>
            </a:r>
            <a:r>
              <a:rPr sz="800" kern="0" spc="-16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例</a:t>
            </a:r>
            <a:r>
              <a:rPr sz="800" kern="0" spc="-15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集</a:t>
            </a:r>
            <a:r>
              <a:rPr sz="800" kern="0" spc="-280">
                <a:solidFill>
                  <a:srgbClr val="0062B9">
                    <a:alpha val="100000"/>
                  </a:srgbClr>
                </a:solidFill>
                <a:latin typeface="SimHei"/>
                <a:ea typeface="SimHei"/>
                <a:cs typeface="SimHei"/>
              </a:rPr>
              <a:t> </a:t>
            </a:r>
            <a:r>
              <a:rPr sz="800" kern="0" spc="-10">
                <a:solidFill>
                  <a:srgbClr val="000000">
                    <a:alpha val="100000"/>
                  </a:srgbClr>
                </a:solidFill>
                <a:latin typeface="Times New Roman"/>
                <a:ea typeface="Times New Roman"/>
                <a:cs typeface="Times New Roman"/>
              </a:rPr>
              <a:t>………………………………</a:t>
            </a:r>
            <a:r>
              <a:rPr sz="800" kern="0" spc="-10">
                <a:solidFill>
                  <a:srgbClr val="0062B9">
                    <a:alpha val="100000"/>
                  </a:srgbClr>
                </a:solidFill>
                <a:latin typeface="Times New Roman"/>
                <a:ea typeface="Times New Roman"/>
                <a:cs typeface="Times New Roman"/>
              </a:rPr>
              <a:t>20</a:t>
            </a:r>
            <a:endParaRPr lang="Times New Roman" altLang="Times New Roman" sz="800"/>
          </a:p>
          <a:p>
            <a:pPr algn="l" rtl="0" eaLnBrk="0">
              <a:lnSpc>
                <a:spcPct val="112000"/>
              </a:lnSpc>
            </a:pPr>
            <a:endParaRPr lang="Arial" altLang="Arial" sz="1000"/>
          </a:p>
          <a:p>
            <a:pPr algn="l" rtl="0" eaLnBrk="0">
              <a:lnSpc>
                <a:spcPct val="112000"/>
              </a:lnSpc>
            </a:pPr>
            <a:endParaRPr lang="Arial" altLang="Arial" sz="1000"/>
          </a:p>
          <a:p>
            <a:pPr algn="l" rtl="0" eaLnBrk="0">
              <a:lnSpc>
                <a:spcPct val="113000"/>
              </a:lnSpc>
            </a:pPr>
            <a:endParaRPr lang="Arial" altLang="Arial" sz="1000"/>
          </a:p>
          <a:p>
            <a:pPr algn="l" rtl="0" eaLnBrk="0">
              <a:lnSpc>
                <a:spcPct val="102000"/>
              </a:lnSpc>
            </a:pPr>
            <a:endParaRPr lang="Arial" altLang="Arial" sz="200"/>
          </a:p>
          <a:p>
            <a:pPr marL="19050" algn="l" rtl="0" eaLnBrk="0">
              <a:lnSpc>
                <a:spcPct val="99000"/>
              </a:lnSpc>
              <a:spcBef>
                <a:spcPts val="2"/>
              </a:spcBef>
            </a:pPr>
            <a:r>
              <a:rPr sz="800" b="1" kern="0" spc="-10">
                <a:solidFill>
                  <a:srgbClr val="0062B9">
                    <a:alpha val="100000"/>
                  </a:srgbClr>
                </a:solidFill>
                <a:latin typeface="Times New Roman"/>
                <a:ea typeface="Times New Roman"/>
                <a:cs typeface="Times New Roman"/>
              </a:rPr>
              <a:t>6.  </a:t>
            </a:r>
            <a:r>
              <a:rPr sz="800" b="1" kern="0" spc="-10">
                <a:solidFill>
                  <a:srgbClr val="0062B9">
                    <a:alpha val="100000"/>
                  </a:srgbClr>
                </a:solidFill>
                <a:latin typeface="SimSun"/>
                <a:ea typeface="SimSun"/>
                <a:cs typeface="SimSun"/>
              </a:rPr>
              <a:t>参</a:t>
            </a:r>
            <a:r>
              <a:rPr sz="800" kern="0" spc="-80">
                <a:solidFill>
                  <a:srgbClr val="0062B9">
                    <a:alpha val="100000"/>
                  </a:srgbClr>
                </a:solidFill>
                <a:latin typeface="SimSun"/>
                <a:ea typeface="SimSun"/>
                <a:cs typeface="SimSun"/>
              </a:rPr>
              <a:t> </a:t>
            </a:r>
            <a:r>
              <a:rPr sz="800" b="1" kern="0" spc="-10">
                <a:solidFill>
                  <a:srgbClr val="0062B9">
                    <a:alpha val="100000"/>
                  </a:srgbClr>
                </a:solidFill>
                <a:latin typeface="SimSun"/>
                <a:ea typeface="SimSun"/>
                <a:cs typeface="SimSun"/>
              </a:rPr>
              <a:t>考</a:t>
            </a:r>
            <a:r>
              <a:rPr sz="800" kern="0" spc="-100">
                <a:solidFill>
                  <a:srgbClr val="0062B9">
                    <a:alpha val="100000"/>
                  </a:srgbClr>
                </a:solidFill>
                <a:latin typeface="SimSun"/>
                <a:ea typeface="SimSun"/>
                <a:cs typeface="SimSun"/>
              </a:rPr>
              <a:t> </a:t>
            </a:r>
            <a:r>
              <a:rPr sz="800" b="1" kern="0" spc="-10">
                <a:solidFill>
                  <a:srgbClr val="0062B9">
                    <a:alpha val="100000"/>
                  </a:srgbClr>
                </a:solidFill>
                <a:latin typeface="SimSun"/>
                <a:ea typeface="SimSun"/>
                <a:cs typeface="SimSun"/>
              </a:rPr>
              <a:t>资</a:t>
            </a:r>
            <a:r>
              <a:rPr sz="800" kern="0" spc="-140">
                <a:solidFill>
                  <a:srgbClr val="0062B9">
                    <a:alpha val="100000"/>
                  </a:srgbClr>
                </a:solidFill>
                <a:latin typeface="SimSun"/>
                <a:ea typeface="SimSun"/>
                <a:cs typeface="SimSun"/>
              </a:rPr>
              <a:t> </a:t>
            </a:r>
            <a:r>
              <a:rPr sz="800" b="1" kern="0" spc="-10">
                <a:solidFill>
                  <a:srgbClr val="0062B9">
                    <a:alpha val="100000"/>
                  </a:srgbClr>
                </a:solidFill>
                <a:latin typeface="SimSun"/>
                <a:ea typeface="SimSun"/>
                <a:cs typeface="SimSun"/>
              </a:rPr>
              <a:t>料</a:t>
            </a:r>
            <a:r>
              <a:rPr sz="800" kern="0" spc="-130">
                <a:solidFill>
                  <a:srgbClr val="0062B9">
                    <a:alpha val="100000"/>
                  </a:srgbClr>
                </a:solidFill>
                <a:latin typeface="SimSun"/>
                <a:ea typeface="SimSun"/>
                <a:cs typeface="SimSun"/>
              </a:rPr>
              <a:t> </a:t>
            </a:r>
            <a:r>
              <a:rPr sz="800" b="1" kern="0" spc="-10">
                <a:solidFill>
                  <a:srgbClr val="0062B9">
                    <a:alpha val="100000"/>
                  </a:srgbClr>
                </a:solidFill>
                <a:latin typeface="SimSun"/>
                <a:ea typeface="SimSun"/>
                <a:cs typeface="SimSun"/>
              </a:rPr>
              <a:t>-</a:t>
            </a:r>
            <a:r>
              <a:rPr sz="800" kern="0" spc="-170">
                <a:solidFill>
                  <a:srgbClr val="0062B9">
                    <a:alpha val="100000"/>
                  </a:srgbClr>
                </a:solidFill>
                <a:latin typeface="SimSun"/>
                <a:ea typeface="SimSun"/>
                <a:cs typeface="SimSun"/>
              </a:rPr>
              <a:t> </a:t>
            </a:r>
            <a:r>
              <a:rPr sz="800" kern="0" spc="-10">
                <a:solidFill>
                  <a:srgbClr val="000000">
                    <a:alpha val="100000"/>
                  </a:srgbClr>
                </a:solidFill>
                <a:latin typeface="SimSun"/>
                <a:ea typeface="SimSun"/>
                <a:cs typeface="SimSun"/>
              </a:rPr>
              <a:t>……………………………………………………23</a:t>
            </a:r>
            <a:endParaRPr lang="SimSun" altLang="SimSun" sz="800"/>
          </a:p>
        </p:txBody>
      </p:sp>
      <p:sp>
        <p:nvSpPr>
          <p:cNvPr id="6" name="rect"/>
          <p:cNvSpPr/>
          <p:nvPr/>
        </p:nvSpPr>
        <p:spPr>
          <a:xfrm>
            <a:off x="4743446" y="412708"/>
            <a:ext cx="4317970" cy="330250"/>
          </a:xfrm>
          <a:prstGeom prst="rect">
            <a:avLst/>
          </a:prstGeom>
          <a:solidFill>
            <a:srgbClr val="21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textbox 8"/>
          <p:cNvSpPr/>
          <p:nvPr/>
        </p:nvSpPr>
        <p:spPr>
          <a:xfrm>
            <a:off x="2305086" y="428924"/>
            <a:ext cx="2221229" cy="340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901"/>
              </a:lnSpc>
            </a:pPr>
            <a:endParaRPr lang="Arial" altLang="Arial" sz="100"/>
          </a:p>
          <a:p>
            <a:pPr marL="20320" algn="l" rtl="0" eaLnBrk="0">
              <a:lnSpc>
                <a:spcPct val="99000"/>
              </a:lnSpc>
            </a:pPr>
            <a:r>
              <a:rPr sz="1000" b="1" kern="0" spc="70">
                <a:solidFill>
                  <a:srgbClr val="0062B9">
                    <a:alpha val="100000"/>
                  </a:srgbClr>
                </a:solidFill>
                <a:latin typeface="SimSun"/>
                <a:ea typeface="SimSun"/>
                <a:cs typeface="SimSun"/>
              </a:rPr>
              <a:t>新一代数据可视化分析平台建设指南</a:t>
            </a:r>
            <a:endParaRPr lang="SimSun" altLang="SimSun" sz="1000"/>
          </a:p>
          <a:p>
            <a:pPr algn="l" rtl="0" eaLnBrk="0">
              <a:lnSpc>
                <a:spcPct val="118000"/>
              </a:lnSpc>
            </a:pPr>
            <a:endParaRPr lang="Arial" altLang="Arial" sz="400"/>
          </a:p>
          <a:p>
            <a:pPr marL="12700" algn="l" rtl="0" eaLnBrk="0">
              <a:lnSpc>
                <a:spcPct val="86000"/>
              </a:lnSpc>
              <a:spcBef>
                <a:spcPts val="3"/>
              </a:spcBef>
            </a:pPr>
            <a:r>
              <a:rPr sz="700" kern="0" spc="-30">
                <a:solidFill>
                  <a:srgbClr val="000000">
                    <a:alpha val="100000"/>
                  </a:srgbClr>
                </a:solidFill>
                <a:latin typeface="Times New Roman"/>
                <a:ea typeface="Times New Roman"/>
                <a:cs typeface="Times New Roman"/>
              </a:rPr>
              <a:t>HOW</a:t>
            </a:r>
            <a:r>
              <a:rPr sz="700" kern="0" spc="70">
                <a:solidFill>
                  <a:srgbClr val="000000">
                    <a:alpha val="100000"/>
                  </a:srgbClr>
                </a:solidFill>
                <a:latin typeface="Times New Roman"/>
                <a:ea typeface="Times New Roman"/>
                <a:cs typeface="Times New Roman"/>
              </a:rPr>
              <a:t> </a:t>
            </a:r>
            <a:r>
              <a:rPr sz="700" kern="0" spc="-30">
                <a:solidFill>
                  <a:srgbClr val="000000">
                    <a:alpha val="100000"/>
                  </a:srgbClr>
                </a:solidFill>
                <a:latin typeface="Times New Roman"/>
                <a:ea typeface="Times New Roman"/>
                <a:cs typeface="Times New Roman"/>
              </a:rPr>
              <a:t>TO</a:t>
            </a:r>
            <a:r>
              <a:rPr sz="700" kern="0" spc="100">
                <a:solidFill>
                  <a:srgbClr val="000000">
                    <a:alpha val="100000"/>
                  </a:srgbClr>
                </a:solidFill>
                <a:latin typeface="Times New Roman"/>
                <a:ea typeface="Times New Roman"/>
                <a:cs typeface="Times New Roman"/>
              </a:rPr>
              <a:t> </a:t>
            </a:r>
            <a:r>
              <a:rPr sz="700" kern="0" spc="-30">
                <a:solidFill>
                  <a:srgbClr val="000000">
                    <a:alpha val="100000"/>
                  </a:srgbClr>
                </a:solidFill>
                <a:latin typeface="Times New Roman"/>
                <a:ea typeface="Times New Roman"/>
                <a:cs typeface="Times New Roman"/>
              </a:rPr>
              <a:t>BUILD</a:t>
            </a:r>
            <a:r>
              <a:rPr sz="700" kern="0" spc="50">
                <a:solidFill>
                  <a:srgbClr val="000000">
                    <a:alpha val="100000"/>
                  </a:srgbClr>
                </a:solidFill>
                <a:latin typeface="Times New Roman"/>
                <a:ea typeface="Times New Roman"/>
                <a:cs typeface="Times New Roman"/>
              </a:rPr>
              <a:t> </a:t>
            </a:r>
            <a:r>
              <a:rPr sz="700" kern="0" spc="-30">
                <a:solidFill>
                  <a:srgbClr val="000000">
                    <a:alpha val="100000"/>
                  </a:srgbClr>
                </a:solidFill>
                <a:latin typeface="Times New Roman"/>
                <a:ea typeface="Times New Roman"/>
                <a:cs typeface="Times New Roman"/>
              </a:rPr>
              <a:t>YOUR</a:t>
            </a:r>
            <a:r>
              <a:rPr sz="700" kern="0" spc="70">
                <a:solidFill>
                  <a:srgbClr val="000000">
                    <a:alpha val="100000"/>
                  </a:srgbClr>
                </a:solidFill>
                <a:latin typeface="Times New Roman"/>
                <a:ea typeface="Times New Roman"/>
                <a:cs typeface="Times New Roman"/>
              </a:rPr>
              <a:t> </a:t>
            </a:r>
            <a:r>
              <a:rPr sz="700" kern="0" spc="-30">
                <a:solidFill>
                  <a:srgbClr val="000000">
                    <a:alpha val="100000"/>
                  </a:srgbClr>
                </a:solidFill>
                <a:latin typeface="Times New Roman"/>
                <a:ea typeface="Times New Roman"/>
                <a:cs typeface="Times New Roman"/>
              </a:rPr>
              <a:t>VISUAL ANALYTICS</a:t>
            </a:r>
            <a:r>
              <a:rPr sz="700" kern="0" spc="90">
                <a:solidFill>
                  <a:srgbClr val="000000">
                    <a:alpha val="100000"/>
                  </a:srgbClr>
                </a:solidFill>
                <a:latin typeface="Times New Roman"/>
                <a:ea typeface="Times New Roman"/>
                <a:cs typeface="Times New Roman"/>
              </a:rPr>
              <a:t> </a:t>
            </a:r>
            <a:r>
              <a:rPr sz="700" kern="0" spc="-40">
                <a:solidFill>
                  <a:srgbClr val="000000">
                    <a:alpha val="100000"/>
                  </a:srgbClr>
                </a:solidFill>
                <a:latin typeface="Times New Roman"/>
                <a:ea typeface="Times New Roman"/>
                <a:cs typeface="Times New Roman"/>
              </a:rPr>
              <a:t>PLATFORM</a:t>
            </a:r>
            <a:endParaRPr lang="Times New Roman" altLang="Times New Roman" sz="7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textbox 10"/>
          <p:cNvSpPr/>
          <p:nvPr/>
        </p:nvSpPr>
        <p:spPr>
          <a:xfrm>
            <a:off x="2108176" y="2532535"/>
            <a:ext cx="6182359" cy="24066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466"/>
              </a:lnSpc>
            </a:pPr>
            <a:endParaRPr lang="Arial" altLang="Arial" sz="100"/>
          </a:p>
          <a:p>
            <a:pPr marL="12700" algn="l" rtl="0" eaLnBrk="0">
              <a:lnSpc>
                <a:spcPct val="135000"/>
              </a:lnSpc>
            </a:pPr>
            <a:r>
              <a:rPr sz="800" kern="0" spc="30">
                <a:solidFill>
                  <a:srgbClr val="000000">
                    <a:alpha val="100000"/>
                  </a:srgbClr>
                </a:solidFill>
                <a:latin typeface="SimHei"/>
                <a:ea typeface="SimHei"/>
                <a:cs typeface="SimHei"/>
              </a:rPr>
              <a:t>数据的采集、提取和理解是人类感知和认识世界的基本途径之一。相对于数字、文本等非图像化信息，人类对图像化信息有着更好的</a:t>
            </a:r>
            <a:r>
              <a:rPr sz="800" kern="0" spc="-10">
                <a:solidFill>
                  <a:srgbClr val="000000">
                    <a:alpha val="100000"/>
                  </a:srgbClr>
                </a:solidFill>
                <a:latin typeface="SimHei"/>
                <a:ea typeface="SimHei"/>
                <a:cs typeface="SimHei"/>
              </a:rPr>
              <a:t>  </a:t>
            </a:r>
            <a:r>
              <a:rPr sz="800" kern="0" spc="30">
                <a:solidFill>
                  <a:srgbClr val="000000">
                    <a:alpha val="100000"/>
                  </a:srgbClr>
                </a:solidFill>
                <a:latin typeface="YouYuan"/>
                <a:ea typeface="YouYuan"/>
                <a:cs typeface="YouYuan"/>
              </a:rPr>
              <a:t>感知能力。基于这个原因，数据可视化逐渐成为了人们更深入分析理解数据、获取知识并转化为智慧的一种主要途径。数据可视化分</a:t>
            </a:r>
            <a:r>
              <a:rPr sz="800" kern="0" spc="0">
                <a:solidFill>
                  <a:srgbClr val="000000">
                    <a:alpha val="100000"/>
                  </a:srgbClr>
                </a:solidFill>
                <a:latin typeface="YouYuan"/>
                <a:ea typeface="YouYuan"/>
                <a:cs typeface="YouYuan"/>
              </a:rPr>
              <a:t>  </a:t>
            </a:r>
            <a:r>
              <a:rPr sz="800" kern="0" spc="30">
                <a:solidFill>
                  <a:srgbClr val="000000">
                    <a:alpha val="100000"/>
                  </a:srgbClr>
                </a:solidFill>
                <a:latin typeface="SimSun"/>
                <a:ea typeface="SimSun"/>
                <a:cs typeface="SimSun"/>
              </a:rPr>
              <a:t>析的发展史已逾数百年。自个人计算机问世以来，可视化基础平台和架构、常用可视化分析软件就在不断被研究开发，研究的领域包</a:t>
            </a:r>
            <a:r>
              <a:rPr sz="800" kern="0" spc="10">
                <a:solidFill>
                  <a:srgbClr val="000000">
                    <a:alpha val="100000"/>
                  </a:srgbClr>
                </a:solidFill>
                <a:latin typeface="SimSun"/>
                <a:ea typeface="SimSun"/>
                <a:cs typeface="SimSun"/>
              </a:rPr>
              <a:t>  </a:t>
            </a:r>
            <a:r>
              <a:rPr sz="800" kern="0" spc="10">
                <a:solidFill>
                  <a:srgbClr val="000000">
                    <a:alpha val="100000"/>
                  </a:srgbClr>
                </a:solidFill>
                <a:latin typeface="YouYuan"/>
                <a:ea typeface="YouYuan"/>
                <a:cs typeface="YouYuan"/>
              </a:rPr>
              <a:t>括医学可视化、科学可视化、信息可视化等。</a:t>
            </a:r>
            <a:endParaRPr lang="YouYuan" altLang="YouYuan" sz="800"/>
          </a:p>
          <a:p>
            <a:pPr algn="l" rtl="0" eaLnBrk="0">
              <a:lnSpc>
                <a:spcPct val="122000"/>
              </a:lnSpc>
            </a:pPr>
            <a:endParaRPr lang="Arial" altLang="Arial" sz="1000"/>
          </a:p>
          <a:p>
            <a:pPr marL="12700" algn="l" rtl="0" eaLnBrk="0">
              <a:lnSpc>
                <a:spcPct val="132000"/>
              </a:lnSpc>
              <a:spcBef>
                <a:spcPts val="248"/>
              </a:spcBef>
            </a:pPr>
            <a:r>
              <a:rPr sz="800" kern="0" spc="20">
                <a:solidFill>
                  <a:srgbClr val="000000">
                    <a:alpha val="100000"/>
                  </a:srgbClr>
                </a:solidFill>
                <a:latin typeface="SimHei"/>
                <a:ea typeface="SimHei"/>
                <a:cs typeface="SimHei"/>
              </a:rPr>
              <a:t>目前国内很多企业的数据可视化和报表制作流程，是以业务部门提出需求后</a:t>
            </a:r>
            <a:r>
              <a:rPr sz="800" kern="0" spc="0">
                <a:solidFill>
                  <a:srgbClr val="000000">
                    <a:alpha val="100000"/>
                  </a:srgbClr>
                </a:solidFill>
                <a:latin typeface="SimSun"/>
                <a:ea typeface="SimSun"/>
                <a:cs typeface="SimSun"/>
              </a:rPr>
              <a:t>IT</a:t>
            </a:r>
            <a:r>
              <a:rPr sz="800" kern="0" spc="20">
                <a:solidFill>
                  <a:srgbClr val="000000">
                    <a:alpha val="100000"/>
                  </a:srgbClr>
                </a:solidFill>
                <a:latin typeface="SimHei"/>
                <a:ea typeface="SimHei"/>
                <a:cs typeface="SimHei"/>
              </a:rPr>
              <a:t>部门再进行开发</a:t>
            </a:r>
            <a:r>
              <a:rPr sz="800" kern="0" spc="10">
                <a:solidFill>
                  <a:srgbClr val="000000">
                    <a:alpha val="100000"/>
                  </a:srgbClr>
                </a:solidFill>
                <a:latin typeface="SimHei"/>
                <a:ea typeface="SimHei"/>
                <a:cs typeface="SimHei"/>
              </a:rPr>
              <a:t>的方式为主，这就需要多部门间的配合，</a:t>
            </a:r>
            <a:r>
              <a:rPr sz="800" kern="0" spc="-10">
                <a:solidFill>
                  <a:srgbClr val="000000">
                    <a:alpha val="100000"/>
                  </a:srgbClr>
                </a:solidFill>
                <a:latin typeface="SimHei"/>
                <a:ea typeface="SimHei"/>
                <a:cs typeface="SimHei"/>
              </a:rPr>
              <a:t>  </a:t>
            </a:r>
            <a:r>
              <a:rPr sz="800" kern="0" spc="30">
                <a:solidFill>
                  <a:srgbClr val="000000">
                    <a:alpha val="100000"/>
                  </a:srgbClr>
                </a:solidFill>
                <a:latin typeface="SimSun"/>
                <a:ea typeface="SimSun"/>
                <a:cs typeface="SimSun"/>
              </a:rPr>
              <a:t>存在着效率低下的问题。也有一些企业选择了内部研发，或者从外部引进可视化分析项目的方式。但事与愿违的是，很多可视化分析</a:t>
            </a:r>
            <a:r>
              <a:rPr sz="800" kern="0" spc="10">
                <a:solidFill>
                  <a:srgbClr val="000000">
                    <a:alpha val="100000"/>
                  </a:srgbClr>
                </a:solidFill>
                <a:latin typeface="SimSun"/>
                <a:ea typeface="SimSun"/>
                <a:cs typeface="SimSun"/>
              </a:rPr>
              <a:t>  </a:t>
            </a:r>
            <a:r>
              <a:rPr sz="800" kern="0" spc="30">
                <a:solidFill>
                  <a:srgbClr val="000000">
                    <a:alpha val="100000"/>
                  </a:srgbClr>
                </a:solidFill>
                <a:latin typeface="SimHei"/>
                <a:ea typeface="SimHei"/>
                <a:cs typeface="SimHei"/>
              </a:rPr>
              <a:t>系统并未真正在用户手中使用或者传播开来。究其原因，这些可视化分析系统并未给用户带来足够的便捷性，甚至还比不上用户原本</a:t>
            </a:r>
            <a:r>
              <a:rPr sz="800" kern="0" spc="10">
                <a:solidFill>
                  <a:srgbClr val="000000">
                    <a:alpha val="100000"/>
                  </a:srgbClr>
                </a:solidFill>
                <a:latin typeface="SimHei"/>
                <a:ea typeface="SimHei"/>
                <a:cs typeface="SimHei"/>
              </a:rPr>
              <a:t>  </a:t>
            </a:r>
            <a:r>
              <a:rPr sz="800" kern="0" spc="0">
                <a:solidFill>
                  <a:srgbClr val="000000">
                    <a:alpha val="100000"/>
                  </a:srgbClr>
                </a:solidFill>
                <a:latin typeface="SimSun"/>
                <a:ea typeface="SimSun"/>
                <a:cs typeface="SimSun"/>
              </a:rPr>
              <a:t>使用的文档类工具。</a:t>
            </a:r>
            <a:endParaRPr lang="SimSun" altLang="SimSun" sz="800"/>
          </a:p>
          <a:p>
            <a:pPr algn="l" rtl="0" eaLnBrk="0">
              <a:lnSpc>
                <a:spcPct val="120000"/>
              </a:lnSpc>
            </a:pPr>
            <a:endParaRPr lang="Arial" altLang="Arial" sz="1000"/>
          </a:p>
          <a:p>
            <a:pPr algn="l" rtl="0" eaLnBrk="0">
              <a:lnSpc>
                <a:spcPct val="103000"/>
              </a:lnSpc>
            </a:pPr>
            <a:endParaRPr lang="Arial" altLang="Arial" sz="200"/>
          </a:p>
          <a:p>
            <a:pPr marL="12700" algn="l" rtl="0" eaLnBrk="0">
              <a:lnSpc>
                <a:spcPct val="133000"/>
              </a:lnSpc>
            </a:pPr>
            <a:r>
              <a:rPr sz="800" kern="0" spc="0">
                <a:solidFill>
                  <a:srgbClr val="000000">
                    <a:alpha val="100000"/>
                  </a:srgbClr>
                </a:solidFill>
                <a:latin typeface="Times New Roman"/>
                <a:ea typeface="Times New Roman"/>
                <a:cs typeface="Times New Roman"/>
              </a:rPr>
              <a:t>DataEase  </a:t>
            </a:r>
            <a:r>
              <a:rPr sz="800" kern="0" spc="40">
                <a:solidFill>
                  <a:srgbClr val="000000">
                    <a:alpha val="100000"/>
                  </a:srgbClr>
                </a:solidFill>
                <a:latin typeface="YouYuan"/>
                <a:ea typeface="YouYuan"/>
                <a:cs typeface="YouYuan"/>
              </a:rPr>
              <a:t>开源项目 </a:t>
            </a:r>
            <a:r>
              <a:rPr sz="800" kern="0" spc="4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www</a:t>
            </a:r>
            <a:r>
              <a:rPr sz="800" kern="0" spc="4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dataease</a:t>
            </a:r>
            <a:r>
              <a:rPr sz="800" kern="0" spc="4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io</a:t>
            </a:r>
            <a:r>
              <a:rPr sz="800" kern="0" spc="40">
                <a:solidFill>
                  <a:srgbClr val="000000">
                    <a:alpha val="100000"/>
                  </a:srgbClr>
                </a:solidFill>
                <a:latin typeface="Times New Roman"/>
                <a:ea typeface="Times New Roman"/>
                <a:cs typeface="Times New Roman"/>
              </a:rPr>
              <a:t>)      </a:t>
            </a:r>
            <a:r>
              <a:rPr sz="800" kern="0" spc="40">
                <a:solidFill>
                  <a:srgbClr val="000000">
                    <a:alpha val="100000"/>
                  </a:srgbClr>
                </a:solidFill>
                <a:latin typeface="YouYuan"/>
                <a:ea typeface="YouYuan"/>
                <a:cs typeface="YouYuan"/>
              </a:rPr>
              <a:t>在成立之初就致力于构建一个</a:t>
            </a:r>
            <a:r>
              <a:rPr sz="800" kern="0" spc="30">
                <a:solidFill>
                  <a:srgbClr val="000000">
                    <a:alpha val="100000"/>
                  </a:srgbClr>
                </a:solidFill>
                <a:latin typeface="YouYuan"/>
                <a:ea typeface="YouYuan"/>
                <a:cs typeface="YouYuan"/>
              </a:rPr>
              <a:t>人人可用的开源数据可视化分析平台。正是带着这样的目标，</a:t>
            </a:r>
            <a:r>
              <a:rPr sz="800" kern="0" spc="0">
                <a:solidFill>
                  <a:srgbClr val="000000">
                    <a:alpha val="100000"/>
                  </a:srgbClr>
                </a:solidFill>
                <a:latin typeface="YouYuan"/>
                <a:ea typeface="YouYuan"/>
                <a:cs typeface="YouYuan"/>
              </a:rPr>
              <a:t>  </a:t>
            </a:r>
            <a:r>
              <a:rPr sz="800" kern="0" spc="0">
                <a:solidFill>
                  <a:srgbClr val="000000">
                    <a:alpha val="100000"/>
                  </a:srgbClr>
                </a:solidFill>
                <a:latin typeface="Times New Roman"/>
                <a:ea typeface="Times New Roman"/>
                <a:cs typeface="Times New Roman"/>
              </a:rPr>
              <a:t>DataEase</a:t>
            </a:r>
            <a:r>
              <a:rPr sz="800" kern="0" spc="40">
                <a:solidFill>
                  <a:srgbClr val="000000">
                    <a:alpha val="100000"/>
                  </a:srgbClr>
                </a:solidFill>
                <a:latin typeface="Times New Roman"/>
                <a:ea typeface="Times New Roman"/>
                <a:cs typeface="Times New Roman"/>
              </a:rPr>
              <a:t>  </a:t>
            </a:r>
            <a:r>
              <a:rPr sz="800" kern="0" spc="40">
                <a:solidFill>
                  <a:srgbClr val="000000">
                    <a:alpha val="100000"/>
                  </a:srgbClr>
                </a:solidFill>
                <a:latin typeface="SimHei"/>
                <a:ea typeface="SimHei"/>
                <a:cs typeface="SimHei"/>
              </a:rPr>
              <a:t>开源项目选择了不断地听取社区声音、持续地进行改进与迭代的路线。在这一过程中，</a:t>
            </a:r>
            <a:r>
              <a:rPr sz="800" kern="0" spc="0">
                <a:solidFill>
                  <a:srgbClr val="000000">
                    <a:alpha val="100000"/>
                  </a:srgbClr>
                </a:solidFill>
                <a:latin typeface="Times New Roman"/>
                <a:ea typeface="Times New Roman"/>
                <a:cs typeface="Times New Roman"/>
              </a:rPr>
              <a:t>DataEase</a:t>
            </a:r>
            <a:r>
              <a:rPr sz="800" kern="0" spc="40">
                <a:solidFill>
                  <a:srgbClr val="000000">
                    <a:alpha val="100000"/>
                  </a:srgbClr>
                </a:solidFill>
                <a:latin typeface="Times New Roman"/>
                <a:ea typeface="Times New Roman"/>
                <a:cs typeface="Times New Roman"/>
              </a:rPr>
              <a:t>  </a:t>
            </a:r>
            <a:r>
              <a:rPr sz="800" kern="0" spc="40">
                <a:solidFill>
                  <a:srgbClr val="000000">
                    <a:alpha val="100000"/>
                  </a:srgbClr>
                </a:solidFill>
                <a:latin typeface="SimHei"/>
                <a:ea typeface="SimHei"/>
                <a:cs typeface="SimHei"/>
              </a:rPr>
              <a:t>开源项目逐步有所收获，</a:t>
            </a:r>
            <a:r>
              <a:rPr sz="800" kern="0" spc="0">
                <a:solidFill>
                  <a:srgbClr val="000000">
                    <a:alpha val="100000"/>
                  </a:srgbClr>
                </a:solidFill>
                <a:latin typeface="SimHei"/>
                <a:ea typeface="SimHei"/>
                <a:cs typeface="SimHei"/>
              </a:rPr>
              <a:t>  </a:t>
            </a:r>
            <a:r>
              <a:rPr sz="800" kern="0" spc="20">
                <a:solidFill>
                  <a:srgbClr val="000000">
                    <a:alpha val="100000"/>
                  </a:srgbClr>
                </a:solidFill>
                <a:latin typeface="SimSun"/>
                <a:ea typeface="SimSun"/>
                <a:cs typeface="SimSun"/>
              </a:rPr>
              <a:t>并快速成长。希望本白皮书可以为正在或即将建设数据可视化分析平台的企业提供一些实际的帮</a:t>
            </a:r>
            <a:r>
              <a:rPr sz="800" kern="0" spc="10">
                <a:solidFill>
                  <a:srgbClr val="000000">
                    <a:alpha val="100000"/>
                  </a:srgbClr>
                </a:solidFill>
                <a:latin typeface="SimSun"/>
                <a:ea typeface="SimSun"/>
                <a:cs typeface="SimSun"/>
              </a:rPr>
              <a:t>助。同时， </a:t>
            </a:r>
            <a:r>
              <a:rPr sz="800" kern="0" spc="0">
                <a:solidFill>
                  <a:srgbClr val="000000">
                    <a:alpha val="100000"/>
                  </a:srgbClr>
                </a:solidFill>
                <a:latin typeface="SimSun"/>
                <a:ea typeface="SimSun"/>
                <a:cs typeface="SimSun"/>
              </a:rPr>
              <a:t>DataEase</a:t>
            </a:r>
            <a:r>
              <a:rPr sz="800" kern="0" spc="10">
                <a:solidFill>
                  <a:srgbClr val="000000">
                    <a:alpha val="100000"/>
                  </a:srgbClr>
                </a:solidFill>
                <a:latin typeface="SimSun"/>
                <a:ea typeface="SimSun"/>
                <a:cs typeface="SimSun"/>
              </a:rPr>
              <a:t> 开源项目也希望</a:t>
            </a:r>
            <a:r>
              <a:rPr sz="800" kern="0" spc="-1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能够通过白皮书的方式和大家进行更多的沟通和交流，共同探讨应该如何</a:t>
            </a:r>
            <a:r>
              <a:rPr sz="800" kern="0" spc="10">
                <a:solidFill>
                  <a:srgbClr val="000000">
                    <a:alpha val="100000"/>
                  </a:srgbClr>
                </a:solidFill>
                <a:latin typeface="SimSun"/>
                <a:ea typeface="SimSun"/>
                <a:cs typeface="SimSun"/>
              </a:rPr>
              <a:t>更好地建设新一代的数据可视化分析平台。</a:t>
            </a:r>
            <a:endParaRPr lang="SimSun" altLang="SimSun" sz="800"/>
          </a:p>
        </p:txBody>
      </p:sp>
      <p:sp>
        <p:nvSpPr>
          <p:cNvPr id="12" name="textbox 12"/>
          <p:cNvSpPr/>
          <p:nvPr/>
        </p:nvSpPr>
        <p:spPr>
          <a:xfrm>
            <a:off x="2108176" y="7738326"/>
            <a:ext cx="6163945" cy="11766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797"/>
              </a:lnSpc>
            </a:pPr>
            <a:endParaRPr lang="Arial" altLang="Arial" sz="100"/>
          </a:p>
          <a:p>
            <a:pPr marL="12700" algn="l" rtl="0" eaLnBrk="0">
              <a:lnSpc>
                <a:spcPct val="123000"/>
              </a:lnSpc>
            </a:pPr>
            <a:r>
              <a:rPr sz="800" kern="0" spc="0">
                <a:solidFill>
                  <a:srgbClr val="000000">
                    <a:alpha val="100000"/>
                  </a:srgbClr>
                </a:solidFill>
                <a:latin typeface="SimSun"/>
                <a:ea typeface="SimSun"/>
                <a:cs typeface="SimSun"/>
              </a:rPr>
              <a:t>本白皮书面向的人群为广大需要使用或建设数据可视化分析平台的团队，包括但不局限于业务部门、运营部门、产品部门、IT</a:t>
            </a:r>
            <a:r>
              <a:rPr sz="800" kern="0" spc="29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部门等。  </a:t>
            </a:r>
            <a:r>
              <a:rPr sz="800" kern="0" spc="20">
                <a:solidFill>
                  <a:srgbClr val="000000">
                    <a:alpha val="100000"/>
                  </a:srgbClr>
                </a:solidFill>
                <a:latin typeface="SimSun"/>
                <a:ea typeface="SimSun"/>
                <a:cs typeface="SimSun"/>
              </a:rPr>
              <a:t>编写组希望通过本白皮</a:t>
            </a:r>
            <a:r>
              <a:rPr sz="800" kern="0" spc="10">
                <a:solidFill>
                  <a:srgbClr val="000000">
                    <a:alpha val="100000"/>
                  </a:srgbClr>
                </a:solidFill>
                <a:latin typeface="SimSun"/>
                <a:ea typeface="SimSun"/>
                <a:cs typeface="SimSun"/>
              </a:rPr>
              <a:t>书为企业建设数据可视化分析平台提供方向上的指引，并希望更多的数据可视化分析工具能够被广泛使用起来，</a:t>
            </a:r>
            <a:r>
              <a:rPr sz="800" kern="0" spc="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真正地走进用户群体，最大化地发挥软件的价值。</a:t>
            </a:r>
            <a:endParaRPr lang="SimSun" altLang="SimSun" sz="800"/>
          </a:p>
          <a:p>
            <a:pPr algn="l" rtl="0" eaLnBrk="0">
              <a:lnSpc>
                <a:spcPct val="134000"/>
              </a:lnSpc>
            </a:pPr>
            <a:endParaRPr lang="Arial" altLang="Arial" sz="1000"/>
          </a:p>
          <a:p>
            <a:pPr algn="l" rtl="0" eaLnBrk="0">
              <a:lnSpc>
                <a:spcPct val="103000"/>
              </a:lnSpc>
            </a:pPr>
            <a:endParaRPr lang="Arial" altLang="Arial" sz="200"/>
          </a:p>
          <a:p>
            <a:pPr marL="12700" algn="l" rtl="0" eaLnBrk="0">
              <a:lnSpc>
                <a:spcPct val="127000"/>
              </a:lnSpc>
              <a:spcBef>
                <a:spcPts val="2"/>
              </a:spcBef>
            </a:pPr>
            <a:r>
              <a:rPr sz="800" kern="0" spc="20">
                <a:solidFill>
                  <a:srgbClr val="000000">
                    <a:alpha val="100000"/>
                  </a:srgbClr>
                </a:solidFill>
                <a:latin typeface="SimSun"/>
                <a:ea typeface="SimSun"/>
                <a:cs typeface="SimSun"/>
              </a:rPr>
              <a:t>由于数据可视化分析平台本身是一项庞大的课题，本白皮书未能详尽地涉及数据可视化分析</a:t>
            </a:r>
            <a:r>
              <a:rPr sz="800" kern="0" spc="10">
                <a:solidFill>
                  <a:srgbClr val="000000">
                    <a:alpha val="100000"/>
                  </a:srgbClr>
                </a:solidFill>
                <a:latin typeface="SimSun"/>
                <a:ea typeface="SimSun"/>
                <a:cs typeface="SimSun"/>
              </a:rPr>
              <a:t>平台的方方面面。编写组的主要目的是起到</a:t>
            </a:r>
            <a:r>
              <a:rPr sz="800" kern="0" spc="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抛砖引玉的作用，通过制作与分享本白皮书，引发大家对数据可视化分析的更多思考与讨论，共同为新一代数据可视化分析</a:t>
            </a:r>
            <a:r>
              <a:rPr sz="800" kern="0" spc="20">
                <a:solidFill>
                  <a:srgbClr val="000000">
                    <a:alpha val="100000"/>
                  </a:srgbClr>
                </a:solidFill>
                <a:latin typeface="SimSun"/>
                <a:ea typeface="SimSun"/>
                <a:cs typeface="SimSun"/>
              </a:rPr>
              <a:t>平台的建 </a:t>
            </a:r>
            <a:r>
              <a:rPr sz="800" kern="0" spc="0">
                <a:solidFill>
                  <a:srgbClr val="000000">
                    <a:alpha val="100000"/>
                  </a:srgbClr>
                </a:solidFill>
                <a:latin typeface="SimHei"/>
                <a:ea typeface="SimHei"/>
                <a:cs typeface="SimHei"/>
              </a:rPr>
              <a:t>设发掘更多的思路。</a:t>
            </a:r>
            <a:endParaRPr lang="SimHei" altLang="SimHei" sz="800"/>
          </a:p>
        </p:txBody>
      </p:sp>
      <p:sp>
        <p:nvSpPr>
          <p:cNvPr id="14" name="textbox 14"/>
          <p:cNvSpPr/>
          <p:nvPr/>
        </p:nvSpPr>
        <p:spPr>
          <a:xfrm>
            <a:off x="2108176" y="5839593"/>
            <a:ext cx="6195059" cy="9963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317"/>
              </a:lnSpc>
            </a:pPr>
            <a:endParaRPr lang="Arial" altLang="Arial" sz="100"/>
          </a:p>
          <a:p>
            <a:pPr marL="12700" algn="l" rtl="0" eaLnBrk="0">
              <a:lnSpc>
                <a:spcPct val="118000"/>
              </a:lnSpc>
            </a:pPr>
            <a:r>
              <a:rPr sz="800" kern="0" spc="20">
                <a:solidFill>
                  <a:srgbClr val="000000">
                    <a:alpha val="100000"/>
                  </a:srgbClr>
                </a:solidFill>
                <a:latin typeface="SimSun"/>
                <a:ea typeface="SimSun"/>
                <a:cs typeface="SimSun"/>
              </a:rPr>
              <a:t>本白皮书由</a:t>
            </a:r>
            <a:r>
              <a:rPr sz="800" kern="0" spc="-2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DataEase</a:t>
            </a:r>
            <a:r>
              <a:rPr sz="800" kern="0" spc="-9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开源项目组联合编写而成。编写团队从数据可视化分析领域技术发展的角度出发，站在用户的视角，积极吸取行</a:t>
            </a:r>
            <a:r>
              <a:rPr sz="800" kern="0" spc="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业内成熟产品的经验和专家的建议</a:t>
            </a:r>
            <a:r>
              <a:rPr sz="800" kern="0" spc="10">
                <a:solidFill>
                  <a:srgbClr val="000000">
                    <a:alpha val="100000"/>
                  </a:srgbClr>
                </a:solidFill>
                <a:latin typeface="SimSun"/>
                <a:ea typeface="SimSun"/>
                <a:cs typeface="SimSun"/>
              </a:rPr>
              <a:t>，在此基础上完成了本白皮书的编写工作。</a:t>
            </a:r>
            <a:endParaRPr lang="SimSun" altLang="SimSun" sz="800"/>
          </a:p>
          <a:p>
            <a:pPr algn="l" rtl="0" eaLnBrk="0">
              <a:lnSpc>
                <a:spcPct val="126000"/>
              </a:lnSpc>
            </a:pPr>
            <a:endParaRPr lang="Arial" altLang="Arial" sz="1000"/>
          </a:p>
          <a:p>
            <a:pPr algn="l" rtl="0" eaLnBrk="0">
              <a:lnSpc>
                <a:spcPct val="102000"/>
              </a:lnSpc>
            </a:pPr>
            <a:endParaRPr lang="Arial" altLang="Arial" sz="200"/>
          </a:p>
          <a:p>
            <a:pPr marL="12700" algn="l" rtl="0" eaLnBrk="0">
              <a:lnSpc>
                <a:spcPct val="126000"/>
              </a:lnSpc>
              <a:spcBef>
                <a:spcPts val="1"/>
              </a:spcBef>
            </a:pPr>
            <a:r>
              <a:rPr sz="800" kern="0" spc="30">
                <a:solidFill>
                  <a:srgbClr val="000000">
                    <a:alpha val="100000"/>
                  </a:srgbClr>
                </a:solidFill>
                <a:latin typeface="SimHei"/>
                <a:ea typeface="SimHei"/>
                <a:cs typeface="SimHei"/>
              </a:rPr>
              <a:t>本白皮书采用线上渠道(网站、微信公众号等)为主的分发模式。在第一版线上发行后，编写组将通过线上渠道广泛收集用户反馈并定</a:t>
            </a:r>
            <a:r>
              <a:rPr sz="800" kern="0" spc="0">
                <a:solidFill>
                  <a:srgbClr val="000000">
                    <a:alpha val="100000"/>
                  </a:srgbClr>
                </a:solidFill>
                <a:latin typeface="SimHei"/>
                <a:ea typeface="SimHei"/>
                <a:cs typeface="SimHei"/>
              </a:rPr>
              <a:t>  </a:t>
            </a:r>
            <a:r>
              <a:rPr sz="800" kern="0" spc="20">
                <a:solidFill>
                  <a:srgbClr val="000000">
                    <a:alpha val="100000"/>
                  </a:srgbClr>
                </a:solidFill>
                <a:latin typeface="YouYuan"/>
                <a:ea typeface="YouYuan"/>
                <a:cs typeface="YouYuan"/>
              </a:rPr>
              <a:t>期更新白皮书内容。更新版本的白皮书仍将通过线上渠道再次对外开放下载。欢迎广大用</a:t>
            </a:r>
            <a:r>
              <a:rPr sz="800" kern="0" spc="10">
                <a:solidFill>
                  <a:srgbClr val="000000">
                    <a:alpha val="100000"/>
                  </a:srgbClr>
                </a:solidFill>
                <a:latin typeface="YouYuan"/>
                <a:ea typeface="YouYuan"/>
                <a:cs typeface="YouYuan"/>
              </a:rPr>
              <a:t>户及各位业界同仁积极提交修正和改进意见，</a:t>
            </a:r>
            <a:r>
              <a:rPr sz="800" kern="0" spc="0">
                <a:solidFill>
                  <a:srgbClr val="000000">
                    <a:alpha val="100000"/>
                  </a:srgbClr>
                </a:solidFill>
                <a:latin typeface="YouYuan"/>
                <a:ea typeface="YouYuan"/>
                <a:cs typeface="YouYuan"/>
              </a:rPr>
              <a:t>  </a:t>
            </a:r>
            <a:r>
              <a:rPr sz="800" kern="0" spc="20">
                <a:solidFill>
                  <a:srgbClr val="000000">
                    <a:alpha val="100000"/>
                  </a:srgbClr>
                </a:solidFill>
                <a:latin typeface="SimHei"/>
                <a:ea typeface="SimHei"/>
                <a:cs typeface="SimHei"/>
              </a:rPr>
              <a:t>协助编写组对本白皮书进行持续</a:t>
            </a:r>
            <a:r>
              <a:rPr sz="800" kern="0" spc="10">
                <a:solidFill>
                  <a:srgbClr val="000000">
                    <a:alpha val="100000"/>
                  </a:srgbClr>
                </a:solidFill>
                <a:latin typeface="SimHei"/>
                <a:ea typeface="SimHei"/>
                <a:cs typeface="SimHei"/>
              </a:rPr>
              <a:t>完善，使之更加准确、全面和深入。</a:t>
            </a:r>
            <a:endParaRPr lang="SimHei" altLang="SimHei" sz="800"/>
          </a:p>
        </p:txBody>
      </p:sp>
      <p:grpSp>
        <p:nvGrpSpPr>
          <p:cNvPr id="2" name="group 2"/>
          <p:cNvGrpSpPr/>
          <p:nvPr/>
        </p:nvGrpSpPr>
        <p:grpSpPr>
          <a:xfrm rot="21600000">
            <a:off x="2133610" y="5391197"/>
            <a:ext cx="3162287" cy="266652"/>
            <a:chExt cx="3162287" cy="266652"/>
          </a:xfrm>
        </p:grpSpPr>
        <p:pic>
          <p:nvPicPr>
            <p:cNvPr id="16" name="picture 16"/>
            <p:cNvPicPr>
              <a:picLocks noChangeAspect="1"/>
            </p:cNvPicPr>
            <p:nvPr/>
          </p:nvPicPr>
          <p:blipFill>
            <a:blip r:embed="rId2"/>
            <a:stretch>
              <a:fillRect/>
            </a:stretch>
          </p:blipFill>
          <p:spPr>
            <a:xfrm rot="21600000">
              <a:off x="0" y="0"/>
              <a:ext cx="3162287" cy="266652"/>
            </a:xfrm>
            <a:prstGeom prst="rect">
              <a:avLst/>
            </a:prstGeom>
          </p:spPr>
        </p:pic>
        <p:sp>
          <p:nvSpPr>
            <p:cNvPr id="18" name="textbox 18"/>
            <p:cNvSpPr/>
            <p:nvPr/>
          </p:nvSpPr>
          <p:spPr>
            <a:xfrm>
              <a:off x="-12700" y="-12700"/>
              <a:ext cx="3187700" cy="3136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0000"/>
                </a:lnSpc>
              </a:pPr>
              <a:endParaRPr lang="Arial" altLang="Arial" sz="300"/>
            </a:p>
            <a:p>
              <a:pPr marL="179704" algn="l" rtl="0" eaLnBrk="0">
                <a:lnSpc>
                  <a:spcPct val="99000"/>
                </a:lnSpc>
                <a:spcBef>
                  <a:spcPts val="3"/>
                </a:spcBef>
              </a:pPr>
              <a:r>
                <a:rPr sz="1300" b="1" kern="0" spc="60">
                  <a:solidFill>
                    <a:srgbClr val="FFFFFF">
                      <a:alpha val="100000"/>
                    </a:srgbClr>
                  </a:solidFill>
                  <a:latin typeface="SimHei"/>
                  <a:ea typeface="SimHei"/>
                  <a:cs typeface="SimHei"/>
                </a:rPr>
                <a:t>1.2</a:t>
              </a:r>
              <a:r>
                <a:rPr sz="1300" kern="0" spc="590">
                  <a:solidFill>
                    <a:srgbClr val="FFFFFF">
                      <a:alpha val="100000"/>
                    </a:srgbClr>
                  </a:solidFill>
                  <a:latin typeface="SimHei"/>
                  <a:ea typeface="SimHei"/>
                  <a:cs typeface="SimHei"/>
                </a:rPr>
                <a:t> </a:t>
              </a:r>
              <a:r>
                <a:rPr sz="1300" b="1" kern="0" spc="60">
                  <a:solidFill>
                    <a:srgbClr val="FFFFFF">
                      <a:alpha val="100000"/>
                    </a:srgbClr>
                  </a:solidFill>
                  <a:latin typeface="SimHei"/>
                  <a:ea typeface="SimHei"/>
                  <a:cs typeface="SimHei"/>
                </a:rPr>
                <a:t>如何组织、发布和</a:t>
              </a:r>
              <a:r>
                <a:rPr sz="1300" b="1" kern="0" spc="50">
                  <a:solidFill>
                    <a:srgbClr val="FFFFFF">
                      <a:alpha val="100000"/>
                    </a:srgbClr>
                  </a:solidFill>
                  <a:latin typeface="SimHei"/>
                  <a:ea typeface="SimHei"/>
                  <a:cs typeface="SimHei"/>
                </a:rPr>
                <a:t>维护本白皮书</a:t>
              </a:r>
              <a:endParaRPr lang="SimHei" altLang="SimHei" sz="1300"/>
            </a:p>
          </p:txBody>
        </p:sp>
      </p:grpSp>
      <p:grpSp>
        <p:nvGrpSpPr>
          <p:cNvPr id="4" name="group 4"/>
          <p:cNvGrpSpPr/>
          <p:nvPr/>
        </p:nvGrpSpPr>
        <p:grpSpPr>
          <a:xfrm rot="21600000">
            <a:off x="2120876" y="7283434"/>
            <a:ext cx="2838502" cy="279434"/>
            <a:chExt cx="2838502" cy="279434"/>
          </a:xfrm>
        </p:grpSpPr>
        <p:pic>
          <p:nvPicPr>
            <p:cNvPr id="20" name="picture 20"/>
            <p:cNvPicPr>
              <a:picLocks noChangeAspect="1"/>
            </p:cNvPicPr>
            <p:nvPr/>
          </p:nvPicPr>
          <p:blipFill>
            <a:blip r:embed="rId3"/>
            <a:stretch>
              <a:fillRect/>
            </a:stretch>
          </p:blipFill>
          <p:spPr>
            <a:xfrm rot="21600000">
              <a:off x="0" y="0"/>
              <a:ext cx="2838502" cy="279434"/>
            </a:xfrm>
            <a:prstGeom prst="rect">
              <a:avLst/>
            </a:prstGeom>
          </p:spPr>
        </p:pic>
        <p:sp>
          <p:nvSpPr>
            <p:cNvPr id="22" name="textbox 22"/>
            <p:cNvSpPr/>
            <p:nvPr/>
          </p:nvSpPr>
          <p:spPr>
            <a:xfrm>
              <a:off x="-12700" y="-12700"/>
              <a:ext cx="2864485" cy="327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400"/>
            </a:p>
            <a:p>
              <a:pPr marL="192404" algn="l" rtl="0" eaLnBrk="0">
                <a:lnSpc>
                  <a:spcPct val="99000"/>
                </a:lnSpc>
              </a:pPr>
              <a:r>
                <a:rPr sz="1300" b="1" kern="0" spc="120">
                  <a:solidFill>
                    <a:srgbClr val="FFFFFF">
                      <a:alpha val="100000"/>
                    </a:srgbClr>
                  </a:solidFill>
                  <a:latin typeface="SimHei"/>
                  <a:ea typeface="SimHei"/>
                  <a:cs typeface="SimHei"/>
                </a:rPr>
                <a:t>1.3本白皮书给企业带来的价值</a:t>
              </a:r>
              <a:endParaRPr lang="SimHei" altLang="SimHei" sz="1300"/>
            </a:p>
          </p:txBody>
        </p:sp>
      </p:grpSp>
      <p:grpSp>
        <p:nvGrpSpPr>
          <p:cNvPr id="6" name="group 6"/>
          <p:cNvGrpSpPr/>
          <p:nvPr/>
        </p:nvGrpSpPr>
        <p:grpSpPr>
          <a:xfrm rot="21600000">
            <a:off x="2114586" y="2101891"/>
            <a:ext cx="2260584" cy="279330"/>
            <a:chExt cx="2260584" cy="279330"/>
          </a:xfrm>
        </p:grpSpPr>
        <p:pic>
          <p:nvPicPr>
            <p:cNvPr id="24" name="picture 24"/>
            <p:cNvPicPr>
              <a:picLocks noChangeAspect="1"/>
            </p:cNvPicPr>
            <p:nvPr/>
          </p:nvPicPr>
          <p:blipFill>
            <a:blip r:embed="rId4"/>
            <a:stretch>
              <a:fillRect/>
            </a:stretch>
          </p:blipFill>
          <p:spPr>
            <a:xfrm rot="21600000">
              <a:off x="0" y="0"/>
              <a:ext cx="2260584" cy="279330"/>
            </a:xfrm>
            <a:prstGeom prst="rect">
              <a:avLst/>
            </a:prstGeom>
          </p:spPr>
        </p:pic>
        <p:sp>
          <p:nvSpPr>
            <p:cNvPr id="26" name="textbox 26"/>
            <p:cNvSpPr/>
            <p:nvPr/>
          </p:nvSpPr>
          <p:spPr>
            <a:xfrm>
              <a:off x="-12700" y="-12700"/>
              <a:ext cx="2286000" cy="326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400"/>
            </a:p>
            <a:p>
              <a:pPr marL="198754" algn="l" rtl="0" eaLnBrk="0">
                <a:lnSpc>
                  <a:spcPct val="99000"/>
                </a:lnSpc>
                <a:spcBef>
                  <a:spcPts val="3"/>
                </a:spcBef>
              </a:pPr>
              <a:r>
                <a:rPr sz="1300" b="1" kern="0" spc="120">
                  <a:solidFill>
                    <a:srgbClr val="FFFFFF">
                      <a:alpha val="100000"/>
                    </a:srgbClr>
                  </a:solidFill>
                  <a:latin typeface="SimHei"/>
                  <a:ea typeface="SimHei"/>
                  <a:cs typeface="SimHei"/>
                </a:rPr>
                <a:t>1.1编写本白皮书的目的</a:t>
              </a:r>
              <a:endParaRPr lang="SimHei" altLang="SimHei" sz="1300"/>
            </a:p>
          </p:txBody>
        </p:sp>
      </p:grpSp>
      <p:sp>
        <p:nvSpPr>
          <p:cNvPr id="28" name="textbox 28"/>
          <p:cNvSpPr/>
          <p:nvPr/>
        </p:nvSpPr>
        <p:spPr>
          <a:xfrm>
            <a:off x="2112172" y="1525976"/>
            <a:ext cx="930910" cy="349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299"/>
              </a:lnSpc>
            </a:pPr>
            <a:endParaRPr lang="Arial" altLang="Arial" sz="100"/>
          </a:p>
          <a:p>
            <a:pPr marL="12700" algn="l" rtl="0" eaLnBrk="0">
              <a:lnSpc>
                <a:spcPct val="96000"/>
              </a:lnSpc>
            </a:pPr>
            <a:r>
              <a:rPr sz="2200" b="1" kern="0" spc="-40">
                <a:solidFill>
                  <a:srgbClr val="0062B9">
                    <a:alpha val="100000"/>
                  </a:srgbClr>
                </a:solidFill>
                <a:latin typeface="SimHei"/>
                <a:ea typeface="SimHei"/>
                <a:cs typeface="SimHei"/>
              </a:rPr>
              <a:t>1.</a:t>
            </a:r>
            <a:r>
              <a:rPr sz="2200" kern="0" spc="-480">
                <a:solidFill>
                  <a:srgbClr val="0062B9">
                    <a:alpha val="100000"/>
                  </a:srgbClr>
                </a:solidFill>
                <a:latin typeface="SimHei"/>
                <a:ea typeface="SimHei"/>
                <a:cs typeface="SimHei"/>
              </a:rPr>
              <a:t> </a:t>
            </a:r>
            <a:r>
              <a:rPr sz="2200" b="1" kern="0" spc="-40">
                <a:solidFill>
                  <a:srgbClr val="0062B9">
                    <a:alpha val="100000"/>
                  </a:srgbClr>
                </a:solidFill>
                <a:latin typeface="SimHei"/>
                <a:ea typeface="SimHei"/>
                <a:cs typeface="SimHei"/>
              </a:rPr>
              <a:t>引言</a:t>
            </a:r>
            <a:endParaRPr lang="SimHei" altLang="SimHei" sz="2200"/>
          </a:p>
        </p:txBody>
      </p:sp>
      <p:sp>
        <p:nvSpPr>
          <p:cNvPr id="30" name="textbox 30"/>
          <p:cNvSpPr/>
          <p:nvPr/>
        </p:nvSpPr>
        <p:spPr>
          <a:xfrm rot="5400000">
            <a:off x="8214811" y="9527647"/>
            <a:ext cx="73660" cy="939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4000"/>
              </a:lnSpc>
            </a:pPr>
            <a:endParaRPr lang="Arial" altLang="Arial" sz="200"/>
          </a:p>
          <a:p>
            <a:pPr marL="12700" algn="l" rtl="0" eaLnBrk="0">
              <a:lnSpc>
                <a:spcPts val="289"/>
              </a:lnSpc>
              <a:spcBef>
                <a:spcPts val="2"/>
              </a:spcBef>
            </a:pPr>
            <a:r>
              <a:rPr sz="400" kern="0" spc="-10">
                <a:solidFill>
                  <a:srgbClr val="000000">
                    <a:alpha val="100000"/>
                  </a:srgbClr>
                </a:solidFill>
                <a:latin typeface="SimSun"/>
                <a:ea typeface="SimSun"/>
                <a:cs typeface="SimSun"/>
              </a:rPr>
              <a:t>一</a:t>
            </a:r>
            <a:endParaRPr lang="SimSun" altLang="SimSun" sz="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textbox 32"/>
          <p:cNvSpPr/>
          <p:nvPr/>
        </p:nvSpPr>
        <p:spPr>
          <a:xfrm>
            <a:off x="2197081" y="4758495"/>
            <a:ext cx="6201409" cy="11728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690"/>
              </a:lnSpc>
            </a:pPr>
            <a:endParaRPr lang="Arial" altLang="Arial" sz="100"/>
          </a:p>
          <a:p>
            <a:pPr marL="57150" algn="l" rtl="0" eaLnBrk="0">
              <a:lnSpc>
                <a:spcPct val="96000"/>
              </a:lnSpc>
            </a:pPr>
            <a:r>
              <a:rPr sz="1000" kern="0" spc="0">
                <a:solidFill>
                  <a:srgbClr val="0062B9">
                    <a:alpha val="100000"/>
                  </a:srgbClr>
                </a:solidFill>
                <a:latin typeface="Dotum"/>
                <a:ea typeface="Dotum"/>
                <a:cs typeface="Dotum"/>
              </a:rPr>
              <a:t>▶</a:t>
            </a:r>
            <a:r>
              <a:rPr sz="1000" kern="0" spc="-80">
                <a:solidFill>
                  <a:srgbClr val="0062B9">
                    <a:alpha val="100000"/>
                  </a:srgbClr>
                </a:solidFill>
                <a:latin typeface="Dotum"/>
                <a:ea typeface="Dotum"/>
                <a:cs typeface="Dotum"/>
              </a:rPr>
              <a:t> </a:t>
            </a:r>
            <a:r>
              <a:rPr sz="1000" b="1" kern="0" spc="0">
                <a:solidFill>
                  <a:srgbClr val="0062B9">
                    <a:alpha val="100000"/>
                  </a:srgbClr>
                </a:solidFill>
                <a:latin typeface="SimHei"/>
                <a:ea typeface="SimHei"/>
                <a:cs typeface="SimHei"/>
              </a:rPr>
              <a:t>可视化有助于探索性分</a:t>
            </a:r>
            <a:r>
              <a:rPr sz="1000" b="1" kern="0" spc="-10">
                <a:solidFill>
                  <a:srgbClr val="0062B9">
                    <a:alpha val="100000"/>
                  </a:srgbClr>
                </a:solidFill>
                <a:latin typeface="SimHei"/>
                <a:ea typeface="SimHei"/>
                <a:cs typeface="SimHei"/>
              </a:rPr>
              <a:t>析</a:t>
            </a:r>
            <a:endParaRPr lang="SimHei" altLang="SimHei" sz="1000"/>
          </a:p>
          <a:p>
            <a:pPr algn="l" rtl="0" eaLnBrk="0">
              <a:lnSpc>
                <a:spcPct val="120000"/>
              </a:lnSpc>
            </a:pPr>
            <a:endParaRPr lang="Arial" altLang="Arial" sz="1000"/>
          </a:p>
          <a:p>
            <a:pPr algn="l" rtl="0" eaLnBrk="0">
              <a:lnSpc>
                <a:spcPct val="103000"/>
              </a:lnSpc>
            </a:pPr>
            <a:endParaRPr lang="Arial" altLang="Arial" sz="200"/>
          </a:p>
          <a:p>
            <a:pPr marL="12700" algn="l" rtl="0" eaLnBrk="0">
              <a:lnSpc>
                <a:spcPct val="129000"/>
              </a:lnSpc>
              <a:spcBef>
                <a:spcPts val="1"/>
              </a:spcBef>
            </a:pPr>
            <a:r>
              <a:rPr sz="800" kern="0" spc="30">
                <a:solidFill>
                  <a:srgbClr val="000000">
                    <a:alpha val="100000"/>
                  </a:srgbClr>
                </a:solidFill>
                <a:latin typeface="SimSun"/>
                <a:ea typeface="SimSun"/>
                <a:cs typeface="SimSun"/>
              </a:rPr>
              <a:t>探索性数据分析是利用各种技术手段探索数据内部结构和规律的一种数据分析方法和理念。其目的通常为理解数据并找出其中值得关</a:t>
            </a:r>
            <a:r>
              <a:rPr sz="800" kern="0" spc="4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注或有价值的信息，即将“数据”转换为“知识”的过程。在探索性数据分析过程中，用户是行为的主体，通过将数据可视化后使得  </a:t>
            </a:r>
            <a:r>
              <a:rPr sz="800" kern="0" spc="40">
                <a:solidFill>
                  <a:srgbClr val="000000">
                    <a:alpha val="100000"/>
                  </a:srgbClr>
                </a:solidFill>
                <a:latin typeface="SimHei"/>
                <a:ea typeface="SimHei"/>
                <a:cs typeface="SimHei"/>
              </a:rPr>
              <a:t>视觉感知器官更好地获取信息、编码并形成认知</a:t>
            </a:r>
            <a:r>
              <a:rPr sz="800" kern="0" spc="30">
                <a:solidFill>
                  <a:srgbClr val="000000">
                    <a:alpha val="100000"/>
                  </a:srgbClr>
                </a:solidFill>
                <a:latin typeface="SimHei"/>
                <a:ea typeface="SimHei"/>
                <a:cs typeface="SimHei"/>
              </a:rPr>
              <a:t>，在数据可视化交互分析过程中获取解决问题的方法，或找到相关问题的原因。探索</a:t>
            </a:r>
            <a:r>
              <a:rPr sz="800" kern="0" spc="0">
                <a:solidFill>
                  <a:srgbClr val="000000">
                    <a:alpha val="100000"/>
                  </a:srgbClr>
                </a:solidFill>
                <a:latin typeface="SimHei"/>
                <a:ea typeface="SimHei"/>
                <a:cs typeface="SimHei"/>
              </a:rPr>
              <a:t>  </a:t>
            </a:r>
            <a:r>
              <a:rPr sz="800" kern="0" spc="40">
                <a:solidFill>
                  <a:srgbClr val="000000">
                    <a:alpha val="100000"/>
                  </a:srgbClr>
                </a:solidFill>
                <a:latin typeface="SimHei"/>
                <a:ea typeface="SimHei"/>
                <a:cs typeface="SimHei"/>
              </a:rPr>
              <a:t>性分析是数据分析师工作的重点之一，通过将数</a:t>
            </a:r>
            <a:r>
              <a:rPr sz="800" kern="0" spc="30">
                <a:solidFill>
                  <a:srgbClr val="000000">
                    <a:alpha val="100000"/>
                  </a:srgbClr>
                </a:solidFill>
                <a:latin typeface="SimHei"/>
                <a:ea typeface="SimHei"/>
                <a:cs typeface="SimHei"/>
              </a:rPr>
              <a:t>据转换为图像，化繁为简，激发深度思维，再进一步使用搜索、过滤、联动、上卷、</a:t>
            </a:r>
            <a:r>
              <a:rPr sz="800" kern="0" spc="0">
                <a:solidFill>
                  <a:srgbClr val="000000">
                    <a:alpha val="100000"/>
                  </a:srgbClr>
                </a:solidFill>
                <a:latin typeface="SimHei"/>
                <a:ea typeface="SimHei"/>
                <a:cs typeface="SimHei"/>
              </a:rPr>
              <a:t>  </a:t>
            </a:r>
            <a:r>
              <a:rPr sz="800" kern="0" spc="10">
                <a:solidFill>
                  <a:srgbClr val="000000">
                    <a:alpha val="100000"/>
                  </a:srgbClr>
                </a:solidFill>
                <a:latin typeface="SimHei"/>
                <a:ea typeface="SimHei"/>
                <a:cs typeface="SimHei"/>
              </a:rPr>
              <a:t>下钻等操作辅助探索数据中有价</a:t>
            </a:r>
            <a:r>
              <a:rPr sz="800" kern="0" spc="0">
                <a:solidFill>
                  <a:srgbClr val="000000">
                    <a:alpha val="100000"/>
                  </a:srgbClr>
                </a:solidFill>
                <a:latin typeface="SimHei"/>
                <a:ea typeface="SimHei"/>
                <a:cs typeface="SimHei"/>
              </a:rPr>
              <a:t>值的信息。</a:t>
            </a:r>
            <a:endParaRPr lang="SimHei" altLang="SimHei" sz="800"/>
          </a:p>
        </p:txBody>
      </p:sp>
      <p:grpSp>
        <p:nvGrpSpPr>
          <p:cNvPr id="8" name="group 8"/>
          <p:cNvGrpSpPr/>
          <p:nvPr/>
        </p:nvGrpSpPr>
        <p:grpSpPr>
          <a:xfrm rot="21600000">
            <a:off x="2520985" y="7543800"/>
            <a:ext cx="5816537" cy="1155668"/>
            <a:chExt cx="5816537" cy="1155668"/>
          </a:xfrm>
        </p:grpSpPr>
        <p:pic>
          <p:nvPicPr>
            <p:cNvPr id="34" name="picture 34"/>
            <p:cNvPicPr>
              <a:picLocks noChangeAspect="1"/>
            </p:cNvPicPr>
            <p:nvPr/>
          </p:nvPicPr>
          <p:blipFill>
            <a:blip r:embed="rId2"/>
            <a:stretch>
              <a:fillRect/>
            </a:stretch>
          </p:blipFill>
          <p:spPr>
            <a:xfrm rot="21600000">
              <a:off x="0" y="0"/>
              <a:ext cx="5816537" cy="1155668"/>
            </a:xfrm>
            <a:prstGeom prst="rect">
              <a:avLst/>
            </a:prstGeom>
          </p:spPr>
        </p:pic>
        <p:sp>
          <p:nvSpPr>
            <p:cNvPr id="36" name="textbox 36"/>
            <p:cNvSpPr/>
            <p:nvPr/>
          </p:nvSpPr>
          <p:spPr>
            <a:xfrm>
              <a:off x="60100" y="24432"/>
              <a:ext cx="3659504" cy="11303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7368"/>
                </a:lnSpc>
              </a:pPr>
              <a:endParaRPr lang="Arial" altLang="Arial" sz="100"/>
            </a:p>
            <a:p>
              <a:pPr marL="12700" algn="r" rtl="0" eaLnBrk="0">
                <a:lnSpc>
                  <a:spcPct val="89000"/>
                </a:lnSpc>
              </a:pPr>
              <a:r>
                <a:rPr sz="1600" b="1" kern="0" spc="160">
                  <a:solidFill>
                    <a:srgbClr val="000000">
                      <a:alpha val="100000"/>
                    </a:srgbClr>
                  </a:solidFill>
                  <a:latin typeface="SimSun"/>
                  <a:ea typeface="SimSun"/>
                  <a:cs typeface="SimSun"/>
                </a:rPr>
                <a:t>到路形带两题到路被希两频频齿阀石</a:t>
              </a:r>
              <a:r>
                <a:rPr sz="1600" kern="0" spc="60">
                  <a:solidFill>
                    <a:srgbClr val="000000">
                      <a:alpha val="100000"/>
                    </a:srgbClr>
                  </a:solidFill>
                  <a:latin typeface="SimSun"/>
                  <a:ea typeface="SimSun"/>
                  <a:cs typeface="SimSun"/>
                </a:rPr>
                <a:t> </a:t>
              </a:r>
              <a:r>
                <a:rPr sz="1600" b="1" kern="0" spc="160">
                  <a:solidFill>
                    <a:srgbClr val="000000">
                      <a:alpha val="100000"/>
                    </a:srgbClr>
                  </a:solidFill>
                  <a:latin typeface="SimSun"/>
                  <a:ea typeface="SimSun"/>
                  <a:cs typeface="SimSun"/>
                </a:rPr>
                <a:t>磁墨温区冲平超聚温工牌序开不本河</a:t>
              </a:r>
              <a:r>
                <a:rPr sz="1600" kern="0" spc="60">
                  <a:solidFill>
                    <a:srgbClr val="000000">
                      <a:alpha val="100000"/>
                    </a:srgbClr>
                  </a:solidFill>
                  <a:latin typeface="SimSun"/>
                  <a:ea typeface="SimSun"/>
                  <a:cs typeface="SimSun"/>
                </a:rPr>
                <a:t> </a:t>
              </a:r>
              <a:r>
                <a:rPr sz="1600" b="1" kern="0" spc="110">
                  <a:solidFill>
                    <a:srgbClr val="000000">
                      <a:alpha val="100000"/>
                    </a:srgbClr>
                  </a:solidFill>
                  <a:latin typeface="SimSun"/>
                  <a:ea typeface="SimSun"/>
                  <a:cs typeface="SimSun"/>
                </a:rPr>
                <a:t>内</a:t>
              </a:r>
              <a:r>
                <a:rPr sz="1600" kern="0" spc="-110">
                  <a:solidFill>
                    <a:srgbClr val="000000">
                      <a:alpha val="100000"/>
                    </a:srgbClr>
                  </a:solidFill>
                  <a:latin typeface="SimSun"/>
                  <a:ea typeface="SimSun"/>
                  <a:cs typeface="SimSun"/>
                </a:rPr>
                <a:t> </a:t>
              </a:r>
              <a:r>
                <a:rPr sz="1600" b="1" kern="0" spc="110">
                  <a:solidFill>
                    <a:srgbClr val="000000">
                      <a:alpha val="100000"/>
                    </a:srgbClr>
                  </a:solidFill>
                  <a:latin typeface="SimSun"/>
                  <a:ea typeface="SimSun"/>
                  <a:cs typeface="SimSun"/>
                </a:rPr>
                <a:t>的</a:t>
              </a:r>
              <a:r>
                <a:rPr sz="1600" b="1" kern="0" spc="0">
                  <a:solidFill>
                    <a:srgbClr val="000000">
                      <a:alpha val="100000"/>
                    </a:srgbClr>
                  </a:solidFill>
                  <a:latin typeface="Arial"/>
                  <a:ea typeface="Arial"/>
                  <a:cs typeface="Arial"/>
                </a:rPr>
                <a:t>XO</a:t>
              </a:r>
              <a:r>
                <a:rPr sz="1600" b="1" kern="0" spc="30">
                  <a:solidFill>
                    <a:srgbClr val="000000">
                      <a:alpha val="100000"/>
                    </a:srgbClr>
                  </a:solidFill>
                  <a:latin typeface="Arial"/>
                  <a:ea typeface="Arial"/>
                  <a:cs typeface="Arial"/>
                </a:rPr>
                <a:t>         </a:t>
              </a:r>
              <a:r>
                <a:rPr sz="1600" b="1" kern="0" spc="20">
                  <a:solidFill>
                    <a:srgbClr val="000000">
                      <a:alpha val="100000"/>
                    </a:srgbClr>
                  </a:solidFill>
                  <a:latin typeface="Arial"/>
                  <a:ea typeface="Arial"/>
                  <a:cs typeface="Arial"/>
                </a:rPr>
                <a:t> </a:t>
              </a:r>
              <a:r>
                <a:rPr sz="1600" b="1" kern="0" spc="110">
                  <a:solidFill>
                    <a:srgbClr val="000000">
                      <a:alpha val="100000"/>
                    </a:srgbClr>
                  </a:solidFill>
                  <a:latin typeface="SimSun"/>
                  <a:ea typeface="SimSun"/>
                  <a:cs typeface="SimSun"/>
                </a:rPr>
                <a:t>两外出测为医入用书</a:t>
              </a:r>
              <a:endParaRPr lang="SimSun" altLang="SimSun" sz="1600"/>
            </a:p>
            <a:p>
              <a:pPr marL="469265" indent="-456565" algn="l" rtl="0" eaLnBrk="0">
                <a:lnSpc>
                  <a:spcPct val="93000"/>
                </a:lnSpc>
                <a:spcBef>
                  <a:spcPts val="18"/>
                </a:spcBef>
              </a:pPr>
              <a:r>
                <a:rPr sz="1600" b="1" kern="0" spc="160">
                  <a:solidFill>
                    <a:srgbClr val="000000">
                      <a:alpha val="100000"/>
                    </a:srgbClr>
                  </a:solidFill>
                  <a:latin typeface="SimSun"/>
                  <a:ea typeface="SimSun"/>
                  <a:cs typeface="SimSun"/>
                </a:rPr>
                <a:t>而理以经题议用项以险器创多对致泽</a:t>
              </a:r>
              <a:r>
                <a:rPr sz="1600" kern="0" spc="50">
                  <a:solidFill>
                    <a:srgbClr val="000000">
                      <a:alpha val="100000"/>
                    </a:srgbClr>
                  </a:solidFill>
                  <a:latin typeface="SimSun"/>
                  <a:ea typeface="SimSun"/>
                  <a:cs typeface="SimSun"/>
                </a:rPr>
                <a:t> </a:t>
              </a:r>
              <a:r>
                <a:rPr sz="1600" b="1" kern="0" spc="150">
                  <a:solidFill>
                    <a:srgbClr val="000000">
                      <a:alpha val="100000"/>
                    </a:srgbClr>
                  </a:solidFill>
                  <a:latin typeface="SimSun"/>
                  <a:ea typeface="SimSun"/>
                  <a:cs typeface="SimSun"/>
                </a:rPr>
                <a:t>环通</a:t>
              </a:r>
              <a:r>
                <a:rPr sz="1600" kern="0" spc="220">
                  <a:solidFill>
                    <a:srgbClr val="000000">
                      <a:alpha val="100000"/>
                    </a:srgbClr>
                  </a:solidFill>
                  <a:latin typeface="SimSun"/>
                  <a:ea typeface="SimSun"/>
                  <a:cs typeface="SimSun"/>
                </a:rPr>
                <a:t>  </a:t>
              </a:r>
              <a:r>
                <a:rPr sz="1600" b="1" kern="0" spc="150">
                  <a:solidFill>
                    <a:srgbClr val="000000">
                      <a:alpha val="100000"/>
                    </a:srgbClr>
                  </a:solidFill>
                  <a:latin typeface="SimSun"/>
                  <a:ea typeface="SimSun"/>
                  <a:cs typeface="SimSun"/>
                </a:rPr>
                <a:t>图医理环和型塑图型</a:t>
              </a:r>
              <a:endParaRPr lang="SimSun" altLang="SimSun" sz="1600"/>
            </a:p>
          </p:txBody>
        </p:sp>
      </p:grpSp>
      <p:sp>
        <p:nvSpPr>
          <p:cNvPr id="38" name="textbox 38"/>
          <p:cNvSpPr/>
          <p:nvPr/>
        </p:nvSpPr>
        <p:spPr>
          <a:xfrm>
            <a:off x="2197081" y="3380600"/>
            <a:ext cx="6201409" cy="1024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690"/>
              </a:lnSpc>
            </a:pPr>
            <a:endParaRPr lang="Arial" altLang="Arial" sz="100"/>
          </a:p>
          <a:p>
            <a:pPr marL="58419" algn="l" rtl="0" eaLnBrk="0">
              <a:lnSpc>
                <a:spcPct val="96000"/>
              </a:lnSpc>
            </a:pPr>
            <a:r>
              <a:rPr sz="1000" b="1" kern="0" spc="10">
                <a:solidFill>
                  <a:srgbClr val="0062B9">
                    <a:alpha val="100000"/>
                  </a:srgbClr>
                </a:solidFill>
                <a:latin typeface="Dotum"/>
                <a:ea typeface="Dotum"/>
                <a:cs typeface="Dotum"/>
              </a:rPr>
              <a:t>▶</a:t>
            </a:r>
            <a:r>
              <a:rPr sz="1000" b="1" kern="0" spc="10">
                <a:solidFill>
                  <a:srgbClr val="0062B9">
                    <a:alpha val="100000"/>
                  </a:srgbClr>
                </a:solidFill>
                <a:latin typeface="SimHei"/>
                <a:ea typeface="SimHei"/>
                <a:cs typeface="SimHei"/>
              </a:rPr>
              <a:t>可视化有助于人眼接收信息</a:t>
            </a:r>
            <a:endParaRPr lang="SimHei" altLang="SimHei" sz="1000"/>
          </a:p>
          <a:p>
            <a:pPr algn="l" rtl="0" eaLnBrk="0">
              <a:lnSpc>
                <a:spcPct val="120000"/>
              </a:lnSpc>
            </a:pPr>
            <a:endParaRPr lang="Arial" altLang="Arial" sz="1000"/>
          </a:p>
          <a:p>
            <a:pPr algn="l" rtl="0" eaLnBrk="0">
              <a:lnSpc>
                <a:spcPct val="102000"/>
              </a:lnSpc>
            </a:pPr>
            <a:endParaRPr lang="Arial" altLang="Arial" sz="200"/>
          </a:p>
          <a:p>
            <a:pPr marL="12700" algn="l" rtl="0" eaLnBrk="0">
              <a:lnSpc>
                <a:spcPct val="131000"/>
              </a:lnSpc>
              <a:spcBef>
                <a:spcPts val="2"/>
              </a:spcBef>
            </a:pPr>
            <a:r>
              <a:rPr sz="800" kern="0" spc="20">
                <a:solidFill>
                  <a:srgbClr val="000000">
                    <a:alpha val="100000"/>
                  </a:srgbClr>
                </a:solidFill>
                <a:latin typeface="SimHei"/>
                <a:ea typeface="SimHei"/>
                <a:cs typeface="SimHei"/>
              </a:rPr>
              <a:t>人眼是一个高带宽的巨量视觉信号输入并行处理器，具有很强的模式识别能力，对可视符号的感知速</a:t>
            </a:r>
            <a:r>
              <a:rPr sz="800" kern="0" spc="10">
                <a:solidFill>
                  <a:srgbClr val="000000">
                    <a:alpha val="100000"/>
                  </a:srgbClr>
                </a:solidFill>
                <a:latin typeface="SimHei"/>
                <a:ea typeface="SimHei"/>
                <a:cs typeface="SimHei"/>
              </a:rPr>
              <a:t>度比对数字或文本快多个数量级，</a:t>
            </a:r>
            <a:r>
              <a:rPr sz="800" kern="0" spc="0">
                <a:solidFill>
                  <a:srgbClr val="000000">
                    <a:alpha val="100000"/>
                  </a:srgbClr>
                </a:solidFill>
                <a:latin typeface="SimHei"/>
                <a:ea typeface="SimHei"/>
                <a:cs typeface="SimHei"/>
              </a:rPr>
              <a:t>  </a:t>
            </a:r>
            <a:r>
              <a:rPr sz="800" kern="0" spc="40">
                <a:solidFill>
                  <a:srgbClr val="000000">
                    <a:alpha val="100000"/>
                  </a:srgbClr>
                </a:solidFill>
                <a:latin typeface="SimSun"/>
                <a:ea typeface="SimSun"/>
                <a:cs typeface="SimSun"/>
              </a:rPr>
              <a:t>且大量视觉信息的处</a:t>
            </a:r>
            <a:r>
              <a:rPr sz="800" kern="0" spc="30">
                <a:solidFill>
                  <a:srgbClr val="000000">
                    <a:alpha val="100000"/>
                  </a:srgbClr>
                </a:solidFill>
                <a:latin typeface="SimSun"/>
                <a:ea typeface="SimSun"/>
                <a:cs typeface="SimSun"/>
              </a:rPr>
              <a:t>理发生在潜意识阶段，被称为先意识处理。例如大脑会倾向于把一个复杂的物体解析成较为简单的物象来理解，</a:t>
            </a:r>
            <a:r>
              <a:rPr sz="800" kern="0" spc="0">
                <a:solidFill>
                  <a:srgbClr val="000000">
                    <a:alpha val="100000"/>
                  </a:srgbClr>
                </a:solidFill>
                <a:latin typeface="SimSun"/>
                <a:ea typeface="SimSun"/>
                <a:cs typeface="SimSun"/>
              </a:rPr>
              <a:t>  </a:t>
            </a:r>
            <a:r>
              <a:rPr sz="800" kern="0" spc="40">
                <a:solidFill>
                  <a:srgbClr val="000000">
                    <a:alpha val="100000"/>
                  </a:srgbClr>
                </a:solidFill>
                <a:latin typeface="SimHei"/>
                <a:ea typeface="SimHei"/>
                <a:cs typeface="SimHei"/>
              </a:rPr>
              <a:t>从而降低认知负荷。</a:t>
            </a:r>
            <a:r>
              <a:rPr sz="800" kern="0" spc="30">
                <a:solidFill>
                  <a:srgbClr val="000000">
                    <a:alpha val="100000"/>
                  </a:srgbClr>
                </a:solidFill>
                <a:latin typeface="SimHei"/>
                <a:ea typeface="SimHei"/>
                <a:cs typeface="SimHei"/>
              </a:rPr>
              <a:t>著名的视觉设计格式塔原则便是利用了人类在视觉感知上的各种倾向性。总的来说，基于人眼的特殊性，我们可</a:t>
            </a:r>
            <a:r>
              <a:rPr sz="800" kern="0" spc="0">
                <a:solidFill>
                  <a:srgbClr val="000000">
                    <a:alpha val="100000"/>
                  </a:srgbClr>
                </a:solidFill>
                <a:latin typeface="SimHei"/>
                <a:ea typeface="SimHei"/>
                <a:cs typeface="SimHei"/>
              </a:rPr>
              <a:t>  </a:t>
            </a:r>
            <a:r>
              <a:rPr sz="800" kern="0" spc="20">
                <a:solidFill>
                  <a:srgbClr val="000000">
                    <a:alpha val="100000"/>
                  </a:srgbClr>
                </a:solidFill>
                <a:latin typeface="SimSun"/>
                <a:ea typeface="SimSun"/>
                <a:cs typeface="SimSun"/>
              </a:rPr>
              <a:t>以认为可视化的含义是“生成符合人类感知”的</a:t>
            </a:r>
            <a:r>
              <a:rPr sz="800" kern="0" spc="10">
                <a:solidFill>
                  <a:srgbClr val="000000">
                    <a:alpha val="100000"/>
                  </a:srgbClr>
                </a:solidFill>
                <a:latin typeface="SimSun"/>
                <a:ea typeface="SimSun"/>
                <a:cs typeface="SimSun"/>
              </a:rPr>
              <a:t>图像，从而使人类更有效地接收信息、形成结论并传播知识。</a:t>
            </a:r>
            <a:endParaRPr lang="SimSun" altLang="SimSun" sz="800"/>
          </a:p>
        </p:txBody>
      </p:sp>
      <p:sp>
        <p:nvSpPr>
          <p:cNvPr id="40" name="textbox 40"/>
          <p:cNvSpPr/>
          <p:nvPr/>
        </p:nvSpPr>
        <p:spPr>
          <a:xfrm>
            <a:off x="2197081" y="6288839"/>
            <a:ext cx="6153150" cy="10185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690"/>
              </a:lnSpc>
            </a:pPr>
            <a:endParaRPr lang="Arial" altLang="Arial" sz="100"/>
          </a:p>
          <a:p>
            <a:pPr marL="57150" algn="l" rtl="0" eaLnBrk="0">
              <a:lnSpc>
                <a:spcPct val="96000"/>
              </a:lnSpc>
            </a:pPr>
            <a:r>
              <a:rPr sz="1000" kern="0" spc="-10">
                <a:solidFill>
                  <a:srgbClr val="0062B9">
                    <a:alpha val="100000"/>
                  </a:srgbClr>
                </a:solidFill>
                <a:latin typeface="Dotum"/>
                <a:ea typeface="Dotum"/>
                <a:cs typeface="Dotum"/>
              </a:rPr>
              <a:t>▶ </a:t>
            </a:r>
            <a:r>
              <a:rPr sz="1000" b="1" kern="0" spc="-10">
                <a:solidFill>
                  <a:srgbClr val="0062B9">
                    <a:alpha val="100000"/>
                  </a:srgbClr>
                </a:solidFill>
                <a:latin typeface="SimHei"/>
                <a:ea typeface="SimHei"/>
                <a:cs typeface="SimHei"/>
              </a:rPr>
              <a:t>可视化有助于解释性分析</a:t>
            </a:r>
            <a:endParaRPr lang="SimHei" altLang="SimHei" sz="1000"/>
          </a:p>
          <a:p>
            <a:pPr algn="l" rtl="0" eaLnBrk="0">
              <a:lnSpc>
                <a:spcPct val="119000"/>
              </a:lnSpc>
            </a:pPr>
            <a:endParaRPr lang="Arial" altLang="Arial" sz="1000"/>
          </a:p>
          <a:p>
            <a:pPr algn="l" rtl="0" eaLnBrk="0">
              <a:lnSpc>
                <a:spcPct val="102000"/>
              </a:lnSpc>
            </a:pPr>
            <a:endParaRPr lang="Arial" altLang="Arial" sz="200"/>
          </a:p>
          <a:p>
            <a:pPr marL="12700" algn="l" rtl="0" eaLnBrk="0">
              <a:lnSpc>
                <a:spcPct val="130000"/>
              </a:lnSpc>
              <a:spcBef>
                <a:spcPts val="2"/>
              </a:spcBef>
            </a:pPr>
            <a:r>
              <a:rPr sz="800" kern="0" spc="10">
                <a:solidFill>
                  <a:srgbClr val="000000">
                    <a:alpha val="100000"/>
                  </a:srgbClr>
                </a:solidFill>
                <a:latin typeface="SimHei"/>
                <a:ea typeface="SimHei"/>
                <a:cs typeface="SimHei"/>
              </a:rPr>
              <a:t>解释性分析是指主体将已经发现的精华信息抽象出来，再通过展示、描述、沟通、演讲等方式向其他对象传递的过程。《数据之美》 一</a:t>
            </a:r>
            <a:r>
              <a:rPr sz="800" kern="0" spc="30">
                <a:solidFill>
                  <a:srgbClr val="000000">
                    <a:alpha val="100000"/>
                  </a:srgbClr>
                </a:solidFill>
                <a:latin typeface="SimHei"/>
                <a:ea typeface="SimHei"/>
                <a:cs typeface="SimHei"/>
              </a:rPr>
              <a:t> </a:t>
            </a:r>
            <a:r>
              <a:rPr sz="800" kern="0" spc="20">
                <a:solidFill>
                  <a:srgbClr val="000000">
                    <a:alpha val="100000"/>
                  </a:srgbClr>
                </a:solidFill>
                <a:latin typeface="SimSun"/>
                <a:ea typeface="SimSun"/>
                <a:cs typeface="SimSun"/>
              </a:rPr>
              <a:t>书将可视化定义为一种媒介，你可以通过可视化展示趋势、对比、离散值等图像来帮助他人“看到数据”,帮助接受解释性分析的人注 </a:t>
            </a:r>
            <a:r>
              <a:rPr sz="800" kern="0" spc="30">
                <a:solidFill>
                  <a:srgbClr val="000000">
                    <a:alpha val="100000"/>
                  </a:srgbClr>
                </a:solidFill>
                <a:latin typeface="SimSun"/>
                <a:ea typeface="SimSun"/>
                <a:cs typeface="SimSun"/>
              </a:rPr>
              <a:t>意到他们从来没有想到会看到的内容。另外，古老的象形文字、丰富的壁画、历史交通运输图、行军图、人口统计图等历史图像，可</a:t>
            </a:r>
            <a:r>
              <a:rPr sz="800" kern="0" spc="80">
                <a:solidFill>
                  <a:srgbClr val="000000">
                    <a:alpha val="100000"/>
                  </a:srgbClr>
                </a:solidFill>
                <a:latin typeface="SimSun"/>
                <a:ea typeface="SimSun"/>
                <a:cs typeface="SimSun"/>
              </a:rPr>
              <a:t> </a:t>
            </a:r>
            <a:r>
              <a:rPr sz="800" kern="0" spc="20">
                <a:solidFill>
                  <a:srgbClr val="000000">
                    <a:alpha val="100000"/>
                  </a:srgbClr>
                </a:solidFill>
                <a:latin typeface="YouYuan"/>
                <a:ea typeface="YouYuan"/>
                <a:cs typeface="YouYuan"/>
              </a:rPr>
              <a:t>以为人们解释一些过去的人、事和文化，成为我们了解历史、了解祖先</a:t>
            </a:r>
            <a:r>
              <a:rPr sz="800" kern="0" spc="10">
                <a:solidFill>
                  <a:srgbClr val="000000">
                    <a:alpha val="100000"/>
                  </a:srgbClr>
                </a:solidFill>
                <a:latin typeface="YouYuan"/>
                <a:ea typeface="YouYuan"/>
                <a:cs typeface="YouYuan"/>
              </a:rPr>
              <a:t>的重要途径之一。</a:t>
            </a:r>
            <a:endParaRPr lang="YouYuan" altLang="YouYuan" sz="800"/>
          </a:p>
        </p:txBody>
      </p:sp>
      <p:sp>
        <p:nvSpPr>
          <p:cNvPr id="42" name="textbox 42"/>
          <p:cNvSpPr/>
          <p:nvPr/>
        </p:nvSpPr>
        <p:spPr>
          <a:xfrm>
            <a:off x="2197081" y="1529350"/>
            <a:ext cx="6201409" cy="9772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109"/>
              </a:lnSpc>
            </a:pPr>
            <a:endParaRPr lang="Arial" altLang="Arial" sz="100"/>
          </a:p>
          <a:p>
            <a:pPr marL="16509" algn="l" rtl="0" eaLnBrk="0">
              <a:lnSpc>
                <a:spcPct val="97000"/>
              </a:lnSpc>
            </a:pPr>
            <a:r>
              <a:rPr sz="2200" b="1" kern="0" spc="80">
                <a:solidFill>
                  <a:srgbClr val="0062B9">
                    <a:alpha val="100000"/>
                  </a:srgbClr>
                </a:solidFill>
                <a:latin typeface="SimHei"/>
                <a:ea typeface="SimHei"/>
                <a:cs typeface="SimHei"/>
              </a:rPr>
              <a:t>2.数据可视化概述</a:t>
            </a:r>
            <a:endParaRPr lang="SimHei" altLang="SimHei" sz="2200"/>
          </a:p>
          <a:p>
            <a:pPr marL="12700" algn="l" rtl="0" eaLnBrk="0">
              <a:lnSpc>
                <a:spcPct val="97000"/>
              </a:lnSpc>
              <a:spcBef>
                <a:spcPts val="1330"/>
              </a:spcBef>
            </a:pPr>
            <a:r>
              <a:rPr sz="800" kern="0" spc="10">
                <a:solidFill>
                  <a:srgbClr val="000000">
                    <a:alpha val="100000"/>
                  </a:srgbClr>
                </a:solidFill>
                <a:latin typeface="SimHei"/>
                <a:ea typeface="SimHei"/>
                <a:cs typeface="SimHei"/>
              </a:rPr>
              <a:t>可视化是指通过创建图形、图像或动画的方</a:t>
            </a:r>
            <a:r>
              <a:rPr sz="800" kern="0" spc="0">
                <a:solidFill>
                  <a:srgbClr val="000000">
                    <a:alpha val="100000"/>
                  </a:srgbClr>
                </a:solidFill>
                <a:latin typeface="SimHei"/>
                <a:ea typeface="SimHei"/>
                <a:cs typeface="SimHei"/>
              </a:rPr>
              <a:t>式来交流沟通讯息的技术和方法，历史上的洞穴壁画、埃及象形文字等都属于可视化的范围。</a:t>
            </a:r>
            <a:endParaRPr lang="SimHei" altLang="SimHei" sz="800"/>
          </a:p>
          <a:p>
            <a:pPr algn="l" rtl="0" eaLnBrk="0">
              <a:lnSpc>
                <a:spcPct val="126000"/>
              </a:lnSpc>
            </a:pPr>
            <a:endParaRPr lang="Arial" altLang="Arial" sz="300"/>
          </a:p>
          <a:p>
            <a:pPr marL="1689735" algn="l" rtl="0" eaLnBrk="0">
              <a:lnSpc>
                <a:spcPts val="2155"/>
              </a:lnSpc>
              <a:spcBef>
                <a:spcPts val="3"/>
              </a:spcBef>
              <a:tabLst>
                <a:tab pos="1697989"/>
              </a:tabLst>
            </a:pPr>
            <a:r>
              <a:rPr sz="700" kern="0" spc="0">
                <a:solidFill>
                  <a:srgbClr val="000000">
                    <a:alpha val="100000"/>
                  </a:srgbClr>
                </a:solidFill>
                <a:latin typeface="YouYuan"/>
                <a:ea typeface="YouYuan"/>
                <a:cs typeface="YouYuan"/>
              </a:rPr>
              <a:t>	</a:t>
            </a:r>
            <a:r>
              <a:rPr sz="1200" kern="0" spc="-30" baseline="-13696">
                <a:solidFill>
                  <a:srgbClr val="000000">
                    <a:alpha val="100000"/>
                  </a:srgbClr>
                </a:solidFill>
                <a:latin typeface="YouYuan"/>
                <a:ea typeface="YouYuan"/>
                <a:cs typeface="YouYuan"/>
              </a:rPr>
              <a:t>，</a:t>
            </a:r>
            <a:r>
              <a:rPr sz="1200" kern="0" spc="-30" baseline="90479">
                <a:solidFill>
                  <a:srgbClr val="000000">
                    <a:alpha val="100000"/>
                  </a:srgbClr>
                </a:solidFill>
                <a:latin typeface="SimSun"/>
                <a:ea typeface="SimSun"/>
                <a:cs typeface="SimSun"/>
              </a:rPr>
              <a:t>盖</a:t>
            </a:r>
            <a:r>
              <a:rPr sz="700" kern="0" spc="10">
                <a:solidFill>
                  <a:srgbClr val="000000">
                    <a:alpha val="100000"/>
                  </a:srgbClr>
                </a:solidFill>
                <a:latin typeface="SimSun"/>
                <a:ea typeface="SimSun"/>
                <a:cs typeface="SimSun"/>
              </a:rPr>
              <a:t>                     </a:t>
            </a:r>
            <a:r>
              <a:rPr sz="700" kern="0" spc="0">
                <a:solidFill>
                  <a:srgbClr val="000000">
                    <a:alpha val="100000"/>
                  </a:srgbClr>
                </a:solidFill>
                <a:latin typeface="SimSun"/>
                <a:ea typeface="SimSun"/>
                <a:cs typeface="SimSun"/>
              </a:rPr>
              <a:t>                         </a:t>
            </a:r>
            <a:r>
              <a:rPr sz="1200" kern="0" spc="-30" baseline="-13696">
                <a:solidFill>
                  <a:srgbClr val="000000">
                    <a:alpha val="100000"/>
                  </a:srgbClr>
                </a:solidFill>
                <a:latin typeface="YouYuan"/>
                <a:ea typeface="YouYuan"/>
                <a:cs typeface="YouYuan"/>
              </a:rPr>
              <a:t>，</a:t>
            </a:r>
            <a:r>
              <a:rPr sz="700" kern="0" spc="10">
                <a:solidFill>
                  <a:srgbClr val="000000">
                    <a:alpha val="100000"/>
                  </a:srgbClr>
                </a:solidFill>
                <a:latin typeface="YouYuan"/>
                <a:ea typeface="YouYuan"/>
                <a:cs typeface="YouYuan"/>
              </a:rPr>
              <a:t>                       </a:t>
            </a:r>
            <a:r>
              <a:rPr sz="1200" kern="0" spc="-30" baseline="-13696">
                <a:solidFill>
                  <a:srgbClr val="000000">
                    <a:alpha val="100000"/>
                  </a:srgbClr>
                </a:solidFill>
                <a:latin typeface="YouYuan"/>
                <a:ea typeface="YouYuan"/>
                <a:cs typeface="YouYuan"/>
              </a:rPr>
              <a:t>、</a:t>
            </a:r>
            <a:r>
              <a:rPr sz="700" kern="0" spc="-30">
                <a:solidFill>
                  <a:srgbClr val="000000">
                    <a:alpha val="100000"/>
                  </a:srgbClr>
                </a:solidFill>
                <a:latin typeface="YouYuan"/>
                <a:ea typeface="YouYuan"/>
                <a:cs typeface="YouYuan"/>
              </a:rPr>
              <a:t>      </a:t>
            </a:r>
            <a:r>
              <a:rPr sz="700" kern="0" spc="-40">
                <a:solidFill>
                  <a:srgbClr val="000000">
                    <a:alpha val="100000"/>
                  </a:srgbClr>
                </a:solidFill>
                <a:latin typeface="YouYuan"/>
                <a:ea typeface="YouYuan"/>
                <a:cs typeface="YouYuan"/>
              </a:rPr>
              <a:t>        </a:t>
            </a:r>
            <a:r>
              <a:rPr sz="1200" kern="0" spc="-40" baseline="90479">
                <a:solidFill>
                  <a:srgbClr val="000000">
                    <a:alpha val="100000"/>
                  </a:srgbClr>
                </a:solidFill>
                <a:latin typeface="SimSun"/>
                <a:ea typeface="SimSun"/>
                <a:cs typeface="SimSun"/>
              </a:rPr>
              <a:t>机领域特</a:t>
            </a:r>
            <a:endParaRPr lang="SimSun" altLang="SimSun" sz="1200" baseline="90479"/>
          </a:p>
        </p:txBody>
      </p:sp>
      <p:sp>
        <p:nvSpPr>
          <p:cNvPr id="44" name="textbox 44"/>
          <p:cNvSpPr/>
          <p:nvPr/>
        </p:nvSpPr>
        <p:spPr>
          <a:xfrm>
            <a:off x="7316283" y="2363628"/>
            <a:ext cx="583565"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573"/>
              </a:lnSpc>
            </a:pPr>
            <a:endParaRPr lang="Arial" altLang="Arial" sz="100"/>
          </a:p>
          <a:p>
            <a:pPr marL="12700" algn="l" rtl="0" eaLnBrk="0">
              <a:lnSpc>
                <a:spcPct val="102000"/>
              </a:lnSpc>
            </a:pPr>
            <a:r>
              <a:rPr sz="800" kern="0" spc="-70">
                <a:solidFill>
                  <a:srgbClr val="000000">
                    <a:alpha val="100000"/>
                  </a:srgbClr>
                </a:solidFill>
                <a:latin typeface="YouYuan"/>
                <a:ea typeface="YouYuan"/>
                <a:cs typeface="YouYuan"/>
              </a:rPr>
              <a:t>方法和技术。</a:t>
            </a:r>
            <a:endParaRPr lang="YouYuan" altLang="YouYuan" sz="800"/>
          </a:p>
        </p:txBody>
      </p:sp>
      <p:sp>
        <p:nvSpPr>
          <p:cNvPr id="46" name="textbox 46"/>
          <p:cNvSpPr/>
          <p:nvPr/>
        </p:nvSpPr>
        <p:spPr>
          <a:xfrm>
            <a:off x="7351962" y="2201071"/>
            <a:ext cx="654684"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20"/>
              </a:lnSpc>
            </a:pPr>
            <a:endParaRPr lang="Arial" altLang="Arial" sz="100"/>
          </a:p>
          <a:p>
            <a:pPr marL="12700" algn="l" rtl="0" eaLnBrk="0">
              <a:lnSpc>
                <a:spcPct val="100000"/>
              </a:lnSpc>
            </a:pPr>
            <a:r>
              <a:rPr sz="800" kern="0" spc="20">
                <a:solidFill>
                  <a:srgbClr val="000000">
                    <a:alpha val="100000"/>
                  </a:srgbClr>
                </a:solidFill>
                <a:latin typeface="SimSun"/>
                <a:ea typeface="SimSun"/>
                <a:cs typeface="SimSun"/>
              </a:rPr>
              <a:t>可视化在计算</a:t>
            </a:r>
            <a:endParaRPr lang="SimSun" altLang="SimSun" sz="800"/>
          </a:p>
        </p:txBody>
      </p:sp>
      <p:sp>
        <p:nvSpPr>
          <p:cNvPr id="48" name="textbox 48"/>
          <p:cNvSpPr/>
          <p:nvPr/>
        </p:nvSpPr>
        <p:spPr>
          <a:xfrm>
            <a:off x="6166535" y="2363628"/>
            <a:ext cx="1069975" cy="1479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47"/>
              </a:lnSpc>
            </a:pPr>
            <a:endParaRPr lang="Arial" altLang="Arial" sz="100"/>
          </a:p>
          <a:p>
            <a:pPr marL="12700" algn="l" rtl="0" eaLnBrk="0">
              <a:lnSpc>
                <a:spcPct val="100000"/>
              </a:lnSpc>
            </a:pPr>
            <a:r>
              <a:rPr sz="800" kern="0" spc="20">
                <a:solidFill>
                  <a:srgbClr val="000000">
                    <a:alpha val="100000"/>
                  </a:srgbClr>
                </a:solidFill>
                <a:latin typeface="YouYuan"/>
                <a:ea typeface="YouYuan"/>
                <a:cs typeface="YouYuan"/>
              </a:rPr>
              <a:t>再进行交互处理的理论</a:t>
            </a:r>
            <a:endParaRPr lang="YouYuan" altLang="YouYuan" sz="800"/>
          </a:p>
        </p:txBody>
      </p:sp>
      <p:sp>
        <p:nvSpPr>
          <p:cNvPr id="50" name="textbox 50"/>
          <p:cNvSpPr/>
          <p:nvPr/>
        </p:nvSpPr>
        <p:spPr>
          <a:xfrm>
            <a:off x="6196758" y="2201071"/>
            <a:ext cx="110236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16"/>
              </a:lnSpc>
            </a:pPr>
            <a:endParaRPr lang="Arial" altLang="Arial" sz="100"/>
          </a:p>
          <a:p>
            <a:pPr marL="12700" algn="l" rtl="0" eaLnBrk="0">
              <a:lnSpc>
                <a:spcPct val="100000"/>
              </a:lnSpc>
            </a:pPr>
            <a:r>
              <a:rPr sz="800" kern="0" spc="-30">
                <a:solidFill>
                  <a:srgbClr val="000000">
                    <a:alpha val="100000"/>
                  </a:srgbClr>
                </a:solidFill>
                <a:latin typeface="SimSun"/>
                <a:ea typeface="SimSun"/>
                <a:cs typeface="SimSun"/>
              </a:rPr>
              <a:t>随着计算机科学的发展</a:t>
            </a:r>
            <a:r>
              <a:rPr sz="800" kern="0" spc="-40">
                <a:solidFill>
                  <a:srgbClr val="000000">
                    <a:alpha val="100000"/>
                  </a:srgbClr>
                </a:solidFill>
                <a:latin typeface="SimSun"/>
                <a:ea typeface="SimSun"/>
                <a:cs typeface="SimSun"/>
              </a:rPr>
              <a:t>，</a:t>
            </a:r>
            <a:endParaRPr lang="SimSun" altLang="SimSun" sz="800"/>
          </a:p>
        </p:txBody>
      </p:sp>
      <p:sp>
        <p:nvSpPr>
          <p:cNvPr id="52" name="textbox 52"/>
          <p:cNvSpPr/>
          <p:nvPr/>
        </p:nvSpPr>
        <p:spPr>
          <a:xfrm>
            <a:off x="5122877" y="2363628"/>
            <a:ext cx="963930" cy="1479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47"/>
              </a:lnSpc>
            </a:pPr>
            <a:endParaRPr lang="Arial" altLang="Arial" sz="100"/>
          </a:p>
          <a:p>
            <a:pPr marL="12700" algn="l" rtl="0" eaLnBrk="0">
              <a:lnSpc>
                <a:spcPct val="100000"/>
              </a:lnSpc>
            </a:pPr>
            <a:r>
              <a:rPr sz="800" kern="0" spc="10">
                <a:solidFill>
                  <a:srgbClr val="000000">
                    <a:alpha val="100000"/>
                  </a:srgbClr>
                </a:solidFill>
                <a:latin typeface="YouYuan"/>
                <a:ea typeface="YouYuan"/>
                <a:cs typeface="YouYuan"/>
              </a:rPr>
              <a:t>并在屏幕上显示出来</a:t>
            </a:r>
            <a:endParaRPr lang="YouYuan" altLang="YouYuan" sz="800"/>
          </a:p>
        </p:txBody>
      </p:sp>
      <p:sp>
        <p:nvSpPr>
          <p:cNvPr id="54" name="textbox 54"/>
          <p:cNvSpPr/>
          <p:nvPr/>
        </p:nvSpPr>
        <p:spPr>
          <a:xfrm>
            <a:off x="5220165" y="2201071"/>
            <a:ext cx="904875"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16"/>
              </a:lnSpc>
            </a:pPr>
            <a:endParaRPr lang="Arial" altLang="Arial" sz="100"/>
          </a:p>
          <a:p>
            <a:pPr marL="12700" algn="l" rtl="0" eaLnBrk="0">
              <a:lnSpc>
                <a:spcPct val="100000"/>
              </a:lnSpc>
            </a:pPr>
            <a:r>
              <a:rPr sz="800" kern="0" spc="-40">
                <a:solidFill>
                  <a:srgbClr val="000000">
                    <a:alpha val="100000"/>
                  </a:srgbClr>
                </a:solidFill>
                <a:latin typeface="SimSun"/>
                <a:ea typeface="SimSun"/>
                <a:cs typeface="SimSun"/>
              </a:rPr>
              <a:t>媒体、医学等领域。</a:t>
            </a:r>
            <a:endParaRPr lang="SimSun" altLang="SimSun" sz="800"/>
          </a:p>
        </p:txBody>
      </p:sp>
      <p:sp>
        <p:nvSpPr>
          <p:cNvPr id="56" name="textbox 56"/>
          <p:cNvSpPr/>
          <p:nvPr/>
        </p:nvSpPr>
        <p:spPr>
          <a:xfrm>
            <a:off x="5019190" y="2363628"/>
            <a:ext cx="127000"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2"/>
              </a:lnSpc>
            </a:pPr>
            <a:r>
              <a:rPr sz="800" kern="0" spc="-10">
                <a:solidFill>
                  <a:srgbClr val="000000">
                    <a:alpha val="100000"/>
                  </a:srgbClr>
                </a:solidFill>
                <a:latin typeface="YouYuan"/>
                <a:ea typeface="YouYuan"/>
                <a:cs typeface="YouYuan"/>
              </a:rPr>
              <a:t>像</a:t>
            </a:r>
            <a:endParaRPr lang="YouYuan" altLang="YouYuan" sz="800"/>
          </a:p>
        </p:txBody>
      </p:sp>
      <p:sp>
        <p:nvSpPr>
          <p:cNvPr id="58" name="textbox 58"/>
          <p:cNvSpPr/>
          <p:nvPr/>
        </p:nvSpPr>
        <p:spPr>
          <a:xfrm>
            <a:off x="5116479" y="2201071"/>
            <a:ext cx="122554" cy="1485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66"/>
              </a:lnSpc>
            </a:pPr>
            <a:r>
              <a:rPr sz="800" kern="0" spc="-10">
                <a:solidFill>
                  <a:srgbClr val="000000">
                    <a:alpha val="100000"/>
                  </a:srgbClr>
                </a:solidFill>
                <a:latin typeface="SimSun"/>
                <a:ea typeface="SimSun"/>
                <a:cs typeface="SimSun"/>
              </a:rPr>
              <a:t>多</a:t>
            </a:r>
            <a:endParaRPr lang="SimSun" altLang="SimSun" sz="800"/>
          </a:p>
        </p:txBody>
      </p:sp>
      <p:sp>
        <p:nvSpPr>
          <p:cNvPr id="60" name="textbox 60"/>
          <p:cNvSpPr/>
          <p:nvPr/>
        </p:nvSpPr>
        <p:spPr>
          <a:xfrm>
            <a:off x="4920417" y="2363628"/>
            <a:ext cx="121285"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14"/>
              </a:lnSpc>
            </a:pPr>
            <a:r>
              <a:rPr sz="800" kern="0" spc="-10">
                <a:solidFill>
                  <a:srgbClr val="000000">
                    <a:alpha val="100000"/>
                  </a:srgbClr>
                </a:solidFill>
                <a:latin typeface="YouYuan"/>
                <a:ea typeface="YouYuan"/>
                <a:cs typeface="YouYuan"/>
              </a:rPr>
              <a:t>图</a:t>
            </a:r>
            <a:endParaRPr lang="YouYuan" altLang="YouYuan" sz="800"/>
          </a:p>
        </p:txBody>
      </p:sp>
      <p:sp>
        <p:nvSpPr>
          <p:cNvPr id="62" name="textbox 62"/>
          <p:cNvSpPr/>
          <p:nvPr/>
        </p:nvSpPr>
        <p:spPr>
          <a:xfrm>
            <a:off x="5017705" y="2201071"/>
            <a:ext cx="127000" cy="1479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24"/>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动</a:t>
            </a:r>
            <a:endParaRPr lang="SimSun" altLang="SimSun" sz="800"/>
          </a:p>
        </p:txBody>
      </p:sp>
      <p:sp>
        <p:nvSpPr>
          <p:cNvPr id="64" name="textbox 64"/>
          <p:cNvSpPr/>
          <p:nvPr/>
        </p:nvSpPr>
        <p:spPr>
          <a:xfrm>
            <a:off x="4808577" y="2363628"/>
            <a:ext cx="12827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9"/>
              </a:lnSpc>
            </a:pPr>
            <a:r>
              <a:rPr sz="800" kern="0" spc="-10">
                <a:solidFill>
                  <a:srgbClr val="000000">
                    <a:alpha val="100000"/>
                  </a:srgbClr>
                </a:solidFill>
                <a:latin typeface="YouYuan"/>
                <a:ea typeface="YouYuan"/>
                <a:cs typeface="YouYuan"/>
              </a:rPr>
              <a:t>或</a:t>
            </a:r>
            <a:endParaRPr lang="YouYuan" altLang="YouYuan" sz="800"/>
          </a:p>
        </p:txBody>
      </p:sp>
      <p:sp>
        <p:nvSpPr>
          <p:cNvPr id="66" name="textbox 66"/>
          <p:cNvSpPr/>
          <p:nvPr/>
        </p:nvSpPr>
        <p:spPr>
          <a:xfrm>
            <a:off x="4905866" y="2201071"/>
            <a:ext cx="125729" cy="1530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03"/>
              </a:lnSpc>
            </a:pPr>
            <a:r>
              <a:rPr sz="800" kern="0" spc="-10">
                <a:solidFill>
                  <a:srgbClr val="000000">
                    <a:alpha val="100000"/>
                  </a:srgbClr>
                </a:solidFill>
                <a:latin typeface="SimSun"/>
                <a:ea typeface="SimSun"/>
                <a:cs typeface="SimSun"/>
              </a:rPr>
              <a:t>互</a:t>
            </a:r>
            <a:endParaRPr lang="SimSun" altLang="SimSun" sz="800"/>
          </a:p>
        </p:txBody>
      </p:sp>
      <p:sp>
        <p:nvSpPr>
          <p:cNvPr id="68" name="textbox 68"/>
          <p:cNvSpPr/>
          <p:nvPr/>
        </p:nvSpPr>
        <p:spPr>
          <a:xfrm>
            <a:off x="4704786" y="2363628"/>
            <a:ext cx="12763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9"/>
              </a:lnSpc>
            </a:pPr>
            <a:r>
              <a:rPr sz="800" kern="0" spc="-10">
                <a:solidFill>
                  <a:srgbClr val="000000">
                    <a:alpha val="100000"/>
                  </a:srgbClr>
                </a:solidFill>
                <a:latin typeface="YouYuan"/>
                <a:ea typeface="YouYuan"/>
                <a:cs typeface="YouYuan"/>
              </a:rPr>
              <a:t>形</a:t>
            </a:r>
            <a:endParaRPr lang="YouYuan" altLang="YouYuan" sz="800"/>
          </a:p>
        </p:txBody>
      </p:sp>
      <p:sp>
        <p:nvSpPr>
          <p:cNvPr id="70" name="textbox 70"/>
          <p:cNvSpPr/>
          <p:nvPr/>
        </p:nvSpPr>
        <p:spPr>
          <a:xfrm>
            <a:off x="4802075" y="2270267"/>
            <a:ext cx="51435" cy="565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242"/>
              </a:lnSpc>
            </a:pPr>
            <a:r>
              <a:rPr sz="200" kern="0" spc="-10">
                <a:solidFill>
                  <a:srgbClr val="000000">
                    <a:alpha val="100000"/>
                  </a:srgbClr>
                </a:solidFill>
                <a:latin typeface="SimSun"/>
                <a:ea typeface="SimSun"/>
                <a:cs typeface="SimSun"/>
              </a:rPr>
              <a:t>、</a:t>
            </a:r>
            <a:endParaRPr lang="SimSun" altLang="SimSun" sz="200"/>
          </a:p>
        </p:txBody>
      </p:sp>
      <p:sp>
        <p:nvSpPr>
          <p:cNvPr id="72" name="textbox 72"/>
          <p:cNvSpPr/>
          <p:nvPr/>
        </p:nvSpPr>
        <p:spPr>
          <a:xfrm>
            <a:off x="4606849" y="2363628"/>
            <a:ext cx="121285"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14"/>
              </a:lnSpc>
            </a:pPr>
            <a:r>
              <a:rPr sz="800" kern="0" spc="-10">
                <a:solidFill>
                  <a:srgbClr val="000000">
                    <a:alpha val="100000"/>
                  </a:srgbClr>
                </a:solidFill>
                <a:latin typeface="YouYuan"/>
                <a:ea typeface="YouYuan"/>
                <a:cs typeface="YouYuan"/>
              </a:rPr>
              <a:t>图</a:t>
            </a:r>
            <a:endParaRPr lang="YouYuan" altLang="YouYuan" sz="800"/>
          </a:p>
        </p:txBody>
      </p:sp>
      <p:sp>
        <p:nvSpPr>
          <p:cNvPr id="74" name="textbox 74"/>
          <p:cNvSpPr/>
          <p:nvPr/>
        </p:nvSpPr>
        <p:spPr>
          <a:xfrm>
            <a:off x="4704137" y="2201071"/>
            <a:ext cx="127635" cy="1479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24"/>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程</a:t>
            </a:r>
            <a:endParaRPr lang="SimSun" altLang="SimSun" sz="800"/>
          </a:p>
        </p:txBody>
      </p:sp>
      <p:sp>
        <p:nvSpPr>
          <p:cNvPr id="76" name="textbox 76"/>
          <p:cNvSpPr/>
          <p:nvPr/>
        </p:nvSpPr>
        <p:spPr>
          <a:xfrm>
            <a:off x="4495010" y="2363628"/>
            <a:ext cx="128270" cy="152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95"/>
              </a:lnSpc>
            </a:pPr>
            <a:r>
              <a:rPr sz="800" kern="0" spc="-10">
                <a:solidFill>
                  <a:srgbClr val="000000">
                    <a:alpha val="100000"/>
                  </a:srgbClr>
                </a:solidFill>
                <a:latin typeface="YouYuan"/>
                <a:ea typeface="YouYuan"/>
                <a:cs typeface="YouYuan"/>
              </a:rPr>
              <a:t>成</a:t>
            </a:r>
            <a:endParaRPr lang="YouYuan" altLang="YouYuan" sz="800"/>
          </a:p>
        </p:txBody>
      </p:sp>
      <p:sp>
        <p:nvSpPr>
          <p:cNvPr id="78" name="textbox 78"/>
          <p:cNvSpPr/>
          <p:nvPr/>
        </p:nvSpPr>
        <p:spPr>
          <a:xfrm>
            <a:off x="4592298" y="2201071"/>
            <a:ext cx="125729" cy="15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28"/>
              </a:lnSpc>
            </a:pPr>
            <a:r>
              <a:rPr sz="800" kern="0" spc="-10">
                <a:solidFill>
                  <a:srgbClr val="000000">
                    <a:alpha val="100000"/>
                  </a:srgbClr>
                </a:solidFill>
                <a:latin typeface="SimSun"/>
                <a:ea typeface="SimSun"/>
                <a:cs typeface="SimSun"/>
              </a:rPr>
              <a:t>工</a:t>
            </a:r>
            <a:endParaRPr lang="SimSun" altLang="SimSun" sz="800"/>
          </a:p>
        </p:txBody>
      </p:sp>
      <p:sp>
        <p:nvSpPr>
          <p:cNvPr id="80" name="textbox 80"/>
          <p:cNvSpPr/>
          <p:nvPr/>
        </p:nvSpPr>
        <p:spPr>
          <a:xfrm>
            <a:off x="4390487" y="2363628"/>
            <a:ext cx="128270"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2"/>
              </a:lnSpc>
            </a:pPr>
            <a:r>
              <a:rPr sz="800" kern="0" spc="-10">
                <a:solidFill>
                  <a:srgbClr val="000000">
                    <a:alpha val="100000"/>
                  </a:srgbClr>
                </a:solidFill>
                <a:latin typeface="YouYuan"/>
                <a:ea typeface="YouYuan"/>
                <a:cs typeface="YouYuan"/>
              </a:rPr>
              <a:t>换</a:t>
            </a:r>
            <a:endParaRPr lang="YouYuan" altLang="YouYuan" sz="800"/>
          </a:p>
        </p:txBody>
      </p:sp>
      <p:sp>
        <p:nvSpPr>
          <p:cNvPr id="82" name="textbox 82"/>
          <p:cNvSpPr/>
          <p:nvPr/>
        </p:nvSpPr>
        <p:spPr>
          <a:xfrm>
            <a:off x="4487775" y="2270267"/>
            <a:ext cx="51435" cy="565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242"/>
              </a:lnSpc>
            </a:pPr>
            <a:r>
              <a:rPr sz="200" kern="0" spc="-10">
                <a:solidFill>
                  <a:srgbClr val="000000">
                    <a:alpha val="100000"/>
                  </a:srgbClr>
                </a:solidFill>
                <a:latin typeface="SimSun"/>
                <a:ea typeface="SimSun"/>
                <a:cs typeface="SimSun"/>
              </a:rPr>
              <a:t>、</a:t>
            </a:r>
            <a:endParaRPr lang="SimSun" altLang="SimSun" sz="200"/>
          </a:p>
        </p:txBody>
      </p:sp>
      <p:sp>
        <p:nvSpPr>
          <p:cNvPr id="84" name="textbox 84"/>
          <p:cNvSpPr/>
          <p:nvPr/>
        </p:nvSpPr>
        <p:spPr>
          <a:xfrm>
            <a:off x="4285128" y="2363628"/>
            <a:ext cx="129539"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2"/>
              </a:lnSpc>
            </a:pPr>
            <a:r>
              <a:rPr sz="800" kern="0" spc="0">
                <a:solidFill>
                  <a:srgbClr val="000000">
                    <a:alpha val="100000"/>
                  </a:srgbClr>
                </a:solidFill>
                <a:latin typeface="YouYuan"/>
                <a:ea typeface="YouYuan"/>
                <a:cs typeface="YouYuan"/>
              </a:rPr>
              <a:t>转</a:t>
            </a:r>
            <a:endParaRPr lang="YouYuan" altLang="YouYuan" sz="800"/>
          </a:p>
        </p:txBody>
      </p:sp>
      <p:sp>
        <p:nvSpPr>
          <p:cNvPr id="86" name="textbox 86"/>
          <p:cNvSpPr/>
          <p:nvPr/>
        </p:nvSpPr>
        <p:spPr>
          <a:xfrm>
            <a:off x="4382416" y="2201071"/>
            <a:ext cx="123189"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20"/>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育</a:t>
            </a:r>
            <a:endParaRPr lang="SimSun" altLang="SimSun" sz="800"/>
          </a:p>
        </p:txBody>
      </p:sp>
      <p:sp>
        <p:nvSpPr>
          <p:cNvPr id="88" name="textbox 88"/>
          <p:cNvSpPr/>
          <p:nvPr/>
        </p:nvSpPr>
        <p:spPr>
          <a:xfrm>
            <a:off x="4181442" y="2363628"/>
            <a:ext cx="12827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9"/>
              </a:lnSpc>
            </a:pPr>
            <a:r>
              <a:rPr sz="800" kern="0" spc="-10">
                <a:solidFill>
                  <a:srgbClr val="000000">
                    <a:alpha val="100000"/>
                  </a:srgbClr>
                </a:solidFill>
                <a:latin typeface="YouYuan"/>
                <a:ea typeface="YouYuan"/>
                <a:cs typeface="YouYuan"/>
              </a:rPr>
              <a:t>据</a:t>
            </a:r>
            <a:endParaRPr lang="YouYuan" altLang="YouYuan" sz="800"/>
          </a:p>
        </p:txBody>
      </p:sp>
      <p:sp>
        <p:nvSpPr>
          <p:cNvPr id="90" name="textbox 90"/>
          <p:cNvSpPr/>
          <p:nvPr/>
        </p:nvSpPr>
        <p:spPr>
          <a:xfrm>
            <a:off x="4278730" y="2201071"/>
            <a:ext cx="125729"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20"/>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教</a:t>
            </a:r>
            <a:endParaRPr lang="SimSun" altLang="SimSun" sz="800"/>
          </a:p>
        </p:txBody>
      </p:sp>
      <p:sp>
        <p:nvSpPr>
          <p:cNvPr id="92" name="textbox 92"/>
          <p:cNvSpPr/>
          <p:nvPr/>
        </p:nvSpPr>
        <p:spPr>
          <a:xfrm>
            <a:off x="4077651" y="2363628"/>
            <a:ext cx="127635" cy="152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95"/>
              </a:lnSpc>
            </a:pPr>
            <a:r>
              <a:rPr sz="800" kern="0" spc="-10">
                <a:solidFill>
                  <a:srgbClr val="000000">
                    <a:alpha val="100000"/>
                  </a:srgbClr>
                </a:solidFill>
                <a:latin typeface="YouYuan"/>
                <a:ea typeface="YouYuan"/>
                <a:cs typeface="YouYuan"/>
              </a:rPr>
              <a:t>数</a:t>
            </a:r>
            <a:endParaRPr lang="YouYuan" altLang="YouYuan" sz="800"/>
          </a:p>
        </p:txBody>
      </p:sp>
      <p:sp>
        <p:nvSpPr>
          <p:cNvPr id="94" name="textbox 94"/>
          <p:cNvSpPr/>
          <p:nvPr/>
        </p:nvSpPr>
        <p:spPr>
          <a:xfrm>
            <a:off x="4174939" y="2201071"/>
            <a:ext cx="125095" cy="1485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66"/>
              </a:lnSpc>
            </a:pPr>
            <a:r>
              <a:rPr sz="800" kern="0" spc="-10">
                <a:solidFill>
                  <a:srgbClr val="000000">
                    <a:alpha val="100000"/>
                  </a:srgbClr>
                </a:solidFill>
                <a:latin typeface="SimSun"/>
                <a:ea typeface="SimSun"/>
                <a:cs typeface="SimSun"/>
              </a:rPr>
              <a:t>学</a:t>
            </a:r>
            <a:endParaRPr lang="SimSun" altLang="SimSun" sz="800"/>
          </a:p>
        </p:txBody>
      </p:sp>
      <p:sp>
        <p:nvSpPr>
          <p:cNvPr id="96" name="textbox 96"/>
          <p:cNvSpPr/>
          <p:nvPr/>
        </p:nvSpPr>
        <p:spPr>
          <a:xfrm>
            <a:off x="3972397" y="2363628"/>
            <a:ext cx="128270"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2"/>
              </a:lnSpc>
            </a:pPr>
            <a:r>
              <a:rPr sz="800" kern="0" spc="-10">
                <a:solidFill>
                  <a:srgbClr val="000000">
                    <a:alpha val="100000"/>
                  </a:srgbClr>
                </a:solidFill>
                <a:latin typeface="YouYuan"/>
                <a:ea typeface="YouYuan"/>
                <a:cs typeface="YouYuan"/>
              </a:rPr>
              <a:t>将</a:t>
            </a:r>
            <a:endParaRPr lang="YouYuan" altLang="YouYuan" sz="800"/>
          </a:p>
        </p:txBody>
      </p:sp>
      <p:sp>
        <p:nvSpPr>
          <p:cNvPr id="98" name="textbox 98"/>
          <p:cNvSpPr/>
          <p:nvPr/>
        </p:nvSpPr>
        <p:spPr>
          <a:xfrm>
            <a:off x="4069685" y="2201071"/>
            <a:ext cx="12700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16"/>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科</a:t>
            </a:r>
            <a:endParaRPr lang="SimSun" altLang="SimSun" sz="800"/>
          </a:p>
        </p:txBody>
      </p:sp>
      <p:sp>
        <p:nvSpPr>
          <p:cNvPr id="100" name="textbox 100"/>
          <p:cNvSpPr/>
          <p:nvPr/>
        </p:nvSpPr>
        <p:spPr>
          <a:xfrm>
            <a:off x="2197081" y="2363628"/>
            <a:ext cx="1694814" cy="1498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64"/>
              </a:lnSpc>
            </a:pPr>
            <a:endParaRPr lang="Arial" altLang="Arial" sz="100"/>
          </a:p>
          <a:p>
            <a:pPr marL="12700" algn="l" rtl="0" eaLnBrk="0">
              <a:lnSpc>
                <a:spcPct val="102000"/>
              </a:lnSpc>
            </a:pPr>
            <a:r>
              <a:rPr sz="800" kern="0" spc="20">
                <a:solidFill>
                  <a:srgbClr val="000000">
                    <a:alpha val="100000"/>
                  </a:srgbClr>
                </a:solidFill>
                <a:latin typeface="YouYuan"/>
                <a:ea typeface="YouYuan"/>
                <a:cs typeface="YouYuan"/>
              </a:rPr>
              <a:t>指利用计算机图形学和图像处理技术</a:t>
            </a:r>
            <a:endParaRPr lang="YouYuan" altLang="YouYuan" sz="800"/>
          </a:p>
        </p:txBody>
      </p:sp>
      <p:sp>
        <p:nvSpPr>
          <p:cNvPr id="102" name="textbox 102"/>
          <p:cNvSpPr/>
          <p:nvPr/>
        </p:nvSpPr>
        <p:spPr>
          <a:xfrm>
            <a:off x="2197081" y="2201071"/>
            <a:ext cx="1711325"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20"/>
              </a:lnSpc>
            </a:pPr>
            <a:endParaRPr lang="Arial" altLang="Arial" sz="100"/>
          </a:p>
          <a:p>
            <a:pPr marL="12700" algn="l" rtl="0" eaLnBrk="0">
              <a:lnSpc>
                <a:spcPct val="100000"/>
              </a:lnSpc>
            </a:pPr>
            <a:r>
              <a:rPr sz="800" kern="0" spc="30">
                <a:solidFill>
                  <a:srgbClr val="000000">
                    <a:alpha val="100000"/>
                  </a:srgbClr>
                </a:solidFill>
                <a:latin typeface="SimSun"/>
                <a:ea typeface="SimSun"/>
                <a:cs typeface="SimSun"/>
              </a:rPr>
              <a:t>如今可视化的应用领域不断扩大</a:t>
            </a:r>
            <a:r>
              <a:rPr sz="800" kern="0" spc="20">
                <a:solidFill>
                  <a:srgbClr val="000000">
                    <a:alpha val="100000"/>
                  </a:srgbClr>
                </a:solidFill>
                <a:latin typeface="SimSun"/>
                <a:ea typeface="SimSun"/>
                <a:cs typeface="SimSun"/>
              </a:rPr>
              <a:t>，覆</a:t>
            </a:r>
            <a:endParaRPr lang="SimSun" altLang="SimSun" sz="800"/>
          </a:p>
        </p:txBody>
      </p:sp>
      <p:sp>
        <p:nvSpPr>
          <p:cNvPr id="104" name="rect"/>
          <p:cNvSpPr/>
          <p:nvPr/>
        </p:nvSpPr>
        <p:spPr>
          <a:xfrm>
            <a:off x="4737079" y="406422"/>
            <a:ext cx="4324336" cy="336536"/>
          </a:xfrm>
          <a:prstGeom prst="rect">
            <a:avLst/>
          </a:prstGeom>
          <a:solidFill>
            <a:srgbClr val="2271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 name="textbox 106"/>
          <p:cNvSpPr/>
          <p:nvPr/>
        </p:nvSpPr>
        <p:spPr>
          <a:xfrm>
            <a:off x="2311376" y="440507"/>
            <a:ext cx="2202814" cy="3200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02"/>
              </a:lnSpc>
            </a:pPr>
            <a:endParaRPr lang="Arial" altLang="Arial" sz="100"/>
          </a:p>
          <a:p>
            <a:pPr marL="13970" algn="l" rtl="0" eaLnBrk="0">
              <a:lnSpc>
                <a:spcPct val="95000"/>
              </a:lnSpc>
            </a:pPr>
            <a:r>
              <a:rPr sz="1000" b="1" kern="0" spc="60">
                <a:solidFill>
                  <a:srgbClr val="0062B9">
                    <a:alpha val="100000"/>
                  </a:srgbClr>
                </a:solidFill>
                <a:latin typeface="SimHei"/>
                <a:ea typeface="SimHei"/>
                <a:cs typeface="SimHei"/>
              </a:rPr>
              <a:t>新一代数据可视化分析平台建设指南</a:t>
            </a:r>
            <a:endParaRPr lang="SimHei" altLang="SimHei" sz="1000"/>
          </a:p>
          <a:p>
            <a:pPr algn="l" rtl="0" eaLnBrk="0">
              <a:lnSpc>
                <a:spcPct val="120000"/>
              </a:lnSpc>
            </a:pPr>
            <a:endParaRPr lang="Arial" altLang="Arial" sz="400"/>
          </a:p>
          <a:p>
            <a:pPr marL="12700" algn="l" rtl="0" eaLnBrk="0">
              <a:lnSpc>
                <a:spcPct val="82000"/>
              </a:lnSpc>
              <a:spcBef>
                <a:spcPts val="4"/>
              </a:spcBef>
            </a:pPr>
            <a:r>
              <a:rPr sz="600" kern="0" spc="30">
                <a:solidFill>
                  <a:srgbClr val="000000">
                    <a:alpha val="100000"/>
                  </a:srgbClr>
                </a:solidFill>
                <a:latin typeface="Times New Roman"/>
                <a:ea typeface="Times New Roman"/>
                <a:cs typeface="Times New Roman"/>
              </a:rPr>
              <a:t>HOW</a:t>
            </a:r>
            <a:r>
              <a:rPr sz="600" kern="0" spc="9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TO</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BUILD</a:t>
            </a:r>
            <a:r>
              <a:rPr sz="600" kern="0" spc="9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YOUR</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VISUAL</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ANALYTICS</a:t>
            </a:r>
            <a:r>
              <a:rPr sz="600" kern="0" spc="9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PL</a:t>
            </a:r>
            <a:r>
              <a:rPr sz="600" kern="0" spc="20">
                <a:solidFill>
                  <a:srgbClr val="000000">
                    <a:alpha val="100000"/>
                  </a:srgbClr>
                </a:solidFill>
                <a:latin typeface="Times New Roman"/>
                <a:ea typeface="Times New Roman"/>
                <a:cs typeface="Times New Roman"/>
              </a:rPr>
              <a:t>ATFORM</a:t>
            </a:r>
            <a:endParaRPr lang="Times New Roman" altLang="Times New Roman" sz="600"/>
          </a:p>
        </p:txBody>
      </p:sp>
      <p:grpSp>
        <p:nvGrpSpPr>
          <p:cNvPr id="10" name="group 10"/>
          <p:cNvGrpSpPr/>
          <p:nvPr/>
        </p:nvGrpSpPr>
        <p:grpSpPr>
          <a:xfrm rot="21600000">
            <a:off x="2235171" y="2952769"/>
            <a:ext cx="2057461" cy="266651"/>
            <a:chExt cx="2057461" cy="266651"/>
          </a:xfrm>
        </p:grpSpPr>
        <p:pic>
          <p:nvPicPr>
            <p:cNvPr id="108" name="picture 108"/>
            <p:cNvPicPr>
              <a:picLocks noChangeAspect="1"/>
            </p:cNvPicPr>
            <p:nvPr/>
          </p:nvPicPr>
          <p:blipFill>
            <a:blip r:embed="rId3"/>
            <a:stretch>
              <a:fillRect/>
            </a:stretch>
          </p:blipFill>
          <p:spPr>
            <a:xfrm rot="21600000">
              <a:off x="0" y="0"/>
              <a:ext cx="2057461" cy="266651"/>
            </a:xfrm>
            <a:prstGeom prst="rect">
              <a:avLst/>
            </a:prstGeom>
          </p:spPr>
        </p:pic>
        <p:sp>
          <p:nvSpPr>
            <p:cNvPr id="110" name="textbox 110"/>
            <p:cNvSpPr/>
            <p:nvPr/>
          </p:nvSpPr>
          <p:spPr>
            <a:xfrm>
              <a:off x="-12700" y="-12700"/>
              <a:ext cx="2083435" cy="316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Arial" altLang="Arial" sz="400"/>
            </a:p>
            <a:p>
              <a:pPr marL="173989" algn="l" rtl="0" eaLnBrk="0">
                <a:lnSpc>
                  <a:spcPct val="96000"/>
                </a:lnSpc>
                <a:spcBef>
                  <a:spcPts val="2"/>
                </a:spcBef>
              </a:pPr>
              <a:r>
                <a:rPr sz="1400" b="1" kern="0" spc="50">
                  <a:solidFill>
                    <a:srgbClr val="FFFFFF">
                      <a:alpha val="100000"/>
                    </a:srgbClr>
                  </a:solidFill>
                  <a:latin typeface="SimHei"/>
                  <a:ea typeface="SimHei"/>
                  <a:cs typeface="SimHei"/>
                </a:rPr>
                <a:t>2.1数据可视化的</a:t>
              </a:r>
              <a:r>
                <a:rPr sz="1400" b="1" kern="0" spc="40">
                  <a:solidFill>
                    <a:srgbClr val="FFFFFF">
                      <a:alpha val="100000"/>
                    </a:srgbClr>
                  </a:solidFill>
                  <a:latin typeface="SimHei"/>
                  <a:ea typeface="SimHei"/>
                  <a:cs typeface="SimHei"/>
                </a:rPr>
                <a:t>作用</a:t>
              </a:r>
              <a:endParaRPr lang="SimHei" altLang="SimHei" sz="1400"/>
            </a:p>
          </p:txBody>
        </p:sp>
      </p:grpSp>
      <p:sp>
        <p:nvSpPr>
          <p:cNvPr id="112" name="textbox 112"/>
          <p:cNvSpPr/>
          <p:nvPr/>
        </p:nvSpPr>
        <p:spPr>
          <a:xfrm>
            <a:off x="4489422" y="8798753"/>
            <a:ext cx="1256664" cy="149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70"/>
              </a:lnSpc>
            </a:pPr>
            <a:r>
              <a:rPr sz="800" kern="0" spc="40">
                <a:solidFill>
                  <a:srgbClr val="000000">
                    <a:alpha val="100000"/>
                  </a:srgbClr>
                </a:solidFill>
                <a:latin typeface="SimHei"/>
                <a:ea typeface="SimHei"/>
                <a:cs typeface="SimHei"/>
              </a:rPr>
              <a:t>图1婚礼照片数量的可视化</a:t>
            </a:r>
            <a:endParaRPr lang="SimHei" altLang="SimHei" sz="800"/>
          </a:p>
        </p:txBody>
      </p:sp>
      <p:sp>
        <p:nvSpPr>
          <p:cNvPr id="114" name="textbox 114"/>
          <p:cNvSpPr/>
          <p:nvPr/>
        </p:nvSpPr>
        <p:spPr>
          <a:xfrm>
            <a:off x="7353316" y="7567133"/>
            <a:ext cx="981075" cy="133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49"/>
              </a:lnSpc>
            </a:pPr>
            <a:r>
              <a:rPr sz="700" kern="0" spc="-40">
                <a:solidFill>
                  <a:srgbClr val="157CD7">
                    <a:alpha val="100000"/>
                  </a:srgbClr>
                </a:solidFill>
                <a:latin typeface="SimSun"/>
                <a:ea typeface="SimSun"/>
                <a:cs typeface="SimSun"/>
              </a:rPr>
              <a:t>资料来源：《数据之</a:t>
            </a:r>
            <a:r>
              <a:rPr sz="700" kern="0" spc="-50">
                <a:solidFill>
                  <a:srgbClr val="157CD7">
                    <a:alpha val="100000"/>
                  </a:srgbClr>
                </a:solidFill>
                <a:latin typeface="SimSun"/>
                <a:ea typeface="SimSun"/>
                <a:cs typeface="SimSun"/>
              </a:rPr>
              <a:t>美》</a:t>
            </a:r>
            <a:endParaRPr lang="SimSun" altLang="SimSun" sz="700"/>
          </a:p>
        </p:txBody>
      </p:sp>
      <p:sp>
        <p:nvSpPr>
          <p:cNvPr id="116" name="textbox 116"/>
          <p:cNvSpPr/>
          <p:nvPr/>
        </p:nvSpPr>
        <p:spPr>
          <a:xfrm>
            <a:off x="7721591" y="7935915"/>
            <a:ext cx="92710" cy="106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32"/>
              </a:lnSpc>
            </a:pPr>
            <a:r>
              <a:rPr sz="500" kern="0" spc="10">
                <a:solidFill>
                  <a:srgbClr val="000000">
                    <a:alpha val="100000"/>
                  </a:srgbClr>
                </a:solidFill>
                <a:latin typeface="SimSun"/>
                <a:ea typeface="SimSun"/>
                <a:cs typeface="SimSun"/>
              </a:rPr>
              <a:t>器</a:t>
            </a:r>
            <a:endParaRPr lang="SimSun" altLang="SimSun" sz="500"/>
          </a:p>
        </p:txBody>
      </p:sp>
      <p:sp>
        <p:nvSpPr>
          <p:cNvPr id="118" name="textbox 118"/>
          <p:cNvSpPr/>
          <p:nvPr/>
        </p:nvSpPr>
        <p:spPr>
          <a:xfrm>
            <a:off x="2159034" y="9563604"/>
            <a:ext cx="74294" cy="125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13"/>
              </a:lnSpc>
            </a:pPr>
            <a:endParaRPr lang="Arial" altLang="Arial" sz="100"/>
          </a:p>
          <a:p>
            <a:pPr marL="12700" algn="l" rtl="0" eaLnBrk="0">
              <a:lnSpc>
                <a:spcPct val="82000"/>
              </a:lnSpc>
            </a:pPr>
            <a:r>
              <a:rPr sz="800" kern="0" spc="-10">
                <a:solidFill>
                  <a:srgbClr val="000000">
                    <a:alpha val="100000"/>
                  </a:srgbClr>
                </a:solidFill>
                <a:latin typeface="SimSun"/>
                <a:ea typeface="SimSun"/>
                <a:cs typeface="SimSun"/>
              </a:rPr>
              <a:t>2</a:t>
            </a:r>
            <a:endParaRPr lang="SimSun" altLang="SimSun" sz="8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0" name="textbox 120"/>
          <p:cNvSpPr/>
          <p:nvPr/>
        </p:nvSpPr>
        <p:spPr>
          <a:xfrm>
            <a:off x="2108176" y="6016964"/>
            <a:ext cx="6146800" cy="2933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11"/>
              </a:lnSpc>
            </a:pPr>
            <a:endParaRPr lang="Arial" altLang="Arial" sz="100"/>
          </a:p>
          <a:p>
            <a:pPr marL="2418714" algn="l" rtl="0" eaLnBrk="0">
              <a:lnSpc>
                <a:spcPct val="99000"/>
              </a:lnSpc>
            </a:pPr>
            <a:r>
              <a:rPr sz="800" kern="0" spc="30">
                <a:solidFill>
                  <a:srgbClr val="000000">
                    <a:alpha val="100000"/>
                  </a:srgbClr>
                </a:solidFill>
                <a:latin typeface="SimSun"/>
                <a:ea typeface="SimSun"/>
                <a:cs typeface="SimSun"/>
              </a:rPr>
              <a:t>图2数据可视化对企业的</a:t>
            </a:r>
            <a:r>
              <a:rPr sz="800" kern="0" spc="20">
                <a:solidFill>
                  <a:srgbClr val="000000">
                    <a:alpha val="100000"/>
                  </a:srgbClr>
                </a:solidFill>
                <a:latin typeface="SimSun"/>
                <a:ea typeface="SimSun"/>
                <a:cs typeface="SimSun"/>
              </a:rPr>
              <a:t>价值</a:t>
            </a:r>
            <a:endParaRPr lang="SimSun" altLang="SimSun" sz="800"/>
          </a:p>
          <a:p>
            <a:pPr algn="l" rtl="0" eaLnBrk="0">
              <a:lnSpc>
                <a:spcPct val="141000"/>
              </a:lnSpc>
            </a:pPr>
            <a:endParaRPr lang="Arial" altLang="Arial" sz="1000"/>
          </a:p>
          <a:p>
            <a:pPr marL="179704" algn="l" rtl="0" eaLnBrk="0">
              <a:lnSpc>
                <a:spcPct val="96000"/>
              </a:lnSpc>
              <a:spcBef>
                <a:spcPts val="303"/>
              </a:spcBef>
            </a:pPr>
            <a:r>
              <a:rPr sz="1000" b="1" kern="0" spc="10">
                <a:solidFill>
                  <a:srgbClr val="0062B9">
                    <a:alpha val="100000"/>
                  </a:srgbClr>
                </a:solidFill>
                <a:latin typeface="SimHei"/>
                <a:ea typeface="SimHei"/>
                <a:cs typeface="SimHei"/>
              </a:rPr>
              <a:t>解决数据孤岛，把握市场发展趋势</a:t>
            </a:r>
            <a:endParaRPr lang="SimHei" altLang="SimHei" sz="1000"/>
          </a:p>
          <a:p>
            <a:pPr algn="l" rtl="0" eaLnBrk="0">
              <a:lnSpc>
                <a:spcPct val="117000"/>
              </a:lnSpc>
            </a:pPr>
            <a:endParaRPr lang="Arial" altLang="Arial" sz="1000"/>
          </a:p>
          <a:p>
            <a:pPr marL="12700" algn="l" rtl="0" eaLnBrk="0">
              <a:lnSpc>
                <a:spcPct val="132000"/>
              </a:lnSpc>
              <a:spcBef>
                <a:spcPts val="246"/>
              </a:spcBef>
            </a:pPr>
            <a:r>
              <a:rPr sz="800" kern="0" spc="30">
                <a:solidFill>
                  <a:srgbClr val="000000">
                    <a:alpha val="100000"/>
                  </a:srgbClr>
                </a:solidFill>
                <a:latin typeface="SimHei"/>
                <a:ea typeface="SimHei"/>
                <a:cs typeface="SimHei"/>
              </a:rPr>
              <a:t>随着信息化、数字化的普及与建设，各领域各企业也随之不断完善数字化产品和服务。在新冠疫情的影响下，企业的数字化转型意愿</a:t>
            </a:r>
            <a:r>
              <a:rPr sz="800" kern="0" spc="20">
                <a:solidFill>
                  <a:srgbClr val="000000">
                    <a:alpha val="100000"/>
                  </a:srgbClr>
                </a:solidFill>
                <a:latin typeface="SimHei"/>
                <a:ea typeface="SimHei"/>
                <a:cs typeface="SimHei"/>
              </a:rPr>
              <a:t> </a:t>
            </a:r>
            <a:r>
              <a:rPr sz="800" kern="0" spc="30">
                <a:solidFill>
                  <a:srgbClr val="000000">
                    <a:alpha val="100000"/>
                  </a:srgbClr>
                </a:solidFill>
                <a:latin typeface="SimSun"/>
                <a:ea typeface="SimSun"/>
                <a:cs typeface="SimSun"/>
              </a:rPr>
              <a:t>不断加强，数字化转型需求持续拓宽。然而在数字化转型的过程中，时常会出现数据壁垒过高、不易流通、联动困难、易形成数据孤</a:t>
            </a:r>
            <a:r>
              <a:rPr sz="800" kern="0" spc="20">
                <a:solidFill>
                  <a:srgbClr val="000000">
                    <a:alpha val="100000"/>
                  </a:srgbClr>
                </a:solidFill>
                <a:latin typeface="SimSun"/>
                <a:ea typeface="SimSun"/>
                <a:cs typeface="SimSun"/>
              </a:rPr>
              <a:t> </a:t>
            </a:r>
            <a:r>
              <a:rPr sz="800" kern="0" spc="30">
                <a:solidFill>
                  <a:srgbClr val="000000">
                    <a:alpha val="100000"/>
                  </a:srgbClr>
                </a:solidFill>
                <a:latin typeface="SimHei"/>
                <a:ea typeface="SimHei"/>
                <a:cs typeface="SimHei"/>
              </a:rPr>
              <a:t>岛等问题。业务部门仍然依赖于</a:t>
            </a:r>
            <a:r>
              <a:rPr sz="800" kern="0" spc="-130">
                <a:solidFill>
                  <a:srgbClr val="000000">
                    <a:alpha val="100000"/>
                  </a:srgbClr>
                </a:solidFill>
                <a:latin typeface="SimHei"/>
                <a:ea typeface="SimHei"/>
                <a:cs typeface="SimHei"/>
              </a:rPr>
              <a:t> </a:t>
            </a:r>
            <a:r>
              <a:rPr sz="800" kern="0" spc="0">
                <a:solidFill>
                  <a:srgbClr val="000000">
                    <a:alpha val="100000"/>
                  </a:srgbClr>
                </a:solidFill>
                <a:latin typeface="Times New Roman"/>
                <a:ea typeface="Times New Roman"/>
                <a:cs typeface="Times New Roman"/>
              </a:rPr>
              <a:t>Excel</a:t>
            </a:r>
            <a:r>
              <a:rPr sz="800" kern="0" spc="-60">
                <a:solidFill>
                  <a:srgbClr val="000000">
                    <a:alpha val="100000"/>
                  </a:srgbClr>
                </a:solidFill>
                <a:latin typeface="Times New Roman"/>
                <a:ea typeface="Times New Roman"/>
                <a:cs typeface="Times New Roman"/>
              </a:rPr>
              <a:t> </a:t>
            </a:r>
            <a:r>
              <a:rPr sz="800" kern="0" spc="30">
                <a:solidFill>
                  <a:srgbClr val="000000">
                    <a:alpha val="100000"/>
                  </a:srgbClr>
                </a:solidFill>
                <a:latin typeface="SimHei"/>
                <a:ea typeface="SimHei"/>
                <a:cs typeface="SimHei"/>
              </a:rPr>
              <a:t>做数据的流转和处理，而</a:t>
            </a:r>
            <a:r>
              <a:rPr sz="800" kern="0" spc="0">
                <a:solidFill>
                  <a:srgbClr val="000000">
                    <a:alpha val="100000"/>
                  </a:srgbClr>
                </a:solidFill>
                <a:latin typeface="Times New Roman"/>
                <a:ea typeface="Times New Roman"/>
                <a:cs typeface="Times New Roman"/>
              </a:rPr>
              <a:t>IT</a:t>
            </a:r>
            <a:r>
              <a:rPr sz="800" kern="0" spc="170">
                <a:solidFill>
                  <a:srgbClr val="000000">
                    <a:alpha val="100000"/>
                  </a:srgbClr>
                </a:solidFill>
                <a:latin typeface="Times New Roman"/>
                <a:ea typeface="Times New Roman"/>
                <a:cs typeface="Times New Roman"/>
              </a:rPr>
              <a:t> </a:t>
            </a:r>
            <a:r>
              <a:rPr sz="800" kern="0" spc="30">
                <a:solidFill>
                  <a:srgbClr val="000000">
                    <a:alpha val="100000"/>
                  </a:srgbClr>
                </a:solidFill>
                <a:latin typeface="SimHei"/>
                <a:ea typeface="SimHei"/>
                <a:cs typeface="SimHei"/>
              </a:rPr>
              <a:t>部门的工作重心则需要集中在为业务人员提供查数、取数，以及开</a:t>
            </a:r>
            <a:r>
              <a:rPr sz="800" kern="0" spc="0">
                <a:solidFill>
                  <a:srgbClr val="000000">
                    <a:alpha val="100000"/>
                  </a:srgbClr>
                </a:solidFill>
                <a:latin typeface="SimHei"/>
                <a:ea typeface="SimHei"/>
                <a:cs typeface="SimHei"/>
              </a:rPr>
              <a:t> </a:t>
            </a:r>
            <a:r>
              <a:rPr sz="800" kern="0" spc="10">
                <a:solidFill>
                  <a:srgbClr val="000000">
                    <a:alpha val="100000"/>
                  </a:srgbClr>
                </a:solidFill>
                <a:latin typeface="SimHei"/>
                <a:ea typeface="SimHei"/>
                <a:cs typeface="SimHei"/>
              </a:rPr>
              <a:t>发报表展示数据等服务方面。</a:t>
            </a:r>
            <a:endParaRPr lang="SimHei" altLang="SimHei" sz="800"/>
          </a:p>
          <a:p>
            <a:pPr algn="l" rtl="0" eaLnBrk="0">
              <a:lnSpc>
                <a:spcPct val="122000"/>
              </a:lnSpc>
            </a:pPr>
            <a:endParaRPr lang="Arial" altLang="Arial" sz="1000"/>
          </a:p>
          <a:p>
            <a:pPr marL="12700" algn="l" rtl="0" eaLnBrk="0">
              <a:lnSpc>
                <a:spcPct val="128000"/>
              </a:lnSpc>
              <a:spcBef>
                <a:spcPts val="243"/>
              </a:spcBef>
            </a:pPr>
            <a:r>
              <a:rPr sz="800" kern="0" spc="30">
                <a:solidFill>
                  <a:srgbClr val="000000">
                    <a:alpha val="100000"/>
                  </a:srgbClr>
                </a:solidFill>
                <a:latin typeface="SimHei"/>
                <a:ea typeface="SimHei"/>
                <a:cs typeface="SimHei"/>
              </a:rPr>
              <a:t>数据孤岛的存在显然不利于企业展开经营分析，同时也加大了挖掘数字价值的难度。企业需要统一的工具进行存数和取数，从而打破</a:t>
            </a:r>
            <a:r>
              <a:rPr sz="800" kern="0" spc="20">
                <a:solidFill>
                  <a:srgbClr val="000000">
                    <a:alpha val="100000"/>
                  </a:srgbClr>
                </a:solidFill>
                <a:latin typeface="SimHei"/>
                <a:ea typeface="SimHei"/>
                <a:cs typeface="SimHei"/>
              </a:rPr>
              <a:t> </a:t>
            </a:r>
            <a:r>
              <a:rPr sz="800" kern="0" spc="30">
                <a:solidFill>
                  <a:srgbClr val="000000">
                    <a:alpha val="100000"/>
                  </a:srgbClr>
                </a:solidFill>
                <a:latin typeface="SimSun"/>
                <a:ea typeface="SimSun"/>
                <a:cs typeface="SimSun"/>
              </a:rPr>
              <a:t>数据壁垒，释放</a:t>
            </a:r>
            <a:r>
              <a:rPr sz="800" kern="0" spc="0">
                <a:solidFill>
                  <a:srgbClr val="000000">
                    <a:alpha val="100000"/>
                  </a:srgbClr>
                </a:solidFill>
                <a:latin typeface="SimSun"/>
                <a:ea typeface="SimSun"/>
                <a:cs typeface="SimSun"/>
              </a:rPr>
              <a:t>IT</a:t>
            </a:r>
            <a:r>
              <a:rPr sz="800" kern="0" spc="30">
                <a:solidFill>
                  <a:srgbClr val="000000">
                    <a:alpha val="100000"/>
                  </a:srgbClr>
                </a:solidFill>
                <a:latin typeface="SimSun"/>
                <a:ea typeface="SimSun"/>
                <a:cs typeface="SimSun"/>
              </a:rPr>
              <a:t> 人员的生产力，提升部门效率</a:t>
            </a:r>
            <a:r>
              <a:rPr sz="800" kern="0" spc="20">
                <a:solidFill>
                  <a:srgbClr val="000000">
                    <a:alpha val="100000"/>
                  </a:srgbClr>
                </a:solidFill>
                <a:latin typeface="SimSun"/>
                <a:ea typeface="SimSun"/>
                <a:cs typeface="SimSun"/>
              </a:rPr>
              <a:t>，并且能够更好地在数字化转型与发展的过程中最大化地利用数据的价值，进而找准</a:t>
            </a:r>
            <a:r>
              <a:rPr sz="800" kern="0" spc="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业务方向，把握市场机会。</a:t>
            </a:r>
            <a:endParaRPr lang="SimSun" altLang="SimSun" sz="800"/>
          </a:p>
          <a:p>
            <a:pPr algn="l" rtl="0" eaLnBrk="0">
              <a:lnSpc>
                <a:spcPct val="105000"/>
              </a:lnSpc>
            </a:pPr>
            <a:endParaRPr lang="Arial" altLang="Arial" sz="1000"/>
          </a:p>
          <a:p>
            <a:pPr algn="l" rtl="0" eaLnBrk="0">
              <a:lnSpc>
                <a:spcPct val="106000"/>
              </a:lnSpc>
            </a:pPr>
            <a:endParaRPr lang="Arial" altLang="Arial" sz="1000"/>
          </a:p>
          <a:p>
            <a:pPr marL="12700" algn="l" rtl="0" eaLnBrk="0">
              <a:lnSpc>
                <a:spcPct val="96000"/>
              </a:lnSpc>
              <a:spcBef>
                <a:spcPts val="306"/>
              </a:spcBef>
            </a:pPr>
            <a:r>
              <a:rPr sz="1000" kern="0" spc="0">
                <a:solidFill>
                  <a:srgbClr val="0062B9">
                    <a:alpha val="100000"/>
                  </a:srgbClr>
                </a:solidFill>
                <a:latin typeface="Dotum"/>
                <a:ea typeface="Dotum"/>
                <a:cs typeface="Dotum"/>
              </a:rPr>
              <a:t>▶ </a:t>
            </a:r>
            <a:r>
              <a:rPr sz="1000" b="1" kern="0" spc="0">
                <a:solidFill>
                  <a:srgbClr val="0062B9">
                    <a:alpha val="100000"/>
                  </a:srgbClr>
                </a:solidFill>
                <a:latin typeface="SimHei"/>
                <a:ea typeface="SimHei"/>
                <a:cs typeface="SimHei"/>
              </a:rPr>
              <a:t>加强用户行为管理，强化用户协作</a:t>
            </a:r>
            <a:endParaRPr lang="SimHei" altLang="SimHei" sz="1000"/>
          </a:p>
          <a:p>
            <a:pPr algn="l" rtl="0" eaLnBrk="0">
              <a:lnSpc>
                <a:spcPct val="127000"/>
              </a:lnSpc>
            </a:pPr>
            <a:endParaRPr lang="Arial" altLang="Arial" sz="1000"/>
          </a:p>
          <a:p>
            <a:pPr algn="l" rtl="0" eaLnBrk="0">
              <a:lnSpc>
                <a:spcPct val="100000"/>
              </a:lnSpc>
            </a:pPr>
            <a:endParaRPr lang="Arial" altLang="Arial" sz="200"/>
          </a:p>
          <a:p>
            <a:pPr marL="12700" algn="l" rtl="0" eaLnBrk="0">
              <a:lnSpc>
                <a:spcPct val="97000"/>
              </a:lnSpc>
              <a:spcBef>
                <a:spcPts val="2"/>
              </a:spcBef>
            </a:pPr>
            <a:r>
              <a:rPr sz="800" kern="0" spc="30">
                <a:solidFill>
                  <a:srgbClr val="000000">
                    <a:alpha val="100000"/>
                  </a:srgbClr>
                </a:solidFill>
                <a:latin typeface="SimHei"/>
                <a:ea typeface="SimHei"/>
                <a:cs typeface="SimHei"/>
              </a:rPr>
              <a:t>数据可视化的作用在于格物致知，需要达到真善美的均衡，即达到数据的真实性、表达意向的倾向性、表达形式与内容的和谐统一性</a:t>
            </a:r>
            <a:endParaRPr lang="SimHei" altLang="SimHei" sz="800"/>
          </a:p>
        </p:txBody>
      </p:sp>
      <p:sp>
        <p:nvSpPr>
          <p:cNvPr id="122" name="textbox 122"/>
          <p:cNvSpPr/>
          <p:nvPr/>
        </p:nvSpPr>
        <p:spPr>
          <a:xfrm>
            <a:off x="2108176" y="1975821"/>
            <a:ext cx="6195059" cy="1826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544"/>
              </a:lnSpc>
            </a:pPr>
            <a:endParaRPr lang="Arial" altLang="Arial" sz="100"/>
          </a:p>
          <a:p>
            <a:pPr marL="12700" algn="l" rtl="0" eaLnBrk="0">
              <a:lnSpc>
                <a:spcPct val="122000"/>
              </a:lnSpc>
            </a:pPr>
            <a:r>
              <a:rPr sz="800" kern="0" spc="-30">
                <a:solidFill>
                  <a:srgbClr val="000000">
                    <a:alpha val="100000"/>
                  </a:srgbClr>
                </a:solidFill>
                <a:latin typeface="SimSun"/>
                <a:ea typeface="SimSun"/>
                <a:cs typeface="SimSun"/>
              </a:rPr>
              <a:t>数据可视化技术也常常作为</a:t>
            </a:r>
            <a:r>
              <a:rPr sz="800" kern="0" spc="-10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BI(Business Intelligence,商业智能)工具的一部分被探讨。BI即</a:t>
            </a:r>
            <a:r>
              <a:rPr sz="800" kern="0" spc="-40">
                <a:solidFill>
                  <a:srgbClr val="000000">
                    <a:alpha val="100000"/>
                  </a:srgbClr>
                </a:solidFill>
                <a:latin typeface="SimSun"/>
                <a:ea typeface="SimSun"/>
                <a:cs typeface="SimSun"/>
              </a:rPr>
              <a:t>由数据仓库(或数据集市)、查询报表、数据分析、</a:t>
            </a:r>
            <a:r>
              <a:rPr sz="800" kern="0" spc="0">
                <a:solidFill>
                  <a:srgbClr val="000000">
                    <a:alpha val="100000"/>
                  </a:srgbClr>
                </a:solidFill>
                <a:latin typeface="SimSun"/>
                <a:ea typeface="SimSun"/>
                <a:cs typeface="SimSun"/>
              </a:rPr>
              <a:t>  数据挖掘、数据备份和恢复等部分组成，以帮助企业决策为目的的技术及其应用。事</a:t>
            </a:r>
            <a:r>
              <a:rPr sz="800" kern="0" spc="-10">
                <a:solidFill>
                  <a:srgbClr val="000000">
                    <a:alpha val="100000"/>
                  </a:srgbClr>
                </a:solidFill>
                <a:latin typeface="SimSun"/>
                <a:ea typeface="SimSun"/>
                <a:cs typeface="SimSun"/>
              </a:rPr>
              <a:t>实上，目前国际前沿的</a:t>
            </a:r>
            <a:r>
              <a:rPr sz="800" kern="0" spc="-170">
                <a:solidFill>
                  <a:srgbClr val="000000">
                    <a:alpha val="100000"/>
                  </a:srgbClr>
                </a:solidFill>
                <a:latin typeface="SimSun"/>
                <a:ea typeface="SimSun"/>
                <a:cs typeface="SimSun"/>
              </a:rPr>
              <a:t> </a:t>
            </a:r>
            <a:r>
              <a:rPr sz="800" kern="0" spc="-10">
                <a:solidFill>
                  <a:srgbClr val="000000">
                    <a:alpha val="100000"/>
                  </a:srgbClr>
                </a:solidFill>
                <a:latin typeface="Times New Roman"/>
                <a:ea typeface="Times New Roman"/>
                <a:cs typeface="Times New Roman"/>
              </a:rPr>
              <a:t>BI</a:t>
            </a:r>
            <a:r>
              <a:rPr sz="800" kern="0" spc="-60">
                <a:solidFill>
                  <a:srgbClr val="000000">
                    <a:alpha val="100000"/>
                  </a:srgbClr>
                </a:solidFill>
                <a:latin typeface="Times New Roman"/>
                <a:ea typeface="Times New Roman"/>
                <a:cs typeface="Times New Roman"/>
              </a:rPr>
              <a:t> </a:t>
            </a:r>
            <a:r>
              <a:rPr sz="800" kern="0" spc="-10">
                <a:solidFill>
                  <a:srgbClr val="000000">
                    <a:alpha val="100000"/>
                  </a:srgbClr>
                </a:solidFill>
                <a:latin typeface="SimSun"/>
                <a:ea typeface="SimSun"/>
                <a:cs typeface="SimSun"/>
              </a:rPr>
              <a:t>产品已具备一些机器学习、</a:t>
            </a:r>
            <a:r>
              <a:rPr sz="800" kern="0" spc="0">
                <a:solidFill>
                  <a:srgbClr val="000000">
                    <a:alpha val="100000"/>
                  </a:srgbClr>
                </a:solidFill>
                <a:latin typeface="SimSun"/>
                <a:ea typeface="SimSun"/>
                <a:cs typeface="SimSun"/>
              </a:rPr>
              <a:t>  </a:t>
            </a:r>
            <a:r>
              <a:rPr sz="800" kern="0" spc="0">
                <a:solidFill>
                  <a:srgbClr val="000000">
                    <a:alpha val="100000"/>
                  </a:srgbClr>
                </a:solidFill>
                <a:latin typeface="SimHei"/>
                <a:ea typeface="SimHei"/>
                <a:cs typeface="SimHei"/>
              </a:rPr>
              <a:t>智能预测、</a:t>
            </a:r>
            <a:r>
              <a:rPr sz="800" kern="0" spc="0">
                <a:solidFill>
                  <a:srgbClr val="000000">
                    <a:alpha val="100000"/>
                  </a:srgbClr>
                </a:solidFill>
                <a:latin typeface="Arial"/>
                <a:ea typeface="Arial"/>
                <a:cs typeface="Arial"/>
              </a:rPr>
              <a:t>Al </a:t>
            </a:r>
            <a:r>
              <a:rPr sz="800" kern="0" spc="0">
                <a:solidFill>
                  <a:srgbClr val="000000">
                    <a:alpha val="100000"/>
                  </a:srgbClr>
                </a:solidFill>
                <a:latin typeface="SimHei"/>
                <a:ea typeface="SimHei"/>
                <a:cs typeface="SimHei"/>
              </a:rPr>
              <a:t>问答方向的功能，那么为什么我们仍然还要讨论数据可视化的价值呢?</a:t>
            </a:r>
            <a:endParaRPr lang="SimHei" altLang="SimHei" sz="800"/>
          </a:p>
          <a:p>
            <a:pPr algn="l" rtl="0" eaLnBrk="0">
              <a:lnSpc>
                <a:spcPct val="123000"/>
              </a:lnSpc>
            </a:pPr>
            <a:endParaRPr lang="Arial" altLang="Arial" sz="1000"/>
          </a:p>
          <a:p>
            <a:pPr marL="12700" algn="l" rtl="0" eaLnBrk="0">
              <a:lnSpc>
                <a:spcPct val="125000"/>
              </a:lnSpc>
              <a:spcBef>
                <a:spcPts val="251"/>
              </a:spcBef>
            </a:pPr>
            <a:r>
              <a:rPr sz="800" kern="0" spc="10">
                <a:solidFill>
                  <a:srgbClr val="000000">
                    <a:alpha val="100000"/>
                  </a:srgbClr>
                </a:solidFill>
                <a:latin typeface="SimHei"/>
                <a:ea typeface="SimHei"/>
                <a:cs typeface="SimHei"/>
              </a:rPr>
              <a:t>根据</a:t>
            </a:r>
            <a:r>
              <a:rPr sz="800" kern="0" spc="0">
                <a:solidFill>
                  <a:srgbClr val="000000">
                    <a:alpha val="100000"/>
                  </a:srgbClr>
                </a:solidFill>
                <a:latin typeface="Arial"/>
                <a:ea typeface="Arial"/>
                <a:cs typeface="Arial"/>
              </a:rPr>
              <a:t>Gartner</a:t>
            </a:r>
            <a:r>
              <a:rPr sz="800" kern="0" spc="-120">
                <a:solidFill>
                  <a:srgbClr val="000000">
                    <a:alpha val="100000"/>
                  </a:srgbClr>
                </a:solidFill>
                <a:latin typeface="Arial"/>
                <a:ea typeface="Arial"/>
                <a:cs typeface="Arial"/>
              </a:rPr>
              <a:t> </a:t>
            </a:r>
            <a:r>
              <a:rPr sz="800" kern="0" spc="10">
                <a:solidFill>
                  <a:srgbClr val="000000">
                    <a:alpha val="100000"/>
                  </a:srgbClr>
                </a:solidFill>
                <a:latin typeface="SimHei"/>
                <a:ea typeface="SimHei"/>
                <a:cs typeface="SimHei"/>
              </a:rPr>
              <a:t>在《市场趋势：中国企业买家越来越喜欢通过本地供应商进行虚拟化，数据和分析》报告中的描述，“对传统报表的高度</a:t>
            </a:r>
            <a:r>
              <a:rPr sz="800" kern="0" spc="0">
                <a:solidFill>
                  <a:srgbClr val="000000">
                    <a:alpha val="100000"/>
                  </a:srgbClr>
                </a:solidFill>
                <a:latin typeface="SimHei"/>
                <a:ea typeface="SimHei"/>
                <a:cs typeface="SimHei"/>
              </a:rPr>
              <a:t>关  </a:t>
            </a:r>
            <a:r>
              <a:rPr sz="800" kern="0" spc="10">
                <a:solidFill>
                  <a:srgbClr val="000000">
                    <a:alpha val="100000"/>
                  </a:srgbClr>
                </a:solidFill>
                <a:latin typeface="SimHei"/>
                <a:ea typeface="SimHei"/>
                <a:cs typeface="SimHei"/>
              </a:rPr>
              <a:t>注意味着专注于新兴能力的非中国供应商与中国</a:t>
            </a:r>
            <a:r>
              <a:rPr sz="800" kern="0" spc="0">
                <a:solidFill>
                  <a:srgbClr val="000000">
                    <a:alpha val="100000"/>
                  </a:srgbClr>
                </a:solidFill>
                <a:latin typeface="SimHei"/>
                <a:ea typeface="SimHei"/>
                <a:cs typeface="SimHei"/>
              </a:rPr>
              <a:t>企业的需求不符。大多数中国企业仍在寻找一款 </a:t>
            </a:r>
            <a:r>
              <a:rPr sz="800" kern="0" spc="0">
                <a:solidFill>
                  <a:srgbClr val="000000">
                    <a:alpha val="100000"/>
                  </a:srgbClr>
                </a:solidFill>
                <a:latin typeface="Times New Roman"/>
                <a:ea typeface="Times New Roman"/>
                <a:cs typeface="Times New Roman"/>
              </a:rPr>
              <a:t>Bl  </a:t>
            </a:r>
            <a:r>
              <a:rPr sz="800" kern="0" spc="0">
                <a:solidFill>
                  <a:srgbClr val="000000">
                    <a:alpha val="100000"/>
                  </a:srgbClr>
                </a:solidFill>
                <a:latin typeface="SimHei"/>
                <a:ea typeface="SimHei"/>
                <a:cs typeface="SimHei"/>
              </a:rPr>
              <a:t>工具来执行描述性分析，而不是诊断  </a:t>
            </a:r>
            <a:r>
              <a:rPr sz="800" kern="0" spc="-10">
                <a:solidFill>
                  <a:srgbClr val="000000">
                    <a:alpha val="100000"/>
                  </a:srgbClr>
                </a:solidFill>
                <a:latin typeface="SimHei"/>
                <a:ea typeface="SimHei"/>
                <a:cs typeface="SimHei"/>
              </a:rPr>
              <a:t>性或预测性分析。”</a:t>
            </a:r>
            <a:endParaRPr lang="SimHei" altLang="SimHei" sz="800"/>
          </a:p>
          <a:p>
            <a:pPr algn="l" rtl="0" eaLnBrk="0">
              <a:lnSpc>
                <a:spcPct val="124000"/>
              </a:lnSpc>
            </a:pPr>
            <a:endParaRPr lang="Arial" altLang="Arial" sz="1000"/>
          </a:p>
          <a:p>
            <a:pPr algn="l" rtl="0" eaLnBrk="0">
              <a:lnSpc>
                <a:spcPct val="103000"/>
              </a:lnSpc>
            </a:pPr>
            <a:endParaRPr lang="Arial" altLang="Arial" sz="200"/>
          </a:p>
          <a:p>
            <a:pPr marL="12700" algn="l" rtl="0" eaLnBrk="0">
              <a:lnSpc>
                <a:spcPct val="125000"/>
              </a:lnSpc>
              <a:spcBef>
                <a:spcPts val="2"/>
              </a:spcBef>
            </a:pPr>
            <a:r>
              <a:rPr sz="800" kern="0" spc="20">
                <a:solidFill>
                  <a:srgbClr val="000000">
                    <a:alpha val="100000"/>
                  </a:srgbClr>
                </a:solidFill>
                <a:latin typeface="SimHei"/>
                <a:ea typeface="SimHei"/>
                <a:cs typeface="SimHei"/>
              </a:rPr>
              <a:t>而</a:t>
            </a:r>
            <a:r>
              <a:rPr sz="800" kern="0" spc="0">
                <a:solidFill>
                  <a:srgbClr val="000000">
                    <a:alpha val="100000"/>
                  </a:srgbClr>
                </a:solidFill>
                <a:latin typeface="SimSun"/>
                <a:ea typeface="SimSun"/>
                <a:cs typeface="SimSun"/>
              </a:rPr>
              <a:t>IDC</a:t>
            </a:r>
            <a:r>
              <a:rPr sz="800" kern="0" spc="-120">
                <a:solidFill>
                  <a:srgbClr val="000000">
                    <a:alpha val="100000"/>
                  </a:srgbClr>
                </a:solidFill>
                <a:latin typeface="SimSun"/>
                <a:ea typeface="SimSun"/>
                <a:cs typeface="SimSun"/>
              </a:rPr>
              <a:t> </a:t>
            </a:r>
            <a:r>
              <a:rPr sz="800" kern="0" spc="20">
                <a:solidFill>
                  <a:srgbClr val="000000">
                    <a:alpha val="100000"/>
                  </a:srgbClr>
                </a:solidFill>
                <a:latin typeface="SimHei"/>
                <a:ea typeface="SimHei"/>
                <a:cs typeface="SimHei"/>
              </a:rPr>
              <a:t>在《2021上半年中国商业智能软件市场数据跟踪报告》中也提到，“在商业智能软件的细分子市场中，报表分析软件市场仍是目</a:t>
            </a:r>
            <a:r>
              <a:rPr sz="800" kern="0" spc="0">
                <a:solidFill>
                  <a:srgbClr val="000000">
                    <a:alpha val="100000"/>
                  </a:srgbClr>
                </a:solidFill>
                <a:latin typeface="SimHei"/>
                <a:ea typeface="SimHei"/>
                <a:cs typeface="SimHei"/>
              </a:rPr>
              <a:t>  </a:t>
            </a:r>
            <a:r>
              <a:rPr sz="800" kern="0" spc="40">
                <a:solidFill>
                  <a:srgbClr val="000000">
                    <a:alpha val="100000"/>
                  </a:srgbClr>
                </a:solidFill>
                <a:latin typeface="SimHei"/>
                <a:ea typeface="SimHei"/>
                <a:cs typeface="SimHei"/>
              </a:rPr>
              <a:t>前中国市场最主要的需求。2021年上半年市场份额占比</a:t>
            </a:r>
            <a:r>
              <a:rPr sz="800" kern="0" spc="30">
                <a:solidFill>
                  <a:srgbClr val="000000">
                    <a:alpha val="100000"/>
                  </a:srgbClr>
                </a:solidFill>
                <a:latin typeface="SimHei"/>
                <a:ea typeface="SimHei"/>
                <a:cs typeface="SimHei"/>
              </a:rPr>
              <a:t>为84.1%,市场规模2.7亿美元。”由此可以看出，基于现阶段中国企业的需求</a:t>
            </a:r>
            <a:r>
              <a:rPr sz="800" kern="0" spc="0">
                <a:solidFill>
                  <a:srgbClr val="000000">
                    <a:alpha val="100000"/>
                  </a:srgbClr>
                </a:solidFill>
                <a:latin typeface="SimHei"/>
                <a:ea typeface="SimHei"/>
                <a:cs typeface="SimHei"/>
              </a:rPr>
              <a:t>  </a:t>
            </a:r>
            <a:r>
              <a:rPr sz="800" kern="0" spc="20">
                <a:solidFill>
                  <a:srgbClr val="000000">
                    <a:alpha val="100000"/>
                  </a:srgbClr>
                </a:solidFill>
                <a:latin typeface="SimSun"/>
                <a:ea typeface="SimSun"/>
                <a:cs typeface="SimSun"/>
              </a:rPr>
              <a:t>现状，可视化分析方向的能力与基础设施</a:t>
            </a:r>
            <a:r>
              <a:rPr sz="800" kern="0" spc="10">
                <a:solidFill>
                  <a:srgbClr val="000000">
                    <a:alpha val="100000"/>
                  </a:srgbClr>
                </a:solidFill>
                <a:latin typeface="SimSun"/>
                <a:ea typeface="SimSun"/>
                <a:cs typeface="SimSun"/>
              </a:rPr>
              <a:t>建设才是我们当下更应该关注和聚焦的。</a:t>
            </a:r>
            <a:endParaRPr lang="SimSun" altLang="SimSun" sz="800"/>
          </a:p>
        </p:txBody>
      </p:sp>
      <p:pic>
        <p:nvPicPr>
          <p:cNvPr id="124" name="picture 124"/>
          <p:cNvPicPr>
            <a:picLocks noChangeAspect="1"/>
          </p:cNvPicPr>
          <p:nvPr/>
        </p:nvPicPr>
        <p:blipFill>
          <a:blip r:embed="rId2"/>
          <a:stretch>
            <a:fillRect/>
          </a:stretch>
        </p:blipFill>
        <p:spPr>
          <a:xfrm rot="21600000">
            <a:off x="5778467" y="4394158"/>
            <a:ext cx="1790748" cy="1466850"/>
          </a:xfrm>
          <a:prstGeom prst="rect">
            <a:avLst/>
          </a:prstGeom>
        </p:spPr>
      </p:pic>
      <p:pic>
        <p:nvPicPr>
          <p:cNvPr id="126" name="picture 126"/>
          <p:cNvPicPr>
            <a:picLocks noChangeAspect="1"/>
          </p:cNvPicPr>
          <p:nvPr/>
        </p:nvPicPr>
        <p:blipFill>
          <a:blip r:embed="rId3"/>
          <a:stretch>
            <a:fillRect/>
          </a:stretch>
        </p:blipFill>
        <p:spPr>
          <a:xfrm rot="21600000">
            <a:off x="2978165" y="4622777"/>
            <a:ext cx="1612862" cy="1206484"/>
          </a:xfrm>
          <a:prstGeom prst="rect">
            <a:avLst/>
          </a:prstGeom>
        </p:spPr>
      </p:pic>
      <p:sp>
        <p:nvSpPr>
          <p:cNvPr id="128" name="textbox 128"/>
          <p:cNvSpPr/>
          <p:nvPr/>
        </p:nvSpPr>
        <p:spPr>
          <a:xfrm>
            <a:off x="2110356" y="4130991"/>
            <a:ext cx="2117725" cy="473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961"/>
              </a:lnSpc>
            </a:pPr>
            <a:endParaRPr lang="Arial" altLang="Arial" sz="100"/>
          </a:p>
          <a:p>
            <a:pPr marL="12700" algn="l" rtl="0" eaLnBrk="0">
              <a:lnSpc>
                <a:spcPct val="96000"/>
              </a:lnSpc>
            </a:pPr>
            <a:r>
              <a:rPr sz="1200" b="1" kern="0" spc="10">
                <a:solidFill>
                  <a:srgbClr val="0062B9">
                    <a:alpha val="100000"/>
                  </a:srgbClr>
                </a:solidFill>
                <a:latin typeface="SimHei"/>
                <a:ea typeface="SimHei"/>
                <a:cs typeface="SimHei"/>
              </a:rPr>
              <a:t>2.2.1数据可视化对企业的价值</a:t>
            </a:r>
            <a:endParaRPr lang="SimHei" altLang="SimHei" sz="1200"/>
          </a:p>
          <a:p>
            <a:pPr algn="l" rtl="0" eaLnBrk="0">
              <a:lnSpc>
                <a:spcPct val="108000"/>
              </a:lnSpc>
            </a:pPr>
            <a:endParaRPr lang="Arial" altLang="Arial" sz="900"/>
          </a:p>
          <a:p>
            <a:pPr algn="l" rtl="0" eaLnBrk="0">
              <a:lnSpc>
                <a:spcPct val="6634"/>
              </a:lnSpc>
            </a:pPr>
            <a:endParaRPr lang="Arial" altLang="Arial" sz="100"/>
          </a:p>
          <a:p>
            <a:pPr marL="1502410" algn="l" rtl="0" eaLnBrk="0">
              <a:lnSpc>
                <a:spcPts val="970"/>
              </a:lnSpc>
            </a:pPr>
            <a:r>
              <a:rPr sz="800" kern="0" spc="80">
                <a:solidFill>
                  <a:srgbClr val="000000">
                    <a:alpha val="100000"/>
                  </a:srgbClr>
                </a:solidFill>
                <a:latin typeface="SimHei"/>
                <a:ea typeface="SimHei"/>
                <a:cs typeface="SimHei"/>
              </a:rPr>
              <a:t>原始数据</a:t>
            </a:r>
            <a:endParaRPr lang="SimHei" altLang="SimHei" sz="800"/>
          </a:p>
        </p:txBody>
      </p:sp>
      <p:grpSp>
        <p:nvGrpSpPr>
          <p:cNvPr id="12" name="group 12"/>
          <p:cNvGrpSpPr/>
          <p:nvPr/>
        </p:nvGrpSpPr>
        <p:grpSpPr>
          <a:xfrm rot="21600000">
            <a:off x="2127243" y="1530343"/>
            <a:ext cx="2063751" cy="273043"/>
            <a:chExt cx="2063751" cy="273043"/>
          </a:xfrm>
        </p:grpSpPr>
        <p:pic>
          <p:nvPicPr>
            <p:cNvPr id="130" name="picture 130"/>
            <p:cNvPicPr>
              <a:picLocks noChangeAspect="1"/>
            </p:cNvPicPr>
            <p:nvPr/>
          </p:nvPicPr>
          <p:blipFill>
            <a:blip r:embed="rId4"/>
            <a:stretch>
              <a:fillRect/>
            </a:stretch>
          </p:blipFill>
          <p:spPr>
            <a:xfrm rot="21600000">
              <a:off x="0" y="0"/>
              <a:ext cx="2063751" cy="273043"/>
            </a:xfrm>
            <a:prstGeom prst="rect">
              <a:avLst/>
            </a:prstGeom>
          </p:spPr>
        </p:pic>
        <p:sp>
          <p:nvSpPr>
            <p:cNvPr id="132" name="textbox 132"/>
            <p:cNvSpPr/>
            <p:nvPr/>
          </p:nvSpPr>
          <p:spPr>
            <a:xfrm>
              <a:off x="-12700" y="-12700"/>
              <a:ext cx="2089785" cy="3225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Arial" altLang="Arial" sz="300"/>
            </a:p>
            <a:p>
              <a:pPr marL="186054" algn="l" rtl="0" eaLnBrk="0">
                <a:lnSpc>
                  <a:spcPct val="96000"/>
                </a:lnSpc>
                <a:spcBef>
                  <a:spcPts val="3"/>
                </a:spcBef>
              </a:pPr>
              <a:r>
                <a:rPr sz="1400" b="1" kern="0" spc="40">
                  <a:solidFill>
                    <a:srgbClr val="FFFFFF">
                      <a:alpha val="100000"/>
                    </a:srgbClr>
                  </a:solidFill>
                  <a:latin typeface="SimHei"/>
                  <a:ea typeface="SimHei"/>
                  <a:cs typeface="SimHei"/>
                </a:rPr>
                <a:t>2.2数据可视化的价值</a:t>
              </a:r>
              <a:endParaRPr lang="SimHei" altLang="SimHei" sz="1400"/>
            </a:p>
          </p:txBody>
        </p:sp>
      </p:grpSp>
      <p:sp>
        <p:nvSpPr>
          <p:cNvPr id="134" name="textbox 134"/>
          <p:cNvSpPr/>
          <p:nvPr/>
        </p:nvSpPr>
        <p:spPr>
          <a:xfrm>
            <a:off x="4762503" y="4734741"/>
            <a:ext cx="849630" cy="4965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70"/>
              </a:lnSpc>
            </a:pPr>
            <a:r>
              <a:rPr sz="800" kern="0" spc="0">
                <a:solidFill>
                  <a:srgbClr val="000000">
                    <a:alpha val="100000"/>
                  </a:srgbClr>
                </a:solidFill>
                <a:latin typeface="SimHei"/>
                <a:ea typeface="SimHei"/>
                <a:cs typeface="SimHei"/>
              </a:rPr>
              <a:t>数据→信息→价值</a:t>
            </a:r>
            <a:endParaRPr lang="SimHei" altLang="SimHei" sz="800"/>
          </a:p>
          <a:p>
            <a:pPr algn="l" rtl="0" eaLnBrk="0">
              <a:lnSpc>
                <a:spcPct val="127000"/>
              </a:lnSpc>
            </a:pPr>
            <a:endParaRPr lang="Arial" altLang="Arial" sz="1000"/>
          </a:p>
          <a:p>
            <a:pPr algn="l" rtl="0" eaLnBrk="0">
              <a:lnSpc>
                <a:spcPct val="101000"/>
              </a:lnSpc>
            </a:pPr>
            <a:endParaRPr lang="Arial" altLang="Arial" sz="200"/>
          </a:p>
          <a:p>
            <a:pPr marL="191770" algn="l" rtl="0" eaLnBrk="0">
              <a:lnSpc>
                <a:spcPts val="970"/>
              </a:lnSpc>
              <a:spcBef>
                <a:spcPts val="1"/>
              </a:spcBef>
            </a:pPr>
            <a:r>
              <a:rPr sz="800" b="1" kern="0" spc="20">
                <a:solidFill>
                  <a:srgbClr val="000000">
                    <a:alpha val="100000"/>
                  </a:srgbClr>
                </a:solidFill>
                <a:latin typeface="SimHei"/>
                <a:ea typeface="SimHei"/>
                <a:cs typeface="SimHei"/>
              </a:rPr>
              <a:t>可视化</a:t>
            </a:r>
            <a:endParaRPr lang="SimHei" altLang="SimHei" sz="800"/>
          </a:p>
        </p:txBody>
      </p:sp>
      <p:sp>
        <p:nvSpPr>
          <p:cNvPr id="136" name="textbox 136"/>
          <p:cNvSpPr/>
          <p:nvPr/>
        </p:nvSpPr>
        <p:spPr>
          <a:xfrm>
            <a:off x="7010431" y="4422705"/>
            <a:ext cx="511175" cy="1739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345"/>
              </a:lnSpc>
            </a:pPr>
            <a:endParaRPr lang="Arial" altLang="Arial" sz="100"/>
          </a:p>
          <a:p>
            <a:pPr marL="12700" algn="l" rtl="0" eaLnBrk="0">
              <a:lnSpc>
                <a:spcPct val="91000"/>
              </a:lnSpc>
            </a:pPr>
            <a:r>
              <a:rPr sz="500" kern="0" spc="40">
                <a:solidFill>
                  <a:srgbClr val="FFFFFF">
                    <a:alpha val="100000"/>
                  </a:srgbClr>
                </a:solidFill>
                <a:latin typeface="SimSun"/>
                <a:ea typeface="SimSun"/>
                <a:cs typeface="SimSun"/>
              </a:rPr>
              <a:t>可以为企业运营</a:t>
            </a:r>
            <a:endParaRPr lang="SimSun" altLang="SimSun" sz="500"/>
          </a:p>
          <a:p>
            <a:pPr marL="24765" algn="l" rtl="0" eaLnBrk="0">
              <a:lnSpc>
                <a:spcPts val="617"/>
              </a:lnSpc>
            </a:pPr>
            <a:r>
              <a:rPr sz="500" kern="0" spc="40">
                <a:solidFill>
                  <a:srgbClr val="B2CEE6">
                    <a:alpha val="100000"/>
                  </a:srgbClr>
                </a:solidFill>
                <a:latin typeface="SimSun"/>
                <a:ea typeface="SimSun"/>
                <a:cs typeface="SimSun"/>
              </a:rPr>
              <a:t>普来直辘收苦</a:t>
            </a:r>
            <a:endParaRPr lang="SimSun" altLang="SimSun" sz="500"/>
          </a:p>
        </p:txBody>
      </p:sp>
      <p:sp>
        <p:nvSpPr>
          <p:cNvPr id="138" name="textbox 138"/>
          <p:cNvSpPr/>
          <p:nvPr/>
        </p:nvSpPr>
        <p:spPr>
          <a:xfrm>
            <a:off x="6415033" y="4453762"/>
            <a:ext cx="472440" cy="149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70"/>
              </a:lnSpc>
            </a:pPr>
            <a:r>
              <a:rPr sz="800" b="1" kern="0" spc="70">
                <a:solidFill>
                  <a:srgbClr val="0062B9">
                    <a:alpha val="100000"/>
                  </a:srgbClr>
                </a:solidFill>
                <a:latin typeface="SimHei"/>
                <a:ea typeface="SimHei"/>
                <a:cs typeface="SimHei"/>
              </a:rPr>
              <a:t>数据价值</a:t>
            </a:r>
            <a:endParaRPr lang="SimHei" altLang="SimHei" sz="800"/>
          </a:p>
        </p:txBody>
      </p:sp>
      <p:sp>
        <p:nvSpPr>
          <p:cNvPr id="140" name="textbox 140"/>
          <p:cNvSpPr/>
          <p:nvPr/>
        </p:nvSpPr>
        <p:spPr>
          <a:xfrm>
            <a:off x="8197871" y="9557318"/>
            <a:ext cx="73025" cy="125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472"/>
              </a:lnSpc>
            </a:pPr>
            <a:endParaRPr lang="Arial" altLang="Arial" sz="100"/>
          </a:p>
          <a:p>
            <a:pPr marL="12700" algn="l" rtl="0" eaLnBrk="0">
              <a:lnSpc>
                <a:spcPct val="82000"/>
              </a:lnSpc>
            </a:pPr>
            <a:r>
              <a:rPr sz="800" kern="0" spc="-10">
                <a:solidFill>
                  <a:srgbClr val="000000">
                    <a:alpha val="100000"/>
                  </a:srgbClr>
                </a:solidFill>
                <a:latin typeface="SimSun"/>
                <a:ea typeface="SimSun"/>
                <a:cs typeface="SimSun"/>
              </a:rPr>
              <a:t>3</a:t>
            </a:r>
            <a:endParaRPr lang="SimSun" altLang="SimSun" sz="8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2" name="textbox 142"/>
          <p:cNvSpPr/>
          <p:nvPr/>
        </p:nvSpPr>
        <p:spPr>
          <a:xfrm>
            <a:off x="2197081" y="1527998"/>
            <a:ext cx="6207759" cy="47631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915"/>
              </a:lnSpc>
            </a:pPr>
            <a:endParaRPr lang="Arial" altLang="Arial" sz="100"/>
          </a:p>
          <a:p>
            <a:pPr marL="12700" algn="l" rtl="0" eaLnBrk="0">
              <a:lnSpc>
                <a:spcPct val="119000"/>
              </a:lnSpc>
            </a:pPr>
            <a:r>
              <a:rPr sz="800" kern="0" spc="10">
                <a:solidFill>
                  <a:srgbClr val="000000">
                    <a:alpha val="100000"/>
                  </a:srgbClr>
                </a:solidFill>
                <a:latin typeface="SimSun"/>
                <a:ea typeface="SimSun"/>
                <a:cs typeface="SimSun"/>
              </a:rPr>
              <a:t>的均衡。通过文件导入导出、层层传递、上报数据的方式却与这</a:t>
            </a:r>
            <a:r>
              <a:rPr sz="800" kern="0" spc="0">
                <a:solidFill>
                  <a:srgbClr val="000000">
                    <a:alpha val="100000"/>
                  </a:srgbClr>
                </a:solidFill>
                <a:latin typeface="SimSun"/>
                <a:ea typeface="SimSun"/>
                <a:cs typeface="SimSun"/>
              </a:rPr>
              <a:t>一理念相悖，并且无法很好地保证数据在各人员协调过程中保持真实统一</a:t>
            </a:r>
            <a:r>
              <a:rPr sz="800" kern="0" spc="-10">
                <a:solidFill>
                  <a:srgbClr val="000000">
                    <a:alpha val="100000"/>
                  </a:srgbClr>
                </a:solidFill>
                <a:latin typeface="SimSun"/>
                <a:ea typeface="SimSun"/>
                <a:cs typeface="SimSun"/>
              </a:rPr>
              <a:t>  性与安全性。</a:t>
            </a:r>
            <a:endParaRPr lang="SimSun" altLang="SimSun" sz="800"/>
          </a:p>
          <a:p>
            <a:pPr algn="l" rtl="0" eaLnBrk="0">
              <a:lnSpc>
                <a:spcPct val="143000"/>
              </a:lnSpc>
            </a:pPr>
            <a:endParaRPr lang="Arial" altLang="Arial" sz="1000"/>
          </a:p>
          <a:p>
            <a:pPr marL="12700" algn="l" rtl="0" eaLnBrk="0">
              <a:lnSpc>
                <a:spcPct val="125000"/>
              </a:lnSpc>
              <a:spcBef>
                <a:spcPts val="252"/>
              </a:spcBef>
            </a:pPr>
            <a:r>
              <a:rPr sz="800" kern="0" spc="10">
                <a:solidFill>
                  <a:srgbClr val="000000">
                    <a:alpha val="100000"/>
                  </a:srgbClr>
                </a:solidFill>
                <a:latin typeface="SimSun"/>
                <a:ea typeface="SimSun"/>
                <a:cs typeface="SimSun"/>
              </a:rPr>
              <a:t>企业在解决数据孤岛问题的同时，还应该思考如何针对员工的数</a:t>
            </a:r>
            <a:r>
              <a:rPr sz="800" kern="0" spc="0">
                <a:solidFill>
                  <a:srgbClr val="000000">
                    <a:alpha val="100000"/>
                  </a:srgbClr>
                </a:solidFill>
                <a:latin typeface="SimSun"/>
                <a:ea typeface="SimSun"/>
                <a:cs typeface="SimSun"/>
              </a:rPr>
              <a:t>据处理、流转、可视化、分享等过程进行管理。首先，我们需要建立完善</a:t>
            </a:r>
            <a:r>
              <a:rPr sz="800" kern="0" spc="-1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的数据接入及使用权限体系，合理下放数据使用权限</a:t>
            </a:r>
            <a:r>
              <a:rPr sz="800" kern="0" spc="0">
                <a:solidFill>
                  <a:srgbClr val="000000">
                    <a:alpha val="100000"/>
                  </a:srgbClr>
                </a:solidFill>
                <a:latin typeface="SimSun"/>
                <a:ea typeface="SimSun"/>
                <a:cs typeface="SimSun"/>
              </a:rPr>
              <a:t>至部门与员工；其次，降低员工对于数据分析或数据报表结果分享操作的难度。使用  </a:t>
            </a:r>
            <a:r>
              <a:rPr sz="800" kern="0" spc="0">
                <a:solidFill>
                  <a:srgbClr val="000000">
                    <a:alpha val="100000"/>
                  </a:srgbClr>
                </a:solidFill>
                <a:latin typeface="SimHei"/>
                <a:ea typeface="SimHei"/>
                <a:cs typeface="SimHei"/>
              </a:rPr>
              <a:t>合适的可视化分析工具取代文件层层上报、汇总的方式，有利于用户协作与数字化建设</a:t>
            </a:r>
            <a:r>
              <a:rPr sz="800" kern="0" spc="-10">
                <a:solidFill>
                  <a:srgbClr val="000000">
                    <a:alpha val="100000"/>
                  </a:srgbClr>
                </a:solidFill>
                <a:latin typeface="SimHei"/>
                <a:ea typeface="SimHei"/>
                <a:cs typeface="SimHei"/>
              </a:rPr>
              <a:t>的交叉发展。</a:t>
            </a:r>
            <a:endParaRPr lang="SimHei" altLang="SimHei" sz="800"/>
          </a:p>
          <a:p>
            <a:pPr algn="l" rtl="0" eaLnBrk="0">
              <a:lnSpc>
                <a:spcPct val="113000"/>
              </a:lnSpc>
            </a:pPr>
            <a:endParaRPr lang="Arial" altLang="Arial" sz="1000"/>
          </a:p>
          <a:p>
            <a:pPr algn="l" rtl="0" eaLnBrk="0">
              <a:lnSpc>
                <a:spcPct val="113000"/>
              </a:lnSpc>
            </a:pPr>
            <a:endParaRPr lang="Arial" altLang="Arial" sz="1000"/>
          </a:p>
          <a:p>
            <a:pPr marL="13970" algn="l" rtl="0" eaLnBrk="0">
              <a:lnSpc>
                <a:spcPct val="92000"/>
              </a:lnSpc>
              <a:spcBef>
                <a:spcPts val="336"/>
              </a:spcBef>
            </a:pPr>
            <a:r>
              <a:rPr sz="1100" b="1" kern="0" spc="-90">
                <a:solidFill>
                  <a:srgbClr val="0062B9">
                    <a:alpha val="100000"/>
                  </a:srgbClr>
                </a:solidFill>
                <a:latin typeface="Dotum"/>
                <a:ea typeface="Dotum"/>
                <a:cs typeface="Dotum"/>
              </a:rPr>
              <a:t>▶</a:t>
            </a:r>
            <a:r>
              <a:rPr sz="1100" b="1" kern="0" spc="-90">
                <a:solidFill>
                  <a:srgbClr val="0062B9">
                    <a:alpha val="100000"/>
                  </a:srgbClr>
                </a:solidFill>
                <a:latin typeface="SimHei"/>
                <a:ea typeface="SimHei"/>
                <a:cs typeface="SimHei"/>
              </a:rPr>
              <a:t>建立指标体系，实</a:t>
            </a:r>
            <a:r>
              <a:rPr sz="1100" b="1" kern="0" spc="-100">
                <a:solidFill>
                  <a:srgbClr val="0062B9">
                    <a:alpha val="100000"/>
                  </a:srgbClr>
                </a:solidFill>
                <a:latin typeface="SimHei"/>
                <a:ea typeface="SimHei"/>
                <a:cs typeface="SimHei"/>
              </a:rPr>
              <a:t>时分析规避风险</a:t>
            </a:r>
            <a:endParaRPr lang="SimHei" altLang="SimHei" sz="1100"/>
          </a:p>
          <a:p>
            <a:pPr algn="l" rtl="0" eaLnBrk="0">
              <a:lnSpc>
                <a:spcPct val="141000"/>
              </a:lnSpc>
            </a:pPr>
            <a:endParaRPr lang="Arial" altLang="Arial" sz="1000"/>
          </a:p>
          <a:p>
            <a:pPr marL="12700" algn="l" rtl="0" eaLnBrk="0">
              <a:lnSpc>
                <a:spcPct val="122000"/>
              </a:lnSpc>
              <a:spcBef>
                <a:spcPts val="247"/>
              </a:spcBef>
            </a:pPr>
            <a:r>
              <a:rPr sz="800" kern="0" spc="20">
                <a:solidFill>
                  <a:srgbClr val="000000">
                    <a:alpha val="100000"/>
                  </a:srgbClr>
                </a:solidFill>
                <a:latin typeface="SimSun"/>
                <a:ea typeface="SimSun"/>
                <a:cs typeface="SimSun"/>
              </a:rPr>
              <a:t>企业可以通过分析</a:t>
            </a:r>
            <a:r>
              <a:rPr sz="800" kern="0" spc="0">
                <a:solidFill>
                  <a:srgbClr val="000000">
                    <a:alpha val="100000"/>
                  </a:srgbClr>
                </a:solidFill>
                <a:latin typeface="SimSun"/>
                <a:ea typeface="SimSun"/>
                <a:cs typeface="SimSun"/>
              </a:rPr>
              <a:t>KPI</a:t>
            </a:r>
            <a:r>
              <a:rPr sz="800" kern="0" spc="20">
                <a:solidFill>
                  <a:srgbClr val="000000">
                    <a:alpha val="100000"/>
                  </a:srgbClr>
                </a:solidFill>
                <a:latin typeface="SimSun"/>
                <a:ea typeface="SimSun"/>
                <a:cs typeface="SimSun"/>
              </a:rPr>
              <a:t>、</a:t>
            </a:r>
            <a:r>
              <a:rPr sz="800" kern="0" spc="10">
                <a:solidFill>
                  <a:srgbClr val="000000">
                    <a:alpha val="100000"/>
                  </a:srgbClr>
                </a:solidFill>
                <a:latin typeface="SimSun"/>
                <a:ea typeface="SimSun"/>
                <a:cs typeface="SimSun"/>
              </a:rPr>
              <a:t>业务运营情况、业务流程等数据，梳理各项指标，从不同维度评估业务，建设符合自身发展的指标体系。企业通</a:t>
            </a:r>
            <a:r>
              <a:rPr sz="800" kern="0" spc="-10">
                <a:solidFill>
                  <a:srgbClr val="000000">
                    <a:alpha val="100000"/>
                  </a:srgbClr>
                </a:solidFill>
                <a:latin typeface="SimSun"/>
                <a:ea typeface="SimSun"/>
                <a:cs typeface="SimSun"/>
              </a:rPr>
              <a:t>  </a:t>
            </a:r>
            <a:r>
              <a:rPr sz="800" kern="0" spc="10">
                <a:solidFill>
                  <a:srgbClr val="000000">
                    <a:alpha val="100000"/>
                  </a:srgbClr>
                </a:solidFill>
                <a:latin typeface="SimHei"/>
                <a:ea typeface="SimHei"/>
                <a:cs typeface="SimHei"/>
              </a:rPr>
              <a:t>过可视化指标体系，并且通过监控指标仪表板对业务流程整体</a:t>
            </a:r>
            <a:r>
              <a:rPr sz="800" kern="0" spc="0">
                <a:solidFill>
                  <a:srgbClr val="000000">
                    <a:alpha val="100000"/>
                  </a:srgbClr>
                </a:solidFill>
                <a:latin typeface="SimHei"/>
                <a:ea typeface="SimHei"/>
                <a:cs typeface="SimHei"/>
              </a:rPr>
              <a:t>与局部的情况进行实时监测，在监测过程中提前评估业务中可改进的地方，</a:t>
            </a:r>
            <a:r>
              <a:rPr sz="800" kern="0" spc="-10">
                <a:solidFill>
                  <a:srgbClr val="000000">
                    <a:alpha val="100000"/>
                  </a:srgbClr>
                </a:solidFill>
                <a:latin typeface="SimHei"/>
                <a:ea typeface="SimHei"/>
                <a:cs typeface="SimHei"/>
              </a:rPr>
              <a:t>  </a:t>
            </a:r>
            <a:r>
              <a:rPr sz="800" kern="0" spc="0">
                <a:solidFill>
                  <a:srgbClr val="000000">
                    <a:alpha val="100000"/>
                  </a:srgbClr>
                </a:solidFill>
                <a:latin typeface="YouYuan"/>
                <a:ea typeface="YouYuan"/>
                <a:cs typeface="YouYuan"/>
              </a:rPr>
              <a:t>从而优化部署，规避</a:t>
            </a:r>
            <a:r>
              <a:rPr sz="800" kern="0" spc="-10">
                <a:solidFill>
                  <a:srgbClr val="000000">
                    <a:alpha val="100000"/>
                  </a:srgbClr>
                </a:solidFill>
                <a:latin typeface="YouYuan"/>
                <a:ea typeface="YouYuan"/>
                <a:cs typeface="YouYuan"/>
              </a:rPr>
              <a:t>可能的风险。</a:t>
            </a:r>
            <a:endParaRPr lang="YouYuan" altLang="YouYuan" sz="800"/>
          </a:p>
          <a:p>
            <a:pPr algn="l" rtl="0" eaLnBrk="0">
              <a:lnSpc>
                <a:spcPct val="121000"/>
              </a:lnSpc>
            </a:pPr>
            <a:endParaRPr lang="Arial" altLang="Arial" sz="1000"/>
          </a:p>
          <a:p>
            <a:pPr algn="l" rtl="0" eaLnBrk="0">
              <a:lnSpc>
                <a:spcPct val="121000"/>
              </a:lnSpc>
            </a:pPr>
            <a:endParaRPr lang="Arial" altLang="Arial" sz="1000"/>
          </a:p>
          <a:p>
            <a:pPr marL="14604" algn="l" rtl="0" eaLnBrk="0">
              <a:lnSpc>
                <a:spcPct val="95000"/>
              </a:lnSpc>
              <a:spcBef>
                <a:spcPts val="335"/>
              </a:spcBef>
            </a:pPr>
            <a:r>
              <a:rPr sz="1100" b="1" kern="0" spc="80">
                <a:solidFill>
                  <a:srgbClr val="0062B9">
                    <a:alpha val="100000"/>
                  </a:srgbClr>
                </a:solidFill>
                <a:latin typeface="SimHei"/>
                <a:ea typeface="SimHei"/>
                <a:cs typeface="SimHei"/>
              </a:rPr>
              <a:t>2.2.2数据可视化对</a:t>
            </a:r>
            <a:r>
              <a:rPr sz="1100" b="1" kern="0" spc="70">
                <a:solidFill>
                  <a:srgbClr val="0062B9">
                    <a:alpha val="100000"/>
                  </a:srgbClr>
                </a:solidFill>
                <a:latin typeface="SimHei"/>
                <a:ea typeface="SimHei"/>
                <a:cs typeface="SimHei"/>
              </a:rPr>
              <a:t>不同人员的价值</a:t>
            </a:r>
            <a:endParaRPr lang="SimHei" altLang="SimHei" sz="1100"/>
          </a:p>
          <a:p>
            <a:pPr algn="l" rtl="0" eaLnBrk="0">
              <a:lnSpc>
                <a:spcPct val="122000"/>
              </a:lnSpc>
            </a:pPr>
            <a:endParaRPr lang="Arial" altLang="Arial" sz="1000"/>
          </a:p>
          <a:p>
            <a:pPr marL="13970" algn="l" rtl="0" eaLnBrk="0">
              <a:lnSpc>
                <a:spcPct val="97000"/>
              </a:lnSpc>
              <a:spcBef>
                <a:spcPts val="248"/>
              </a:spcBef>
            </a:pPr>
            <a:r>
              <a:rPr sz="800" b="1" kern="0" spc="-10">
                <a:solidFill>
                  <a:srgbClr val="0069C5">
                    <a:alpha val="100000"/>
                  </a:srgbClr>
                </a:solidFill>
                <a:latin typeface="SimHei"/>
                <a:ea typeface="SimHei"/>
                <a:cs typeface="SimHei"/>
              </a:rPr>
              <a:t>前端业务人员：</a:t>
            </a:r>
            <a:r>
              <a:rPr sz="800" kern="0" spc="-10">
                <a:solidFill>
                  <a:srgbClr val="0069C5">
                    <a:alpha val="100000"/>
                  </a:srgbClr>
                </a:solidFill>
                <a:latin typeface="SimHei"/>
                <a:ea typeface="SimHei"/>
                <a:cs typeface="SimHei"/>
              </a:rPr>
              <a:t> </a:t>
            </a:r>
            <a:r>
              <a:rPr sz="800" kern="0" spc="-10">
                <a:solidFill>
                  <a:srgbClr val="000000">
                    <a:alpha val="100000"/>
                  </a:srgbClr>
                </a:solidFill>
                <a:latin typeface="SimHei"/>
                <a:ea typeface="SimHei"/>
                <a:cs typeface="SimHei"/>
              </a:rPr>
              <a:t>能够快速、高效地提供体验良好的数据展</a:t>
            </a:r>
            <a:r>
              <a:rPr sz="800" kern="0" spc="-20">
                <a:solidFill>
                  <a:srgbClr val="000000">
                    <a:alpha val="100000"/>
                  </a:srgbClr>
                </a:solidFill>
                <a:latin typeface="SimHei"/>
                <a:ea typeface="SimHei"/>
                <a:cs typeface="SimHei"/>
              </a:rPr>
              <a:t>现手段，通过分析数据资产的质量，助力企业做出更加准确的业务策略；</a:t>
            </a:r>
            <a:endParaRPr lang="SimHei" altLang="SimHei" sz="800"/>
          </a:p>
          <a:p>
            <a:pPr marL="13970" algn="l" rtl="0" eaLnBrk="0">
              <a:lnSpc>
                <a:spcPct val="90000"/>
              </a:lnSpc>
              <a:spcBef>
                <a:spcPts val="1166"/>
              </a:spcBef>
            </a:pPr>
            <a:r>
              <a:rPr sz="800" b="1" kern="0" spc="0">
                <a:solidFill>
                  <a:srgbClr val="0069C5">
                    <a:alpha val="100000"/>
                  </a:srgbClr>
                </a:solidFill>
                <a:latin typeface="SimHei"/>
                <a:ea typeface="SimHei"/>
                <a:cs typeface="SimHei"/>
              </a:rPr>
              <a:t>数据管理人员：</a:t>
            </a:r>
            <a:r>
              <a:rPr sz="800" kern="0" spc="0">
                <a:solidFill>
                  <a:srgbClr val="0069C5">
                    <a:alpha val="100000"/>
                  </a:srgbClr>
                </a:solidFill>
                <a:latin typeface="SimHei"/>
                <a:ea typeface="SimHei"/>
                <a:cs typeface="SimHei"/>
              </a:rPr>
              <a:t> </a:t>
            </a:r>
            <a:r>
              <a:rPr sz="800" kern="0" spc="0">
                <a:solidFill>
                  <a:srgbClr val="000000">
                    <a:alpha val="100000"/>
                  </a:srgbClr>
                </a:solidFill>
                <a:latin typeface="SimHei"/>
                <a:ea typeface="SimHei"/>
                <a:cs typeface="SimHei"/>
              </a:rPr>
              <a:t>提供多种数据使用模式，提供更为丰富、安全的数据管理手段，有助于企业内部进</a:t>
            </a:r>
            <a:r>
              <a:rPr sz="800" kern="0" spc="-10">
                <a:solidFill>
                  <a:srgbClr val="000000">
                    <a:alpha val="100000"/>
                  </a:srgbClr>
                </a:solidFill>
                <a:latin typeface="SimHei"/>
                <a:ea typeface="SimHei"/>
                <a:cs typeface="SimHei"/>
              </a:rPr>
              <a:t>行更为广泛的数据整合与分析，并由此</a:t>
            </a:r>
            <a:endParaRPr lang="SimHei" altLang="SimHei" sz="800"/>
          </a:p>
          <a:p>
            <a:pPr marL="12700" algn="l" rtl="0" eaLnBrk="0">
              <a:lnSpc>
                <a:spcPts val="2122"/>
              </a:lnSpc>
            </a:pPr>
            <a:r>
              <a:rPr sz="800" kern="0" spc="-60">
                <a:solidFill>
                  <a:srgbClr val="000000">
                    <a:alpha val="100000"/>
                  </a:srgbClr>
                </a:solidFill>
                <a:latin typeface="SimSun"/>
                <a:ea typeface="SimSun"/>
                <a:cs typeface="SimSun"/>
              </a:rPr>
              <a:t>创造数据价值；</a:t>
            </a:r>
            <a:endParaRPr lang="SimSun" altLang="SimSun" sz="800"/>
          </a:p>
          <a:p>
            <a:pPr algn="l" rtl="0" eaLnBrk="0">
              <a:lnSpc>
                <a:spcPct val="143000"/>
              </a:lnSpc>
            </a:pPr>
            <a:endParaRPr lang="Arial" altLang="Arial" sz="1000"/>
          </a:p>
          <a:p>
            <a:pPr marL="12700" indent="1270" algn="l" rtl="0" eaLnBrk="0">
              <a:lnSpc>
                <a:spcPct val="122000"/>
              </a:lnSpc>
              <a:spcBef>
                <a:spcPts val="247"/>
              </a:spcBef>
            </a:pPr>
            <a:r>
              <a:rPr sz="800" b="1" kern="0" spc="0">
                <a:solidFill>
                  <a:srgbClr val="0069C5">
                    <a:alpha val="100000"/>
                  </a:srgbClr>
                </a:solidFill>
                <a:latin typeface="SimSun"/>
                <a:ea typeface="SimSun"/>
                <a:cs typeface="SimSun"/>
              </a:rPr>
              <a:t>IT</a:t>
            </a:r>
            <a:r>
              <a:rPr sz="800" b="1" kern="0" spc="10">
                <a:solidFill>
                  <a:srgbClr val="0069C5">
                    <a:alpha val="100000"/>
                  </a:srgbClr>
                </a:solidFill>
                <a:latin typeface="SimHei"/>
                <a:ea typeface="SimHei"/>
                <a:cs typeface="SimHei"/>
              </a:rPr>
              <a:t>建设人员：</a:t>
            </a:r>
            <a:r>
              <a:rPr sz="800" kern="0" spc="10">
                <a:solidFill>
                  <a:srgbClr val="0069C5">
                    <a:alpha val="100000"/>
                  </a:srgbClr>
                </a:solidFill>
                <a:latin typeface="SimHei"/>
                <a:ea typeface="SimHei"/>
                <a:cs typeface="SimHei"/>
              </a:rPr>
              <a:t> </a:t>
            </a:r>
            <a:r>
              <a:rPr sz="800" kern="0" spc="10">
                <a:solidFill>
                  <a:srgbClr val="000000">
                    <a:alpha val="100000"/>
                  </a:srgbClr>
                </a:solidFill>
                <a:latin typeface="SimHei"/>
                <a:ea typeface="SimHei"/>
                <a:cs typeface="SimHei"/>
              </a:rPr>
              <a:t>能够规范数据处理的</a:t>
            </a:r>
            <a:r>
              <a:rPr sz="800" kern="0" spc="0">
                <a:solidFill>
                  <a:srgbClr val="000000">
                    <a:alpha val="100000"/>
                  </a:srgbClr>
                </a:solidFill>
                <a:latin typeface="SimHei"/>
                <a:ea typeface="SimHei"/>
                <a:cs typeface="SimHei"/>
              </a:rPr>
              <a:t>过程，保证数据质量，提升</a:t>
            </a:r>
            <a:r>
              <a:rPr sz="800" kern="0" spc="-130">
                <a:solidFill>
                  <a:srgbClr val="000000">
                    <a:alpha val="100000"/>
                  </a:srgbClr>
                </a:solidFill>
                <a:latin typeface="SimHei"/>
                <a:ea typeface="SimHei"/>
                <a:cs typeface="SimHei"/>
              </a:rPr>
              <a:t> </a:t>
            </a:r>
            <a:r>
              <a:rPr sz="800" kern="0" spc="0">
                <a:solidFill>
                  <a:srgbClr val="000000">
                    <a:alpha val="100000"/>
                  </a:srgbClr>
                </a:solidFill>
                <a:latin typeface="SimSun"/>
                <a:ea typeface="SimSun"/>
                <a:cs typeface="SimSun"/>
              </a:rPr>
              <a:t>IT</a:t>
            </a:r>
            <a:r>
              <a:rPr sz="800" kern="0" spc="0">
                <a:solidFill>
                  <a:srgbClr val="000000">
                    <a:alpha val="100000"/>
                  </a:srgbClr>
                </a:solidFill>
                <a:latin typeface="SimHei"/>
                <a:ea typeface="SimHei"/>
                <a:cs typeface="SimHei"/>
              </a:rPr>
              <a:t>系统建设效率，快速支持业务部门的运营发展需要，有效激发</a:t>
            </a:r>
            <a:r>
              <a:rPr sz="800" kern="0" spc="0">
                <a:solidFill>
                  <a:srgbClr val="000000">
                    <a:alpha val="100000"/>
                  </a:srgbClr>
                </a:solidFill>
                <a:latin typeface="SimSun"/>
                <a:ea typeface="SimSun"/>
                <a:cs typeface="SimSun"/>
              </a:rPr>
              <a:t>IT</a:t>
            </a:r>
            <a:r>
              <a:rPr sz="800" kern="0" spc="-120">
                <a:solidFill>
                  <a:srgbClr val="000000">
                    <a:alpha val="100000"/>
                  </a:srgbClr>
                </a:solidFill>
                <a:latin typeface="SimSun"/>
                <a:ea typeface="SimSun"/>
                <a:cs typeface="SimSun"/>
              </a:rPr>
              <a:t> </a:t>
            </a:r>
            <a:r>
              <a:rPr sz="800" kern="0" spc="0">
                <a:solidFill>
                  <a:srgbClr val="000000">
                    <a:alpha val="100000"/>
                  </a:srgbClr>
                </a:solidFill>
                <a:latin typeface="SimHei"/>
                <a:ea typeface="SimHei"/>
                <a:cs typeface="SimHei"/>
              </a:rPr>
              <a:t>建设的  </a:t>
            </a:r>
            <a:r>
              <a:rPr sz="800" kern="0" spc="0">
                <a:solidFill>
                  <a:srgbClr val="000000">
                    <a:alpha val="100000"/>
                  </a:srgbClr>
                </a:solidFill>
                <a:latin typeface="SimSun"/>
                <a:ea typeface="SimSun"/>
                <a:cs typeface="SimSun"/>
              </a:rPr>
              <a:t>创新力，体现</a:t>
            </a:r>
            <a:r>
              <a:rPr sz="800" kern="0" spc="-18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IT信息的价值；</a:t>
            </a:r>
            <a:endParaRPr lang="SimSun" altLang="SimSun" sz="800"/>
          </a:p>
          <a:p>
            <a:pPr algn="l" rtl="0" eaLnBrk="0">
              <a:lnSpc>
                <a:spcPct val="130000"/>
              </a:lnSpc>
            </a:pPr>
            <a:endParaRPr lang="Arial" altLang="Arial" sz="1000"/>
          </a:p>
          <a:p>
            <a:pPr algn="l" rtl="0" eaLnBrk="0">
              <a:lnSpc>
                <a:spcPct val="103000"/>
              </a:lnSpc>
            </a:pPr>
            <a:endParaRPr lang="Arial" altLang="Arial" sz="200"/>
          </a:p>
          <a:p>
            <a:pPr marL="12700" indent="1270" algn="l" rtl="0" eaLnBrk="0">
              <a:lnSpc>
                <a:spcPct val="122000"/>
              </a:lnSpc>
              <a:spcBef>
                <a:spcPts val="1"/>
              </a:spcBef>
            </a:pPr>
            <a:r>
              <a:rPr sz="800" b="1" kern="0" spc="30">
                <a:solidFill>
                  <a:srgbClr val="0069C5">
                    <a:alpha val="100000"/>
                  </a:srgbClr>
                </a:solidFill>
                <a:latin typeface="SimHei"/>
                <a:ea typeface="SimHei"/>
                <a:cs typeface="SimHei"/>
              </a:rPr>
              <a:t>企业管理者：</a:t>
            </a:r>
            <a:r>
              <a:rPr sz="800" kern="0" spc="30">
                <a:solidFill>
                  <a:srgbClr val="0069C5">
                    <a:alpha val="100000"/>
                  </a:srgbClr>
                </a:solidFill>
                <a:latin typeface="SimHei"/>
                <a:ea typeface="SimHei"/>
                <a:cs typeface="SimHei"/>
              </a:rPr>
              <a:t> </a:t>
            </a:r>
            <a:r>
              <a:rPr sz="800" kern="0" spc="30">
                <a:solidFill>
                  <a:srgbClr val="000000">
                    <a:alpha val="100000"/>
                  </a:srgbClr>
                </a:solidFill>
                <a:latin typeface="SimHei"/>
                <a:ea typeface="SimHei"/>
                <a:cs typeface="SimHei"/>
              </a:rPr>
              <a:t>能够合理评估、规范和洞察企业信息，洞悉企业发</a:t>
            </a:r>
            <a:r>
              <a:rPr sz="800" kern="0" spc="20">
                <a:solidFill>
                  <a:srgbClr val="000000">
                    <a:alpha val="100000"/>
                  </a:srgbClr>
                </a:solidFill>
                <a:latin typeface="SimHei"/>
                <a:ea typeface="SimHei"/>
                <a:cs typeface="SimHei"/>
              </a:rPr>
              <a:t>展趋势，在有效管理</a:t>
            </a:r>
            <a:r>
              <a:rPr sz="800" kern="0" spc="0">
                <a:solidFill>
                  <a:srgbClr val="000000">
                    <a:alpha val="100000"/>
                  </a:srgbClr>
                </a:solidFill>
                <a:latin typeface="SimSun"/>
                <a:ea typeface="SimSun"/>
                <a:cs typeface="SimSun"/>
              </a:rPr>
              <a:t>IT</a:t>
            </a:r>
            <a:r>
              <a:rPr sz="800" kern="0" spc="20">
                <a:solidFill>
                  <a:srgbClr val="000000">
                    <a:alpha val="100000"/>
                  </a:srgbClr>
                </a:solidFill>
                <a:latin typeface="SimHei"/>
                <a:ea typeface="SimHei"/>
                <a:cs typeface="SimHei"/>
              </a:rPr>
              <a:t>投资和降本增效的同时，挖掘和发挥数据资产</a:t>
            </a:r>
            <a:r>
              <a:rPr sz="800" kern="0" spc="0">
                <a:solidFill>
                  <a:srgbClr val="000000">
                    <a:alpha val="100000"/>
                  </a:srgbClr>
                </a:solidFill>
                <a:latin typeface="SimHei"/>
                <a:ea typeface="SimHei"/>
                <a:cs typeface="SimHei"/>
              </a:rPr>
              <a:t>  </a:t>
            </a:r>
            <a:r>
              <a:rPr sz="800" kern="0" spc="10">
                <a:solidFill>
                  <a:srgbClr val="000000">
                    <a:alpha val="100000"/>
                  </a:srgbClr>
                </a:solidFill>
                <a:latin typeface="SimSun"/>
                <a:ea typeface="SimSun"/>
                <a:cs typeface="SimSun"/>
              </a:rPr>
              <a:t>的价值，辅助企业制定发展决策。</a:t>
            </a:r>
            <a:endParaRPr lang="SimSun" altLang="SimSun" sz="800"/>
          </a:p>
        </p:txBody>
      </p:sp>
      <p:sp>
        <p:nvSpPr>
          <p:cNvPr id="144" name="textbox 144"/>
          <p:cNvSpPr/>
          <p:nvPr/>
        </p:nvSpPr>
        <p:spPr>
          <a:xfrm>
            <a:off x="2197081" y="7210770"/>
            <a:ext cx="6161404" cy="17589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135"/>
              </a:lnSpc>
            </a:pPr>
            <a:endParaRPr lang="Arial" altLang="Arial" sz="100"/>
          </a:p>
          <a:p>
            <a:pPr marL="12700" algn="l" rtl="0" eaLnBrk="0">
              <a:lnSpc>
                <a:spcPct val="120000"/>
              </a:lnSpc>
            </a:pPr>
            <a:r>
              <a:rPr sz="800" kern="0" spc="40">
                <a:solidFill>
                  <a:srgbClr val="000000">
                    <a:alpha val="100000"/>
                  </a:srgbClr>
                </a:solidFill>
                <a:latin typeface="SimSun"/>
                <a:ea typeface="SimSun"/>
                <a:cs typeface="SimSun"/>
              </a:rPr>
              <a:t>数据可视化早已体现在现代社会的方</a:t>
            </a:r>
            <a:r>
              <a:rPr sz="800" kern="0" spc="30">
                <a:solidFill>
                  <a:srgbClr val="000000">
                    <a:alpha val="100000"/>
                  </a:srgbClr>
                </a:solidFill>
                <a:latin typeface="SimSun"/>
                <a:ea typeface="SimSun"/>
                <a:cs typeface="SimSun"/>
              </a:rPr>
              <a:t>方面面，街边的广告、各类报告上的分析图表、工作汇报总结等内容都是数据可视化的体现。身</a:t>
            </a:r>
            <a:r>
              <a:rPr sz="800" kern="0" spc="-10">
                <a:solidFill>
                  <a:srgbClr val="000000">
                    <a:alpha val="100000"/>
                  </a:srgbClr>
                </a:solidFill>
                <a:latin typeface="SimSun"/>
                <a:ea typeface="SimSun"/>
                <a:cs typeface="SimSun"/>
              </a:rPr>
              <a:t> </a:t>
            </a:r>
            <a:r>
              <a:rPr sz="800" kern="0" spc="30">
                <a:solidFill>
                  <a:srgbClr val="000000">
                    <a:alpha val="100000"/>
                  </a:srgbClr>
                </a:solidFill>
                <a:latin typeface="SimHei"/>
                <a:ea typeface="SimHei"/>
                <a:cs typeface="SimHei"/>
              </a:rPr>
              <a:t>处现代社会的我们早已习惯</a:t>
            </a:r>
            <a:r>
              <a:rPr sz="800" kern="0" spc="20">
                <a:solidFill>
                  <a:srgbClr val="000000">
                    <a:alpha val="100000"/>
                  </a:srgbClr>
                </a:solidFill>
                <a:latin typeface="SimHei"/>
                <a:ea typeface="SimHei"/>
                <a:cs typeface="SimHei"/>
              </a:rPr>
              <a:t>了身边的种种可视化表达，那么可视化理念是从何时开始在人类的生产生活中应用与发展的呢?</a:t>
            </a:r>
            <a:endParaRPr lang="SimHei" altLang="SimHei" sz="800"/>
          </a:p>
          <a:p>
            <a:pPr algn="l" rtl="0" eaLnBrk="0">
              <a:lnSpc>
                <a:spcPct val="117000"/>
              </a:lnSpc>
            </a:pPr>
            <a:endParaRPr lang="Arial" altLang="Arial" sz="1000"/>
          </a:p>
          <a:p>
            <a:pPr algn="l" rtl="0" eaLnBrk="0">
              <a:lnSpc>
                <a:spcPct val="117000"/>
              </a:lnSpc>
            </a:pPr>
            <a:endParaRPr lang="Arial" altLang="Arial" sz="1000"/>
          </a:p>
          <a:p>
            <a:pPr marL="14604" algn="l" rtl="0" eaLnBrk="0">
              <a:lnSpc>
                <a:spcPct val="96000"/>
              </a:lnSpc>
              <a:spcBef>
                <a:spcPts val="340"/>
              </a:spcBef>
            </a:pPr>
            <a:r>
              <a:rPr sz="1100" b="1" kern="0" spc="80">
                <a:solidFill>
                  <a:srgbClr val="0062B9">
                    <a:alpha val="100000"/>
                  </a:srgbClr>
                </a:solidFill>
                <a:latin typeface="SimHei"/>
                <a:ea typeface="SimHei"/>
                <a:cs typeface="SimHei"/>
              </a:rPr>
              <a:t>2.3.1可视化简</a:t>
            </a:r>
            <a:r>
              <a:rPr sz="1100" b="1" kern="0" spc="70">
                <a:solidFill>
                  <a:srgbClr val="0062B9">
                    <a:alpha val="100000"/>
                  </a:srgbClr>
                </a:solidFill>
                <a:latin typeface="SimHei"/>
                <a:ea typeface="SimHei"/>
                <a:cs typeface="SimHei"/>
              </a:rPr>
              <a:t>史</a:t>
            </a:r>
            <a:endParaRPr lang="SimHei" altLang="SimHei" sz="1100"/>
          </a:p>
          <a:p>
            <a:pPr algn="l" rtl="0" eaLnBrk="0">
              <a:lnSpc>
                <a:spcPct val="126000"/>
              </a:lnSpc>
            </a:pPr>
            <a:endParaRPr lang="Arial" altLang="Arial" sz="1000"/>
          </a:p>
          <a:p>
            <a:pPr marL="12700" algn="l" rtl="0" eaLnBrk="0">
              <a:lnSpc>
                <a:spcPct val="120000"/>
              </a:lnSpc>
              <a:spcBef>
                <a:spcPts val="240"/>
              </a:spcBef>
            </a:pPr>
            <a:r>
              <a:rPr sz="800" kern="0" spc="40">
                <a:solidFill>
                  <a:srgbClr val="000000">
                    <a:alpha val="100000"/>
                  </a:srgbClr>
                </a:solidFill>
                <a:latin typeface="SimHei"/>
                <a:ea typeface="SimHei"/>
                <a:cs typeface="SimHei"/>
              </a:rPr>
              <a:t>早在17世纪之前，图表</a:t>
            </a:r>
            <a:r>
              <a:rPr sz="800" kern="0" spc="30">
                <a:solidFill>
                  <a:srgbClr val="000000">
                    <a:alpha val="100000"/>
                  </a:srgbClr>
                </a:solidFill>
                <a:latin typeface="SimHei"/>
                <a:ea typeface="SimHei"/>
                <a:cs typeface="SimHei"/>
              </a:rPr>
              <a:t>在人类社会中就已经开始萌芽，人们使用手工方式制作一些可视化物品来展示信息。在后期的发展过程中，可</a:t>
            </a:r>
            <a:r>
              <a:rPr sz="800" kern="0" spc="0">
                <a:solidFill>
                  <a:srgbClr val="000000">
                    <a:alpha val="100000"/>
                  </a:srgbClr>
                </a:solidFill>
                <a:latin typeface="SimHei"/>
                <a:ea typeface="SimHei"/>
                <a:cs typeface="SimHei"/>
              </a:rPr>
              <a:t> </a:t>
            </a:r>
            <a:r>
              <a:rPr sz="800" kern="0" spc="20">
                <a:solidFill>
                  <a:srgbClr val="000000">
                    <a:alpha val="100000"/>
                  </a:srgbClr>
                </a:solidFill>
                <a:latin typeface="SimHei"/>
                <a:ea typeface="SimHei"/>
                <a:cs typeface="SimHei"/>
              </a:rPr>
              <a:t>视化逐步开始应用于物理测量、图形符号、人口统计、政府规划</a:t>
            </a:r>
            <a:r>
              <a:rPr sz="800" kern="0" spc="10">
                <a:solidFill>
                  <a:srgbClr val="000000">
                    <a:alpha val="100000"/>
                  </a:srgbClr>
                </a:solidFill>
                <a:latin typeface="SimHei"/>
                <a:ea typeface="SimHei"/>
                <a:cs typeface="SimHei"/>
              </a:rPr>
              <a:t>、统计学等领域。</a:t>
            </a:r>
            <a:endParaRPr lang="SimHei" altLang="SimHei" sz="800"/>
          </a:p>
          <a:p>
            <a:pPr algn="l" rtl="0" eaLnBrk="0">
              <a:lnSpc>
                <a:spcPct val="142000"/>
              </a:lnSpc>
            </a:pPr>
            <a:endParaRPr lang="Arial" altLang="Arial" sz="1000"/>
          </a:p>
          <a:p>
            <a:pPr algn="l" rtl="0" eaLnBrk="0">
              <a:lnSpc>
                <a:spcPct val="101000"/>
              </a:lnSpc>
            </a:pPr>
            <a:endParaRPr lang="Arial" altLang="Arial" sz="200"/>
          </a:p>
          <a:p>
            <a:pPr marL="12700" algn="l" rtl="0" eaLnBrk="0">
              <a:lnSpc>
                <a:spcPct val="97000"/>
              </a:lnSpc>
              <a:spcBef>
                <a:spcPts val="2"/>
              </a:spcBef>
            </a:pPr>
            <a:r>
              <a:rPr sz="800" kern="0" spc="20">
                <a:solidFill>
                  <a:srgbClr val="000000">
                    <a:alpha val="100000"/>
                  </a:srgbClr>
                </a:solidFill>
                <a:latin typeface="SimHei"/>
                <a:ea typeface="SimHei"/>
                <a:cs typeface="SimHei"/>
              </a:rPr>
              <a:t>18世纪，</a:t>
            </a:r>
            <a:r>
              <a:rPr sz="800" kern="0" spc="-160">
                <a:solidFill>
                  <a:srgbClr val="000000">
                    <a:alpha val="100000"/>
                  </a:srgbClr>
                </a:solidFill>
                <a:latin typeface="SimHei"/>
                <a:ea typeface="SimHei"/>
                <a:cs typeface="SimHei"/>
              </a:rPr>
              <a:t> </a:t>
            </a:r>
            <a:r>
              <a:rPr sz="800" kern="0" spc="0">
                <a:solidFill>
                  <a:srgbClr val="000000">
                    <a:alpha val="100000"/>
                  </a:srgbClr>
                </a:solidFill>
                <a:latin typeface="Arial"/>
                <a:ea typeface="Arial"/>
                <a:cs typeface="Arial"/>
              </a:rPr>
              <a:t>William</a:t>
            </a:r>
            <a:r>
              <a:rPr sz="800" kern="0" spc="22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Playfair</a:t>
            </a:r>
            <a:r>
              <a:rPr sz="800" kern="0" spc="20">
                <a:solidFill>
                  <a:srgbClr val="000000">
                    <a:alpha val="100000"/>
                  </a:srgbClr>
                </a:solidFill>
                <a:latin typeface="Arial"/>
                <a:ea typeface="Arial"/>
                <a:cs typeface="Arial"/>
              </a:rPr>
              <a:t> </a:t>
            </a:r>
            <a:r>
              <a:rPr sz="800" kern="0" spc="20">
                <a:solidFill>
                  <a:srgbClr val="000000">
                    <a:alpha val="100000"/>
                  </a:srgbClr>
                </a:solidFill>
                <a:latin typeface="SimHei"/>
                <a:ea typeface="SimHei"/>
                <a:cs typeface="SimHei"/>
              </a:rPr>
              <a:t>发明了折线图、柱状图、饼状图等在我们现代社会中时</a:t>
            </a:r>
            <a:r>
              <a:rPr sz="800" kern="0" spc="10">
                <a:solidFill>
                  <a:srgbClr val="000000">
                    <a:alpha val="100000"/>
                  </a:srgbClr>
                </a:solidFill>
                <a:latin typeface="SimHei"/>
                <a:ea typeface="SimHei"/>
                <a:cs typeface="SimHei"/>
              </a:rPr>
              <a:t>常用到的重要基础图形。19世纪上半叶，统计图形、</a:t>
            </a:r>
            <a:endParaRPr lang="SimHei" altLang="SimHei" sz="800"/>
          </a:p>
        </p:txBody>
      </p:sp>
      <p:sp>
        <p:nvSpPr>
          <p:cNvPr id="146" name="rect"/>
          <p:cNvSpPr/>
          <p:nvPr/>
        </p:nvSpPr>
        <p:spPr>
          <a:xfrm>
            <a:off x="4743446" y="406422"/>
            <a:ext cx="4317970" cy="336536"/>
          </a:xfrm>
          <a:prstGeom prst="rect">
            <a:avLst/>
          </a:prstGeom>
          <a:solidFill>
            <a:srgbClr val="2272B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textbox 148"/>
          <p:cNvSpPr/>
          <p:nvPr/>
        </p:nvSpPr>
        <p:spPr>
          <a:xfrm>
            <a:off x="2311376" y="428048"/>
            <a:ext cx="2209800"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574"/>
              </a:lnSpc>
            </a:pPr>
            <a:endParaRPr lang="Arial" altLang="Arial" sz="100"/>
          </a:p>
          <a:p>
            <a:pPr marL="14604" algn="l" rtl="0" eaLnBrk="0">
              <a:lnSpc>
                <a:spcPct val="95000"/>
              </a:lnSpc>
            </a:pPr>
            <a:r>
              <a:rPr sz="1100" b="1" kern="0" spc="-30">
                <a:solidFill>
                  <a:srgbClr val="0062B9">
                    <a:alpha val="100000"/>
                  </a:srgbClr>
                </a:solidFill>
                <a:latin typeface="SimHei"/>
                <a:ea typeface="SimHei"/>
                <a:cs typeface="SimHei"/>
              </a:rPr>
              <a:t>新一代数据可视化分析平台建设指</a:t>
            </a:r>
            <a:r>
              <a:rPr sz="1100" b="1" kern="0" spc="-40">
                <a:solidFill>
                  <a:srgbClr val="0062B9">
                    <a:alpha val="100000"/>
                  </a:srgbClr>
                </a:solidFill>
                <a:latin typeface="SimHei"/>
                <a:ea typeface="SimHei"/>
                <a:cs typeface="SimHei"/>
              </a:rPr>
              <a:t>南</a:t>
            </a:r>
            <a:endParaRPr lang="SimHei" altLang="SimHei" sz="1100"/>
          </a:p>
          <a:p>
            <a:pPr algn="l" rtl="0" eaLnBrk="0">
              <a:lnSpc>
                <a:spcPct val="117000"/>
              </a:lnSpc>
            </a:pPr>
            <a:endParaRPr lang="Arial" altLang="Arial" sz="400"/>
          </a:p>
          <a:p>
            <a:pPr marL="12700" algn="l" rtl="0" eaLnBrk="0">
              <a:lnSpc>
                <a:spcPct val="82000"/>
              </a:lnSpc>
              <a:spcBef>
                <a:spcPts val="2"/>
              </a:spcBef>
            </a:pPr>
            <a:r>
              <a:rPr sz="600" kern="0" spc="30">
                <a:solidFill>
                  <a:srgbClr val="000000">
                    <a:alpha val="100000"/>
                  </a:srgbClr>
                </a:solidFill>
                <a:latin typeface="Times New Roman"/>
                <a:ea typeface="Times New Roman"/>
                <a:cs typeface="Times New Roman"/>
              </a:rPr>
              <a:t>HOW</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TO</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BUILD</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YOUR</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VISUAL</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ANALYTICS</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PL</a:t>
            </a:r>
            <a:r>
              <a:rPr sz="600" kern="0" spc="20">
                <a:solidFill>
                  <a:srgbClr val="000000">
                    <a:alpha val="100000"/>
                  </a:srgbClr>
                </a:solidFill>
                <a:latin typeface="Times New Roman"/>
                <a:ea typeface="Times New Roman"/>
                <a:cs typeface="Times New Roman"/>
              </a:rPr>
              <a:t>ATFORM</a:t>
            </a:r>
            <a:endParaRPr lang="Times New Roman" altLang="Times New Roman" sz="600"/>
          </a:p>
        </p:txBody>
      </p:sp>
      <p:grpSp>
        <p:nvGrpSpPr>
          <p:cNvPr id="14" name="group 14"/>
          <p:cNvGrpSpPr/>
          <p:nvPr/>
        </p:nvGrpSpPr>
        <p:grpSpPr>
          <a:xfrm rot="21600000">
            <a:off x="2247905" y="6750025"/>
            <a:ext cx="2051018" cy="266757"/>
            <a:chExt cx="2051018" cy="266757"/>
          </a:xfrm>
        </p:grpSpPr>
        <p:pic>
          <p:nvPicPr>
            <p:cNvPr id="150" name="picture 150"/>
            <p:cNvPicPr>
              <a:picLocks noChangeAspect="1"/>
            </p:cNvPicPr>
            <p:nvPr/>
          </p:nvPicPr>
          <p:blipFill>
            <a:blip r:embed="rId2"/>
            <a:stretch>
              <a:fillRect/>
            </a:stretch>
          </p:blipFill>
          <p:spPr>
            <a:xfrm rot="21600000">
              <a:off x="0" y="0"/>
              <a:ext cx="2051018" cy="266757"/>
            </a:xfrm>
            <a:prstGeom prst="rect">
              <a:avLst/>
            </a:prstGeom>
          </p:spPr>
        </p:pic>
        <p:sp>
          <p:nvSpPr>
            <p:cNvPr id="152" name="textbox 152"/>
            <p:cNvSpPr/>
            <p:nvPr/>
          </p:nvSpPr>
          <p:spPr>
            <a:xfrm>
              <a:off x="-12700" y="-12700"/>
              <a:ext cx="2076450" cy="3155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5000"/>
                </a:lnSpc>
              </a:pPr>
              <a:endParaRPr lang="Arial" altLang="Arial" sz="500"/>
            </a:p>
            <a:p>
              <a:pPr marL="161289" algn="l" rtl="0" eaLnBrk="0">
                <a:lnSpc>
                  <a:spcPct val="95000"/>
                </a:lnSpc>
                <a:spcBef>
                  <a:spcPts val="4"/>
                </a:spcBef>
              </a:pPr>
              <a:r>
                <a:rPr sz="1400" b="1" kern="0" spc="40">
                  <a:solidFill>
                    <a:srgbClr val="FFFFFF">
                      <a:alpha val="100000"/>
                    </a:srgbClr>
                  </a:solidFill>
                  <a:latin typeface="SimHei"/>
                  <a:ea typeface="SimHei"/>
                  <a:cs typeface="SimHei"/>
                </a:rPr>
                <a:t>2.3数据可视化的</a:t>
              </a:r>
              <a:r>
                <a:rPr sz="1400" b="1" kern="0" spc="30">
                  <a:solidFill>
                    <a:srgbClr val="FFFFFF">
                      <a:alpha val="100000"/>
                    </a:srgbClr>
                  </a:solidFill>
                  <a:latin typeface="SimHei"/>
                  <a:ea typeface="SimHei"/>
                  <a:cs typeface="SimHei"/>
                </a:rPr>
                <a:t>发展</a:t>
              </a:r>
              <a:endParaRPr lang="SimHei" altLang="SimHei" sz="1400"/>
            </a:p>
          </p:txBody>
        </p:sp>
      </p:grpSp>
      <p:sp>
        <p:nvSpPr>
          <p:cNvPr id="154" name="textbox 154"/>
          <p:cNvSpPr/>
          <p:nvPr/>
        </p:nvSpPr>
        <p:spPr>
          <a:xfrm>
            <a:off x="2159034" y="9557318"/>
            <a:ext cx="76200" cy="125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13"/>
              </a:lnSpc>
            </a:pPr>
            <a:endParaRPr lang="Arial" altLang="Arial" sz="100"/>
          </a:p>
          <a:p>
            <a:pPr marL="12700" algn="l" rtl="0" eaLnBrk="0">
              <a:lnSpc>
                <a:spcPct val="82000"/>
              </a:lnSpc>
            </a:pPr>
            <a:r>
              <a:rPr sz="800" kern="0" spc="-10">
                <a:solidFill>
                  <a:srgbClr val="000000">
                    <a:alpha val="100000"/>
                  </a:srgbClr>
                </a:solidFill>
                <a:latin typeface="SimSun"/>
                <a:ea typeface="SimSun"/>
                <a:cs typeface="SimSun"/>
              </a:rPr>
              <a:t>4</a:t>
            </a:r>
            <a:endParaRPr lang="SimSun" altLang="SimSun" sz="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6" name="textbox 156"/>
          <p:cNvSpPr/>
          <p:nvPr/>
        </p:nvSpPr>
        <p:spPr>
          <a:xfrm>
            <a:off x="2095519" y="4034606"/>
            <a:ext cx="6188709" cy="13214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00"/>
              </a:lnSpc>
            </a:pPr>
            <a:endParaRPr lang="Arial" altLang="Arial" sz="100"/>
          </a:p>
          <a:p>
            <a:pPr marL="13970" algn="l" rtl="0" eaLnBrk="0">
              <a:lnSpc>
                <a:spcPct val="95000"/>
              </a:lnSpc>
            </a:pPr>
            <a:r>
              <a:rPr sz="1000" b="1" kern="0" spc="80">
                <a:solidFill>
                  <a:srgbClr val="0062B9">
                    <a:alpha val="100000"/>
                  </a:srgbClr>
                </a:solidFill>
                <a:latin typeface="SimHei"/>
                <a:ea typeface="SimHei"/>
                <a:cs typeface="SimHei"/>
              </a:rPr>
              <a:t>2</a:t>
            </a:r>
            <a:r>
              <a:rPr sz="1000" kern="0" spc="-180">
                <a:solidFill>
                  <a:srgbClr val="0062B9">
                    <a:alpha val="100000"/>
                  </a:srgbClr>
                </a:solidFill>
                <a:latin typeface="SimHei"/>
                <a:ea typeface="SimHei"/>
                <a:cs typeface="SimHei"/>
              </a:rPr>
              <a:t> </a:t>
            </a:r>
            <a:r>
              <a:rPr sz="1000" b="1" kern="0" spc="80">
                <a:solidFill>
                  <a:srgbClr val="0062B9">
                    <a:alpha val="100000"/>
                  </a:srgbClr>
                </a:solidFill>
                <a:latin typeface="SimHei"/>
                <a:ea typeface="SimHei"/>
                <a:cs typeface="SimHei"/>
              </a:rPr>
              <a:t>.</a:t>
            </a:r>
            <a:r>
              <a:rPr sz="1000" kern="0" spc="-270">
                <a:solidFill>
                  <a:srgbClr val="0062B9">
                    <a:alpha val="100000"/>
                  </a:srgbClr>
                </a:solidFill>
                <a:latin typeface="SimHei"/>
                <a:ea typeface="SimHei"/>
                <a:cs typeface="SimHei"/>
              </a:rPr>
              <a:t> </a:t>
            </a:r>
            <a:r>
              <a:rPr sz="1000" b="1" kern="0" spc="80">
                <a:solidFill>
                  <a:srgbClr val="0062B9">
                    <a:alpha val="100000"/>
                  </a:srgbClr>
                </a:solidFill>
                <a:latin typeface="SimHei"/>
                <a:ea typeface="SimHei"/>
                <a:cs typeface="SimHei"/>
              </a:rPr>
              <a:t>3</a:t>
            </a:r>
            <a:r>
              <a:rPr sz="1000" kern="0" spc="-230">
                <a:solidFill>
                  <a:srgbClr val="0062B9">
                    <a:alpha val="100000"/>
                  </a:srgbClr>
                </a:solidFill>
                <a:latin typeface="SimHei"/>
                <a:ea typeface="SimHei"/>
                <a:cs typeface="SimHei"/>
              </a:rPr>
              <a:t> </a:t>
            </a:r>
            <a:r>
              <a:rPr sz="1000" b="1" kern="0" spc="80">
                <a:solidFill>
                  <a:srgbClr val="0062B9">
                    <a:alpha val="100000"/>
                  </a:srgbClr>
                </a:solidFill>
                <a:latin typeface="SimHei"/>
                <a:ea typeface="SimHei"/>
                <a:cs typeface="SimHei"/>
              </a:rPr>
              <a:t>.</a:t>
            </a:r>
            <a:r>
              <a:rPr sz="1000" kern="0" spc="-280">
                <a:solidFill>
                  <a:srgbClr val="0062B9">
                    <a:alpha val="100000"/>
                  </a:srgbClr>
                </a:solidFill>
                <a:latin typeface="SimHei"/>
                <a:ea typeface="SimHei"/>
                <a:cs typeface="SimHei"/>
              </a:rPr>
              <a:t> </a:t>
            </a:r>
            <a:r>
              <a:rPr sz="1000" b="1" kern="0" spc="80">
                <a:solidFill>
                  <a:srgbClr val="0062B9">
                    <a:alpha val="100000"/>
                  </a:srgbClr>
                </a:solidFill>
                <a:latin typeface="SimHei"/>
                <a:ea typeface="SimHei"/>
                <a:cs typeface="SimHei"/>
              </a:rPr>
              <a:t>2现代可视化发展</a:t>
            </a:r>
            <a:endParaRPr lang="SimHei" altLang="SimHei" sz="1000"/>
          </a:p>
          <a:p>
            <a:pPr algn="l" rtl="0" eaLnBrk="0">
              <a:lnSpc>
                <a:spcPct val="112000"/>
              </a:lnSpc>
            </a:pPr>
            <a:endParaRPr lang="Arial" altLang="Arial" sz="1000"/>
          </a:p>
          <a:p>
            <a:pPr marL="12700" algn="l" rtl="0" eaLnBrk="0">
              <a:lnSpc>
                <a:spcPct val="139000"/>
              </a:lnSpc>
              <a:spcBef>
                <a:spcPts val="211"/>
              </a:spcBef>
            </a:pPr>
            <a:r>
              <a:rPr sz="700" kern="0" spc="110">
                <a:solidFill>
                  <a:srgbClr val="000000">
                    <a:alpha val="100000"/>
                  </a:srgbClr>
                </a:solidFill>
                <a:latin typeface="YouYuan"/>
                <a:ea typeface="YouYuan"/>
                <a:cs typeface="YouYuan"/>
              </a:rPr>
              <a:t>进入21世纪后，原有的可视化技</a:t>
            </a:r>
            <a:r>
              <a:rPr sz="700" kern="0" spc="100">
                <a:solidFill>
                  <a:srgbClr val="000000">
                    <a:alpha val="100000"/>
                  </a:srgbClr>
                </a:solidFill>
                <a:latin typeface="YouYuan"/>
                <a:ea typeface="YouYuan"/>
                <a:cs typeface="YouYuan"/>
              </a:rPr>
              <a:t>术已难以应对海量、高维、多源和动态的数据分析挑战。大数据、数据分析行业迎来了高速发展的时期，</a:t>
            </a:r>
            <a:r>
              <a:rPr sz="700" kern="0" spc="0">
                <a:solidFill>
                  <a:srgbClr val="000000">
                    <a:alpha val="100000"/>
                  </a:srgbClr>
                </a:solidFill>
                <a:latin typeface="YouYuan"/>
                <a:ea typeface="YouYuan"/>
                <a:cs typeface="YouYuan"/>
              </a:rPr>
              <a:t>  </a:t>
            </a:r>
            <a:r>
              <a:rPr sz="700" kern="0" spc="120">
                <a:solidFill>
                  <a:srgbClr val="000000">
                    <a:alpha val="100000"/>
                  </a:srgbClr>
                </a:solidFill>
                <a:latin typeface="YouYuan"/>
                <a:ea typeface="YouYuan"/>
                <a:cs typeface="YouYuan"/>
              </a:rPr>
              <a:t>国家与企业更加重视数据价值，强调数字化建设的重要性。人类需要综合可视化、图形学、数据挖掘以及</a:t>
            </a:r>
            <a:r>
              <a:rPr sz="700" kern="0" spc="110">
                <a:solidFill>
                  <a:srgbClr val="000000">
                    <a:alpha val="100000"/>
                  </a:srgbClr>
                </a:solidFill>
                <a:latin typeface="YouYuan"/>
                <a:ea typeface="YouYuan"/>
                <a:cs typeface="YouYuan"/>
              </a:rPr>
              <a:t>新的理论模型、用户交互手段</a:t>
            </a:r>
            <a:r>
              <a:rPr sz="700" kern="0" spc="0">
                <a:solidFill>
                  <a:srgbClr val="000000">
                    <a:alpha val="100000"/>
                  </a:srgbClr>
                </a:solidFill>
                <a:latin typeface="YouYuan"/>
                <a:ea typeface="YouYuan"/>
                <a:cs typeface="YouYuan"/>
              </a:rPr>
              <a:t>  </a:t>
            </a:r>
            <a:r>
              <a:rPr sz="700" kern="0" spc="110">
                <a:solidFill>
                  <a:srgbClr val="000000">
                    <a:alpha val="100000"/>
                  </a:srgbClr>
                </a:solidFill>
                <a:latin typeface="SimSun"/>
                <a:ea typeface="SimSun"/>
                <a:cs typeface="SimSun"/>
              </a:rPr>
              <a:t>等技术，辅助现代社会用户应对当下的挑战。可视分析</a:t>
            </a:r>
            <a:r>
              <a:rPr sz="700" kern="0" spc="100">
                <a:solidFill>
                  <a:srgbClr val="000000">
                    <a:alpha val="100000"/>
                  </a:srgbClr>
                </a:solidFill>
                <a:latin typeface="SimSun"/>
                <a:ea typeface="SimSun"/>
                <a:cs typeface="SimSun"/>
              </a:rPr>
              <a:t>学应运而生。</a:t>
            </a:r>
            <a:endParaRPr lang="SimSun" altLang="SimSun" sz="700"/>
          </a:p>
          <a:p>
            <a:pPr algn="l" rtl="0" eaLnBrk="0">
              <a:lnSpc>
                <a:spcPct val="132000"/>
              </a:lnSpc>
            </a:pPr>
            <a:endParaRPr lang="Arial" altLang="Arial" sz="1000"/>
          </a:p>
          <a:p>
            <a:pPr algn="l" rtl="0" eaLnBrk="0">
              <a:lnSpc>
                <a:spcPct val="179000"/>
              </a:lnSpc>
            </a:pPr>
            <a:endParaRPr lang="Arial" altLang="Arial" sz="100"/>
          </a:p>
          <a:p>
            <a:pPr marL="12700" algn="l" rtl="0" eaLnBrk="0">
              <a:lnSpc>
                <a:spcPct val="131000"/>
              </a:lnSpc>
            </a:pPr>
            <a:r>
              <a:rPr sz="700" kern="0" spc="140">
                <a:solidFill>
                  <a:srgbClr val="000000">
                    <a:alpha val="100000"/>
                  </a:srgbClr>
                </a:solidFill>
                <a:latin typeface="SimSun"/>
                <a:ea typeface="SimSun"/>
                <a:cs typeface="SimSun"/>
              </a:rPr>
              <a:t>可视分析学综合了图形学、</a:t>
            </a:r>
            <a:r>
              <a:rPr sz="700" kern="0" spc="130">
                <a:solidFill>
                  <a:srgbClr val="000000">
                    <a:alpha val="100000"/>
                  </a:srgbClr>
                </a:solidFill>
                <a:latin typeface="SimSun"/>
                <a:ea typeface="SimSun"/>
                <a:cs typeface="SimSun"/>
              </a:rPr>
              <a:t>数据挖掘和人机交互等技术，以可视交互界面为通道，将人的感知和认知能力以可视的方式融入数据处理</a:t>
            </a:r>
            <a:r>
              <a:rPr sz="700" kern="0" spc="0">
                <a:solidFill>
                  <a:srgbClr val="000000">
                    <a:alpha val="100000"/>
                  </a:srgbClr>
                </a:solidFill>
                <a:latin typeface="SimSun"/>
                <a:ea typeface="SimSun"/>
                <a:cs typeface="SimSun"/>
              </a:rPr>
              <a:t>  </a:t>
            </a:r>
            <a:r>
              <a:rPr sz="700" kern="0" spc="120">
                <a:solidFill>
                  <a:srgbClr val="000000">
                    <a:alpha val="100000"/>
                  </a:srgbClr>
                </a:solidFill>
                <a:latin typeface="SimSun"/>
                <a:ea typeface="SimSun"/>
                <a:cs typeface="SimSun"/>
              </a:rPr>
              <a:t>过程，形成人脑智能和机器智能的优势互补，建立螺旋式信息交流与知识提炼</a:t>
            </a:r>
            <a:r>
              <a:rPr sz="700" kern="0" spc="110">
                <a:solidFill>
                  <a:srgbClr val="000000">
                    <a:alpha val="100000"/>
                  </a:srgbClr>
                </a:solidFill>
                <a:latin typeface="SimSun"/>
                <a:ea typeface="SimSun"/>
                <a:cs typeface="SimSun"/>
              </a:rPr>
              <a:t>途径，完成有效的分析推理和决策。</a:t>
            </a:r>
            <a:endParaRPr lang="SimSun" altLang="SimSun" sz="700"/>
          </a:p>
        </p:txBody>
      </p:sp>
      <p:grpSp>
        <p:nvGrpSpPr>
          <p:cNvPr id="16" name="group 16"/>
          <p:cNvGrpSpPr/>
          <p:nvPr/>
        </p:nvGrpSpPr>
        <p:grpSpPr>
          <a:xfrm rot="21600000">
            <a:off x="5340387" y="5587964"/>
            <a:ext cx="2886054" cy="2000259"/>
            <a:chExt cx="2886054" cy="2000259"/>
          </a:xfrm>
        </p:grpSpPr>
        <p:pic>
          <p:nvPicPr>
            <p:cNvPr id="158" name="picture 158"/>
            <p:cNvPicPr>
              <a:picLocks noChangeAspect="1"/>
            </p:cNvPicPr>
            <p:nvPr/>
          </p:nvPicPr>
          <p:blipFill>
            <a:blip r:embed="rId2"/>
            <a:stretch>
              <a:fillRect/>
            </a:stretch>
          </p:blipFill>
          <p:spPr>
            <a:xfrm rot="21600000">
              <a:off x="0" y="0"/>
              <a:ext cx="2851083" cy="2000259"/>
            </a:xfrm>
            <a:prstGeom prst="rect">
              <a:avLst/>
            </a:prstGeom>
          </p:spPr>
        </p:pic>
        <p:sp>
          <p:nvSpPr>
            <p:cNvPr id="160" name="textbox 160"/>
            <p:cNvSpPr/>
            <p:nvPr/>
          </p:nvSpPr>
          <p:spPr>
            <a:xfrm>
              <a:off x="139642" y="67376"/>
              <a:ext cx="2759710" cy="1912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682750" algn="l" rtl="0" eaLnBrk="0">
                <a:lnSpc>
                  <a:spcPts val="846"/>
                </a:lnSpc>
              </a:pPr>
              <a:r>
                <a:rPr sz="700" kern="0" spc="-30">
                  <a:solidFill>
                    <a:srgbClr val="0A75D3">
                      <a:alpha val="100000"/>
                    </a:srgbClr>
                  </a:solidFill>
                  <a:latin typeface="SimSun"/>
                  <a:ea typeface="SimSun"/>
                  <a:cs typeface="SimSun"/>
                </a:rPr>
                <a:t>资料来源：《数据可视</a:t>
              </a:r>
              <a:r>
                <a:rPr sz="700" kern="0" spc="-40">
                  <a:solidFill>
                    <a:srgbClr val="0A75D3">
                      <a:alpha val="100000"/>
                    </a:srgbClr>
                  </a:solidFill>
                  <a:latin typeface="SimSun"/>
                  <a:ea typeface="SimSun"/>
                  <a:cs typeface="SimSun"/>
                </a:rPr>
                <a:t>化》</a:t>
              </a:r>
              <a:endParaRPr lang="SimSun" altLang="SimSun" sz="700"/>
            </a:p>
            <a:p>
              <a:pPr marL="996314" algn="l" rtl="0" eaLnBrk="0">
                <a:lnSpc>
                  <a:spcPct val="96000"/>
                </a:lnSpc>
                <a:spcBef>
                  <a:spcPts val="959"/>
                </a:spcBef>
              </a:pPr>
              <a:r>
                <a:rPr sz="1000" kern="0" spc="20">
                  <a:solidFill>
                    <a:srgbClr val="FFFFFF">
                      <a:alpha val="100000"/>
                    </a:srgbClr>
                  </a:solidFill>
                  <a:latin typeface="SimHei"/>
                  <a:ea typeface="SimHei"/>
                  <a:cs typeface="SimHei"/>
                </a:rPr>
                <a:t>可视化</a:t>
              </a:r>
              <a:endParaRPr lang="SimHei" altLang="SimHei" sz="1000"/>
            </a:p>
            <a:p>
              <a:pPr algn="l" rtl="0" eaLnBrk="0">
                <a:lnSpc>
                  <a:spcPct val="156000"/>
                </a:lnSpc>
              </a:pPr>
              <a:endParaRPr lang="Arial" altLang="Arial" sz="1000"/>
            </a:p>
            <a:p>
              <a:pPr marL="1778000" algn="l" rtl="0" eaLnBrk="0">
                <a:lnSpc>
                  <a:spcPts val="855"/>
                </a:lnSpc>
                <a:spcBef>
                  <a:spcPts val="219"/>
                </a:spcBef>
              </a:pPr>
              <a:r>
                <a:rPr sz="700" kern="0" spc="90">
                  <a:solidFill>
                    <a:srgbClr val="000000">
                      <a:alpha val="100000"/>
                    </a:srgbClr>
                  </a:solidFill>
                  <a:latin typeface="SimHei"/>
                  <a:ea typeface="SimHei"/>
                  <a:cs typeface="SimHei"/>
                </a:rPr>
                <a:t>信息可视化</a:t>
              </a:r>
              <a:endParaRPr lang="SimHei" altLang="SimHei" sz="700"/>
            </a:p>
            <a:p>
              <a:pPr marL="1727200" indent="50800" algn="l" rtl="0" eaLnBrk="0">
                <a:lnSpc>
                  <a:spcPct val="125000"/>
                </a:lnSpc>
                <a:spcBef>
                  <a:spcPts val="244"/>
                </a:spcBef>
              </a:pPr>
              <a:r>
                <a:rPr sz="700" kern="0" spc="90">
                  <a:solidFill>
                    <a:srgbClr val="000000">
                      <a:alpha val="100000"/>
                    </a:srgbClr>
                  </a:solidFill>
                  <a:latin typeface="SimHei"/>
                  <a:ea typeface="SimHei"/>
                  <a:cs typeface="SimHei"/>
                </a:rPr>
                <a:t>科学可视化</a:t>
              </a:r>
              <a:r>
                <a:rPr sz="700" kern="0" spc="0">
                  <a:solidFill>
                    <a:srgbClr val="000000">
                      <a:alpha val="100000"/>
                    </a:srgbClr>
                  </a:solidFill>
                  <a:latin typeface="SimHei"/>
                  <a:ea typeface="SimHei"/>
                  <a:cs typeface="SimHei"/>
                </a:rPr>
                <a:t>           </a:t>
              </a:r>
              <a:r>
                <a:rPr sz="700" kern="0" spc="100">
                  <a:solidFill>
                    <a:srgbClr val="000000">
                      <a:alpha val="100000"/>
                    </a:srgbClr>
                  </a:solidFill>
                  <a:latin typeface="SimHei"/>
                  <a:ea typeface="SimHei"/>
                  <a:cs typeface="SimHei"/>
                </a:rPr>
                <a:t>计算机图形学</a:t>
              </a:r>
              <a:endParaRPr lang="SimHei" altLang="SimHei" sz="700"/>
            </a:p>
            <a:p>
              <a:pPr algn="l" rtl="0" eaLnBrk="0">
                <a:lnSpc>
                  <a:spcPct val="115000"/>
                </a:lnSpc>
              </a:pPr>
              <a:endParaRPr lang="Arial" altLang="Arial" sz="1000"/>
            </a:p>
            <a:p>
              <a:pPr algn="l" rtl="0" eaLnBrk="0">
                <a:lnSpc>
                  <a:spcPct val="115000"/>
                </a:lnSpc>
              </a:pPr>
              <a:endParaRPr lang="Arial" altLang="Arial" sz="1000"/>
            </a:p>
            <a:p>
              <a:pPr marL="12700" algn="l" rtl="0" eaLnBrk="0">
                <a:lnSpc>
                  <a:spcPct val="96000"/>
                </a:lnSpc>
                <a:spcBef>
                  <a:spcPts val="305"/>
                </a:spcBef>
              </a:pPr>
              <a:r>
                <a:rPr sz="1000" kern="0" spc="60">
                  <a:solidFill>
                    <a:srgbClr val="FFFFFF">
                      <a:alpha val="100000"/>
                    </a:srgbClr>
                  </a:solidFill>
                  <a:latin typeface="SimHei"/>
                  <a:ea typeface="SimHei"/>
                  <a:cs typeface="SimHei"/>
                </a:rPr>
                <a:t>数据分析</a:t>
              </a:r>
              <a:endParaRPr lang="SimHei" altLang="SimHei" sz="1000"/>
            </a:p>
            <a:p>
              <a:pPr marL="920750" algn="l" rtl="0" eaLnBrk="0">
                <a:lnSpc>
                  <a:spcPct val="91000"/>
                </a:lnSpc>
                <a:spcBef>
                  <a:spcPts val="490"/>
                </a:spcBef>
              </a:pPr>
              <a:r>
                <a:rPr sz="700" kern="0" spc="90">
                  <a:solidFill>
                    <a:srgbClr val="000000">
                      <a:alpha val="100000"/>
                    </a:srgbClr>
                  </a:solidFill>
                  <a:latin typeface="SimHei"/>
                  <a:ea typeface="SimHei"/>
                  <a:cs typeface="SimHei"/>
                </a:rPr>
                <a:t>人机交互</a:t>
              </a:r>
              <a:endParaRPr lang="SimHei" altLang="SimHei" sz="700"/>
            </a:p>
            <a:p>
              <a:pPr marL="920750" algn="l" rtl="0" eaLnBrk="0">
                <a:lnSpc>
                  <a:spcPts val="1138"/>
                </a:lnSpc>
              </a:pPr>
              <a:r>
                <a:rPr sz="700" kern="0" spc="90">
                  <a:solidFill>
                    <a:srgbClr val="000000">
                      <a:alpha val="100000"/>
                    </a:srgbClr>
                  </a:solidFill>
                  <a:latin typeface="SimHei"/>
                  <a:ea typeface="SimHei"/>
                  <a:cs typeface="SimHei"/>
                </a:rPr>
                <a:t>认知科学</a:t>
              </a:r>
              <a:endParaRPr lang="SimHei" altLang="SimHei" sz="700"/>
            </a:p>
          </p:txBody>
        </p:sp>
      </p:grpSp>
      <p:sp>
        <p:nvSpPr>
          <p:cNvPr id="162" name="textbox 162"/>
          <p:cNvSpPr/>
          <p:nvPr/>
        </p:nvSpPr>
        <p:spPr>
          <a:xfrm>
            <a:off x="2095519" y="1527549"/>
            <a:ext cx="6188075" cy="965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960"/>
              </a:lnSpc>
            </a:pPr>
            <a:endParaRPr lang="Arial" altLang="Arial" sz="100"/>
          </a:p>
          <a:p>
            <a:pPr marL="12700" algn="l" rtl="0" eaLnBrk="0">
              <a:lnSpc>
                <a:spcPct val="124000"/>
              </a:lnSpc>
            </a:pPr>
            <a:r>
              <a:rPr sz="700" kern="0" spc="130">
                <a:solidFill>
                  <a:srgbClr val="000000">
                    <a:alpha val="100000"/>
                  </a:srgbClr>
                </a:solidFill>
                <a:latin typeface="SimSun"/>
                <a:ea typeface="SimSun"/>
                <a:cs typeface="SimSun"/>
              </a:rPr>
              <a:t>概念图等图形发展迅猛，人们掌握了整套的统计数据可视化工具。同时，关于社会、地理、医学和经济的统计数据也越来越多。随着</a:t>
            </a:r>
            <a:r>
              <a:rPr sz="700" kern="0" spc="10">
                <a:solidFill>
                  <a:srgbClr val="000000">
                    <a:alpha val="100000"/>
                  </a:srgbClr>
                </a:solidFill>
                <a:latin typeface="SimSun"/>
                <a:ea typeface="SimSun"/>
                <a:cs typeface="SimSun"/>
              </a:rPr>
              <a:t>  </a:t>
            </a:r>
            <a:r>
              <a:rPr sz="700" kern="0" spc="110">
                <a:solidFill>
                  <a:srgbClr val="000000">
                    <a:alpha val="100000"/>
                  </a:srgbClr>
                </a:solidFill>
                <a:latin typeface="YouYuan"/>
                <a:ea typeface="YouYuan"/>
                <a:cs typeface="YouYuan"/>
              </a:rPr>
              <a:t>统计图表的持续发展，人类进行可视化思考的方式也不断推陈出新。</a:t>
            </a:r>
            <a:endParaRPr lang="YouYuan" altLang="YouYuan" sz="700"/>
          </a:p>
          <a:p>
            <a:pPr algn="l" rtl="0" eaLnBrk="0">
              <a:lnSpc>
                <a:spcPct val="137000"/>
              </a:lnSpc>
            </a:pPr>
            <a:endParaRPr lang="Arial" altLang="Arial" sz="1000"/>
          </a:p>
          <a:p>
            <a:pPr marL="12700" algn="l" rtl="0" eaLnBrk="0">
              <a:lnSpc>
                <a:spcPct val="128000"/>
              </a:lnSpc>
              <a:spcBef>
                <a:spcPts val="212"/>
              </a:spcBef>
            </a:pPr>
            <a:r>
              <a:rPr sz="700" kern="0" spc="110">
                <a:solidFill>
                  <a:srgbClr val="000000">
                    <a:alpha val="100000"/>
                  </a:srgbClr>
                </a:solidFill>
                <a:latin typeface="YouYuan"/>
                <a:ea typeface="YouYuan"/>
                <a:cs typeface="YouYuan"/>
              </a:rPr>
              <a:t>20世纪，个人计算机的普及使得人们逐渐开始采用计算机编程的方式实现可视化。20世纪70年代以后，桌面操作系统、计算机图形学、</a:t>
            </a:r>
            <a:r>
              <a:rPr sz="700" kern="0" spc="0">
                <a:solidFill>
                  <a:srgbClr val="000000">
                    <a:alpha val="100000"/>
                  </a:srgbClr>
                </a:solidFill>
                <a:latin typeface="YouYuan"/>
                <a:ea typeface="YouYuan"/>
                <a:cs typeface="YouYuan"/>
              </a:rPr>
              <a:t>  </a:t>
            </a:r>
            <a:r>
              <a:rPr sz="700" kern="0" spc="120">
                <a:solidFill>
                  <a:srgbClr val="000000">
                    <a:alpha val="100000"/>
                  </a:srgbClr>
                </a:solidFill>
                <a:latin typeface="SimHei"/>
                <a:ea typeface="SimHei"/>
                <a:cs typeface="SimHei"/>
              </a:rPr>
              <a:t>图形显示设备、人机交互等技术的发展，激</a:t>
            </a:r>
            <a:r>
              <a:rPr sz="700" kern="0" spc="110">
                <a:solidFill>
                  <a:srgbClr val="000000">
                    <a:alpha val="100000"/>
                  </a:srgbClr>
                </a:solidFill>
                <a:latin typeface="SimHei"/>
                <a:ea typeface="SimHei"/>
                <a:cs typeface="SimHei"/>
              </a:rPr>
              <a:t>发了人们通过编程实现交互式可视化的热情。</a:t>
            </a:r>
            <a:endParaRPr lang="SimHei" altLang="SimHei" sz="700"/>
          </a:p>
          <a:p>
            <a:pPr algn="l" rtl="0" eaLnBrk="0">
              <a:lnSpc>
                <a:spcPct val="129000"/>
              </a:lnSpc>
            </a:pPr>
            <a:endParaRPr lang="Arial" altLang="Arial" sz="300"/>
          </a:p>
          <a:p>
            <a:pPr marL="5079365" algn="l" rtl="0" eaLnBrk="0">
              <a:lnSpc>
                <a:spcPts val="846"/>
              </a:lnSpc>
            </a:pPr>
            <a:r>
              <a:rPr sz="700" kern="0" spc="-40">
                <a:solidFill>
                  <a:srgbClr val="0A75D3">
                    <a:alpha val="100000"/>
                  </a:srgbClr>
                </a:solidFill>
                <a:latin typeface="SimSun"/>
                <a:ea typeface="SimSun"/>
                <a:cs typeface="SimSun"/>
              </a:rPr>
              <a:t>资料来源：《数据可视化》</a:t>
            </a:r>
            <a:endParaRPr lang="SimSun" altLang="SimSun" sz="700"/>
          </a:p>
        </p:txBody>
      </p:sp>
      <p:grpSp>
        <p:nvGrpSpPr>
          <p:cNvPr id="18" name="group 18"/>
          <p:cNvGrpSpPr/>
          <p:nvPr/>
        </p:nvGrpSpPr>
        <p:grpSpPr>
          <a:xfrm rot="21600000">
            <a:off x="2444737" y="5524471"/>
            <a:ext cx="2393980" cy="2349579"/>
            <a:chExt cx="2393980" cy="2349579"/>
          </a:xfrm>
        </p:grpSpPr>
        <p:pic>
          <p:nvPicPr>
            <p:cNvPr id="164" name="picture 164"/>
            <p:cNvPicPr>
              <a:picLocks noChangeAspect="1"/>
            </p:cNvPicPr>
            <p:nvPr/>
          </p:nvPicPr>
          <p:blipFill>
            <a:blip r:embed="rId3"/>
            <a:stretch>
              <a:fillRect/>
            </a:stretch>
          </p:blipFill>
          <p:spPr>
            <a:xfrm rot="21600000">
              <a:off x="0" y="0"/>
              <a:ext cx="2393980" cy="2349579"/>
            </a:xfrm>
            <a:prstGeom prst="rect">
              <a:avLst/>
            </a:prstGeom>
          </p:spPr>
        </p:pic>
        <p:sp>
          <p:nvSpPr>
            <p:cNvPr id="166" name="textbox 166"/>
            <p:cNvSpPr/>
            <p:nvPr/>
          </p:nvSpPr>
          <p:spPr>
            <a:xfrm>
              <a:off x="76204" y="276926"/>
              <a:ext cx="2067560" cy="1818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009650" algn="l" rtl="0" eaLnBrk="0">
                <a:lnSpc>
                  <a:spcPts val="858"/>
                </a:lnSpc>
              </a:pPr>
              <a:r>
                <a:rPr sz="700" kern="0" spc="70">
                  <a:solidFill>
                    <a:srgbClr val="FFFFFF">
                      <a:alpha val="100000"/>
                    </a:srgbClr>
                  </a:solidFill>
                  <a:latin typeface="SimHei"/>
                  <a:ea typeface="SimHei"/>
                  <a:cs typeface="SimHei"/>
                </a:rPr>
                <a:t>信息分析</a:t>
              </a:r>
              <a:endParaRPr lang="SimHei" altLang="SimHei" sz="700"/>
            </a:p>
            <a:p>
              <a:pPr marL="457200" algn="l" rtl="0" eaLnBrk="0">
                <a:lnSpc>
                  <a:spcPts val="858"/>
                </a:lnSpc>
                <a:spcBef>
                  <a:spcPts val="242"/>
                </a:spcBef>
              </a:pPr>
              <a:r>
                <a:rPr sz="700" kern="0" spc="120">
                  <a:solidFill>
                    <a:srgbClr val="FFFFFF">
                      <a:alpha val="100000"/>
                    </a:srgbClr>
                  </a:solidFill>
                  <a:latin typeface="SimHei"/>
                  <a:ea typeface="SimHei"/>
                  <a:cs typeface="SimHei"/>
                </a:rPr>
                <a:t>地理分析</a:t>
              </a:r>
              <a:endParaRPr lang="SimHei" altLang="SimHei" sz="700"/>
            </a:p>
            <a:p>
              <a:pPr marL="1517014" algn="l" rtl="0" eaLnBrk="0">
                <a:lnSpc>
                  <a:spcPts val="852"/>
                </a:lnSpc>
                <a:spcBef>
                  <a:spcPts val="437"/>
                </a:spcBef>
              </a:pPr>
              <a:r>
                <a:rPr sz="700" kern="0" spc="110">
                  <a:solidFill>
                    <a:srgbClr val="FFFFFF">
                      <a:alpha val="100000"/>
                    </a:srgbClr>
                  </a:solidFill>
                  <a:latin typeface="SimHei"/>
                  <a:ea typeface="SimHei"/>
                  <a:cs typeface="SimHei"/>
                </a:rPr>
                <a:t>科学分析</a:t>
              </a:r>
              <a:endParaRPr lang="SimHei" altLang="SimHei" sz="700"/>
            </a:p>
            <a:p>
              <a:pPr marL="12700" algn="l" rtl="0" eaLnBrk="0">
                <a:lnSpc>
                  <a:spcPct val="91000"/>
                </a:lnSpc>
                <a:spcBef>
                  <a:spcPts val="902"/>
                </a:spcBef>
              </a:pPr>
              <a:r>
                <a:rPr sz="700" kern="0" spc="100">
                  <a:solidFill>
                    <a:srgbClr val="FFFFFF">
                      <a:alpha val="100000"/>
                    </a:srgbClr>
                  </a:solidFill>
                  <a:latin typeface="SimHei"/>
                  <a:ea typeface="SimHei"/>
                  <a:cs typeface="SimHei"/>
                </a:rPr>
                <a:t>感知与认知</a:t>
              </a:r>
              <a:endParaRPr lang="SimHei" altLang="SimHei" sz="700"/>
            </a:p>
            <a:p>
              <a:pPr marL="165100" algn="l" rtl="0" eaLnBrk="0">
                <a:lnSpc>
                  <a:spcPts val="1241"/>
                </a:lnSpc>
              </a:pPr>
              <a:r>
                <a:rPr sz="700" kern="0" spc="0">
                  <a:solidFill>
                    <a:srgbClr val="FFFFFF">
                      <a:alpha val="100000"/>
                    </a:srgbClr>
                  </a:solidFill>
                  <a:latin typeface="SimHei"/>
                  <a:ea typeface="SimHei"/>
                  <a:cs typeface="SimHei"/>
                </a:rPr>
                <a:t>科</a:t>
              </a:r>
              <a:r>
                <a:rPr sz="700" kern="0" spc="-60">
                  <a:solidFill>
                    <a:srgbClr val="FFFFFF">
                      <a:alpha val="100000"/>
                    </a:srgbClr>
                  </a:solidFill>
                  <a:latin typeface="SimHei"/>
                  <a:ea typeface="SimHei"/>
                  <a:cs typeface="SimHei"/>
                </a:rPr>
                <a:t> </a:t>
              </a:r>
              <a:r>
                <a:rPr sz="700" kern="0" spc="0">
                  <a:solidFill>
                    <a:srgbClr val="FFFFFF">
                      <a:alpha val="100000"/>
                    </a:srgbClr>
                  </a:solidFill>
                  <a:latin typeface="SimHei"/>
                  <a:ea typeface="SimHei"/>
                  <a:cs typeface="SimHei"/>
                </a:rPr>
                <a:t>学</a:t>
              </a:r>
              <a:endParaRPr lang="SimHei" altLang="SimHei" sz="700"/>
            </a:p>
            <a:p>
              <a:pPr marL="660400" algn="l" rtl="0" eaLnBrk="0">
                <a:lnSpc>
                  <a:spcPct val="85000"/>
                </a:lnSpc>
                <a:spcBef>
                  <a:spcPts val="847"/>
                </a:spcBef>
              </a:pPr>
              <a:r>
                <a:rPr sz="1000" kern="0" spc="30">
                  <a:solidFill>
                    <a:srgbClr val="FFFFFF">
                      <a:alpha val="100000"/>
                    </a:srgbClr>
                  </a:solidFill>
                  <a:latin typeface="SimHei"/>
                  <a:ea typeface="SimHei"/>
                  <a:cs typeface="SimHei"/>
                </a:rPr>
                <a:t>可视分析的范畴</a:t>
              </a:r>
              <a:endParaRPr lang="SimHei" altLang="SimHei" sz="1000"/>
            </a:p>
            <a:p>
              <a:pPr marL="76200" algn="l" rtl="0" eaLnBrk="0">
                <a:lnSpc>
                  <a:spcPts val="1286"/>
                </a:lnSpc>
              </a:pPr>
              <a:r>
                <a:rPr sz="700" kern="0" spc="100">
                  <a:solidFill>
                    <a:srgbClr val="FFFFFF">
                      <a:alpha val="100000"/>
                    </a:srgbClr>
                  </a:solidFill>
                  <a:latin typeface="SimHei"/>
                  <a:ea typeface="SimHei"/>
                  <a:cs typeface="SimHei"/>
                </a:rPr>
                <a:t>表达、作业</a:t>
              </a:r>
              <a:endParaRPr lang="SimHei" altLang="SimHei" sz="700"/>
            </a:p>
            <a:p>
              <a:pPr marL="158750" algn="l" rtl="0" eaLnBrk="0">
                <a:lnSpc>
                  <a:spcPts val="855"/>
                </a:lnSpc>
                <a:spcBef>
                  <a:spcPts val="489"/>
                </a:spcBef>
              </a:pPr>
              <a:r>
                <a:rPr sz="700" kern="0" spc="120">
                  <a:solidFill>
                    <a:srgbClr val="FFFFFF">
                      <a:alpha val="100000"/>
                    </a:srgbClr>
                  </a:solidFill>
                  <a:latin typeface="SimHei"/>
                  <a:ea typeface="SimHei"/>
                  <a:cs typeface="SimHei"/>
                </a:rPr>
                <a:t>和传播</a:t>
              </a:r>
              <a:endParaRPr lang="SimHei" altLang="SimHei" sz="700"/>
            </a:p>
            <a:p>
              <a:pPr algn="r" rtl="0" eaLnBrk="0">
                <a:lnSpc>
                  <a:spcPts val="852"/>
                </a:lnSpc>
                <a:spcBef>
                  <a:spcPts val="292"/>
                </a:spcBef>
              </a:pPr>
              <a:r>
                <a:rPr sz="700" kern="0" spc="100">
                  <a:solidFill>
                    <a:srgbClr val="0053A7">
                      <a:alpha val="100000"/>
                    </a:srgbClr>
                  </a:solidFill>
                  <a:latin typeface="SimHei"/>
                  <a:ea typeface="SimHei"/>
                  <a:cs typeface="SimHei"/>
                </a:rPr>
                <a:t>知识发现</a:t>
              </a:r>
              <a:endParaRPr lang="SimHei" altLang="SimHei" sz="700"/>
            </a:p>
            <a:p>
              <a:pPr marL="469265" algn="l" rtl="0" eaLnBrk="0">
                <a:lnSpc>
                  <a:spcPct val="91000"/>
                </a:lnSpc>
                <a:spcBef>
                  <a:spcPts val="400"/>
                </a:spcBef>
              </a:pPr>
              <a:r>
                <a:rPr sz="700" kern="0" spc="100">
                  <a:solidFill>
                    <a:srgbClr val="FFFFFF">
                      <a:alpha val="100000"/>
                    </a:srgbClr>
                  </a:solidFill>
                  <a:latin typeface="SimHei"/>
                  <a:ea typeface="SimHei"/>
                  <a:cs typeface="SimHei"/>
                </a:rPr>
                <a:t>数据管理和</a:t>
              </a:r>
              <a:endParaRPr lang="SimHei" altLang="SimHei" sz="700"/>
            </a:p>
            <a:p>
              <a:pPr marL="501015" algn="l" rtl="0" eaLnBrk="0">
                <a:lnSpc>
                  <a:spcPts val="1149"/>
                </a:lnSpc>
              </a:pPr>
              <a:r>
                <a:rPr sz="700" kern="0" spc="110">
                  <a:solidFill>
                    <a:srgbClr val="FFFFFF">
                      <a:alpha val="100000"/>
                    </a:srgbClr>
                  </a:solidFill>
                  <a:latin typeface="SimHei"/>
                  <a:ea typeface="SimHei"/>
                  <a:cs typeface="SimHei"/>
                </a:rPr>
                <a:t>知识表达</a:t>
              </a:r>
              <a:endParaRPr lang="SimHei" altLang="SimHei" sz="700"/>
            </a:p>
          </p:txBody>
        </p:sp>
      </p:grpSp>
      <p:pic>
        <p:nvPicPr>
          <p:cNvPr id="168" name="picture 168"/>
          <p:cNvPicPr>
            <a:picLocks noChangeAspect="1"/>
          </p:cNvPicPr>
          <p:nvPr/>
        </p:nvPicPr>
        <p:blipFill>
          <a:blip r:embed="rId4"/>
          <a:stretch>
            <a:fillRect/>
          </a:stretch>
        </p:blipFill>
        <p:spPr>
          <a:xfrm rot="21600000">
            <a:off x="2336809" y="2501921"/>
            <a:ext cx="5505409" cy="952509"/>
          </a:xfrm>
          <a:prstGeom prst="rect">
            <a:avLst/>
          </a:prstGeom>
        </p:spPr>
      </p:pic>
      <p:sp>
        <p:nvSpPr>
          <p:cNvPr id="170" name="textbox 170"/>
          <p:cNvSpPr/>
          <p:nvPr/>
        </p:nvSpPr>
        <p:spPr>
          <a:xfrm>
            <a:off x="2095519" y="8450900"/>
            <a:ext cx="6188709" cy="485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498"/>
              </a:lnSpc>
            </a:pPr>
            <a:endParaRPr lang="Arial" altLang="Arial" sz="100"/>
          </a:p>
          <a:p>
            <a:pPr marL="12700" algn="l" rtl="0" eaLnBrk="0">
              <a:lnSpc>
                <a:spcPct val="144000"/>
              </a:lnSpc>
            </a:pPr>
            <a:r>
              <a:rPr sz="700" kern="0" spc="130">
                <a:solidFill>
                  <a:srgbClr val="000000">
                    <a:alpha val="100000"/>
                  </a:srgbClr>
                </a:solidFill>
                <a:latin typeface="SimHei"/>
                <a:ea typeface="SimHei"/>
                <a:cs typeface="SimHei"/>
              </a:rPr>
              <a:t>从2004年起，研究界和工业界都在沿着面向实际数据库、基于可视化的分析推理</a:t>
            </a:r>
            <a:r>
              <a:rPr sz="700" kern="0" spc="120">
                <a:solidFill>
                  <a:srgbClr val="000000">
                    <a:alpha val="100000"/>
                  </a:srgbClr>
                </a:solidFill>
                <a:latin typeface="SimHei"/>
                <a:ea typeface="SimHei"/>
                <a:cs typeface="SimHei"/>
              </a:rPr>
              <a:t>与决策、解决实际问题等方向发展。与此同时，软件</a:t>
            </a:r>
            <a:r>
              <a:rPr sz="700" kern="0" spc="-10">
                <a:solidFill>
                  <a:srgbClr val="000000">
                    <a:alpha val="100000"/>
                  </a:srgbClr>
                </a:solidFill>
                <a:latin typeface="SimHei"/>
                <a:ea typeface="SimHei"/>
                <a:cs typeface="SimHei"/>
              </a:rPr>
              <a:t>  </a:t>
            </a:r>
            <a:r>
              <a:rPr sz="700" kern="0" spc="110">
                <a:solidFill>
                  <a:srgbClr val="000000">
                    <a:alpha val="100000"/>
                  </a:srgbClr>
                </a:solidFill>
                <a:latin typeface="SimHei"/>
                <a:ea typeface="SimHei"/>
                <a:cs typeface="SimHei"/>
              </a:rPr>
              <a:t>行业也受到推动，可视化的基础平台和</a:t>
            </a:r>
            <a:r>
              <a:rPr sz="700" kern="0" spc="100">
                <a:solidFill>
                  <a:srgbClr val="000000">
                    <a:alpha val="100000"/>
                  </a:srgbClr>
                </a:solidFill>
                <a:latin typeface="SimHei"/>
                <a:ea typeface="SimHei"/>
                <a:cs typeface="SimHei"/>
              </a:rPr>
              <a:t>架构、常用的可视化软件和系统迅速发展，并且按照可视化对象划分为医学可视化、科学可视化、</a:t>
            </a:r>
            <a:r>
              <a:rPr sz="700" kern="0" spc="-10">
                <a:solidFill>
                  <a:srgbClr val="000000">
                    <a:alpha val="100000"/>
                  </a:srgbClr>
                </a:solidFill>
                <a:latin typeface="SimHei"/>
                <a:ea typeface="SimHei"/>
                <a:cs typeface="SimHei"/>
              </a:rPr>
              <a:t>  </a:t>
            </a:r>
            <a:r>
              <a:rPr sz="700" kern="0" spc="120">
                <a:solidFill>
                  <a:srgbClr val="000000">
                    <a:alpha val="100000"/>
                  </a:srgbClr>
                </a:solidFill>
                <a:latin typeface="SimHei"/>
                <a:ea typeface="SimHei"/>
                <a:cs typeface="SimHei"/>
              </a:rPr>
              <a:t>信息可视化和可视分析四个</a:t>
            </a:r>
            <a:r>
              <a:rPr sz="700" kern="0" spc="110">
                <a:solidFill>
                  <a:srgbClr val="000000">
                    <a:alpha val="100000"/>
                  </a:srgbClr>
                </a:solidFill>
                <a:latin typeface="SimHei"/>
                <a:ea typeface="SimHei"/>
                <a:cs typeface="SimHei"/>
              </a:rPr>
              <a:t>类别，在各行各业中帮助人们解决实际问题。</a:t>
            </a:r>
            <a:endParaRPr lang="SimHei" altLang="SimHei" sz="700"/>
          </a:p>
        </p:txBody>
      </p:sp>
      <p:sp>
        <p:nvSpPr>
          <p:cNvPr id="172" name="rect"/>
          <p:cNvSpPr/>
          <p:nvPr/>
        </p:nvSpPr>
        <p:spPr>
          <a:xfrm>
            <a:off x="1460497" y="406422"/>
            <a:ext cx="5295920" cy="330145"/>
          </a:xfrm>
          <a:prstGeom prst="rect">
            <a:avLst/>
          </a:prstGeom>
          <a:solidFill>
            <a:srgbClr val="22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textbox 174"/>
          <p:cNvSpPr/>
          <p:nvPr/>
        </p:nvSpPr>
        <p:spPr>
          <a:xfrm>
            <a:off x="5474983" y="3158039"/>
            <a:ext cx="848360" cy="2673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190500" algn="l" rtl="0" eaLnBrk="0">
              <a:lnSpc>
                <a:spcPct val="83000"/>
              </a:lnSpc>
            </a:pPr>
            <a:r>
              <a:rPr sz="700" b="1" kern="0" spc="0">
                <a:solidFill>
                  <a:srgbClr val="0062B9">
                    <a:alpha val="100000"/>
                  </a:srgbClr>
                </a:solidFill>
                <a:latin typeface="SimSun"/>
                <a:ea typeface="SimSun"/>
                <a:cs typeface="SimSun"/>
              </a:rPr>
              <a:t>1950-1974</a:t>
            </a:r>
            <a:endParaRPr lang="SimSun" altLang="SimSun" sz="700"/>
          </a:p>
          <a:p>
            <a:pPr algn="l" rtl="0" eaLnBrk="0">
              <a:lnSpc>
                <a:spcPct val="146000"/>
              </a:lnSpc>
            </a:pPr>
            <a:endParaRPr lang="Arial" altLang="Arial" sz="200"/>
          </a:p>
          <a:p>
            <a:pPr marL="12700" algn="l" rtl="0" eaLnBrk="0">
              <a:lnSpc>
                <a:spcPts val="852"/>
              </a:lnSpc>
              <a:spcBef>
                <a:spcPts val="1"/>
              </a:spcBef>
            </a:pPr>
            <a:r>
              <a:rPr sz="700" b="1" kern="0" spc="10">
                <a:solidFill>
                  <a:srgbClr val="000000">
                    <a:alpha val="100000"/>
                  </a:srgbClr>
                </a:solidFill>
                <a:latin typeface="SimHei"/>
                <a:ea typeface="SimHei"/>
                <a:cs typeface="SimHei"/>
              </a:rPr>
              <a:t>多维信息的可视编码</a:t>
            </a:r>
            <a:endParaRPr lang="SimHei" altLang="SimHei" sz="700"/>
          </a:p>
        </p:txBody>
      </p:sp>
      <p:sp>
        <p:nvSpPr>
          <p:cNvPr id="176" name="textbox 176"/>
          <p:cNvSpPr/>
          <p:nvPr/>
        </p:nvSpPr>
        <p:spPr>
          <a:xfrm>
            <a:off x="5651472" y="6296002"/>
            <a:ext cx="431800" cy="4273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832"/>
              </a:lnSpc>
            </a:pPr>
            <a:endParaRPr lang="Arial" altLang="Arial" sz="100"/>
          </a:p>
          <a:p>
            <a:pPr marL="12700" algn="l" rtl="0" eaLnBrk="0">
              <a:lnSpc>
                <a:spcPct val="126000"/>
              </a:lnSpc>
            </a:pPr>
            <a:r>
              <a:rPr sz="700" kern="0" spc="90">
                <a:solidFill>
                  <a:srgbClr val="000000">
                    <a:alpha val="100000"/>
                  </a:srgbClr>
                </a:solidFill>
                <a:latin typeface="SimHei"/>
                <a:ea typeface="SimHei"/>
                <a:cs typeface="SimHei"/>
              </a:rPr>
              <a:t>信息获取</a:t>
            </a:r>
            <a:r>
              <a:rPr sz="700" kern="0" spc="-10">
                <a:solidFill>
                  <a:srgbClr val="000000">
                    <a:alpha val="100000"/>
                  </a:srgbClr>
                </a:solidFill>
                <a:latin typeface="SimHei"/>
                <a:ea typeface="SimHei"/>
                <a:cs typeface="SimHei"/>
              </a:rPr>
              <a:t> </a:t>
            </a:r>
            <a:r>
              <a:rPr sz="700" kern="0" spc="90">
                <a:solidFill>
                  <a:srgbClr val="000000">
                    <a:alpha val="100000"/>
                  </a:srgbClr>
                </a:solidFill>
                <a:latin typeface="SimHei"/>
                <a:ea typeface="SimHei"/>
                <a:cs typeface="SimHei"/>
              </a:rPr>
              <a:t>数据处理</a:t>
            </a:r>
            <a:r>
              <a:rPr sz="700" kern="0" spc="0">
                <a:solidFill>
                  <a:srgbClr val="000000">
                    <a:alpha val="100000"/>
                  </a:srgbClr>
                </a:solidFill>
                <a:latin typeface="SimHei"/>
                <a:ea typeface="SimHei"/>
                <a:cs typeface="SimHei"/>
              </a:rPr>
              <a:t> </a:t>
            </a:r>
            <a:r>
              <a:rPr sz="700" kern="0" spc="90">
                <a:solidFill>
                  <a:srgbClr val="000000">
                    <a:alpha val="100000"/>
                  </a:srgbClr>
                </a:solidFill>
                <a:latin typeface="SimHei"/>
                <a:ea typeface="SimHei"/>
                <a:cs typeface="SimHei"/>
              </a:rPr>
              <a:t>数据挖掘</a:t>
            </a:r>
            <a:endParaRPr lang="SimHei" altLang="SimHei" sz="700"/>
          </a:p>
        </p:txBody>
      </p:sp>
      <p:sp>
        <p:nvSpPr>
          <p:cNvPr id="178" name="textbox 178"/>
          <p:cNvSpPr/>
          <p:nvPr/>
        </p:nvSpPr>
        <p:spPr>
          <a:xfrm>
            <a:off x="6414768" y="3158039"/>
            <a:ext cx="554355" cy="2673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63500" algn="l" rtl="0" eaLnBrk="0">
              <a:lnSpc>
                <a:spcPct val="83000"/>
              </a:lnSpc>
            </a:pPr>
            <a:r>
              <a:rPr sz="700" b="1" kern="0" spc="0">
                <a:solidFill>
                  <a:srgbClr val="0063BA">
                    <a:alpha val="100000"/>
                  </a:srgbClr>
                </a:solidFill>
                <a:latin typeface="SimSun"/>
                <a:ea typeface="SimSun"/>
                <a:cs typeface="SimSun"/>
              </a:rPr>
              <a:t>1975-1987</a:t>
            </a:r>
            <a:endParaRPr lang="SimSun" altLang="SimSun" sz="700"/>
          </a:p>
          <a:p>
            <a:pPr algn="l" rtl="0" eaLnBrk="0">
              <a:lnSpc>
                <a:spcPct val="146000"/>
              </a:lnSpc>
            </a:pPr>
            <a:endParaRPr lang="Arial" altLang="Arial" sz="200"/>
          </a:p>
          <a:p>
            <a:pPr marL="12700" algn="l" rtl="0" eaLnBrk="0">
              <a:lnSpc>
                <a:spcPts val="852"/>
              </a:lnSpc>
              <a:spcBef>
                <a:spcPts val="1"/>
              </a:spcBef>
            </a:pPr>
            <a:r>
              <a:rPr sz="700" b="1" kern="0" spc="-20">
                <a:solidFill>
                  <a:srgbClr val="000000">
                    <a:alpha val="100000"/>
                  </a:srgbClr>
                </a:solidFill>
                <a:latin typeface="SimHei"/>
                <a:ea typeface="SimHei"/>
                <a:cs typeface="SimHei"/>
              </a:rPr>
              <a:t>多维统计图形</a:t>
            </a:r>
            <a:endParaRPr lang="SimHei" altLang="SimHei" sz="700"/>
          </a:p>
        </p:txBody>
      </p:sp>
      <p:sp>
        <p:nvSpPr>
          <p:cNvPr id="180" name="textbox 180"/>
          <p:cNvSpPr/>
          <p:nvPr/>
        </p:nvSpPr>
        <p:spPr>
          <a:xfrm>
            <a:off x="4425985" y="7985080"/>
            <a:ext cx="1254760" cy="1339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52"/>
              </a:lnSpc>
            </a:pPr>
            <a:r>
              <a:rPr sz="700" kern="0" spc="130">
                <a:solidFill>
                  <a:srgbClr val="000000">
                    <a:alpha val="100000"/>
                  </a:srgbClr>
                </a:solidFill>
                <a:latin typeface="SimHei"/>
                <a:ea typeface="SimHei"/>
                <a:cs typeface="SimHei"/>
              </a:rPr>
              <a:t>图4可视分析学涉及的学科</a:t>
            </a:r>
            <a:endParaRPr lang="SimHei" altLang="SimHei" sz="700"/>
          </a:p>
        </p:txBody>
      </p:sp>
      <p:sp>
        <p:nvSpPr>
          <p:cNvPr id="182" name="textbox 182"/>
          <p:cNvSpPr/>
          <p:nvPr/>
        </p:nvSpPr>
        <p:spPr>
          <a:xfrm>
            <a:off x="7272066" y="3158039"/>
            <a:ext cx="471169" cy="267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12700" algn="l" rtl="0" eaLnBrk="0">
              <a:lnSpc>
                <a:spcPct val="83000"/>
              </a:lnSpc>
            </a:pPr>
            <a:r>
              <a:rPr sz="700" b="1" kern="0" spc="0">
                <a:solidFill>
                  <a:srgbClr val="0062B9">
                    <a:alpha val="100000"/>
                  </a:srgbClr>
                </a:solidFill>
                <a:latin typeface="SimSun"/>
                <a:ea typeface="SimSun"/>
                <a:cs typeface="SimSun"/>
              </a:rPr>
              <a:t>1987-2004</a:t>
            </a:r>
            <a:endParaRPr lang="SimSun" altLang="SimSun" sz="700"/>
          </a:p>
          <a:p>
            <a:pPr algn="l" rtl="0" eaLnBrk="0">
              <a:lnSpc>
                <a:spcPct val="147000"/>
              </a:lnSpc>
            </a:pPr>
            <a:endParaRPr lang="Arial" altLang="Arial" sz="200"/>
          </a:p>
          <a:p>
            <a:pPr marL="12700" algn="l" rtl="0" eaLnBrk="0">
              <a:lnSpc>
                <a:spcPts val="855"/>
              </a:lnSpc>
              <a:spcBef>
                <a:spcPts val="1"/>
              </a:spcBef>
            </a:pPr>
            <a:r>
              <a:rPr sz="700" b="1" kern="0" spc="-10">
                <a:solidFill>
                  <a:srgbClr val="000000">
                    <a:alpha val="100000"/>
                  </a:srgbClr>
                </a:solidFill>
                <a:latin typeface="SimHei"/>
                <a:ea typeface="SimHei"/>
                <a:cs typeface="SimHei"/>
              </a:rPr>
              <a:t>交互可视化</a:t>
            </a:r>
            <a:endParaRPr lang="SimHei" altLang="SimHei" sz="700"/>
          </a:p>
        </p:txBody>
      </p:sp>
      <p:sp>
        <p:nvSpPr>
          <p:cNvPr id="184" name="textbox 184"/>
          <p:cNvSpPr/>
          <p:nvPr/>
        </p:nvSpPr>
        <p:spPr>
          <a:xfrm>
            <a:off x="4833746" y="3158039"/>
            <a:ext cx="454025" cy="2673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12700" algn="l" rtl="0" eaLnBrk="0">
              <a:lnSpc>
                <a:spcPct val="83000"/>
              </a:lnSpc>
            </a:pPr>
            <a:r>
              <a:rPr sz="700" b="1" kern="0" spc="0">
                <a:solidFill>
                  <a:srgbClr val="0062B9">
                    <a:alpha val="100000"/>
                  </a:srgbClr>
                </a:solidFill>
                <a:latin typeface="SimSun"/>
                <a:ea typeface="SimSun"/>
                <a:cs typeface="SimSun"/>
              </a:rPr>
              <a:t>1900-1949</a:t>
            </a:r>
            <a:endParaRPr lang="SimSun" altLang="SimSun" sz="700"/>
          </a:p>
          <a:p>
            <a:pPr algn="l" rtl="0" eaLnBrk="0">
              <a:lnSpc>
                <a:spcPct val="146000"/>
              </a:lnSpc>
            </a:pPr>
            <a:endParaRPr lang="Arial" altLang="Arial" sz="200"/>
          </a:p>
          <a:p>
            <a:pPr marL="62864" algn="l" rtl="0" eaLnBrk="0">
              <a:lnSpc>
                <a:spcPts val="852"/>
              </a:lnSpc>
              <a:spcBef>
                <a:spcPts val="1"/>
              </a:spcBef>
            </a:pPr>
            <a:r>
              <a:rPr sz="700" b="1" kern="0" spc="30">
                <a:solidFill>
                  <a:srgbClr val="000000">
                    <a:alpha val="100000"/>
                  </a:srgbClr>
                </a:solidFill>
                <a:latin typeface="SimHei"/>
                <a:ea typeface="SimHei"/>
                <a:cs typeface="SimHei"/>
              </a:rPr>
              <a:t>现代启蒙</a:t>
            </a:r>
            <a:endParaRPr lang="SimHei" altLang="SimHei" sz="700"/>
          </a:p>
        </p:txBody>
      </p:sp>
      <p:sp>
        <p:nvSpPr>
          <p:cNvPr id="186" name="textbox 186"/>
          <p:cNvSpPr/>
          <p:nvPr/>
        </p:nvSpPr>
        <p:spPr>
          <a:xfrm>
            <a:off x="2408009" y="3158039"/>
            <a:ext cx="447675" cy="269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12700" algn="l" rtl="0" eaLnBrk="0">
              <a:lnSpc>
                <a:spcPct val="83000"/>
              </a:lnSpc>
            </a:pPr>
            <a:r>
              <a:rPr sz="700" b="1" kern="0" spc="0">
                <a:solidFill>
                  <a:srgbClr val="2071B9">
                    <a:alpha val="100000"/>
                  </a:srgbClr>
                </a:solidFill>
                <a:latin typeface="SimSun"/>
                <a:ea typeface="SimSun"/>
                <a:cs typeface="SimSun"/>
              </a:rPr>
              <a:t>1600-1699</a:t>
            </a:r>
            <a:endParaRPr lang="SimSun" altLang="SimSun" sz="700"/>
          </a:p>
          <a:p>
            <a:pPr algn="l" rtl="0" eaLnBrk="0">
              <a:lnSpc>
                <a:spcPct val="100000"/>
              </a:lnSpc>
            </a:pPr>
            <a:endParaRPr lang="Arial" altLang="Arial" sz="300"/>
          </a:p>
          <a:p>
            <a:pPr marL="57150" algn="l" rtl="0" eaLnBrk="0">
              <a:lnSpc>
                <a:spcPts val="863"/>
              </a:lnSpc>
              <a:spcBef>
                <a:spcPts val="2"/>
              </a:spcBef>
            </a:pPr>
            <a:r>
              <a:rPr sz="700" b="1" kern="0" spc="30">
                <a:solidFill>
                  <a:srgbClr val="000000">
                    <a:alpha val="100000"/>
                  </a:srgbClr>
                </a:solidFill>
                <a:latin typeface="SimHei"/>
                <a:ea typeface="SimHei"/>
                <a:cs typeface="SimHei"/>
              </a:rPr>
              <a:t>物理测量</a:t>
            </a:r>
            <a:endParaRPr lang="SimHei" altLang="SimHei" sz="700"/>
          </a:p>
        </p:txBody>
      </p:sp>
      <p:sp>
        <p:nvSpPr>
          <p:cNvPr id="188" name="textbox 188"/>
          <p:cNvSpPr/>
          <p:nvPr/>
        </p:nvSpPr>
        <p:spPr>
          <a:xfrm>
            <a:off x="3214440" y="3158039"/>
            <a:ext cx="444500" cy="266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12700" algn="l" rtl="0" eaLnBrk="0">
              <a:lnSpc>
                <a:spcPct val="83000"/>
              </a:lnSpc>
            </a:pPr>
            <a:r>
              <a:rPr sz="700" b="1" kern="0" spc="0">
                <a:solidFill>
                  <a:srgbClr val="0062B9">
                    <a:alpha val="100000"/>
                  </a:srgbClr>
                </a:solidFill>
                <a:latin typeface="SimSun"/>
                <a:ea typeface="SimSun"/>
                <a:cs typeface="SimSun"/>
              </a:rPr>
              <a:t>1700-1799</a:t>
            </a:r>
            <a:endParaRPr lang="SimSun" altLang="SimSun" sz="700"/>
          </a:p>
          <a:p>
            <a:pPr algn="l" rtl="0" eaLnBrk="0">
              <a:lnSpc>
                <a:spcPct val="148000"/>
              </a:lnSpc>
            </a:pPr>
            <a:endParaRPr lang="Arial" altLang="Arial" sz="200"/>
          </a:p>
          <a:p>
            <a:pPr marL="63500" algn="l" rtl="0" eaLnBrk="0">
              <a:lnSpc>
                <a:spcPts val="846"/>
              </a:lnSpc>
              <a:spcBef>
                <a:spcPts val="1"/>
              </a:spcBef>
            </a:pPr>
            <a:r>
              <a:rPr sz="700" b="1" kern="0" spc="10">
                <a:solidFill>
                  <a:srgbClr val="000000">
                    <a:alpha val="100000"/>
                  </a:srgbClr>
                </a:solidFill>
                <a:latin typeface="SimSun"/>
                <a:ea typeface="SimSun"/>
                <a:cs typeface="SimSun"/>
              </a:rPr>
              <a:t>图形符号</a:t>
            </a:r>
            <a:endParaRPr lang="SimSun" altLang="SimSun" sz="700"/>
          </a:p>
        </p:txBody>
      </p:sp>
      <p:sp>
        <p:nvSpPr>
          <p:cNvPr id="190" name="textbox 190"/>
          <p:cNvSpPr/>
          <p:nvPr/>
        </p:nvSpPr>
        <p:spPr>
          <a:xfrm>
            <a:off x="4027238" y="3158039"/>
            <a:ext cx="447040" cy="255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63"/>
              </a:lnSpc>
            </a:pPr>
            <a:endParaRPr lang="Arial" altLang="Arial" sz="100"/>
          </a:p>
          <a:p>
            <a:pPr marL="12700" algn="l" rtl="0" eaLnBrk="0">
              <a:lnSpc>
                <a:spcPct val="83000"/>
              </a:lnSpc>
            </a:pPr>
            <a:r>
              <a:rPr sz="700" b="1" kern="0" spc="0">
                <a:solidFill>
                  <a:srgbClr val="2071B9">
                    <a:alpha val="100000"/>
                  </a:srgbClr>
                </a:solidFill>
                <a:latin typeface="SimSun"/>
                <a:ea typeface="SimSun"/>
                <a:cs typeface="SimSun"/>
              </a:rPr>
              <a:t>1800-1900</a:t>
            </a:r>
            <a:endParaRPr lang="SimSun" altLang="SimSun" sz="700"/>
          </a:p>
          <a:p>
            <a:pPr algn="l" rtl="0" eaLnBrk="0">
              <a:lnSpc>
                <a:spcPct val="106000"/>
              </a:lnSpc>
            </a:pPr>
            <a:endParaRPr lang="Arial" altLang="Arial" sz="200"/>
          </a:p>
          <a:p>
            <a:pPr marL="57150" algn="l" rtl="0" eaLnBrk="0">
              <a:lnSpc>
                <a:spcPts val="858"/>
              </a:lnSpc>
              <a:spcBef>
                <a:spcPts val="2"/>
              </a:spcBef>
            </a:pPr>
            <a:r>
              <a:rPr sz="700" b="1" kern="0" spc="30">
                <a:solidFill>
                  <a:srgbClr val="000000">
                    <a:alpha val="100000"/>
                  </a:srgbClr>
                </a:solidFill>
                <a:latin typeface="SimHei"/>
                <a:ea typeface="SimHei"/>
                <a:cs typeface="SimHei"/>
              </a:rPr>
              <a:t>数据图形</a:t>
            </a:r>
            <a:endParaRPr lang="SimHei" altLang="SimHei" sz="700"/>
          </a:p>
        </p:txBody>
      </p:sp>
      <p:sp>
        <p:nvSpPr>
          <p:cNvPr id="192" name="textbox 192"/>
          <p:cNvSpPr/>
          <p:nvPr/>
        </p:nvSpPr>
        <p:spPr>
          <a:xfrm>
            <a:off x="4718012" y="3541153"/>
            <a:ext cx="732790"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66"/>
              </a:lnSpc>
            </a:pPr>
            <a:r>
              <a:rPr sz="700" kern="0" spc="140">
                <a:solidFill>
                  <a:srgbClr val="000000">
                    <a:alpha val="100000"/>
                  </a:srgbClr>
                </a:solidFill>
                <a:latin typeface="YouYuan"/>
                <a:ea typeface="YouYuan"/>
                <a:cs typeface="YouYuan"/>
              </a:rPr>
              <a:t>图3可视化简史</a:t>
            </a:r>
            <a:endParaRPr lang="YouYuan" altLang="YouYuan" sz="700"/>
          </a:p>
        </p:txBody>
      </p:sp>
      <p:sp>
        <p:nvSpPr>
          <p:cNvPr id="194" name="textbox 194"/>
          <p:cNvSpPr/>
          <p:nvPr/>
        </p:nvSpPr>
        <p:spPr>
          <a:xfrm>
            <a:off x="7270778" y="7092728"/>
            <a:ext cx="306070" cy="1733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122"/>
              </a:lnSpc>
            </a:pPr>
            <a:endParaRPr lang="Arial" altLang="Arial" sz="100"/>
          </a:p>
          <a:p>
            <a:pPr marL="12700" algn="l" rtl="0" eaLnBrk="0">
              <a:lnSpc>
                <a:spcPct val="97000"/>
              </a:lnSpc>
            </a:pPr>
            <a:r>
              <a:rPr sz="1000" kern="0" spc="120">
                <a:solidFill>
                  <a:srgbClr val="FFFFFF">
                    <a:alpha val="100000"/>
                  </a:srgbClr>
                </a:solidFill>
                <a:latin typeface="SimHei"/>
                <a:ea typeface="SimHei"/>
                <a:cs typeface="SimHei"/>
              </a:rPr>
              <a:t>交互</a:t>
            </a:r>
            <a:endParaRPr lang="SimHei" altLang="SimHei" sz="1000"/>
          </a:p>
        </p:txBody>
      </p:sp>
      <p:sp>
        <p:nvSpPr>
          <p:cNvPr id="196" name="textbox 196"/>
          <p:cNvSpPr/>
          <p:nvPr/>
        </p:nvSpPr>
        <p:spPr>
          <a:xfrm>
            <a:off x="4464032" y="6626815"/>
            <a:ext cx="264159" cy="134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58"/>
              </a:lnSpc>
            </a:pPr>
            <a:r>
              <a:rPr sz="700" kern="0" spc="0">
                <a:solidFill>
                  <a:srgbClr val="003CA6">
                    <a:alpha val="100000"/>
                  </a:srgbClr>
                </a:solidFill>
                <a:latin typeface="SimHei"/>
                <a:ea typeface="SimHei"/>
                <a:cs typeface="SimHei"/>
              </a:rPr>
              <a:t>分</a:t>
            </a:r>
            <a:r>
              <a:rPr sz="700" kern="0" spc="110">
                <a:solidFill>
                  <a:srgbClr val="003CA6">
                    <a:alpha val="100000"/>
                  </a:srgbClr>
                </a:solidFill>
                <a:latin typeface="SimHei"/>
                <a:ea typeface="SimHei"/>
                <a:cs typeface="SimHei"/>
              </a:rPr>
              <a:t> </a:t>
            </a:r>
            <a:r>
              <a:rPr sz="700" kern="0" spc="0">
                <a:solidFill>
                  <a:srgbClr val="003CA6">
                    <a:alpha val="100000"/>
                  </a:srgbClr>
                </a:solidFill>
                <a:latin typeface="SimHei"/>
                <a:ea typeface="SimHei"/>
                <a:cs typeface="SimHei"/>
              </a:rPr>
              <a:t>析</a:t>
            </a:r>
            <a:endParaRPr lang="SimHei" altLang="SimHei" sz="700"/>
          </a:p>
        </p:txBody>
      </p:sp>
      <p:sp>
        <p:nvSpPr>
          <p:cNvPr id="198" name="textbox 198"/>
          <p:cNvSpPr/>
          <p:nvPr/>
        </p:nvSpPr>
        <p:spPr>
          <a:xfrm>
            <a:off x="3727482" y="7503915"/>
            <a:ext cx="240665" cy="1352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63"/>
              </a:lnSpc>
            </a:pPr>
            <a:r>
              <a:rPr sz="700" kern="0" spc="0">
                <a:solidFill>
                  <a:srgbClr val="FFFFFF">
                    <a:alpha val="100000"/>
                  </a:srgbClr>
                </a:solidFill>
                <a:latin typeface="SimHei"/>
                <a:ea typeface="SimHei"/>
                <a:cs typeface="SimHei"/>
              </a:rPr>
              <a:t>交</a:t>
            </a:r>
            <a:r>
              <a:rPr sz="700" kern="0" spc="-80">
                <a:solidFill>
                  <a:srgbClr val="FFFFFF">
                    <a:alpha val="100000"/>
                  </a:srgbClr>
                </a:solidFill>
                <a:latin typeface="SimHei"/>
                <a:ea typeface="SimHei"/>
                <a:cs typeface="SimHei"/>
              </a:rPr>
              <a:t> </a:t>
            </a:r>
            <a:r>
              <a:rPr sz="700" kern="0" spc="0">
                <a:solidFill>
                  <a:srgbClr val="FFFFFF">
                    <a:alpha val="100000"/>
                  </a:srgbClr>
                </a:solidFill>
                <a:latin typeface="SimHei"/>
                <a:ea typeface="SimHei"/>
                <a:cs typeface="SimHei"/>
              </a:rPr>
              <a:t>互</a:t>
            </a:r>
            <a:endParaRPr lang="SimHei" altLang="SimHei" sz="700"/>
          </a:p>
        </p:txBody>
      </p:sp>
      <p:sp>
        <p:nvSpPr>
          <p:cNvPr id="200" name="textbox 200"/>
          <p:cNvSpPr/>
          <p:nvPr/>
        </p:nvSpPr>
        <p:spPr>
          <a:xfrm>
            <a:off x="6464270" y="7593250"/>
            <a:ext cx="229870"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66"/>
              </a:lnSpc>
            </a:pPr>
            <a:r>
              <a:rPr sz="700" kern="0" spc="90">
                <a:solidFill>
                  <a:srgbClr val="000000">
                    <a:alpha val="100000"/>
                  </a:srgbClr>
                </a:solidFill>
                <a:latin typeface="SimHei"/>
                <a:ea typeface="SimHei"/>
                <a:cs typeface="SimHei"/>
              </a:rPr>
              <a:t>感知</a:t>
            </a:r>
            <a:endParaRPr lang="SimHei" altLang="SimHei" sz="700"/>
          </a:p>
        </p:txBody>
      </p:sp>
      <p:sp>
        <p:nvSpPr>
          <p:cNvPr id="202" name="textbox 202"/>
          <p:cNvSpPr/>
          <p:nvPr/>
        </p:nvSpPr>
        <p:spPr>
          <a:xfrm>
            <a:off x="8204237" y="9566887"/>
            <a:ext cx="67944"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690"/>
              </a:lnSpc>
            </a:pPr>
            <a:endParaRPr lang="Arial" altLang="Arial" sz="100"/>
          </a:p>
          <a:p>
            <a:pPr marL="12700" algn="l" rtl="0" eaLnBrk="0">
              <a:lnSpc>
                <a:spcPct val="82000"/>
              </a:lnSpc>
            </a:pPr>
            <a:r>
              <a:rPr sz="700" kern="0" spc="-10">
                <a:solidFill>
                  <a:srgbClr val="000000">
                    <a:alpha val="100000"/>
                  </a:srgbClr>
                </a:solidFill>
                <a:latin typeface="SimSun"/>
                <a:ea typeface="SimSun"/>
                <a:cs typeface="SimSun"/>
              </a:rPr>
              <a:t>5</a:t>
            </a:r>
            <a:endParaRPr lang="SimSun" altLang="SimSun" sz="7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4" name="picture 204"/>
          <p:cNvPicPr>
            <a:picLocks noChangeAspect="1"/>
          </p:cNvPicPr>
          <p:nvPr/>
        </p:nvPicPr>
        <p:blipFill>
          <a:blip r:embed="rId2"/>
          <a:stretch>
            <a:fillRect/>
          </a:stretch>
        </p:blipFill>
        <p:spPr>
          <a:xfrm rot="21600000">
            <a:off x="2495518" y="5162578"/>
            <a:ext cx="5784857" cy="2292372"/>
          </a:xfrm>
          <a:prstGeom prst="rect">
            <a:avLst/>
          </a:prstGeom>
        </p:spPr>
      </p:pic>
      <p:sp>
        <p:nvSpPr>
          <p:cNvPr id="206" name="textbox 206"/>
          <p:cNvSpPr/>
          <p:nvPr/>
        </p:nvSpPr>
        <p:spPr>
          <a:xfrm>
            <a:off x="2209814" y="1522958"/>
            <a:ext cx="6147434" cy="1556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109"/>
              </a:lnSpc>
            </a:pPr>
            <a:endParaRPr lang="Arial" altLang="Arial" sz="100"/>
          </a:p>
          <a:p>
            <a:pPr marL="16509" algn="l" rtl="0" eaLnBrk="0">
              <a:lnSpc>
                <a:spcPct val="97000"/>
              </a:lnSpc>
            </a:pPr>
            <a:r>
              <a:rPr sz="2200" b="1" kern="0" spc="60">
                <a:solidFill>
                  <a:srgbClr val="0063BA">
                    <a:alpha val="100000"/>
                  </a:srgbClr>
                </a:solidFill>
                <a:latin typeface="SimHei"/>
                <a:ea typeface="SimHei"/>
                <a:cs typeface="SimHei"/>
              </a:rPr>
              <a:t>3.</a:t>
            </a:r>
            <a:r>
              <a:rPr sz="2200" kern="0" spc="-580">
                <a:solidFill>
                  <a:srgbClr val="0063BA">
                    <a:alpha val="100000"/>
                  </a:srgbClr>
                </a:solidFill>
                <a:latin typeface="SimHei"/>
                <a:ea typeface="SimHei"/>
                <a:cs typeface="SimHei"/>
              </a:rPr>
              <a:t> </a:t>
            </a:r>
            <a:r>
              <a:rPr sz="2200" b="1" kern="0" spc="60">
                <a:solidFill>
                  <a:srgbClr val="0063BA">
                    <a:alpha val="100000"/>
                  </a:srgbClr>
                </a:solidFill>
                <a:latin typeface="SimHei"/>
                <a:ea typeface="SimHei"/>
                <a:cs typeface="SimHei"/>
              </a:rPr>
              <a:t>新一代数据可视化分析平台的内涵</a:t>
            </a:r>
            <a:endParaRPr lang="SimHei" altLang="SimHei" sz="2200"/>
          </a:p>
          <a:p>
            <a:pPr algn="l" rtl="0" eaLnBrk="0">
              <a:lnSpc>
                <a:spcPct val="111000"/>
              </a:lnSpc>
            </a:pPr>
            <a:endParaRPr lang="Arial" altLang="Arial" sz="1000"/>
          </a:p>
          <a:p>
            <a:pPr marL="12700" algn="l" rtl="0" eaLnBrk="0">
              <a:lnSpc>
                <a:spcPct val="120000"/>
              </a:lnSpc>
              <a:spcBef>
                <a:spcPts val="245"/>
              </a:spcBef>
            </a:pPr>
            <a:r>
              <a:rPr sz="800" kern="0" spc="30">
                <a:solidFill>
                  <a:srgbClr val="000000">
                    <a:alpha val="100000"/>
                  </a:srgbClr>
                </a:solidFill>
                <a:latin typeface="SimSun"/>
                <a:ea typeface="SimSun"/>
                <a:cs typeface="SimSun"/>
              </a:rPr>
              <a:t>随着科技技术发展、软件产业的成熟，数据可视化分析类软件已经稳步发展了一定的周期，并在国际与国内都形成了庞大的市场。</a:t>
            </a:r>
            <a:r>
              <a:rPr sz="800" kern="0" spc="20">
                <a:solidFill>
                  <a:srgbClr val="000000">
                    <a:alpha val="100000"/>
                  </a:srgbClr>
                </a:solidFill>
                <a:latin typeface="SimSun"/>
                <a:ea typeface="SimSun"/>
                <a:cs typeface="SimSun"/>
              </a:rPr>
              <a:t>然</a:t>
            </a:r>
            <a:r>
              <a:rPr sz="800" kern="0" spc="-1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而与之不匹配的是，数据可视化分析基础设施建设并未在中国流行与普及，或是相关</a:t>
            </a:r>
            <a:r>
              <a:rPr sz="800" kern="0" spc="10">
                <a:solidFill>
                  <a:srgbClr val="000000">
                    <a:alpha val="100000"/>
                  </a:srgbClr>
                </a:solidFill>
                <a:latin typeface="SimSun"/>
                <a:ea typeface="SimSun"/>
                <a:cs typeface="SimSun"/>
              </a:rPr>
              <a:t>系统建设落地后却没有带来应有的使用率。</a:t>
            </a:r>
            <a:endParaRPr lang="SimSun" altLang="SimSun" sz="800"/>
          </a:p>
          <a:p>
            <a:pPr algn="l" rtl="0" eaLnBrk="0">
              <a:lnSpc>
                <a:spcPct val="132000"/>
              </a:lnSpc>
            </a:pPr>
            <a:endParaRPr lang="Arial" altLang="Arial" sz="1000"/>
          </a:p>
          <a:p>
            <a:pPr algn="l" rtl="0" eaLnBrk="0">
              <a:lnSpc>
                <a:spcPct val="101000"/>
              </a:lnSpc>
            </a:pPr>
            <a:endParaRPr lang="Arial" altLang="Arial" sz="200"/>
          </a:p>
          <a:p>
            <a:pPr marL="12700" algn="l" rtl="0" eaLnBrk="0">
              <a:lnSpc>
                <a:spcPct val="131000"/>
              </a:lnSpc>
              <a:spcBef>
                <a:spcPts val="1"/>
              </a:spcBef>
            </a:pPr>
            <a:r>
              <a:rPr sz="800" kern="0" spc="30">
                <a:solidFill>
                  <a:srgbClr val="000000">
                    <a:alpha val="100000"/>
                  </a:srgbClr>
                </a:solidFill>
                <a:latin typeface="SimSun"/>
                <a:ea typeface="SimSun"/>
                <a:cs typeface="SimSun"/>
              </a:rPr>
              <a:t>究其原因，是需求窗口小吗?从</a:t>
            </a:r>
            <a:r>
              <a:rPr sz="800" kern="0" spc="20">
                <a:solidFill>
                  <a:srgbClr val="000000">
                    <a:alpha val="100000"/>
                  </a:srgbClr>
                </a:solidFill>
                <a:latin typeface="SimSun"/>
                <a:ea typeface="SimSun"/>
                <a:cs typeface="SimSun"/>
              </a:rPr>
              <a:t>上文对数据可视化价值与意义的分析中可知，可视化的流量相当巨大。但很多用户反馈，使用了数据可</a:t>
            </a:r>
            <a:r>
              <a:rPr sz="800" kern="0" spc="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视化分析软件后，并未让自己的工作变得更加智能，因为其繁琐的部署和升级操作、华而不实的功能、较高的上手门槛等因素，让用</a:t>
            </a:r>
            <a:r>
              <a:rPr sz="800" kern="0" spc="4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户又转而回到了</a:t>
            </a:r>
            <a:r>
              <a:rPr sz="800" kern="0" spc="-16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Excel</a:t>
            </a:r>
            <a:r>
              <a:rPr sz="800" kern="0" spc="-18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的怀抱。那么基于中国当下的市场、用户和企业应用现</a:t>
            </a:r>
            <a:r>
              <a:rPr sz="800" kern="0" spc="10">
                <a:solidFill>
                  <a:srgbClr val="000000">
                    <a:alpha val="100000"/>
                  </a:srgbClr>
                </a:solidFill>
                <a:latin typeface="SimSun"/>
                <a:ea typeface="SimSun"/>
                <a:cs typeface="SimSun"/>
              </a:rPr>
              <a:t>状，我们该如何构建新一代的数据可视化分析平台呢?</a:t>
            </a:r>
            <a:endParaRPr lang="SimSun" altLang="SimSun" sz="800"/>
          </a:p>
        </p:txBody>
      </p:sp>
      <p:sp>
        <p:nvSpPr>
          <p:cNvPr id="208" name="textbox 208"/>
          <p:cNvSpPr/>
          <p:nvPr/>
        </p:nvSpPr>
        <p:spPr>
          <a:xfrm>
            <a:off x="2209814" y="7655762"/>
            <a:ext cx="6169025" cy="1307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005964" algn="l" rtl="0" eaLnBrk="0">
              <a:lnSpc>
                <a:spcPts val="970"/>
              </a:lnSpc>
            </a:pPr>
            <a:r>
              <a:rPr sz="800" kern="0" spc="30">
                <a:solidFill>
                  <a:srgbClr val="000000">
                    <a:alpha val="100000"/>
                  </a:srgbClr>
                </a:solidFill>
                <a:latin typeface="SimHei"/>
                <a:ea typeface="SimHei"/>
                <a:cs typeface="SimHei"/>
              </a:rPr>
              <a:t>图5企业选择商业智能分析软件工具的影响要素</a:t>
            </a:r>
            <a:endParaRPr lang="SimHei" altLang="SimHei" sz="800"/>
          </a:p>
          <a:p>
            <a:pPr algn="l" rtl="0" eaLnBrk="0">
              <a:lnSpc>
                <a:spcPct val="189000"/>
              </a:lnSpc>
            </a:pPr>
            <a:endParaRPr lang="Arial" altLang="Arial" sz="1000"/>
          </a:p>
          <a:p>
            <a:pPr marL="191770" algn="l" rtl="0" eaLnBrk="0">
              <a:lnSpc>
                <a:spcPts val="967"/>
              </a:lnSpc>
              <a:spcBef>
                <a:spcPts val="246"/>
              </a:spcBef>
            </a:pPr>
            <a:r>
              <a:rPr sz="800" b="1" kern="0" spc="-10">
                <a:solidFill>
                  <a:srgbClr val="0062B9">
                    <a:alpha val="100000"/>
                  </a:srgbClr>
                </a:solidFill>
                <a:latin typeface="SimHei"/>
                <a:ea typeface="SimHei"/>
                <a:cs typeface="SimHei"/>
              </a:rPr>
              <a:t>获</a:t>
            </a:r>
            <a:r>
              <a:rPr sz="800" kern="0" spc="-14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取</a:t>
            </a:r>
            <a:r>
              <a:rPr sz="800" kern="0" spc="-15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方</a:t>
            </a:r>
            <a:r>
              <a:rPr sz="800" kern="0" spc="-18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便</a:t>
            </a:r>
            <a:r>
              <a:rPr sz="800" kern="0" spc="-14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安</a:t>
            </a:r>
            <a:r>
              <a:rPr sz="800" kern="0" spc="-14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装</a:t>
            </a:r>
            <a:r>
              <a:rPr sz="800" kern="0" spc="-15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简</a:t>
            </a:r>
            <a:r>
              <a:rPr sz="800" kern="0" spc="-150">
                <a:solidFill>
                  <a:srgbClr val="0062B9">
                    <a:alpha val="100000"/>
                  </a:srgbClr>
                </a:solidFill>
                <a:latin typeface="SimHei"/>
                <a:ea typeface="SimHei"/>
                <a:cs typeface="SimHei"/>
              </a:rPr>
              <a:t> </a:t>
            </a:r>
            <a:r>
              <a:rPr sz="800" b="1" kern="0" spc="-10">
                <a:solidFill>
                  <a:srgbClr val="0062B9">
                    <a:alpha val="100000"/>
                  </a:srgbClr>
                </a:solidFill>
                <a:latin typeface="SimHei"/>
                <a:ea typeface="SimHei"/>
                <a:cs typeface="SimHei"/>
              </a:rPr>
              <a:t>易</a:t>
            </a:r>
            <a:endParaRPr lang="SimHei" altLang="SimHei" sz="800"/>
          </a:p>
          <a:p>
            <a:pPr algn="l" rtl="0" eaLnBrk="0">
              <a:lnSpc>
                <a:spcPct val="138000"/>
              </a:lnSpc>
            </a:pPr>
            <a:endParaRPr lang="Arial" altLang="Arial" sz="1000"/>
          </a:p>
          <a:p>
            <a:pPr algn="l" rtl="0" eaLnBrk="0">
              <a:lnSpc>
                <a:spcPct val="100000"/>
              </a:lnSpc>
            </a:pPr>
            <a:endParaRPr lang="Arial" altLang="Arial" sz="200"/>
          </a:p>
          <a:p>
            <a:pPr marL="12700" algn="l" rtl="0" eaLnBrk="0">
              <a:lnSpc>
                <a:spcPct val="130000"/>
              </a:lnSpc>
              <a:spcBef>
                <a:spcPts val="2"/>
              </a:spcBef>
            </a:pPr>
            <a:r>
              <a:rPr sz="800" kern="0" spc="30">
                <a:solidFill>
                  <a:srgbClr val="000000">
                    <a:alpha val="100000"/>
                  </a:srgbClr>
                </a:solidFill>
                <a:latin typeface="SimHei"/>
                <a:ea typeface="SimHei"/>
                <a:cs typeface="SimHei"/>
              </a:rPr>
              <a:t>获取安装是用户使用一个工具的第一步，而这也是容易被软件的开发者所忽略的一步。方便快捷地获取各版本对应的安装包、简易的</a:t>
            </a:r>
            <a:r>
              <a:rPr sz="800" kern="0" spc="20">
                <a:solidFill>
                  <a:srgbClr val="000000">
                    <a:alpha val="100000"/>
                  </a:srgbClr>
                </a:solidFill>
                <a:latin typeface="SimHei"/>
                <a:ea typeface="SimHei"/>
                <a:cs typeface="SimHei"/>
              </a:rPr>
              <a:t> 安装方式、通用的升级步骤，可以在使用者心中建立初步接触的好印象。</a:t>
            </a:r>
            <a:r>
              <a:rPr sz="800" kern="0" spc="170">
                <a:solidFill>
                  <a:srgbClr val="000000">
                    <a:alpha val="100000"/>
                  </a:srgbClr>
                </a:solidFill>
                <a:latin typeface="SimHei"/>
                <a:ea typeface="SimHei"/>
                <a:cs typeface="SimHei"/>
              </a:rPr>
              <a:t> </a:t>
            </a:r>
            <a:r>
              <a:rPr sz="800" kern="0" spc="20">
                <a:solidFill>
                  <a:srgbClr val="000000">
                    <a:alpha val="100000"/>
                  </a:srgbClr>
                </a:solidFill>
                <a:latin typeface="SimHei"/>
                <a:ea typeface="SimHei"/>
                <a:cs typeface="SimHei"/>
              </a:rPr>
              <a:t>一方面，使用者可以快速进入到下一步的实际功能操作中； 另一方面，对于系统后期的维护与升级也不会有太</a:t>
            </a:r>
            <a:r>
              <a:rPr sz="800" kern="0" spc="10">
                <a:solidFill>
                  <a:srgbClr val="000000">
                    <a:alpha val="100000"/>
                  </a:srgbClr>
                </a:solidFill>
                <a:latin typeface="SimHei"/>
                <a:ea typeface="SimHei"/>
                <a:cs typeface="SimHei"/>
              </a:rPr>
              <a:t>大负担；</a:t>
            </a:r>
            <a:endParaRPr lang="SimHei" altLang="SimHei" sz="800"/>
          </a:p>
        </p:txBody>
      </p:sp>
      <p:sp>
        <p:nvSpPr>
          <p:cNvPr id="210" name="textbox 210"/>
          <p:cNvSpPr/>
          <p:nvPr/>
        </p:nvSpPr>
        <p:spPr>
          <a:xfrm>
            <a:off x="2209814" y="3998173"/>
            <a:ext cx="6188709" cy="8502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688"/>
              </a:lnSpc>
            </a:pPr>
            <a:endParaRPr lang="Arial" altLang="Arial" sz="100"/>
          </a:p>
          <a:p>
            <a:pPr marL="12700" algn="l" rtl="0" eaLnBrk="0">
              <a:lnSpc>
                <a:spcPct val="135000"/>
              </a:lnSpc>
            </a:pPr>
            <a:r>
              <a:rPr sz="800" kern="0" spc="10">
                <a:solidFill>
                  <a:srgbClr val="000000">
                    <a:alpha val="100000"/>
                  </a:srgbClr>
                </a:solidFill>
                <a:latin typeface="SimSun"/>
                <a:ea typeface="SimSun"/>
                <a:cs typeface="SimSun"/>
              </a:rPr>
              <a:t>在做可视化分析平台的选型时，我们会谈论些什么呢?站在一名高级数据分析师的角度，希望该产品具备丰富、前沿的</a:t>
            </a:r>
            <a:r>
              <a:rPr sz="800" kern="0" spc="0">
                <a:solidFill>
                  <a:srgbClr val="000000">
                    <a:alpha val="100000"/>
                  </a:srgbClr>
                </a:solidFill>
                <a:latin typeface="SimSun"/>
                <a:ea typeface="SimSun"/>
                <a:cs typeface="SimSun"/>
              </a:rPr>
              <a:t>功能，能够有效地</a:t>
            </a:r>
            <a:r>
              <a:rPr sz="800" kern="0" spc="-1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引领数据分析工作；站在一名公司采购人员的角</a:t>
            </a:r>
            <a:r>
              <a:rPr sz="800" kern="0" spc="0">
                <a:solidFill>
                  <a:srgbClr val="000000">
                    <a:alpha val="100000"/>
                  </a:srgbClr>
                </a:solidFill>
                <a:latin typeface="SimSun"/>
                <a:ea typeface="SimSun"/>
                <a:cs typeface="SimSun"/>
              </a:rPr>
              <a:t>度，希望该产品有更高的性价比；站在一名运维人员的角度，则希望该产品更具稳定性。  </a:t>
            </a:r>
            <a:r>
              <a:rPr sz="800" kern="0" spc="20">
                <a:solidFill>
                  <a:srgbClr val="000000">
                    <a:alpha val="100000"/>
                  </a:srgbClr>
                </a:solidFill>
                <a:latin typeface="SimSun"/>
                <a:ea typeface="SimSun"/>
                <a:cs typeface="SimSun"/>
              </a:rPr>
              <a:t>当然，以上要素都是一家企业，甚至某个单一用户在横向测评相关软件时会去考量的因素。但在</a:t>
            </a:r>
            <a:r>
              <a:rPr sz="800" kern="0" spc="10">
                <a:solidFill>
                  <a:srgbClr val="000000">
                    <a:alpha val="100000"/>
                  </a:srgbClr>
                </a:solidFill>
                <a:latin typeface="SimSun"/>
                <a:ea typeface="SimSun"/>
                <a:cs typeface="SimSun"/>
              </a:rPr>
              <a:t>众多影响要素中，哪一类是权重最大、</a:t>
            </a:r>
            <a:r>
              <a:rPr sz="800" kern="0" spc="0">
                <a:solidFill>
                  <a:srgbClr val="000000">
                    <a:alpha val="100000"/>
                  </a:srgbClr>
                </a:solidFill>
                <a:latin typeface="SimSun"/>
                <a:ea typeface="SimSun"/>
                <a:cs typeface="SimSun"/>
              </a:rPr>
              <a:t>  </a:t>
            </a:r>
            <a:r>
              <a:rPr sz="800" kern="0" spc="160">
                <a:solidFill>
                  <a:srgbClr val="000000">
                    <a:alpha val="100000"/>
                  </a:srgbClr>
                </a:solidFill>
                <a:latin typeface="SimSun"/>
                <a:ea typeface="SimSun"/>
                <a:cs typeface="SimSun"/>
              </a:rPr>
              <a:t>排在人们第一序位的呢</a:t>
            </a:r>
            <a:r>
              <a:rPr sz="800" kern="0" spc="150">
                <a:solidFill>
                  <a:srgbClr val="000000">
                    <a:alpha val="100000"/>
                  </a:srgbClr>
                </a:solidFill>
                <a:latin typeface="SimSun"/>
                <a:ea typeface="SimSun"/>
                <a:cs typeface="SimSun"/>
              </a:rPr>
              <a:t>?知名研究机构</a:t>
            </a:r>
            <a:r>
              <a:rPr sz="800" kern="0" spc="0">
                <a:solidFill>
                  <a:srgbClr val="000000">
                    <a:alpha val="100000"/>
                  </a:srgbClr>
                </a:solidFill>
                <a:latin typeface="Times New Roman"/>
                <a:ea typeface="Times New Roman"/>
                <a:cs typeface="Times New Roman"/>
              </a:rPr>
              <a:t>Gartner</a:t>
            </a:r>
            <a:r>
              <a:rPr sz="800" kern="0" spc="180">
                <a:solidFill>
                  <a:srgbClr val="000000">
                    <a:alpha val="100000"/>
                  </a:srgbClr>
                </a:solidFill>
                <a:latin typeface="Times New Roman"/>
                <a:ea typeface="Times New Roman"/>
                <a:cs typeface="Times New Roman"/>
              </a:rPr>
              <a:t> </a:t>
            </a:r>
            <a:r>
              <a:rPr sz="800" kern="0" spc="150">
                <a:solidFill>
                  <a:srgbClr val="000000">
                    <a:alpha val="100000"/>
                  </a:srgbClr>
                </a:solidFill>
                <a:latin typeface="SimSun"/>
                <a:ea typeface="SimSun"/>
                <a:cs typeface="SimSun"/>
              </a:rPr>
              <a:t>在《</a:t>
            </a:r>
            <a:r>
              <a:rPr sz="800" kern="0" spc="0">
                <a:solidFill>
                  <a:srgbClr val="000000">
                    <a:alpha val="100000"/>
                  </a:srgbClr>
                </a:solidFill>
                <a:latin typeface="Times New Roman"/>
                <a:ea typeface="Times New Roman"/>
                <a:cs typeface="Times New Roman"/>
              </a:rPr>
              <a:t>Survey</a:t>
            </a:r>
            <a:r>
              <a:rPr sz="800" kern="0" spc="15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Analysis</a:t>
            </a:r>
            <a:r>
              <a:rPr sz="800" kern="0" spc="150">
                <a:solidFill>
                  <a:srgbClr val="000000">
                    <a:alpha val="100000"/>
                  </a:srgbClr>
                </a:solidFill>
                <a:latin typeface="Times New Roman"/>
                <a:ea typeface="Times New Roman"/>
                <a:cs typeface="Times New Roman"/>
              </a:rPr>
              <a:t>:</a:t>
            </a:r>
            <a:r>
              <a:rPr sz="800" kern="0" spc="0">
                <a:solidFill>
                  <a:srgbClr val="000000">
                    <a:alpha val="100000"/>
                  </a:srgbClr>
                </a:solidFill>
                <a:latin typeface="Times New Roman"/>
                <a:ea typeface="Times New Roman"/>
                <a:cs typeface="Times New Roman"/>
              </a:rPr>
              <a:t>Key</a:t>
            </a:r>
            <a:r>
              <a:rPr sz="800" kern="0" spc="20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Selection</a:t>
            </a:r>
            <a:r>
              <a:rPr sz="800" kern="0" spc="17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Criteria</a:t>
            </a:r>
            <a:r>
              <a:rPr sz="800" kern="0" spc="18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for</a:t>
            </a:r>
            <a:r>
              <a:rPr sz="800" kern="0" spc="16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Business</a:t>
            </a:r>
            <a:r>
              <a:rPr sz="800" kern="0" spc="16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Intelligence</a:t>
            </a:r>
            <a:r>
              <a:rPr sz="800" kern="0" spc="18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and</a:t>
            </a:r>
            <a:r>
              <a:rPr sz="800" kern="0" spc="15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Analytics</a:t>
            </a:r>
            <a:r>
              <a:rPr sz="800" kern="0" spc="150">
                <a:solidFill>
                  <a:srgbClr val="000000">
                    <a:alpha val="100000"/>
                  </a:srgbClr>
                </a:solidFill>
                <a:latin typeface="Times New Roman"/>
                <a:ea typeface="Times New Roman"/>
                <a:cs typeface="Times New Roman"/>
              </a:rPr>
              <a:t>    </a:t>
            </a:r>
            <a:r>
              <a:rPr sz="800" kern="0" spc="0">
                <a:solidFill>
                  <a:srgbClr val="000000">
                    <a:alpha val="100000"/>
                  </a:srgbClr>
                </a:solidFill>
                <a:latin typeface="Times New Roman"/>
                <a:ea typeface="Times New Roman"/>
                <a:cs typeface="Times New Roman"/>
              </a:rPr>
              <a:t>Platforms</a:t>
            </a:r>
            <a:r>
              <a:rPr sz="800" kern="0" spc="10">
                <a:solidFill>
                  <a:srgbClr val="000000">
                    <a:alpha val="100000"/>
                  </a:srgbClr>
                </a:solidFill>
                <a:latin typeface="SimSun"/>
                <a:ea typeface="SimSun"/>
                <a:cs typeface="SimSun"/>
              </a:rPr>
              <a:t>》</a:t>
            </a:r>
            <a:r>
              <a:rPr sz="800" kern="0" spc="-250">
                <a:solidFill>
                  <a:srgbClr val="000000">
                    <a:alpha val="100000"/>
                  </a:srgbClr>
                </a:solidFill>
                <a:latin typeface="SimSun"/>
                <a:ea typeface="SimSun"/>
                <a:cs typeface="SimSun"/>
              </a:rPr>
              <a:t> </a:t>
            </a:r>
            <a:r>
              <a:rPr sz="800" kern="0" spc="10">
                <a:solidFill>
                  <a:srgbClr val="000000">
                    <a:alpha val="100000"/>
                  </a:srgbClr>
                </a:solidFill>
                <a:latin typeface="SimHei"/>
                <a:ea typeface="SimHei"/>
                <a:cs typeface="SimHei"/>
              </a:rPr>
              <a:t>报告中曾发布过一份调研报告。报告显</a:t>
            </a:r>
            <a:r>
              <a:rPr sz="800" kern="0" spc="0">
                <a:solidFill>
                  <a:srgbClr val="000000">
                    <a:alpha val="100000"/>
                  </a:srgbClr>
                </a:solidFill>
                <a:latin typeface="SimHei"/>
                <a:ea typeface="SimHei"/>
                <a:cs typeface="SimHei"/>
              </a:rPr>
              <a:t>示，对于商业智能分析软件工具，易用性是企业获取商业价值排在第一位的影响要素。</a:t>
            </a:r>
            <a:endParaRPr lang="SimHei" altLang="SimHei" sz="800"/>
          </a:p>
        </p:txBody>
      </p:sp>
      <p:sp>
        <p:nvSpPr>
          <p:cNvPr id="212" name="rect"/>
          <p:cNvSpPr/>
          <p:nvPr/>
        </p:nvSpPr>
        <p:spPr>
          <a:xfrm>
            <a:off x="4749813" y="406422"/>
            <a:ext cx="4311603" cy="336536"/>
          </a:xfrm>
          <a:prstGeom prst="rect">
            <a:avLst/>
          </a:prstGeom>
          <a:solidFill>
            <a:srgbClr val="2272B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4" name="textbox 214"/>
          <p:cNvSpPr/>
          <p:nvPr/>
        </p:nvSpPr>
        <p:spPr>
          <a:xfrm>
            <a:off x="2311376" y="459203"/>
            <a:ext cx="2195829" cy="3009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3970" algn="l" rtl="0" eaLnBrk="0">
              <a:lnSpc>
                <a:spcPts val="967"/>
              </a:lnSpc>
            </a:pPr>
            <a:r>
              <a:rPr sz="800" b="1" kern="0" spc="0">
                <a:solidFill>
                  <a:srgbClr val="0062B9">
                    <a:alpha val="100000"/>
                  </a:srgbClr>
                </a:solidFill>
                <a:latin typeface="SimHei"/>
                <a:ea typeface="SimHei"/>
                <a:cs typeface="SimHei"/>
              </a:rPr>
              <a:t>新</a:t>
            </a:r>
            <a:r>
              <a:rPr sz="800" kern="0" spc="-7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一</a:t>
            </a:r>
            <a:r>
              <a:rPr sz="800" kern="0" spc="-14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代</a:t>
            </a:r>
            <a:r>
              <a:rPr sz="800" kern="0" spc="-13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数</a:t>
            </a:r>
            <a:r>
              <a:rPr sz="800" kern="0" spc="-13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据</a:t>
            </a:r>
            <a:r>
              <a:rPr sz="800" kern="0" spc="-12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可</a:t>
            </a:r>
            <a:r>
              <a:rPr sz="800" kern="0" spc="-14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视</a:t>
            </a:r>
            <a:r>
              <a:rPr sz="800" kern="0" spc="-13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化</a:t>
            </a:r>
            <a:r>
              <a:rPr sz="800" kern="0" spc="-11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分</a:t>
            </a:r>
            <a:r>
              <a:rPr sz="800" kern="0" spc="-14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析</a:t>
            </a:r>
            <a:r>
              <a:rPr sz="800" kern="0" spc="-12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平</a:t>
            </a:r>
            <a:r>
              <a:rPr sz="800" kern="0" spc="-8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台</a:t>
            </a:r>
            <a:r>
              <a:rPr sz="800" kern="0" spc="-13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建</a:t>
            </a:r>
            <a:r>
              <a:rPr sz="800" kern="0" spc="-13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设</a:t>
            </a:r>
            <a:r>
              <a:rPr sz="800" kern="0" spc="-14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指</a:t>
            </a:r>
            <a:r>
              <a:rPr sz="800" kern="0" spc="-110">
                <a:solidFill>
                  <a:srgbClr val="0062B9">
                    <a:alpha val="100000"/>
                  </a:srgbClr>
                </a:solidFill>
                <a:latin typeface="SimHei"/>
                <a:ea typeface="SimHei"/>
                <a:cs typeface="SimHei"/>
              </a:rPr>
              <a:t> </a:t>
            </a:r>
            <a:r>
              <a:rPr sz="800" b="1" kern="0" spc="0">
                <a:solidFill>
                  <a:srgbClr val="0062B9">
                    <a:alpha val="100000"/>
                  </a:srgbClr>
                </a:solidFill>
                <a:latin typeface="SimHei"/>
                <a:ea typeface="SimHei"/>
                <a:cs typeface="SimHei"/>
              </a:rPr>
              <a:t>南</a:t>
            </a:r>
            <a:endParaRPr lang="SimHei" altLang="SimHei" sz="800"/>
          </a:p>
          <a:p>
            <a:pPr algn="l" rtl="0" eaLnBrk="0">
              <a:lnSpc>
                <a:spcPct val="101000"/>
              </a:lnSpc>
            </a:pPr>
            <a:endParaRPr lang="Arial" altLang="Arial" sz="500"/>
          </a:p>
          <a:p>
            <a:pPr marL="12700" algn="l" rtl="0" eaLnBrk="0">
              <a:lnSpc>
                <a:spcPct val="82000"/>
              </a:lnSpc>
              <a:spcBef>
                <a:spcPts val="6"/>
              </a:spcBef>
            </a:pPr>
            <a:r>
              <a:rPr sz="600" kern="0" spc="30">
                <a:solidFill>
                  <a:srgbClr val="000000">
                    <a:alpha val="100000"/>
                  </a:srgbClr>
                </a:solidFill>
                <a:latin typeface="Times New Roman"/>
                <a:ea typeface="Times New Roman"/>
                <a:cs typeface="Times New Roman"/>
              </a:rPr>
              <a:t>HOW</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TO</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BUILD</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YOUR</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VISUAL</a:t>
            </a:r>
            <a:r>
              <a:rPr sz="600" kern="0" spc="7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ANALYTICS</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PL</a:t>
            </a:r>
            <a:r>
              <a:rPr sz="600" kern="0" spc="20">
                <a:solidFill>
                  <a:srgbClr val="000000">
                    <a:alpha val="100000"/>
                  </a:srgbClr>
                </a:solidFill>
                <a:latin typeface="Times New Roman"/>
                <a:ea typeface="Times New Roman"/>
                <a:cs typeface="Times New Roman"/>
              </a:rPr>
              <a:t>ATFORM</a:t>
            </a:r>
            <a:endParaRPr lang="Times New Roman" altLang="Times New Roman" sz="600"/>
          </a:p>
        </p:txBody>
      </p:sp>
      <p:grpSp>
        <p:nvGrpSpPr>
          <p:cNvPr id="20" name="group 20"/>
          <p:cNvGrpSpPr/>
          <p:nvPr/>
        </p:nvGrpSpPr>
        <p:grpSpPr>
          <a:xfrm rot="21600000">
            <a:off x="2266928" y="3543279"/>
            <a:ext cx="1301734" cy="266757"/>
            <a:chExt cx="1301734" cy="266757"/>
          </a:xfrm>
        </p:grpSpPr>
        <p:pic>
          <p:nvPicPr>
            <p:cNvPr id="216" name="picture 216"/>
            <p:cNvPicPr>
              <a:picLocks noChangeAspect="1"/>
            </p:cNvPicPr>
            <p:nvPr/>
          </p:nvPicPr>
          <p:blipFill>
            <a:blip r:embed="rId3"/>
            <a:stretch>
              <a:fillRect/>
            </a:stretch>
          </p:blipFill>
          <p:spPr>
            <a:xfrm rot="21600000">
              <a:off x="0" y="0"/>
              <a:ext cx="1301734" cy="266757"/>
            </a:xfrm>
            <a:prstGeom prst="rect">
              <a:avLst/>
            </a:prstGeom>
          </p:spPr>
        </p:pic>
        <p:sp>
          <p:nvSpPr>
            <p:cNvPr id="218" name="textbox 218"/>
            <p:cNvSpPr/>
            <p:nvPr/>
          </p:nvSpPr>
          <p:spPr>
            <a:xfrm>
              <a:off x="-12700" y="-12700"/>
              <a:ext cx="1327150" cy="3149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Arial" altLang="Arial" sz="400"/>
            </a:p>
            <a:p>
              <a:pPr marL="147954" algn="l" rtl="0" eaLnBrk="0">
                <a:lnSpc>
                  <a:spcPct val="99000"/>
                </a:lnSpc>
                <a:spcBef>
                  <a:spcPts val="3"/>
                </a:spcBef>
              </a:pPr>
              <a:r>
                <a:rPr sz="1300" b="1" kern="0" spc="130">
                  <a:solidFill>
                    <a:srgbClr val="FFFFFF">
                      <a:alpha val="100000"/>
                    </a:srgbClr>
                  </a:solidFill>
                  <a:latin typeface="SimHei"/>
                  <a:ea typeface="SimHei"/>
                  <a:cs typeface="SimHei"/>
                </a:rPr>
                <a:t>3.1简单易用</a:t>
              </a:r>
              <a:endParaRPr lang="SimHei" altLang="SimHei" sz="1300"/>
            </a:p>
          </p:txBody>
        </p:sp>
      </p:grpSp>
      <p:sp>
        <p:nvSpPr>
          <p:cNvPr id="220" name="textbox 220"/>
          <p:cNvSpPr/>
          <p:nvPr/>
        </p:nvSpPr>
        <p:spPr>
          <a:xfrm>
            <a:off x="2165324" y="9563604"/>
            <a:ext cx="74930" cy="125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472"/>
              </a:lnSpc>
            </a:pPr>
            <a:endParaRPr lang="Arial" altLang="Arial" sz="100"/>
          </a:p>
          <a:p>
            <a:pPr marL="12700" algn="l" rtl="0" eaLnBrk="0">
              <a:lnSpc>
                <a:spcPct val="82000"/>
              </a:lnSpc>
            </a:pPr>
            <a:r>
              <a:rPr sz="800" kern="0" spc="-10">
                <a:solidFill>
                  <a:srgbClr val="000000">
                    <a:alpha val="100000"/>
                  </a:srgbClr>
                </a:solidFill>
                <a:latin typeface="SimSun"/>
                <a:ea typeface="SimSun"/>
                <a:cs typeface="SimSun"/>
              </a:rPr>
              <a:t>6</a:t>
            </a:r>
            <a:endParaRPr lang="SimSun" altLang="SimSun" sz="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2" name="picture 222"/>
          <p:cNvPicPr>
            <a:picLocks noChangeAspect="1"/>
          </p:cNvPicPr>
          <p:nvPr/>
        </p:nvPicPr>
        <p:blipFill>
          <a:blip r:embed="rId2"/>
          <a:stretch>
            <a:fillRect/>
          </a:stretch>
        </p:blipFill>
        <p:spPr>
          <a:xfrm rot="21600000">
            <a:off x="2101853" y="6426165"/>
            <a:ext cx="6197622" cy="2203523"/>
          </a:xfrm>
          <a:prstGeom prst="rect">
            <a:avLst/>
          </a:prstGeom>
        </p:spPr>
      </p:pic>
      <p:sp>
        <p:nvSpPr>
          <p:cNvPr id="224" name="textbox 224"/>
          <p:cNvSpPr/>
          <p:nvPr/>
        </p:nvSpPr>
        <p:spPr>
          <a:xfrm>
            <a:off x="2108176" y="1520794"/>
            <a:ext cx="6188075" cy="21139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66370" algn="l" rtl="0" eaLnBrk="0">
              <a:lnSpc>
                <a:spcPts val="1088"/>
              </a:lnSpc>
            </a:pPr>
            <a:r>
              <a:rPr sz="900" b="1" kern="0" spc="110">
                <a:solidFill>
                  <a:srgbClr val="0062B9">
                    <a:alpha val="100000"/>
                  </a:srgbClr>
                </a:solidFill>
                <a:latin typeface="SimHei"/>
                <a:ea typeface="SimHei"/>
                <a:cs typeface="SimHei"/>
              </a:rPr>
              <a:t>功能清晰易上手</a:t>
            </a:r>
            <a:endParaRPr lang="SimHei" altLang="SimHei" sz="900"/>
          </a:p>
          <a:p>
            <a:pPr algn="l" rtl="0" eaLnBrk="0">
              <a:lnSpc>
                <a:spcPct val="145000"/>
              </a:lnSpc>
            </a:pPr>
            <a:endParaRPr lang="Arial" altLang="Arial" sz="1000"/>
          </a:p>
          <a:p>
            <a:pPr marL="12700" algn="l" rtl="0" eaLnBrk="0">
              <a:lnSpc>
                <a:spcPct val="145000"/>
              </a:lnSpc>
              <a:spcBef>
                <a:spcPts val="214"/>
              </a:spcBef>
            </a:pPr>
            <a:r>
              <a:rPr sz="700" kern="0" spc="130">
                <a:solidFill>
                  <a:srgbClr val="000000">
                    <a:alpha val="100000"/>
                  </a:srgbClr>
                </a:solidFill>
                <a:latin typeface="SimSun"/>
                <a:ea typeface="SimSun"/>
                <a:cs typeface="SimSun"/>
              </a:rPr>
              <a:t>数据可视化分析的重点在于提出问题和解决问题，而非学习软件。新一代数据可视化分析平台在设计时，应当始终以用户为中心，重</a:t>
            </a:r>
            <a:r>
              <a:rPr sz="700" kern="0" spc="10">
                <a:solidFill>
                  <a:srgbClr val="000000">
                    <a:alpha val="100000"/>
                  </a:srgbClr>
                </a:solidFill>
                <a:latin typeface="SimSun"/>
                <a:ea typeface="SimSun"/>
                <a:cs typeface="SimSun"/>
              </a:rPr>
              <a:t>  </a:t>
            </a:r>
            <a:r>
              <a:rPr sz="700" kern="0" spc="100">
                <a:solidFill>
                  <a:srgbClr val="000000">
                    <a:alpha val="100000"/>
                  </a:srgbClr>
                </a:solidFill>
                <a:latin typeface="SimSun"/>
                <a:ea typeface="SimSun"/>
                <a:cs typeface="SimSun"/>
              </a:rPr>
              <a:t>视用户操作体验，简化系统功能的流程。使用者无需具备专业技术功底，或是依赖于其他</a:t>
            </a:r>
            <a:r>
              <a:rPr sz="700" kern="0" spc="-190">
                <a:solidFill>
                  <a:srgbClr val="000000">
                    <a:alpha val="100000"/>
                  </a:srgbClr>
                </a:solidFill>
                <a:latin typeface="SimSun"/>
                <a:ea typeface="SimSun"/>
                <a:cs typeface="SimSun"/>
              </a:rPr>
              <a:t> </a:t>
            </a:r>
            <a:r>
              <a:rPr sz="700" kern="0" spc="0">
                <a:solidFill>
                  <a:srgbClr val="000000">
                    <a:alpha val="100000"/>
                  </a:srgbClr>
                </a:solidFill>
                <a:latin typeface="SimSun"/>
                <a:ea typeface="SimSun"/>
                <a:cs typeface="SimSun"/>
              </a:rPr>
              <a:t>IT</a:t>
            </a:r>
            <a:r>
              <a:rPr sz="700" kern="0" spc="-130">
                <a:solidFill>
                  <a:srgbClr val="000000">
                    <a:alpha val="100000"/>
                  </a:srgbClr>
                </a:solidFill>
                <a:latin typeface="SimSun"/>
                <a:ea typeface="SimSun"/>
                <a:cs typeface="SimSun"/>
              </a:rPr>
              <a:t> </a:t>
            </a:r>
            <a:r>
              <a:rPr sz="700" kern="0" spc="100">
                <a:solidFill>
                  <a:srgbClr val="000000">
                    <a:alpha val="100000"/>
                  </a:srgbClr>
                </a:solidFill>
                <a:latin typeface="SimSun"/>
                <a:ea typeface="SimSun"/>
                <a:cs typeface="SimSun"/>
              </a:rPr>
              <a:t>人员，只需要专注</a:t>
            </a:r>
            <a:r>
              <a:rPr sz="700" kern="0" spc="90">
                <a:solidFill>
                  <a:srgbClr val="000000">
                    <a:alpha val="100000"/>
                  </a:srgbClr>
                </a:solidFill>
                <a:latin typeface="SimSun"/>
                <a:ea typeface="SimSun"/>
                <a:cs typeface="SimSun"/>
              </a:rPr>
              <a:t>于自己要解决的问题即可，</a:t>
            </a:r>
            <a:r>
              <a:rPr sz="700" kern="0" spc="0">
                <a:solidFill>
                  <a:srgbClr val="000000">
                    <a:alpha val="100000"/>
                  </a:srgbClr>
                </a:solidFill>
                <a:latin typeface="SimSun"/>
                <a:ea typeface="SimSun"/>
                <a:cs typeface="SimSun"/>
              </a:rPr>
              <a:t>  </a:t>
            </a:r>
            <a:r>
              <a:rPr sz="700" kern="0" spc="110">
                <a:solidFill>
                  <a:srgbClr val="000000">
                    <a:alpha val="100000"/>
                  </a:srgbClr>
                </a:solidFill>
                <a:latin typeface="SimSun"/>
                <a:ea typeface="SimSun"/>
                <a:cs typeface="SimSun"/>
              </a:rPr>
              <a:t>避免花费过多精力在软件的适</a:t>
            </a:r>
            <a:r>
              <a:rPr sz="700" kern="0" spc="100">
                <a:solidFill>
                  <a:srgbClr val="000000">
                    <a:alpha val="100000"/>
                  </a:srgbClr>
                </a:solidFill>
                <a:latin typeface="SimSun"/>
                <a:ea typeface="SimSun"/>
                <a:cs typeface="SimSun"/>
              </a:rPr>
              <a:t>应与学习方面；</a:t>
            </a:r>
            <a:endParaRPr lang="SimSun" altLang="SimSun" sz="700"/>
          </a:p>
          <a:p>
            <a:pPr algn="l" rtl="0" eaLnBrk="0">
              <a:lnSpc>
                <a:spcPct val="123000"/>
              </a:lnSpc>
            </a:pPr>
            <a:endParaRPr lang="Arial" altLang="Arial" sz="1000"/>
          </a:p>
          <a:p>
            <a:pPr algn="l" rtl="0" eaLnBrk="0">
              <a:lnSpc>
                <a:spcPct val="124000"/>
              </a:lnSpc>
            </a:pPr>
            <a:endParaRPr lang="Arial" altLang="Arial" sz="1000"/>
          </a:p>
          <a:p>
            <a:pPr marL="12700" algn="l" rtl="0" eaLnBrk="0">
              <a:lnSpc>
                <a:spcPts val="1085"/>
              </a:lnSpc>
              <a:spcBef>
                <a:spcPts val="279"/>
              </a:spcBef>
            </a:pPr>
            <a:r>
              <a:rPr sz="900" kern="0" spc="90">
                <a:solidFill>
                  <a:srgbClr val="2071B9">
                    <a:alpha val="100000"/>
                  </a:srgbClr>
                </a:solidFill>
                <a:latin typeface="Dotum"/>
                <a:ea typeface="Dotum"/>
                <a:cs typeface="Dotum"/>
              </a:rPr>
              <a:t>▶ </a:t>
            </a:r>
            <a:r>
              <a:rPr sz="900" b="1" kern="0" spc="90">
                <a:solidFill>
                  <a:srgbClr val="0062B9">
                    <a:alpha val="100000"/>
                  </a:srgbClr>
                </a:solidFill>
                <a:latin typeface="SimHei"/>
                <a:ea typeface="SimHei"/>
                <a:cs typeface="SimHei"/>
              </a:rPr>
              <a:t>丰富的学习参考资源</a:t>
            </a:r>
            <a:endParaRPr lang="SimHei" altLang="SimHei" sz="900"/>
          </a:p>
          <a:p>
            <a:pPr algn="l" rtl="0" eaLnBrk="0">
              <a:lnSpc>
                <a:spcPct val="131000"/>
              </a:lnSpc>
            </a:pPr>
            <a:endParaRPr lang="Arial" altLang="Arial" sz="1000"/>
          </a:p>
          <a:p>
            <a:pPr algn="l" rtl="0" eaLnBrk="0">
              <a:lnSpc>
                <a:spcPct val="179000"/>
              </a:lnSpc>
            </a:pPr>
            <a:endParaRPr lang="Arial" altLang="Arial" sz="100"/>
          </a:p>
          <a:p>
            <a:pPr marL="12700" algn="l" rtl="0" eaLnBrk="0">
              <a:lnSpc>
                <a:spcPct val="144000"/>
              </a:lnSpc>
              <a:spcBef>
                <a:spcPts val="1"/>
              </a:spcBef>
            </a:pPr>
            <a:r>
              <a:rPr sz="700" kern="0" spc="130">
                <a:solidFill>
                  <a:srgbClr val="000000">
                    <a:alpha val="100000"/>
                  </a:srgbClr>
                </a:solidFill>
                <a:latin typeface="SimHei"/>
                <a:ea typeface="SimHei"/>
                <a:cs typeface="SimHei"/>
              </a:rPr>
              <a:t>优秀的数据可视化分析平台还应配套丰富的线上文档、教学视频等，在用户需要时提供更加全面的帮助，例如使用技巧、软件版本更</a:t>
            </a:r>
            <a:r>
              <a:rPr sz="700" kern="0" spc="20">
                <a:solidFill>
                  <a:srgbClr val="000000">
                    <a:alpha val="100000"/>
                  </a:srgbClr>
                </a:solidFill>
                <a:latin typeface="SimHei"/>
                <a:ea typeface="SimHei"/>
                <a:cs typeface="SimHei"/>
              </a:rPr>
              <a:t>  </a:t>
            </a:r>
            <a:r>
              <a:rPr sz="700" kern="0" spc="130">
                <a:solidFill>
                  <a:srgbClr val="000000">
                    <a:alpha val="100000"/>
                  </a:srgbClr>
                </a:solidFill>
                <a:latin typeface="SimHei"/>
                <a:ea typeface="SimHei"/>
                <a:cs typeface="SimHei"/>
              </a:rPr>
              <a:t>新详情、主题仪表板分享、常见模板分享、数据分析案例分享等。同时基于该软件具有类型广泛使用对象的特性，数据分析平台还可</a:t>
            </a:r>
            <a:r>
              <a:rPr sz="700" kern="0" spc="10">
                <a:solidFill>
                  <a:srgbClr val="000000">
                    <a:alpha val="100000"/>
                  </a:srgbClr>
                </a:solidFill>
                <a:latin typeface="SimHei"/>
                <a:ea typeface="SimHei"/>
                <a:cs typeface="SimHei"/>
              </a:rPr>
              <a:t>  </a:t>
            </a:r>
            <a:r>
              <a:rPr sz="700" kern="0" spc="120">
                <a:solidFill>
                  <a:srgbClr val="000000">
                    <a:alpha val="100000"/>
                  </a:srgbClr>
                </a:solidFill>
                <a:latin typeface="SimHei"/>
                <a:ea typeface="SimHei"/>
                <a:cs typeface="SimHei"/>
              </a:rPr>
              <a:t>以搭建统一的用户交流渠道，加强使</a:t>
            </a:r>
            <a:r>
              <a:rPr sz="700" kern="0" spc="110">
                <a:solidFill>
                  <a:srgbClr val="000000">
                    <a:alpha val="100000"/>
                  </a:srgbClr>
                </a:solidFill>
                <a:latin typeface="SimHei"/>
                <a:ea typeface="SimHei"/>
                <a:cs typeface="SimHei"/>
              </a:rPr>
              <a:t>用者之间、使用者与平台运营者之间的沟通交流、经验互鉴。</a:t>
            </a:r>
            <a:endParaRPr lang="SimHei" altLang="SimHei" sz="700"/>
          </a:p>
        </p:txBody>
      </p:sp>
      <p:sp>
        <p:nvSpPr>
          <p:cNvPr id="226" name="textbox 226"/>
          <p:cNvSpPr/>
          <p:nvPr/>
        </p:nvSpPr>
        <p:spPr>
          <a:xfrm>
            <a:off x="2108176" y="5279602"/>
            <a:ext cx="6146165" cy="8820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3"/>
              </a:lnSpc>
            </a:pPr>
            <a:endParaRPr lang="Arial" altLang="Arial" sz="100"/>
          </a:p>
          <a:p>
            <a:pPr marL="14604" algn="l" rtl="0" eaLnBrk="0">
              <a:lnSpc>
                <a:spcPct val="99000"/>
              </a:lnSpc>
            </a:pPr>
            <a:r>
              <a:rPr sz="1100" b="1" kern="0" spc="110">
                <a:solidFill>
                  <a:srgbClr val="0062B9">
                    <a:alpha val="100000"/>
                  </a:srgbClr>
                </a:solidFill>
                <a:latin typeface="SimHei"/>
                <a:ea typeface="SimHei"/>
                <a:cs typeface="SimHei"/>
              </a:rPr>
              <a:t>3.2.1开源模式更好地推动软件产</a:t>
            </a:r>
            <a:r>
              <a:rPr sz="1100" b="1" kern="0" spc="100">
                <a:solidFill>
                  <a:srgbClr val="0062B9">
                    <a:alpha val="100000"/>
                  </a:srgbClr>
                </a:solidFill>
                <a:latin typeface="SimHei"/>
                <a:ea typeface="SimHei"/>
                <a:cs typeface="SimHei"/>
              </a:rPr>
              <a:t>业发展</a:t>
            </a:r>
            <a:endParaRPr lang="SimHei" altLang="SimHei" sz="1100"/>
          </a:p>
          <a:p>
            <a:pPr algn="l" rtl="0" eaLnBrk="0">
              <a:lnSpc>
                <a:spcPct val="124000"/>
              </a:lnSpc>
            </a:pPr>
            <a:endParaRPr lang="Arial" altLang="Arial" sz="1000"/>
          </a:p>
          <a:p>
            <a:pPr algn="l" rtl="0" eaLnBrk="0">
              <a:lnSpc>
                <a:spcPct val="179000"/>
              </a:lnSpc>
            </a:pPr>
            <a:endParaRPr lang="Arial" altLang="Arial" sz="100"/>
          </a:p>
          <a:p>
            <a:pPr marL="12700" algn="l" rtl="0" eaLnBrk="0">
              <a:lnSpc>
                <a:spcPct val="148000"/>
              </a:lnSpc>
              <a:spcBef>
                <a:spcPts val="1"/>
              </a:spcBef>
            </a:pPr>
            <a:r>
              <a:rPr sz="700" kern="0" spc="140">
                <a:solidFill>
                  <a:srgbClr val="000000">
                    <a:alpha val="100000"/>
                  </a:srgbClr>
                </a:solidFill>
                <a:latin typeface="SimHei"/>
                <a:ea typeface="SimHei"/>
                <a:cs typeface="SimHei"/>
              </a:rPr>
              <a:t>红帽在题为《2021年企业开源现状》的研究报告中提到，如今90%的</a:t>
            </a:r>
            <a:r>
              <a:rPr sz="700" kern="0" spc="0">
                <a:solidFill>
                  <a:srgbClr val="000000">
                    <a:alpha val="100000"/>
                  </a:srgbClr>
                </a:solidFill>
                <a:latin typeface="SimSun"/>
                <a:ea typeface="SimSun"/>
                <a:cs typeface="SimSun"/>
              </a:rPr>
              <a:t>IT</a:t>
            </a:r>
            <a:r>
              <a:rPr sz="700" kern="0" spc="140">
                <a:solidFill>
                  <a:srgbClr val="000000">
                    <a:alpha val="100000"/>
                  </a:srgbClr>
                </a:solidFill>
                <a:latin typeface="SimSun"/>
                <a:ea typeface="SimSun"/>
                <a:cs typeface="SimSun"/>
              </a:rPr>
              <a:t> </a:t>
            </a:r>
            <a:r>
              <a:rPr sz="700" kern="0" spc="140">
                <a:solidFill>
                  <a:srgbClr val="000000">
                    <a:alpha val="100000"/>
                  </a:srgbClr>
                </a:solidFill>
                <a:latin typeface="SimHei"/>
                <a:ea typeface="SimHei"/>
                <a:cs typeface="SimHei"/>
              </a:rPr>
              <a:t>主管都在使用企业级开源软件。</a:t>
            </a:r>
            <a:r>
              <a:rPr sz="700" kern="0" spc="130">
                <a:solidFill>
                  <a:srgbClr val="000000">
                    <a:alpha val="100000"/>
                  </a:srgbClr>
                </a:solidFill>
                <a:latin typeface="SimHei"/>
                <a:ea typeface="SimHei"/>
                <a:cs typeface="SimHei"/>
              </a:rPr>
              <a:t>其中被首选使用的企业级开</a:t>
            </a:r>
            <a:r>
              <a:rPr sz="700" kern="0" spc="-10">
                <a:solidFill>
                  <a:srgbClr val="000000">
                    <a:alpha val="100000"/>
                  </a:srgbClr>
                </a:solidFill>
                <a:latin typeface="SimHei"/>
                <a:ea typeface="SimHei"/>
                <a:cs typeface="SimHei"/>
              </a:rPr>
              <a:t> </a:t>
            </a:r>
            <a:r>
              <a:rPr sz="700" kern="0" spc="130">
                <a:solidFill>
                  <a:srgbClr val="000000">
                    <a:alpha val="100000"/>
                  </a:srgbClr>
                </a:solidFill>
                <a:latin typeface="SimHei"/>
                <a:ea typeface="SimHei"/>
                <a:cs typeface="SimHei"/>
              </a:rPr>
              <a:t>源软件的前三位类型分别为：基础设施现代化软件、应用程序开发软件和数字化转型软件。在受访者中，位列第三位的数字化转型软</a:t>
            </a:r>
            <a:r>
              <a:rPr sz="700" kern="0" spc="10">
                <a:solidFill>
                  <a:srgbClr val="000000">
                    <a:alpha val="100000"/>
                  </a:srgbClr>
                </a:solidFill>
                <a:latin typeface="SimHei"/>
                <a:ea typeface="SimHei"/>
                <a:cs typeface="SimHei"/>
              </a:rPr>
              <a:t> </a:t>
            </a:r>
            <a:r>
              <a:rPr sz="700" kern="0" spc="130">
                <a:solidFill>
                  <a:srgbClr val="000000">
                    <a:alpha val="100000"/>
                  </a:srgbClr>
                </a:solidFill>
                <a:latin typeface="SimHei"/>
                <a:ea typeface="SimHei"/>
                <a:cs typeface="SimHei"/>
              </a:rPr>
              <a:t>件占比为54%,这是因为很多新型应用是数字化的重要组成部分，数据可视化分析平台便是其中的重要一员。</a:t>
            </a:r>
            <a:endParaRPr lang="SimHei" altLang="SimHei" sz="700"/>
          </a:p>
        </p:txBody>
      </p:sp>
      <p:sp>
        <p:nvSpPr>
          <p:cNvPr id="228" name="rect"/>
          <p:cNvSpPr/>
          <p:nvPr/>
        </p:nvSpPr>
        <p:spPr>
          <a:xfrm>
            <a:off x="1460497" y="406422"/>
            <a:ext cx="5302286" cy="330145"/>
          </a:xfrm>
          <a:prstGeom prst="rect">
            <a:avLst/>
          </a:prstGeom>
          <a:solidFill>
            <a:srgbClr val="22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0" name="textbox 230"/>
          <p:cNvSpPr/>
          <p:nvPr/>
        </p:nvSpPr>
        <p:spPr>
          <a:xfrm>
            <a:off x="2108176" y="4587094"/>
            <a:ext cx="6148070" cy="3187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19"/>
              </a:lnSpc>
            </a:pPr>
            <a:endParaRPr lang="Arial" altLang="Arial" sz="100"/>
          </a:p>
          <a:p>
            <a:pPr marL="12700" algn="l" rtl="0" eaLnBrk="0">
              <a:lnSpc>
                <a:spcPct val="137000"/>
              </a:lnSpc>
            </a:pPr>
            <a:r>
              <a:rPr sz="700" kern="0" spc="140">
                <a:solidFill>
                  <a:srgbClr val="000000">
                    <a:alpha val="100000"/>
                  </a:srgbClr>
                </a:solidFill>
                <a:latin typeface="SimSun"/>
                <a:ea typeface="SimSun"/>
                <a:cs typeface="SimSun"/>
              </a:rPr>
              <a:t>近年来开源产业发展迅速，在基础设施服务、数字化产业建设、推动产业协作、技术创新上</a:t>
            </a:r>
            <a:r>
              <a:rPr sz="700" kern="0" spc="130">
                <a:solidFill>
                  <a:srgbClr val="000000">
                    <a:alpha val="100000"/>
                  </a:srgbClr>
                </a:solidFill>
                <a:latin typeface="SimSun"/>
                <a:ea typeface="SimSun"/>
                <a:cs typeface="SimSun"/>
              </a:rPr>
              <a:t>均发挥了可观的效益。那么,开源开放的</a:t>
            </a:r>
            <a:r>
              <a:rPr sz="700" kern="0" spc="0">
                <a:solidFill>
                  <a:srgbClr val="000000">
                    <a:alpha val="100000"/>
                  </a:srgbClr>
                </a:solidFill>
                <a:latin typeface="SimSun"/>
                <a:ea typeface="SimSun"/>
                <a:cs typeface="SimSun"/>
              </a:rPr>
              <a:t> </a:t>
            </a:r>
            <a:r>
              <a:rPr sz="700" kern="0" spc="120">
                <a:solidFill>
                  <a:srgbClr val="000000">
                    <a:alpha val="100000"/>
                  </a:srgbClr>
                </a:solidFill>
                <a:latin typeface="SimHei"/>
                <a:ea typeface="SimHei"/>
                <a:cs typeface="SimHei"/>
              </a:rPr>
              <a:t>运作模式会带来哪些好处?目前开源</a:t>
            </a:r>
            <a:r>
              <a:rPr sz="700" kern="0" spc="110">
                <a:solidFill>
                  <a:srgbClr val="000000">
                    <a:alpha val="100000"/>
                  </a:srgbClr>
                </a:solidFill>
                <a:latin typeface="SimHei"/>
                <a:ea typeface="SimHei"/>
                <a:cs typeface="SimHei"/>
              </a:rPr>
              <a:t>产业的发展趋势又如何呢?</a:t>
            </a:r>
            <a:endParaRPr lang="SimHei" altLang="SimHei" sz="700"/>
          </a:p>
        </p:txBody>
      </p:sp>
      <p:sp>
        <p:nvSpPr>
          <p:cNvPr id="232" name="textbox 232"/>
          <p:cNvSpPr/>
          <p:nvPr/>
        </p:nvSpPr>
        <p:spPr>
          <a:xfrm>
            <a:off x="2769994" y="7189942"/>
            <a:ext cx="3950970" cy="483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52"/>
              </a:lnSpc>
            </a:pPr>
            <a:r>
              <a:rPr sz="700" b="1" kern="0" spc="10">
                <a:solidFill>
                  <a:srgbClr val="0062B9">
                    <a:alpha val="100000"/>
                  </a:srgbClr>
                </a:solidFill>
                <a:latin typeface="SimHei"/>
                <a:ea typeface="SimHei"/>
                <a:cs typeface="SimHei"/>
              </a:rPr>
              <a:t>9</a:t>
            </a:r>
            <a:r>
              <a:rPr sz="700" kern="0" spc="1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0</a:t>
            </a:r>
            <a:r>
              <a:rPr sz="700" kern="0" spc="1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a:t>
            </a:r>
            <a:r>
              <a:rPr sz="700" kern="0" spc="11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的</a:t>
            </a:r>
            <a:r>
              <a:rPr sz="700" kern="0" spc="10">
                <a:solidFill>
                  <a:srgbClr val="0062B9">
                    <a:alpha val="100000"/>
                  </a:srgbClr>
                </a:solidFill>
                <a:latin typeface="SimHei"/>
                <a:ea typeface="SimHei"/>
                <a:cs typeface="SimHei"/>
              </a:rPr>
              <a:t> </a:t>
            </a:r>
            <a:r>
              <a:rPr sz="700" b="1" kern="0" spc="0">
                <a:solidFill>
                  <a:srgbClr val="0062B9">
                    <a:alpha val="100000"/>
                  </a:srgbClr>
                </a:solidFill>
                <a:latin typeface="SimSun"/>
                <a:ea typeface="SimSun"/>
                <a:cs typeface="SimSun"/>
              </a:rPr>
              <a:t>IT</a:t>
            </a:r>
            <a:r>
              <a:rPr sz="700" kern="0" spc="10">
                <a:solidFill>
                  <a:srgbClr val="0062B9">
                    <a:alpha val="100000"/>
                  </a:srgbClr>
                </a:solidFill>
                <a:latin typeface="SimSun"/>
                <a:ea typeface="SimSun"/>
                <a:cs typeface="SimSun"/>
              </a:rPr>
              <a:t> </a:t>
            </a:r>
            <a:r>
              <a:rPr sz="700" b="1" kern="0" spc="10">
                <a:solidFill>
                  <a:srgbClr val="0062B9">
                    <a:alpha val="100000"/>
                  </a:srgbClr>
                </a:solidFill>
                <a:latin typeface="SimHei"/>
                <a:ea typeface="SimHei"/>
                <a:cs typeface="SimHei"/>
              </a:rPr>
              <a:t>主</a:t>
            </a:r>
            <a:r>
              <a:rPr sz="700" kern="0" spc="-14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管</a:t>
            </a:r>
            <a:r>
              <a:rPr sz="700" kern="0" spc="-13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正</a:t>
            </a:r>
            <a:r>
              <a:rPr sz="700" kern="0" spc="-15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在</a:t>
            </a:r>
            <a:r>
              <a:rPr sz="700" kern="0" spc="-14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使</a:t>
            </a:r>
            <a:r>
              <a:rPr sz="700" kern="0" spc="-14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用</a:t>
            </a:r>
            <a:r>
              <a:rPr sz="700" kern="0" spc="-15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企</a:t>
            </a:r>
            <a:r>
              <a:rPr sz="700" kern="0" spc="-13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业</a:t>
            </a:r>
            <a:r>
              <a:rPr sz="700" kern="0" spc="-14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级</a:t>
            </a:r>
            <a:r>
              <a:rPr sz="700" kern="0" spc="-130">
                <a:solidFill>
                  <a:srgbClr val="0062B9">
                    <a:alpha val="100000"/>
                  </a:srgbClr>
                </a:solidFill>
                <a:latin typeface="SimHei"/>
                <a:ea typeface="SimHei"/>
                <a:cs typeface="SimHei"/>
              </a:rPr>
              <a:t> </a:t>
            </a:r>
            <a:r>
              <a:rPr sz="700" b="1" kern="0" spc="10">
                <a:solidFill>
                  <a:srgbClr val="0062B9">
                    <a:alpha val="100000"/>
                  </a:srgbClr>
                </a:solidFill>
                <a:latin typeface="SimHei"/>
                <a:ea typeface="SimHei"/>
                <a:cs typeface="SimHei"/>
              </a:rPr>
              <a:t>开</a:t>
            </a:r>
            <a:r>
              <a:rPr sz="700" kern="0" spc="-150">
                <a:solidFill>
                  <a:srgbClr val="0062B9">
                    <a:alpha val="100000"/>
                  </a:srgbClr>
                </a:solidFill>
                <a:latin typeface="SimHei"/>
                <a:ea typeface="SimHei"/>
                <a:cs typeface="SimHei"/>
              </a:rPr>
              <a:t> </a:t>
            </a:r>
            <a:r>
              <a:rPr sz="700" b="1" kern="0" spc="0">
                <a:solidFill>
                  <a:srgbClr val="0062B9">
                    <a:alpha val="100000"/>
                  </a:srgbClr>
                </a:solidFill>
                <a:latin typeface="SimHei"/>
                <a:ea typeface="SimHei"/>
                <a:cs typeface="SimHei"/>
              </a:rPr>
              <a:t>源</a:t>
            </a:r>
            <a:r>
              <a:rPr sz="700" kern="0" spc="-140">
                <a:solidFill>
                  <a:srgbClr val="0062B9">
                    <a:alpha val="100000"/>
                  </a:srgbClr>
                </a:solidFill>
                <a:latin typeface="SimHei"/>
                <a:ea typeface="SimHei"/>
                <a:cs typeface="SimHei"/>
              </a:rPr>
              <a:t> </a:t>
            </a:r>
            <a:r>
              <a:rPr sz="700" b="1" kern="0" spc="0">
                <a:solidFill>
                  <a:srgbClr val="0062B9">
                    <a:alpha val="100000"/>
                  </a:srgbClr>
                </a:solidFill>
                <a:latin typeface="SimHei"/>
                <a:ea typeface="SimHei"/>
                <a:cs typeface="SimHei"/>
              </a:rPr>
              <a:t>软</a:t>
            </a:r>
            <a:r>
              <a:rPr sz="700" kern="0" spc="-150">
                <a:solidFill>
                  <a:srgbClr val="0062B9">
                    <a:alpha val="100000"/>
                  </a:srgbClr>
                </a:solidFill>
                <a:latin typeface="SimHei"/>
                <a:ea typeface="SimHei"/>
                <a:cs typeface="SimHei"/>
              </a:rPr>
              <a:t> </a:t>
            </a:r>
            <a:r>
              <a:rPr sz="700" b="1" kern="0" spc="0">
                <a:solidFill>
                  <a:srgbClr val="0062B9">
                    <a:alpha val="100000"/>
                  </a:srgbClr>
                </a:solidFill>
                <a:latin typeface="SimHei"/>
                <a:ea typeface="SimHei"/>
                <a:cs typeface="SimHei"/>
              </a:rPr>
              <a:t>件</a:t>
            </a:r>
            <a:r>
              <a:rPr sz="700" kern="0" spc="-160">
                <a:solidFill>
                  <a:srgbClr val="0062B9">
                    <a:alpha val="100000"/>
                  </a:srgbClr>
                </a:solidFill>
                <a:latin typeface="SimHei"/>
                <a:ea typeface="SimHei"/>
                <a:cs typeface="SimHei"/>
              </a:rPr>
              <a:t> </a:t>
            </a:r>
            <a:r>
              <a:rPr sz="700" b="1" kern="0" spc="0">
                <a:solidFill>
                  <a:srgbClr val="0062B9">
                    <a:alpha val="100000"/>
                  </a:srgbClr>
                </a:solidFill>
                <a:latin typeface="SimHei"/>
                <a:ea typeface="SimHei"/>
                <a:cs typeface="SimHei"/>
              </a:rPr>
              <a:t>。</a:t>
            </a:r>
            <a:endParaRPr lang="SimHei" altLang="SimHei" sz="700"/>
          </a:p>
          <a:p>
            <a:pPr algn="l" rtl="0" eaLnBrk="0">
              <a:lnSpc>
                <a:spcPct val="115000"/>
              </a:lnSpc>
            </a:pPr>
            <a:endParaRPr lang="Arial" altLang="Arial" sz="600"/>
          </a:p>
          <a:p>
            <a:pPr algn="r" rtl="0" eaLnBrk="0">
              <a:lnSpc>
                <a:spcPct val="80000"/>
              </a:lnSpc>
              <a:spcBef>
                <a:spcPts val="2"/>
              </a:spcBef>
            </a:pPr>
            <a:r>
              <a:rPr sz="2000" b="1" kern="0" spc="-20">
                <a:solidFill>
                  <a:srgbClr val="0062B9">
                    <a:alpha val="100000"/>
                  </a:srgbClr>
                </a:solidFill>
                <a:latin typeface="SimSun"/>
                <a:ea typeface="SimSun"/>
                <a:cs typeface="SimSun"/>
              </a:rPr>
              <a:t>90%</a:t>
            </a:r>
            <a:endParaRPr lang="SimSun" altLang="SimSun" sz="2000"/>
          </a:p>
        </p:txBody>
      </p:sp>
      <p:grpSp>
        <p:nvGrpSpPr>
          <p:cNvPr id="22" name="group 22"/>
          <p:cNvGrpSpPr/>
          <p:nvPr/>
        </p:nvGrpSpPr>
        <p:grpSpPr>
          <a:xfrm rot="21600000">
            <a:off x="2133610" y="4114828"/>
            <a:ext cx="1339858" cy="273043"/>
            <a:chExt cx="1339858" cy="273043"/>
          </a:xfrm>
        </p:grpSpPr>
        <p:pic>
          <p:nvPicPr>
            <p:cNvPr id="234" name="picture 234"/>
            <p:cNvPicPr>
              <a:picLocks noChangeAspect="1"/>
            </p:cNvPicPr>
            <p:nvPr/>
          </p:nvPicPr>
          <p:blipFill>
            <a:blip r:embed="rId3"/>
            <a:stretch>
              <a:fillRect/>
            </a:stretch>
          </p:blipFill>
          <p:spPr>
            <a:xfrm rot="21600000">
              <a:off x="0" y="0"/>
              <a:ext cx="1339858" cy="273043"/>
            </a:xfrm>
            <a:prstGeom prst="rect">
              <a:avLst/>
            </a:prstGeom>
          </p:spPr>
        </p:pic>
        <p:sp>
          <p:nvSpPr>
            <p:cNvPr id="236" name="textbox 236"/>
            <p:cNvSpPr/>
            <p:nvPr/>
          </p:nvSpPr>
          <p:spPr>
            <a:xfrm>
              <a:off x="-12700" y="-12700"/>
              <a:ext cx="1365885" cy="3200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600"/>
            </a:p>
            <a:p>
              <a:pPr marL="167004" algn="l" rtl="0" eaLnBrk="0">
                <a:lnSpc>
                  <a:spcPct val="95000"/>
                </a:lnSpc>
                <a:spcBef>
                  <a:spcPts val="5"/>
                </a:spcBef>
              </a:pPr>
              <a:r>
                <a:rPr sz="1300" b="1" kern="0" spc="90">
                  <a:solidFill>
                    <a:srgbClr val="FFFFFF">
                      <a:alpha val="100000"/>
                    </a:srgbClr>
                  </a:solidFill>
                  <a:latin typeface="SimHei"/>
                  <a:ea typeface="SimHei"/>
                  <a:cs typeface="SimHei"/>
                </a:rPr>
                <a:t>3</a:t>
              </a:r>
              <a:r>
                <a:rPr sz="1300" kern="0" spc="-310">
                  <a:solidFill>
                    <a:srgbClr val="FFFFFF">
                      <a:alpha val="100000"/>
                    </a:srgbClr>
                  </a:solidFill>
                  <a:latin typeface="SimHei"/>
                  <a:ea typeface="SimHei"/>
                  <a:cs typeface="SimHei"/>
                </a:rPr>
                <a:t> </a:t>
              </a:r>
              <a:r>
                <a:rPr sz="1300" b="1" kern="0" spc="90">
                  <a:solidFill>
                    <a:srgbClr val="FFFFFF">
                      <a:alpha val="100000"/>
                    </a:srgbClr>
                  </a:solidFill>
                  <a:latin typeface="SimHei"/>
                  <a:ea typeface="SimHei"/>
                  <a:cs typeface="SimHei"/>
                </a:rPr>
                <a:t>.2开源开放</a:t>
              </a:r>
              <a:endParaRPr lang="SimHei" altLang="SimHei" sz="1300"/>
            </a:p>
          </p:txBody>
        </p:sp>
      </p:grpSp>
      <p:sp>
        <p:nvSpPr>
          <p:cNvPr id="238" name="textbox 238"/>
          <p:cNvSpPr/>
          <p:nvPr/>
        </p:nvSpPr>
        <p:spPr>
          <a:xfrm>
            <a:off x="4197318" y="8803840"/>
            <a:ext cx="1830704" cy="134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55"/>
              </a:lnSpc>
            </a:pPr>
            <a:r>
              <a:rPr sz="700" kern="0" spc="80">
                <a:solidFill>
                  <a:srgbClr val="000000">
                    <a:alpha val="100000"/>
                  </a:srgbClr>
                </a:solidFill>
                <a:latin typeface="YouYuan"/>
                <a:ea typeface="YouYuan"/>
                <a:cs typeface="YouYuan"/>
              </a:rPr>
              <a:t>图</a:t>
            </a:r>
            <a:r>
              <a:rPr sz="700" kern="0" spc="-100">
                <a:solidFill>
                  <a:srgbClr val="000000">
                    <a:alpha val="100000"/>
                  </a:srgbClr>
                </a:solidFill>
                <a:latin typeface="YouYuan"/>
                <a:ea typeface="YouYuan"/>
                <a:cs typeface="YouYuan"/>
              </a:rPr>
              <a:t> </a:t>
            </a:r>
            <a:r>
              <a:rPr sz="700" kern="0" spc="80">
                <a:solidFill>
                  <a:srgbClr val="000000">
                    <a:alpha val="100000"/>
                  </a:srgbClr>
                </a:solidFill>
                <a:latin typeface="YouYuan"/>
                <a:ea typeface="YouYuan"/>
                <a:cs typeface="YouYuan"/>
              </a:rPr>
              <a:t>6</a:t>
            </a:r>
            <a:r>
              <a:rPr sz="700" kern="0" spc="-100">
                <a:solidFill>
                  <a:srgbClr val="000000">
                    <a:alpha val="100000"/>
                  </a:srgbClr>
                </a:solidFill>
                <a:latin typeface="YouYuan"/>
                <a:ea typeface="YouYuan"/>
                <a:cs typeface="YouYuan"/>
              </a:rPr>
              <a:t> </a:t>
            </a:r>
            <a:r>
              <a:rPr sz="700" kern="0" spc="80">
                <a:solidFill>
                  <a:srgbClr val="000000">
                    <a:alpha val="100000"/>
                  </a:srgbClr>
                </a:solidFill>
                <a:latin typeface="YouYuan"/>
                <a:ea typeface="YouYuan"/>
                <a:cs typeface="YouYuan"/>
              </a:rPr>
              <a:t>9</a:t>
            </a:r>
            <a:r>
              <a:rPr sz="700" kern="0" spc="-90">
                <a:solidFill>
                  <a:srgbClr val="000000">
                    <a:alpha val="100000"/>
                  </a:srgbClr>
                </a:solidFill>
                <a:latin typeface="YouYuan"/>
                <a:ea typeface="YouYuan"/>
                <a:cs typeface="YouYuan"/>
              </a:rPr>
              <a:t> </a:t>
            </a:r>
            <a:r>
              <a:rPr sz="700" kern="0" spc="80">
                <a:solidFill>
                  <a:srgbClr val="000000">
                    <a:alpha val="100000"/>
                  </a:srgbClr>
                </a:solidFill>
                <a:latin typeface="YouYuan"/>
                <a:ea typeface="YouYuan"/>
                <a:cs typeface="YouYuan"/>
              </a:rPr>
              <a:t>0</a:t>
            </a:r>
            <a:r>
              <a:rPr sz="700" kern="0" spc="-120">
                <a:solidFill>
                  <a:srgbClr val="000000">
                    <a:alpha val="100000"/>
                  </a:srgbClr>
                </a:solidFill>
                <a:latin typeface="YouYuan"/>
                <a:ea typeface="YouYuan"/>
                <a:cs typeface="YouYuan"/>
              </a:rPr>
              <a:t> </a:t>
            </a:r>
            <a:r>
              <a:rPr sz="700" kern="0" spc="80">
                <a:solidFill>
                  <a:srgbClr val="000000">
                    <a:alpha val="100000"/>
                  </a:srgbClr>
                </a:solidFill>
                <a:latin typeface="YouYuan"/>
                <a:ea typeface="YouYuan"/>
                <a:cs typeface="YouYuan"/>
              </a:rPr>
              <a:t>%</a:t>
            </a:r>
            <a:r>
              <a:rPr sz="700" kern="0" spc="-60">
                <a:solidFill>
                  <a:srgbClr val="000000">
                    <a:alpha val="100000"/>
                  </a:srgbClr>
                </a:solidFill>
                <a:latin typeface="YouYuan"/>
                <a:ea typeface="YouYuan"/>
                <a:cs typeface="YouYuan"/>
              </a:rPr>
              <a:t> </a:t>
            </a:r>
            <a:r>
              <a:rPr sz="700" kern="0" spc="80">
                <a:solidFill>
                  <a:srgbClr val="000000">
                    <a:alpha val="100000"/>
                  </a:srgbClr>
                </a:solidFill>
                <a:latin typeface="YouYuan"/>
                <a:ea typeface="YouYuan"/>
                <a:cs typeface="YouYuan"/>
              </a:rPr>
              <a:t>的</a:t>
            </a:r>
            <a:r>
              <a:rPr sz="700" kern="0" spc="-100">
                <a:solidFill>
                  <a:srgbClr val="000000">
                    <a:alpha val="100000"/>
                  </a:srgbClr>
                </a:solidFill>
                <a:latin typeface="YouYuan"/>
                <a:ea typeface="YouYuan"/>
                <a:cs typeface="YouYuan"/>
              </a:rPr>
              <a:t> </a:t>
            </a:r>
            <a:r>
              <a:rPr sz="700" kern="0" spc="0">
                <a:solidFill>
                  <a:srgbClr val="000000">
                    <a:alpha val="100000"/>
                  </a:srgbClr>
                </a:solidFill>
                <a:latin typeface="SimSun"/>
                <a:ea typeface="SimSun"/>
                <a:cs typeface="SimSun"/>
              </a:rPr>
              <a:t>IT</a:t>
            </a:r>
            <a:r>
              <a:rPr sz="700" kern="0" spc="-180">
                <a:solidFill>
                  <a:srgbClr val="000000">
                    <a:alpha val="100000"/>
                  </a:srgbClr>
                </a:solidFill>
                <a:latin typeface="SimSun"/>
                <a:ea typeface="SimSun"/>
                <a:cs typeface="SimSun"/>
              </a:rPr>
              <a:t> </a:t>
            </a:r>
            <a:r>
              <a:rPr sz="700" kern="0" spc="80">
                <a:solidFill>
                  <a:srgbClr val="000000">
                    <a:alpha val="100000"/>
                  </a:srgbClr>
                </a:solidFill>
                <a:latin typeface="YouYuan"/>
                <a:ea typeface="YouYuan"/>
                <a:cs typeface="YouYuan"/>
              </a:rPr>
              <a:t>主管使用</a:t>
            </a:r>
            <a:r>
              <a:rPr sz="700" kern="0" spc="70">
                <a:solidFill>
                  <a:srgbClr val="000000">
                    <a:alpha val="100000"/>
                  </a:srgbClr>
                </a:solidFill>
                <a:latin typeface="YouYuan"/>
                <a:ea typeface="YouYuan"/>
                <a:cs typeface="YouYuan"/>
              </a:rPr>
              <a:t>企业级开源软件</a:t>
            </a:r>
            <a:endParaRPr lang="YouYuan" altLang="YouYuan" sz="700"/>
          </a:p>
        </p:txBody>
      </p:sp>
      <p:sp>
        <p:nvSpPr>
          <p:cNvPr id="240" name="textbox 240"/>
          <p:cNvSpPr/>
          <p:nvPr/>
        </p:nvSpPr>
        <p:spPr>
          <a:xfrm>
            <a:off x="7391362" y="6550643"/>
            <a:ext cx="765809" cy="133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46"/>
              </a:lnSpc>
            </a:pPr>
            <a:r>
              <a:rPr sz="700" kern="0" spc="-10">
                <a:solidFill>
                  <a:srgbClr val="006DCD">
                    <a:alpha val="100000"/>
                  </a:srgbClr>
                </a:solidFill>
                <a:latin typeface="SimSun"/>
                <a:ea typeface="SimSun"/>
                <a:cs typeface="SimSun"/>
              </a:rPr>
              <a:t>资料来源：</a:t>
            </a:r>
            <a:r>
              <a:rPr sz="700" kern="0" spc="-30">
                <a:solidFill>
                  <a:srgbClr val="006DCD">
                    <a:alpha val="100000"/>
                  </a:srgbClr>
                </a:solidFill>
                <a:latin typeface="SimSun"/>
                <a:ea typeface="SimSun"/>
                <a:cs typeface="SimSun"/>
              </a:rPr>
              <a:t> </a:t>
            </a:r>
            <a:r>
              <a:rPr sz="700" kern="0" spc="-10">
                <a:solidFill>
                  <a:srgbClr val="006DCD">
                    <a:alpha val="100000"/>
                  </a:srgbClr>
                </a:solidFill>
                <a:latin typeface="SimSun"/>
                <a:ea typeface="SimSun"/>
                <a:cs typeface="SimSun"/>
              </a:rPr>
              <a:t>RedHat</a:t>
            </a:r>
            <a:endParaRPr lang="SimSun" altLang="SimSun" sz="700"/>
          </a:p>
        </p:txBody>
      </p:sp>
      <p:sp>
        <p:nvSpPr>
          <p:cNvPr id="242" name="textbox 242"/>
          <p:cNvSpPr/>
          <p:nvPr/>
        </p:nvSpPr>
        <p:spPr>
          <a:xfrm>
            <a:off x="8204237" y="9566887"/>
            <a:ext cx="67310"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690"/>
              </a:lnSpc>
            </a:pPr>
            <a:endParaRPr lang="Arial" altLang="Arial" sz="100"/>
          </a:p>
          <a:p>
            <a:pPr marL="12700" algn="l" rtl="0" eaLnBrk="0">
              <a:lnSpc>
                <a:spcPct val="82000"/>
              </a:lnSpc>
            </a:pPr>
            <a:r>
              <a:rPr sz="700" kern="0" spc="-10">
                <a:solidFill>
                  <a:srgbClr val="000000">
                    <a:alpha val="100000"/>
                  </a:srgbClr>
                </a:solidFill>
                <a:latin typeface="SimSun"/>
                <a:ea typeface="SimSun"/>
                <a:cs typeface="SimSun"/>
              </a:rPr>
              <a:t>7</a:t>
            </a:r>
            <a:endParaRPr lang="SimSun" altLang="SimSun" sz="7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 name="textbox 244"/>
          <p:cNvSpPr/>
          <p:nvPr/>
        </p:nvSpPr>
        <p:spPr>
          <a:xfrm>
            <a:off x="2203447" y="4072265"/>
            <a:ext cx="6165215" cy="23342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896"/>
              </a:lnSpc>
            </a:pPr>
            <a:endParaRPr lang="Arial" altLang="Arial" sz="100"/>
          </a:p>
          <a:p>
            <a:pPr marL="12700" algn="l" rtl="0" eaLnBrk="0">
              <a:lnSpc>
                <a:spcPct val="100000"/>
              </a:lnSpc>
            </a:pPr>
            <a:r>
              <a:rPr sz="1000" kern="0" spc="10">
                <a:solidFill>
                  <a:srgbClr val="0063BA">
                    <a:alpha val="100000"/>
                  </a:srgbClr>
                </a:solidFill>
                <a:latin typeface="Dotum"/>
                <a:ea typeface="Dotum"/>
                <a:cs typeface="Dotum"/>
              </a:rPr>
              <a:t>▶ </a:t>
            </a:r>
            <a:r>
              <a:rPr sz="1000" b="1" kern="0" spc="10">
                <a:solidFill>
                  <a:srgbClr val="0063BA">
                    <a:alpha val="100000"/>
                  </a:srgbClr>
                </a:solidFill>
                <a:latin typeface="SimHei"/>
                <a:ea typeface="SimHei"/>
                <a:cs typeface="SimHei"/>
              </a:rPr>
              <a:t>开源可以更好地促进产品</a:t>
            </a:r>
            <a:r>
              <a:rPr sz="1000" b="1" kern="0" spc="0">
                <a:solidFill>
                  <a:srgbClr val="0063BA">
                    <a:alpha val="100000"/>
                  </a:srgbClr>
                </a:solidFill>
                <a:latin typeface="SimHei"/>
                <a:ea typeface="SimHei"/>
                <a:cs typeface="SimHei"/>
              </a:rPr>
              <a:t>快速迭代与验证</a:t>
            </a:r>
            <a:endParaRPr lang="SimHei" altLang="SimHei" sz="1000"/>
          </a:p>
          <a:p>
            <a:pPr algn="l" rtl="0" eaLnBrk="0">
              <a:lnSpc>
                <a:spcPct val="132000"/>
              </a:lnSpc>
            </a:pPr>
            <a:endParaRPr lang="Arial" altLang="Arial" sz="1000"/>
          </a:p>
          <a:p>
            <a:pPr marL="12700" algn="l" rtl="0" eaLnBrk="0">
              <a:lnSpc>
                <a:spcPct val="138000"/>
              </a:lnSpc>
              <a:spcBef>
                <a:spcPts val="246"/>
              </a:spcBef>
            </a:pPr>
            <a:r>
              <a:rPr sz="800" kern="0" spc="40">
                <a:solidFill>
                  <a:srgbClr val="000000">
                    <a:alpha val="100000"/>
                  </a:srgbClr>
                </a:solidFill>
                <a:latin typeface="SimSun"/>
                <a:ea typeface="SimSun"/>
                <a:cs typeface="SimSun"/>
              </a:rPr>
              <a:t>基于开源的运营模式，</a:t>
            </a:r>
            <a:r>
              <a:rPr sz="800" kern="0" spc="30">
                <a:solidFill>
                  <a:srgbClr val="000000">
                    <a:alpha val="100000"/>
                  </a:srgbClr>
                </a:solidFill>
                <a:latin typeface="SimSun"/>
                <a:ea typeface="SimSun"/>
                <a:cs typeface="SimSun"/>
              </a:rPr>
              <a:t>产品可以在迭代过程中快速聚集庞大的使用者或参与者。收集社区用户使用后的反馈意见、需求后，开源项目</a:t>
            </a:r>
            <a:r>
              <a:rPr sz="800" kern="0" spc="0">
                <a:solidFill>
                  <a:srgbClr val="000000">
                    <a:alpha val="100000"/>
                  </a:srgbClr>
                </a:solidFill>
                <a:latin typeface="SimSun"/>
                <a:ea typeface="SimSun"/>
                <a:cs typeface="SimSun"/>
              </a:rPr>
              <a:t> </a:t>
            </a:r>
            <a:r>
              <a:rPr sz="800" kern="0" spc="30">
                <a:solidFill>
                  <a:srgbClr val="000000">
                    <a:alpha val="100000"/>
                  </a:srgbClr>
                </a:solidFill>
                <a:latin typeface="SimHei"/>
                <a:ea typeface="SimHei"/>
                <a:cs typeface="SimHei"/>
              </a:rPr>
              <a:t>的主导者可以根据需求所对应的群体规模判断其产品研发的优先级，并按时升级迭代。每个版本发布后，开源用户也可以第一</a:t>
            </a:r>
            <a:r>
              <a:rPr sz="800" kern="0" spc="20">
                <a:solidFill>
                  <a:srgbClr val="000000">
                    <a:alpha val="100000"/>
                  </a:srgbClr>
                </a:solidFill>
                <a:latin typeface="SimHei"/>
                <a:ea typeface="SimHei"/>
                <a:cs typeface="SimHei"/>
              </a:rPr>
              <a:t>时间获 </a:t>
            </a:r>
            <a:r>
              <a:rPr sz="800" kern="0" spc="30">
                <a:solidFill>
                  <a:srgbClr val="000000">
                    <a:alpha val="100000"/>
                  </a:srgbClr>
                </a:solidFill>
                <a:latin typeface="SimSun"/>
                <a:ea typeface="SimSun"/>
                <a:cs typeface="SimSun"/>
              </a:rPr>
              <a:t>取和升级使用验证，从而形成正向的反馈循环。此外，数据可视化工具对于行业或职位没有特殊的倾向性，涉及到各行各业，</a:t>
            </a:r>
            <a:r>
              <a:rPr sz="800" kern="0" spc="20">
                <a:solidFill>
                  <a:srgbClr val="000000">
                    <a:alpha val="100000"/>
                  </a:srgbClr>
                </a:solidFill>
                <a:latin typeface="SimSun"/>
                <a:ea typeface="SimSun"/>
                <a:cs typeface="SimSun"/>
              </a:rPr>
              <a:t>人员基 数庞大。大规模的软件使用群体在开源社区的环境下可以更好地相互交流、汇</a:t>
            </a:r>
            <a:r>
              <a:rPr sz="800" kern="0" spc="10">
                <a:solidFill>
                  <a:srgbClr val="000000">
                    <a:alpha val="100000"/>
                  </a:srgbClr>
                </a:solidFill>
                <a:latin typeface="SimSun"/>
                <a:ea typeface="SimSun"/>
                <a:cs typeface="SimSun"/>
              </a:rPr>
              <a:t>总信息，并反哺产品的开发演进；</a:t>
            </a:r>
            <a:endParaRPr lang="SimSun" altLang="SimSun" sz="800"/>
          </a:p>
          <a:p>
            <a:pPr algn="l" rtl="0" eaLnBrk="0">
              <a:lnSpc>
                <a:spcPct val="113000"/>
              </a:lnSpc>
            </a:pPr>
            <a:endParaRPr lang="Arial" altLang="Arial" sz="1000"/>
          </a:p>
          <a:p>
            <a:pPr algn="l" rtl="0" eaLnBrk="0">
              <a:lnSpc>
                <a:spcPct val="113000"/>
              </a:lnSpc>
            </a:pPr>
            <a:endParaRPr lang="Arial" altLang="Arial" sz="1000"/>
          </a:p>
          <a:p>
            <a:pPr marL="12700" algn="l" rtl="0" eaLnBrk="0">
              <a:lnSpc>
                <a:spcPct val="100000"/>
              </a:lnSpc>
              <a:spcBef>
                <a:spcPts val="311"/>
              </a:spcBef>
            </a:pPr>
            <a:r>
              <a:rPr sz="1000" kern="0" spc="-10">
                <a:solidFill>
                  <a:srgbClr val="0062B9">
                    <a:alpha val="100000"/>
                  </a:srgbClr>
                </a:solidFill>
                <a:latin typeface="Dotum"/>
                <a:ea typeface="Dotum"/>
                <a:cs typeface="Dotum"/>
              </a:rPr>
              <a:t>▶ </a:t>
            </a:r>
            <a:r>
              <a:rPr sz="1000" b="1" kern="0" spc="-10">
                <a:solidFill>
                  <a:srgbClr val="0062B9">
                    <a:alpha val="100000"/>
                  </a:srgbClr>
                </a:solidFill>
                <a:latin typeface="SimHei"/>
                <a:ea typeface="SimHei"/>
                <a:cs typeface="SimHei"/>
              </a:rPr>
              <a:t>开源让软件更安全</a:t>
            </a:r>
            <a:endParaRPr lang="SimHei" altLang="SimHei" sz="1000"/>
          </a:p>
          <a:p>
            <a:pPr algn="l" rtl="0" eaLnBrk="0">
              <a:lnSpc>
                <a:spcPct val="144000"/>
              </a:lnSpc>
            </a:pPr>
            <a:endParaRPr lang="Arial" altLang="Arial" sz="1000"/>
          </a:p>
          <a:p>
            <a:pPr algn="l" rtl="0" eaLnBrk="0">
              <a:lnSpc>
                <a:spcPct val="101000"/>
              </a:lnSpc>
            </a:pPr>
            <a:endParaRPr lang="Arial" altLang="Arial" sz="200"/>
          </a:p>
          <a:p>
            <a:pPr marL="12700" algn="l" rtl="0" eaLnBrk="0">
              <a:lnSpc>
                <a:spcPct val="127000"/>
              </a:lnSpc>
            </a:pPr>
            <a:r>
              <a:rPr sz="800" kern="0" spc="40">
                <a:solidFill>
                  <a:srgbClr val="000000">
                    <a:alpha val="100000"/>
                  </a:srgbClr>
                </a:solidFill>
                <a:latin typeface="SimSun"/>
                <a:ea typeface="SimSun"/>
                <a:cs typeface="SimSun"/>
              </a:rPr>
              <a:t>开源软件对外开放源代码及免费安装包，这</a:t>
            </a:r>
            <a:r>
              <a:rPr sz="800" kern="0" spc="30">
                <a:solidFill>
                  <a:srgbClr val="000000">
                    <a:alpha val="100000"/>
                  </a:srgbClr>
                </a:solidFill>
                <a:latin typeface="SimSun"/>
                <a:ea typeface="SimSun"/>
                <a:cs typeface="SimSun"/>
              </a:rPr>
              <a:t>一形式让软件本身处在很多隐形的同行评审与用户评审中，时时刻刻受到广大开发者与使</a:t>
            </a:r>
            <a:r>
              <a:rPr sz="800" kern="0" spc="-1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用者的监督，让缺陷无处遁形。对于发现的软件问题也能够第一时间处理发布，即时通知社区用户进行升级，将软件缺陷所能</a:t>
            </a:r>
            <a:r>
              <a:rPr sz="800" kern="0" spc="20">
                <a:solidFill>
                  <a:srgbClr val="000000">
                    <a:alpha val="100000"/>
                  </a:srgbClr>
                </a:solidFill>
                <a:latin typeface="SimSun"/>
                <a:ea typeface="SimSun"/>
                <a:cs typeface="SimSun"/>
              </a:rPr>
              <a:t>引发的 </a:t>
            </a:r>
            <a:r>
              <a:rPr sz="800" kern="0" spc="-10">
                <a:solidFill>
                  <a:srgbClr val="000000">
                    <a:alpha val="100000"/>
                  </a:srgbClr>
                </a:solidFill>
                <a:latin typeface="SimSun"/>
                <a:ea typeface="SimSun"/>
                <a:cs typeface="SimSun"/>
              </a:rPr>
              <a:t>系统风险降至最低。</a:t>
            </a:r>
            <a:endParaRPr lang="SimSun" altLang="SimSun" sz="800"/>
          </a:p>
        </p:txBody>
      </p:sp>
      <p:sp>
        <p:nvSpPr>
          <p:cNvPr id="246" name="textbox 246"/>
          <p:cNvSpPr/>
          <p:nvPr/>
        </p:nvSpPr>
        <p:spPr>
          <a:xfrm>
            <a:off x="2203447" y="1506953"/>
            <a:ext cx="6164579" cy="2179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898"/>
              </a:lnSpc>
            </a:pPr>
            <a:endParaRPr lang="Arial" altLang="Arial" sz="100"/>
          </a:p>
          <a:p>
            <a:pPr marL="12700" algn="l" rtl="0" eaLnBrk="0">
              <a:lnSpc>
                <a:spcPct val="100000"/>
              </a:lnSpc>
            </a:pPr>
            <a:r>
              <a:rPr sz="1000" kern="0" spc="0">
                <a:solidFill>
                  <a:srgbClr val="2071B9">
                    <a:alpha val="100000"/>
                  </a:srgbClr>
                </a:solidFill>
                <a:latin typeface="Dotum"/>
                <a:ea typeface="Dotum"/>
                <a:cs typeface="Dotum"/>
              </a:rPr>
              <a:t>▶ </a:t>
            </a:r>
            <a:r>
              <a:rPr sz="1000" b="1" kern="0" spc="0">
                <a:solidFill>
                  <a:srgbClr val="0062B9">
                    <a:alpha val="100000"/>
                  </a:srgbClr>
                </a:solidFill>
                <a:latin typeface="SimHei"/>
                <a:ea typeface="SimHei"/>
                <a:cs typeface="SimHei"/>
              </a:rPr>
              <a:t>开源模式推动产业发展</a:t>
            </a:r>
            <a:endParaRPr lang="SimHei" altLang="SimHei" sz="1000"/>
          </a:p>
          <a:p>
            <a:pPr algn="l" rtl="0" eaLnBrk="0">
              <a:lnSpc>
                <a:spcPct val="148000"/>
              </a:lnSpc>
            </a:pPr>
            <a:endParaRPr lang="Arial" altLang="Arial" sz="1000"/>
          </a:p>
          <a:p>
            <a:pPr marL="12700" algn="l" rtl="0" eaLnBrk="0">
              <a:lnSpc>
                <a:spcPct val="135000"/>
              </a:lnSpc>
              <a:spcBef>
                <a:spcPts val="245"/>
              </a:spcBef>
            </a:pPr>
            <a:r>
              <a:rPr sz="800" kern="0" spc="30">
                <a:solidFill>
                  <a:srgbClr val="000000">
                    <a:alpha val="100000"/>
                  </a:srgbClr>
                </a:solidFill>
                <a:latin typeface="SimSun"/>
                <a:ea typeface="SimSun"/>
                <a:cs typeface="SimSun"/>
              </a:rPr>
              <a:t>企业及个人依托开源生态进行交流与技术协作，打破了软件开发者与使用者之间的壁垒，通过及时的反馈与交流、快速分发</a:t>
            </a:r>
            <a:r>
              <a:rPr sz="800" kern="0" spc="20">
                <a:solidFill>
                  <a:srgbClr val="000000">
                    <a:alpha val="100000"/>
                  </a:srgbClr>
                </a:solidFill>
                <a:latin typeface="SimSun"/>
                <a:ea typeface="SimSun"/>
                <a:cs typeface="SimSun"/>
              </a:rPr>
              <a:t>、共同协 </a:t>
            </a:r>
            <a:r>
              <a:rPr sz="800" kern="0" spc="40">
                <a:solidFill>
                  <a:srgbClr val="000000">
                    <a:alpha val="100000"/>
                  </a:srgbClr>
                </a:solidFill>
                <a:latin typeface="SimSun"/>
                <a:ea typeface="SimSun"/>
                <a:cs typeface="SimSun"/>
              </a:rPr>
              <a:t>作加速了软件的创新与发展。纵观数据可</a:t>
            </a:r>
            <a:r>
              <a:rPr sz="800" kern="0" spc="30">
                <a:solidFill>
                  <a:srgbClr val="000000">
                    <a:alpha val="100000"/>
                  </a:srgbClr>
                </a:solidFill>
                <a:latin typeface="SimSun"/>
                <a:ea typeface="SimSun"/>
                <a:cs typeface="SimSun"/>
              </a:rPr>
              <a:t>视化分析领域的软件发展史，其中有不少软件以开源的形式进行开发运营，包括开源医学影</a:t>
            </a:r>
            <a:r>
              <a:rPr sz="800" kern="0" spc="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像分析与可视化开发包</a:t>
            </a:r>
            <a:r>
              <a:rPr sz="800" kern="0" spc="0">
                <a:solidFill>
                  <a:srgbClr val="000000">
                    <a:alpha val="100000"/>
                  </a:srgbClr>
                </a:solidFill>
                <a:latin typeface="SimSun"/>
                <a:ea typeface="SimSun"/>
                <a:cs typeface="SimSun"/>
              </a:rPr>
              <a:t>VTK</a:t>
            </a:r>
            <a:r>
              <a:rPr sz="800" kern="0" spc="20">
                <a:solidFill>
                  <a:srgbClr val="000000">
                    <a:alpha val="100000"/>
                  </a:srgbClr>
                </a:solidFill>
                <a:latin typeface="SimSun"/>
                <a:ea typeface="SimSun"/>
                <a:cs typeface="SimSun"/>
              </a:rPr>
              <a:t> 和</a:t>
            </a:r>
            <a:r>
              <a:rPr sz="800" kern="0" spc="0">
                <a:solidFill>
                  <a:srgbClr val="000000">
                    <a:alpha val="100000"/>
                  </a:srgbClr>
                </a:solidFill>
                <a:latin typeface="SimSun"/>
                <a:ea typeface="SimSun"/>
                <a:cs typeface="SimSun"/>
              </a:rPr>
              <a:t>ITK</a:t>
            </a:r>
            <a:r>
              <a:rPr sz="800" kern="0" spc="20">
                <a:solidFill>
                  <a:srgbClr val="000000">
                    <a:alpha val="100000"/>
                  </a:srgbClr>
                </a:solidFill>
                <a:latin typeface="SimSun"/>
                <a:ea typeface="SimSun"/>
                <a:cs typeface="SimSun"/>
              </a:rPr>
              <a:t>、 开源</a:t>
            </a:r>
            <a:r>
              <a:rPr sz="800" kern="0" spc="10">
                <a:solidFill>
                  <a:srgbClr val="000000">
                    <a:alpha val="100000"/>
                  </a:srgbClr>
                </a:solidFill>
                <a:latin typeface="SimSun"/>
                <a:ea typeface="SimSun"/>
                <a:cs typeface="SimSun"/>
              </a:rPr>
              <a:t>跨平台的医学图像分析与可视化软件</a:t>
            </a:r>
            <a:r>
              <a:rPr sz="800" kern="0" spc="-19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Slicer</a:t>
            </a:r>
            <a:r>
              <a:rPr sz="800" kern="0" spc="10">
                <a:solidFill>
                  <a:srgbClr val="000000">
                    <a:alpha val="100000"/>
                  </a:srgbClr>
                </a:solidFill>
                <a:latin typeface="SimSun"/>
                <a:ea typeface="SimSun"/>
                <a:cs typeface="SimSun"/>
              </a:rPr>
              <a:t>、面向科学数据和工程数据的开放可视化环境软件 </a:t>
            </a:r>
            <a:r>
              <a:rPr sz="800" kern="0" spc="0">
                <a:solidFill>
                  <a:srgbClr val="000000">
                    <a:alpha val="100000"/>
                  </a:srgbClr>
                </a:solidFill>
                <a:latin typeface="Times New Roman"/>
                <a:ea typeface="Times New Roman"/>
                <a:cs typeface="Times New Roman"/>
              </a:rPr>
              <a:t>OpenDX</a:t>
            </a:r>
            <a:r>
              <a:rPr sz="800" kern="0" spc="30">
                <a:solidFill>
                  <a:srgbClr val="000000">
                    <a:alpha val="100000"/>
                  </a:srgbClr>
                </a:solidFill>
                <a:latin typeface="SimSun"/>
                <a:ea typeface="SimSun"/>
                <a:cs typeface="SimSun"/>
              </a:rPr>
              <a:t>等。这些软件产品通过开源方式进行共享，成为推动</a:t>
            </a:r>
            <a:r>
              <a:rPr sz="800" kern="0" spc="20">
                <a:solidFill>
                  <a:srgbClr val="000000">
                    <a:alpha val="100000"/>
                  </a:srgbClr>
                </a:solidFill>
                <a:latin typeface="SimSun"/>
                <a:ea typeface="SimSun"/>
                <a:cs typeface="SimSun"/>
              </a:rPr>
              <a:t>可视化分析产业发展的重要动力；</a:t>
            </a:r>
            <a:endParaRPr lang="SimSun" altLang="SimSun" sz="800"/>
          </a:p>
          <a:p>
            <a:pPr algn="l" rtl="0" eaLnBrk="0">
              <a:lnSpc>
                <a:spcPct val="118000"/>
              </a:lnSpc>
            </a:pPr>
            <a:endParaRPr lang="Arial" altLang="Arial" sz="1000"/>
          </a:p>
          <a:p>
            <a:pPr algn="l" rtl="0" eaLnBrk="0">
              <a:lnSpc>
                <a:spcPct val="119000"/>
              </a:lnSpc>
            </a:pPr>
            <a:endParaRPr lang="Arial" altLang="Arial" sz="1000"/>
          </a:p>
          <a:p>
            <a:pPr marL="12700" algn="l" rtl="0" eaLnBrk="0">
              <a:lnSpc>
                <a:spcPct val="100000"/>
              </a:lnSpc>
              <a:spcBef>
                <a:spcPts val="302"/>
              </a:spcBef>
            </a:pPr>
            <a:r>
              <a:rPr sz="1000" kern="0" spc="10">
                <a:solidFill>
                  <a:srgbClr val="2071B9">
                    <a:alpha val="100000"/>
                  </a:srgbClr>
                </a:solidFill>
                <a:latin typeface="Dotum"/>
                <a:ea typeface="Dotum"/>
                <a:cs typeface="Dotum"/>
              </a:rPr>
              <a:t>▶ </a:t>
            </a:r>
            <a:r>
              <a:rPr sz="1000" b="1" kern="0" spc="10">
                <a:solidFill>
                  <a:srgbClr val="0062B9">
                    <a:alpha val="100000"/>
                  </a:srgbClr>
                </a:solidFill>
                <a:latin typeface="SimHei"/>
                <a:ea typeface="SimHei"/>
                <a:cs typeface="SimHei"/>
              </a:rPr>
              <a:t>开源运营可以听到和采纳更多的声</a:t>
            </a:r>
            <a:r>
              <a:rPr sz="1000" b="1" kern="0" spc="0">
                <a:solidFill>
                  <a:srgbClr val="0062B9">
                    <a:alpha val="100000"/>
                  </a:srgbClr>
                </a:solidFill>
                <a:latin typeface="SimHei"/>
                <a:ea typeface="SimHei"/>
                <a:cs typeface="SimHei"/>
              </a:rPr>
              <a:t>音</a:t>
            </a:r>
            <a:endParaRPr lang="SimHei" altLang="SimHei" sz="1000"/>
          </a:p>
          <a:p>
            <a:pPr algn="l" rtl="0" eaLnBrk="0">
              <a:lnSpc>
                <a:spcPct val="140000"/>
              </a:lnSpc>
            </a:pPr>
            <a:endParaRPr lang="Arial" altLang="Arial" sz="1000"/>
          </a:p>
          <a:p>
            <a:pPr algn="l" rtl="0" eaLnBrk="0">
              <a:lnSpc>
                <a:spcPct val="101000"/>
              </a:lnSpc>
            </a:pPr>
            <a:endParaRPr lang="Arial" altLang="Arial" sz="200"/>
          </a:p>
          <a:p>
            <a:pPr marL="12700" algn="l" rtl="0" eaLnBrk="0">
              <a:lnSpc>
                <a:spcPct val="119000"/>
              </a:lnSpc>
              <a:spcBef>
                <a:spcPts val="1"/>
              </a:spcBef>
            </a:pPr>
            <a:r>
              <a:rPr sz="800" kern="0" spc="30">
                <a:solidFill>
                  <a:srgbClr val="000000">
                    <a:alpha val="100000"/>
                  </a:srgbClr>
                </a:solidFill>
                <a:latin typeface="SimSun"/>
                <a:ea typeface="SimSun"/>
                <a:cs typeface="SimSun"/>
              </a:rPr>
              <a:t>以开源模式开发运营的软件，软件开发者可以通过代码托管平台、社区、社群等途径快速建立与使用者之间的联系。用户可</a:t>
            </a:r>
            <a:r>
              <a:rPr sz="800" kern="0" spc="20">
                <a:solidFill>
                  <a:srgbClr val="000000">
                    <a:alpha val="100000"/>
                  </a:srgbClr>
                </a:solidFill>
                <a:latin typeface="SimSun"/>
                <a:ea typeface="SimSun"/>
                <a:cs typeface="SimSun"/>
              </a:rPr>
              <a:t>以即时将 </a:t>
            </a:r>
            <a:r>
              <a:rPr sz="800" kern="0" spc="20">
                <a:solidFill>
                  <a:srgbClr val="000000">
                    <a:alpha val="100000"/>
                  </a:srgbClr>
                </a:solidFill>
                <a:latin typeface="SimHei"/>
                <a:ea typeface="SimHei"/>
                <a:cs typeface="SimHei"/>
              </a:rPr>
              <a:t>自己使用的感受、建议意见反馈给开发者。与此同时，使用者也可以变成参与者，</a:t>
            </a:r>
            <a:r>
              <a:rPr sz="800" kern="0" spc="10">
                <a:solidFill>
                  <a:srgbClr val="000000">
                    <a:alpha val="100000"/>
                  </a:srgbClr>
                </a:solidFill>
                <a:latin typeface="SimHei"/>
                <a:ea typeface="SimHei"/>
                <a:cs typeface="SimHei"/>
              </a:rPr>
              <a:t>将自己的经验转换为功能代码提交给开源项目；</a:t>
            </a:r>
            <a:endParaRPr lang="SimHei" altLang="SimHei" sz="800"/>
          </a:p>
        </p:txBody>
      </p:sp>
      <p:sp>
        <p:nvSpPr>
          <p:cNvPr id="248" name="textbox 248"/>
          <p:cNvSpPr/>
          <p:nvPr/>
        </p:nvSpPr>
        <p:spPr>
          <a:xfrm>
            <a:off x="2203447" y="6796949"/>
            <a:ext cx="6194425" cy="2168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6"/>
              </a:lnSpc>
            </a:pPr>
            <a:endParaRPr lang="Arial" altLang="Arial" sz="100"/>
          </a:p>
          <a:p>
            <a:pPr marL="14604" algn="l" rtl="0" eaLnBrk="0">
              <a:lnSpc>
                <a:spcPct val="100000"/>
              </a:lnSpc>
            </a:pPr>
            <a:r>
              <a:rPr sz="1000" b="1" kern="0" spc="140">
                <a:solidFill>
                  <a:srgbClr val="0062B9">
                    <a:alpha val="100000"/>
                  </a:srgbClr>
                </a:solidFill>
                <a:latin typeface="SimHei"/>
                <a:ea typeface="SimHei"/>
                <a:cs typeface="SimHei"/>
              </a:rPr>
              <a:t>3</a:t>
            </a:r>
            <a:r>
              <a:rPr sz="1000" kern="0" spc="-270">
                <a:solidFill>
                  <a:srgbClr val="0062B9">
                    <a:alpha val="100000"/>
                  </a:srgbClr>
                </a:solidFill>
                <a:latin typeface="SimHei"/>
                <a:ea typeface="SimHei"/>
                <a:cs typeface="SimHei"/>
              </a:rPr>
              <a:t> </a:t>
            </a:r>
            <a:r>
              <a:rPr sz="1000" b="1" kern="0" spc="140">
                <a:solidFill>
                  <a:srgbClr val="0062B9">
                    <a:alpha val="100000"/>
                  </a:srgbClr>
                </a:solidFill>
                <a:latin typeface="SimHei"/>
                <a:ea typeface="SimHei"/>
                <a:cs typeface="SimHei"/>
              </a:rPr>
              <a:t>.2</a:t>
            </a:r>
            <a:r>
              <a:rPr sz="1000" kern="0" spc="-260">
                <a:solidFill>
                  <a:srgbClr val="0062B9">
                    <a:alpha val="100000"/>
                  </a:srgbClr>
                </a:solidFill>
                <a:latin typeface="SimHei"/>
                <a:ea typeface="SimHei"/>
                <a:cs typeface="SimHei"/>
              </a:rPr>
              <a:t> </a:t>
            </a:r>
            <a:r>
              <a:rPr sz="1000" b="1" kern="0" spc="140">
                <a:solidFill>
                  <a:srgbClr val="0062B9">
                    <a:alpha val="100000"/>
                  </a:srgbClr>
                </a:solidFill>
                <a:latin typeface="SimHei"/>
                <a:ea typeface="SimHei"/>
                <a:cs typeface="SimHei"/>
              </a:rPr>
              <a:t>.2开源生态发展现</a:t>
            </a:r>
            <a:r>
              <a:rPr sz="1000" b="1" kern="0" spc="130">
                <a:solidFill>
                  <a:srgbClr val="0062B9">
                    <a:alpha val="100000"/>
                  </a:srgbClr>
                </a:solidFill>
                <a:latin typeface="SimHei"/>
                <a:ea typeface="SimHei"/>
                <a:cs typeface="SimHei"/>
              </a:rPr>
              <a:t>状</a:t>
            </a:r>
            <a:endParaRPr lang="SimHei" altLang="SimHei" sz="1000"/>
          </a:p>
          <a:p>
            <a:pPr algn="l" rtl="0" eaLnBrk="0">
              <a:lnSpc>
                <a:spcPct val="108000"/>
              </a:lnSpc>
            </a:pPr>
            <a:endParaRPr lang="Arial" altLang="Arial" sz="1000"/>
          </a:p>
          <a:p>
            <a:pPr marL="12700" algn="l" rtl="0" eaLnBrk="0">
              <a:lnSpc>
                <a:spcPct val="100000"/>
              </a:lnSpc>
              <a:spcBef>
                <a:spcPts val="304"/>
              </a:spcBef>
            </a:pPr>
            <a:r>
              <a:rPr sz="1000" kern="0" spc="0">
                <a:solidFill>
                  <a:srgbClr val="0063BA">
                    <a:alpha val="100000"/>
                  </a:srgbClr>
                </a:solidFill>
                <a:latin typeface="Dotum"/>
                <a:ea typeface="Dotum"/>
                <a:cs typeface="Dotum"/>
              </a:rPr>
              <a:t>▶ </a:t>
            </a:r>
            <a:r>
              <a:rPr sz="1000" b="1" kern="0" spc="0">
                <a:solidFill>
                  <a:srgbClr val="0063BA">
                    <a:alpha val="100000"/>
                  </a:srgbClr>
                </a:solidFill>
                <a:latin typeface="SimHei"/>
                <a:ea typeface="SimHei"/>
                <a:cs typeface="SimHei"/>
              </a:rPr>
              <a:t>国际开源生态发展现状</a:t>
            </a:r>
            <a:endParaRPr lang="SimHei" altLang="SimHei" sz="1000"/>
          </a:p>
          <a:p>
            <a:pPr algn="l" rtl="0" eaLnBrk="0">
              <a:lnSpc>
                <a:spcPct val="132000"/>
              </a:lnSpc>
            </a:pPr>
            <a:endParaRPr lang="Arial" altLang="Arial" sz="1000"/>
          </a:p>
          <a:p>
            <a:pPr marL="12700" algn="l" rtl="0" eaLnBrk="0">
              <a:lnSpc>
                <a:spcPct val="130000"/>
              </a:lnSpc>
              <a:spcBef>
                <a:spcPts val="249"/>
              </a:spcBef>
            </a:pPr>
            <a:r>
              <a:rPr sz="800" kern="0" spc="60">
                <a:solidFill>
                  <a:srgbClr val="000000">
                    <a:alpha val="100000"/>
                  </a:srgbClr>
                </a:solidFill>
                <a:latin typeface="SimHei"/>
                <a:ea typeface="SimHei"/>
                <a:cs typeface="SimHei"/>
              </a:rPr>
              <a:t>据</a:t>
            </a:r>
            <a:r>
              <a:rPr sz="800" kern="0" spc="0">
                <a:solidFill>
                  <a:srgbClr val="000000">
                    <a:alpha val="100000"/>
                  </a:srgbClr>
                </a:solidFill>
                <a:latin typeface="Times New Roman"/>
                <a:ea typeface="Times New Roman"/>
                <a:cs typeface="Times New Roman"/>
              </a:rPr>
              <a:t>GitHub</a:t>
            </a:r>
            <a:r>
              <a:rPr sz="800" kern="0" spc="60">
                <a:solidFill>
                  <a:srgbClr val="000000">
                    <a:alpha val="100000"/>
                  </a:srgbClr>
                </a:solidFill>
                <a:latin typeface="Times New Roman"/>
                <a:ea typeface="Times New Roman"/>
                <a:cs typeface="Times New Roman"/>
              </a:rPr>
              <a:t>  </a:t>
            </a:r>
            <a:r>
              <a:rPr sz="800" kern="0" spc="60">
                <a:solidFill>
                  <a:srgbClr val="000000">
                    <a:alpha val="100000"/>
                  </a:srgbClr>
                </a:solidFill>
                <a:latin typeface="SimHei"/>
                <a:ea typeface="SimHei"/>
                <a:cs typeface="SimHei"/>
              </a:rPr>
              <a:t>官方2021年度报告</a:t>
            </a:r>
            <a:r>
              <a:rPr sz="800" kern="0" spc="50">
                <a:solidFill>
                  <a:srgbClr val="000000">
                    <a:alpha val="100000"/>
                  </a:srgbClr>
                </a:solidFill>
                <a:latin typeface="SimHei"/>
                <a:ea typeface="SimHei"/>
                <a:cs typeface="SimHei"/>
              </a:rPr>
              <a:t>显示，目前</a:t>
            </a:r>
            <a:r>
              <a:rPr sz="800" kern="0" spc="-240">
                <a:solidFill>
                  <a:srgbClr val="000000">
                    <a:alpha val="100000"/>
                  </a:srgbClr>
                </a:solidFill>
                <a:latin typeface="SimHei"/>
                <a:ea typeface="SimHei"/>
                <a:cs typeface="SimHei"/>
              </a:rPr>
              <a:t> </a:t>
            </a:r>
            <a:r>
              <a:rPr sz="800" kern="0" spc="0">
                <a:solidFill>
                  <a:srgbClr val="000000">
                    <a:alpha val="100000"/>
                  </a:srgbClr>
                </a:solidFill>
                <a:latin typeface="Times New Roman"/>
                <a:ea typeface="Times New Roman"/>
                <a:cs typeface="Times New Roman"/>
              </a:rPr>
              <a:t>GitHub</a:t>
            </a:r>
            <a:r>
              <a:rPr sz="800" kern="0" spc="130">
                <a:solidFill>
                  <a:srgbClr val="000000">
                    <a:alpha val="100000"/>
                  </a:srgbClr>
                </a:solidFill>
                <a:latin typeface="Times New Roman"/>
                <a:ea typeface="Times New Roman"/>
                <a:cs typeface="Times New Roman"/>
              </a:rPr>
              <a:t> </a:t>
            </a:r>
            <a:r>
              <a:rPr sz="800" kern="0" spc="50">
                <a:solidFill>
                  <a:srgbClr val="000000">
                    <a:alpha val="100000"/>
                  </a:srgbClr>
                </a:solidFill>
                <a:latin typeface="SimHei"/>
                <a:ea typeface="SimHei"/>
                <a:cs typeface="SimHei"/>
              </a:rPr>
              <a:t>在全球已经拥有超过7300万的开发者用户。在新冠疫情仍然持续发酵的2021年，  </a:t>
            </a:r>
            <a:r>
              <a:rPr sz="800" kern="0" spc="20">
                <a:solidFill>
                  <a:srgbClr val="000000">
                    <a:alpha val="100000"/>
                  </a:srgbClr>
                </a:solidFill>
                <a:latin typeface="SimSun"/>
                <a:ea typeface="SimSun"/>
                <a:cs typeface="SimSun"/>
              </a:rPr>
              <a:t>全球开发者更加注重智能和可持续化的编码方</a:t>
            </a:r>
            <a:r>
              <a:rPr sz="800" kern="0" spc="10">
                <a:solidFill>
                  <a:srgbClr val="000000">
                    <a:alpha val="100000"/>
                  </a:srgbClr>
                </a:solidFill>
                <a:latin typeface="SimSun"/>
                <a:ea typeface="SimSun"/>
                <a:cs typeface="SimSun"/>
              </a:rPr>
              <a:t>式、文档创建、社区支持等开源生态功能。</a:t>
            </a:r>
            <a:endParaRPr lang="SimSun" altLang="SimSun" sz="800"/>
          </a:p>
          <a:p>
            <a:pPr algn="l" rtl="0" eaLnBrk="0">
              <a:lnSpc>
                <a:spcPct val="136000"/>
              </a:lnSpc>
            </a:pPr>
            <a:endParaRPr lang="Arial" altLang="Arial" sz="1000"/>
          </a:p>
          <a:p>
            <a:pPr algn="l" rtl="0" eaLnBrk="0">
              <a:lnSpc>
                <a:spcPct val="102000"/>
              </a:lnSpc>
            </a:pPr>
            <a:endParaRPr lang="Arial" altLang="Arial" sz="200"/>
          </a:p>
          <a:p>
            <a:pPr marL="12700" algn="l" rtl="0" eaLnBrk="0">
              <a:lnSpc>
                <a:spcPct val="139000"/>
              </a:lnSpc>
              <a:spcBef>
                <a:spcPts val="2"/>
              </a:spcBef>
            </a:pPr>
            <a:r>
              <a:rPr sz="800" kern="0" spc="30">
                <a:solidFill>
                  <a:srgbClr val="000000">
                    <a:alpha val="100000"/>
                  </a:srgbClr>
                </a:solidFill>
                <a:latin typeface="SimSun"/>
                <a:ea typeface="SimSun"/>
                <a:cs typeface="SimSun"/>
              </a:rPr>
              <a:t>同时，科技巨头企业也同样重视对外开源生态建设，并为其投入了大量人</a:t>
            </a:r>
            <a:r>
              <a:rPr sz="800" kern="0" spc="20">
                <a:solidFill>
                  <a:srgbClr val="000000">
                    <a:alpha val="100000"/>
                  </a:srgbClr>
                </a:solidFill>
                <a:latin typeface="SimSun"/>
                <a:ea typeface="SimSun"/>
                <a:cs typeface="SimSun"/>
              </a:rPr>
              <a:t>力。根据 </a:t>
            </a:r>
            <a:r>
              <a:rPr sz="800" kern="0" spc="0">
                <a:solidFill>
                  <a:srgbClr val="000000">
                    <a:alpha val="100000"/>
                  </a:srgbClr>
                </a:solidFill>
                <a:latin typeface="SimSun"/>
                <a:ea typeface="SimSun"/>
                <a:cs typeface="SimSun"/>
              </a:rPr>
              <a:t>Open</a:t>
            </a:r>
            <a:r>
              <a:rPr sz="800" kern="0" spc="2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Source</a:t>
            </a:r>
            <a:r>
              <a:rPr sz="800" kern="0" spc="2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Contributor</a:t>
            </a:r>
            <a:r>
              <a:rPr sz="800" kern="0" spc="2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Index</a:t>
            </a:r>
            <a:r>
              <a:rPr sz="800" kern="0" spc="20">
                <a:solidFill>
                  <a:srgbClr val="000000">
                    <a:alpha val="100000"/>
                  </a:srgbClr>
                </a:solidFill>
                <a:latin typeface="SimSun"/>
                <a:ea typeface="SimSun"/>
                <a:cs typeface="SimSun"/>
              </a:rPr>
              <a:t> 公布的2020全球</a:t>
            </a:r>
            <a:r>
              <a:rPr sz="800" kern="0" spc="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开源厂商</a:t>
            </a:r>
            <a:r>
              <a:rPr sz="800" kern="0" spc="0">
                <a:solidFill>
                  <a:srgbClr val="000000">
                    <a:alpha val="100000"/>
                  </a:srgbClr>
                </a:solidFill>
                <a:latin typeface="SimSun"/>
                <a:ea typeface="SimSun"/>
                <a:cs typeface="SimSun"/>
              </a:rPr>
              <a:t>GitHub</a:t>
            </a:r>
            <a:r>
              <a:rPr sz="800" kern="0" spc="-6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开源贡献排名，谷歌和微软两大互联网巨头排在榜单的前二位，二者参与开源的活跃贡献者人数均超过了5000人，</a:t>
            </a:r>
            <a:r>
              <a:rPr sz="800" kern="0" spc="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参与的开源社区超过10000个。微软、谷歌、</a:t>
            </a:r>
            <a:r>
              <a:rPr sz="800" kern="0" spc="0">
                <a:solidFill>
                  <a:srgbClr val="000000">
                    <a:alpha val="100000"/>
                  </a:srgbClr>
                </a:solidFill>
                <a:latin typeface="SimSun"/>
                <a:ea typeface="SimSun"/>
                <a:cs typeface="SimSun"/>
              </a:rPr>
              <a:t>IBM</a:t>
            </a:r>
            <a:r>
              <a:rPr sz="800" kern="0" spc="40">
                <a:solidFill>
                  <a:srgbClr val="000000">
                    <a:alpha val="100000"/>
                  </a:srgbClr>
                </a:solidFill>
                <a:latin typeface="SimSun"/>
                <a:ea typeface="SimSun"/>
                <a:cs typeface="SimSun"/>
              </a:rPr>
              <a:t>、</a:t>
            </a:r>
            <a:r>
              <a:rPr sz="800" kern="0" spc="0">
                <a:solidFill>
                  <a:srgbClr val="000000">
                    <a:alpha val="100000"/>
                  </a:srgbClr>
                </a:solidFill>
                <a:latin typeface="SimSun"/>
                <a:ea typeface="SimSun"/>
                <a:cs typeface="SimSun"/>
              </a:rPr>
              <a:t>Oracle</a:t>
            </a:r>
            <a:r>
              <a:rPr sz="800" kern="0" spc="40">
                <a:solidFill>
                  <a:srgbClr val="000000">
                    <a:alpha val="100000"/>
                  </a:srgbClr>
                </a:solidFill>
                <a:latin typeface="SimSun"/>
                <a:ea typeface="SimSun"/>
                <a:cs typeface="SimSun"/>
              </a:rPr>
              <a:t>、</a:t>
            </a:r>
            <a:r>
              <a:rPr sz="800" kern="0" spc="0">
                <a:solidFill>
                  <a:srgbClr val="000000">
                    <a:alpha val="100000"/>
                  </a:srgbClr>
                </a:solidFill>
                <a:latin typeface="SimSun"/>
                <a:ea typeface="SimSun"/>
                <a:cs typeface="SimSun"/>
              </a:rPr>
              <a:t>Facebook</a:t>
            </a:r>
            <a:r>
              <a:rPr sz="800" kern="0" spc="15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五家科技巨</a:t>
            </a:r>
            <a:r>
              <a:rPr sz="800" kern="0" spc="30">
                <a:solidFill>
                  <a:srgbClr val="000000">
                    <a:alpha val="100000"/>
                  </a:srgbClr>
                </a:solidFill>
                <a:latin typeface="SimSun"/>
                <a:ea typeface="SimSun"/>
                <a:cs typeface="SimSun"/>
              </a:rPr>
              <a:t>头的企业级开源项目数超过20000个。在软件使用</a:t>
            </a:r>
            <a:r>
              <a:rPr sz="800" kern="0" spc="0">
                <a:solidFill>
                  <a:srgbClr val="000000">
                    <a:alpha val="100000"/>
                  </a:srgbClr>
                </a:solidFill>
                <a:latin typeface="SimSun"/>
                <a:ea typeface="SimSun"/>
                <a:cs typeface="SimSun"/>
              </a:rPr>
              <a:t>  </a:t>
            </a:r>
            <a:r>
              <a:rPr sz="800" kern="0" spc="70">
                <a:solidFill>
                  <a:srgbClr val="000000">
                    <a:alpha val="100000"/>
                  </a:srgbClr>
                </a:solidFill>
                <a:latin typeface="SimHei"/>
                <a:ea typeface="SimHei"/>
                <a:cs typeface="SimHei"/>
              </a:rPr>
              <a:t>占比方面，开源软件也毫不逊色。</a:t>
            </a:r>
            <a:r>
              <a:rPr sz="800" kern="0" spc="0">
                <a:solidFill>
                  <a:srgbClr val="000000">
                    <a:alpha val="100000"/>
                  </a:srgbClr>
                </a:solidFill>
                <a:latin typeface="SimSun"/>
                <a:ea typeface="SimSun"/>
                <a:cs typeface="SimSun"/>
              </a:rPr>
              <a:t>DB</a:t>
            </a:r>
            <a:r>
              <a:rPr sz="800" kern="0" spc="70">
                <a:solidFill>
                  <a:srgbClr val="000000">
                    <a:alpha val="100000"/>
                  </a:srgbClr>
                </a:solidFill>
                <a:latin typeface="SimSun"/>
                <a:ea typeface="SimSun"/>
                <a:cs typeface="SimSun"/>
              </a:rPr>
              <a:t>-</a:t>
            </a:r>
            <a:r>
              <a:rPr sz="800" kern="0" spc="0">
                <a:solidFill>
                  <a:srgbClr val="000000">
                    <a:alpha val="100000"/>
                  </a:srgbClr>
                </a:solidFill>
                <a:latin typeface="SimSun"/>
                <a:ea typeface="SimSun"/>
                <a:cs typeface="SimSun"/>
              </a:rPr>
              <a:t>Engines</a:t>
            </a:r>
            <a:r>
              <a:rPr sz="800" kern="0" spc="70">
                <a:solidFill>
                  <a:srgbClr val="000000">
                    <a:alpha val="100000"/>
                  </a:srgbClr>
                </a:solidFill>
                <a:latin typeface="SimSun"/>
                <a:ea typeface="SimSun"/>
                <a:cs typeface="SimSun"/>
              </a:rPr>
              <a:t> </a:t>
            </a:r>
            <a:r>
              <a:rPr sz="800" kern="0" spc="70">
                <a:solidFill>
                  <a:srgbClr val="000000">
                    <a:alpha val="100000"/>
                  </a:srgbClr>
                </a:solidFill>
                <a:latin typeface="SimHei"/>
                <a:ea typeface="SimHei"/>
                <a:cs typeface="SimHei"/>
              </a:rPr>
              <a:t>的数</a:t>
            </a:r>
            <a:r>
              <a:rPr sz="800" kern="0" spc="60">
                <a:solidFill>
                  <a:srgbClr val="000000">
                    <a:alpha val="100000"/>
                  </a:srgbClr>
                </a:solidFill>
                <a:latin typeface="SimHei"/>
                <a:ea typeface="SimHei"/>
                <a:cs typeface="SimHei"/>
              </a:rPr>
              <a:t>据显示，截至2021底，全球383款数据库中，开源数据库占据了51.7%,高于8</a:t>
            </a:r>
            <a:r>
              <a:rPr sz="800" kern="0" spc="-10">
                <a:solidFill>
                  <a:srgbClr val="000000">
                    <a:alpha val="100000"/>
                  </a:srgbClr>
                </a:solidFill>
                <a:latin typeface="SimHei"/>
                <a:ea typeface="SimHei"/>
                <a:cs typeface="SimHei"/>
              </a:rPr>
              <a:t>  </a:t>
            </a:r>
            <a:r>
              <a:rPr sz="800" kern="0" spc="40">
                <a:solidFill>
                  <a:srgbClr val="000000">
                    <a:alpha val="100000"/>
                  </a:srgbClr>
                </a:solidFill>
                <a:latin typeface="SimSun"/>
                <a:ea typeface="SimSun"/>
                <a:cs typeface="SimSun"/>
              </a:rPr>
              <a:t>年前的35.5%;排名前十的数据库中，开源数据</a:t>
            </a:r>
            <a:r>
              <a:rPr sz="800" kern="0" spc="30">
                <a:solidFill>
                  <a:srgbClr val="000000">
                    <a:alpha val="100000"/>
                  </a:srgbClr>
                </a:solidFill>
                <a:latin typeface="SimSun"/>
                <a:ea typeface="SimSun"/>
                <a:cs typeface="SimSun"/>
              </a:rPr>
              <a:t>库占据六席。</a:t>
            </a:r>
            <a:endParaRPr lang="SimSun" altLang="SimSun" sz="800"/>
          </a:p>
        </p:txBody>
      </p:sp>
      <p:sp>
        <p:nvSpPr>
          <p:cNvPr id="250" name="rect"/>
          <p:cNvSpPr/>
          <p:nvPr/>
        </p:nvSpPr>
        <p:spPr>
          <a:xfrm>
            <a:off x="4737079" y="406422"/>
            <a:ext cx="4324336" cy="336536"/>
          </a:xfrm>
          <a:prstGeom prst="rect">
            <a:avLst/>
          </a:prstGeom>
          <a:solidFill>
            <a:srgbClr val="2271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2" name="textbox 252"/>
          <p:cNvSpPr/>
          <p:nvPr/>
        </p:nvSpPr>
        <p:spPr>
          <a:xfrm>
            <a:off x="2311376" y="434277"/>
            <a:ext cx="2209800" cy="326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4"/>
              </a:lnSpc>
            </a:pPr>
            <a:endParaRPr lang="Arial" altLang="Arial" sz="100"/>
          </a:p>
          <a:p>
            <a:pPr marL="14604" algn="l" rtl="0" eaLnBrk="0">
              <a:lnSpc>
                <a:spcPct val="100000"/>
              </a:lnSpc>
            </a:pPr>
            <a:r>
              <a:rPr sz="1000" b="1" kern="0" spc="70">
                <a:solidFill>
                  <a:srgbClr val="0062B9">
                    <a:alpha val="100000"/>
                  </a:srgbClr>
                </a:solidFill>
                <a:latin typeface="SimHei"/>
                <a:ea typeface="SimHei"/>
                <a:cs typeface="SimHei"/>
              </a:rPr>
              <a:t>新一代数据可视化分析平台建</a:t>
            </a:r>
            <a:r>
              <a:rPr sz="1000" b="1" kern="0" spc="60">
                <a:solidFill>
                  <a:srgbClr val="0062B9">
                    <a:alpha val="100000"/>
                  </a:srgbClr>
                </a:solidFill>
                <a:latin typeface="SimHei"/>
                <a:ea typeface="SimHei"/>
                <a:cs typeface="SimHei"/>
              </a:rPr>
              <a:t>设指南</a:t>
            </a:r>
            <a:endParaRPr lang="SimHei" altLang="SimHei" sz="1000"/>
          </a:p>
          <a:p>
            <a:pPr algn="l" rtl="0" eaLnBrk="0">
              <a:lnSpc>
                <a:spcPct val="120000"/>
              </a:lnSpc>
            </a:pPr>
            <a:endParaRPr lang="Arial" altLang="Arial" sz="400"/>
          </a:p>
          <a:p>
            <a:pPr marL="12700" algn="l" rtl="0" eaLnBrk="0">
              <a:lnSpc>
                <a:spcPct val="82000"/>
              </a:lnSpc>
              <a:spcBef>
                <a:spcPts val="3"/>
              </a:spcBef>
            </a:pPr>
            <a:r>
              <a:rPr sz="600" kern="0" spc="30">
                <a:solidFill>
                  <a:srgbClr val="000000">
                    <a:alpha val="100000"/>
                  </a:srgbClr>
                </a:solidFill>
                <a:latin typeface="Times New Roman"/>
                <a:ea typeface="Times New Roman"/>
                <a:cs typeface="Times New Roman"/>
              </a:rPr>
              <a:t>HOW</a:t>
            </a:r>
            <a:r>
              <a:rPr sz="600" kern="0" spc="10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TO</a:t>
            </a:r>
            <a:r>
              <a:rPr sz="600" kern="0" spc="9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BUILD</a:t>
            </a:r>
            <a:r>
              <a:rPr sz="600" kern="0" spc="9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YOUR</a:t>
            </a:r>
            <a:r>
              <a:rPr sz="600" kern="0" spc="8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VISUAL</a:t>
            </a:r>
            <a:r>
              <a:rPr sz="600" kern="0" spc="9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ANALYTICS</a:t>
            </a:r>
            <a:r>
              <a:rPr sz="600" kern="0" spc="100">
                <a:solidFill>
                  <a:srgbClr val="000000">
                    <a:alpha val="100000"/>
                  </a:srgbClr>
                </a:solidFill>
                <a:latin typeface="Times New Roman"/>
                <a:ea typeface="Times New Roman"/>
                <a:cs typeface="Times New Roman"/>
              </a:rPr>
              <a:t> </a:t>
            </a:r>
            <a:r>
              <a:rPr sz="600" kern="0" spc="30">
                <a:solidFill>
                  <a:srgbClr val="000000">
                    <a:alpha val="100000"/>
                  </a:srgbClr>
                </a:solidFill>
                <a:latin typeface="Times New Roman"/>
                <a:ea typeface="Times New Roman"/>
                <a:cs typeface="Times New Roman"/>
              </a:rPr>
              <a:t>PL</a:t>
            </a:r>
            <a:r>
              <a:rPr sz="600" kern="0" spc="20">
                <a:solidFill>
                  <a:srgbClr val="000000">
                    <a:alpha val="100000"/>
                  </a:srgbClr>
                </a:solidFill>
                <a:latin typeface="Times New Roman"/>
                <a:ea typeface="Times New Roman"/>
                <a:cs typeface="Times New Roman"/>
              </a:rPr>
              <a:t>ATFORM</a:t>
            </a:r>
            <a:endParaRPr lang="Times New Roman" altLang="Times New Roman" sz="600"/>
          </a:p>
        </p:txBody>
      </p:sp>
      <p:sp>
        <p:nvSpPr>
          <p:cNvPr id="254" name="textbox 254"/>
          <p:cNvSpPr/>
          <p:nvPr/>
        </p:nvSpPr>
        <p:spPr>
          <a:xfrm>
            <a:off x="2165324" y="9566220"/>
            <a:ext cx="69214" cy="1136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65"/>
              </a:lnSpc>
            </a:pPr>
            <a:endParaRPr lang="Arial" altLang="Arial" sz="100"/>
          </a:p>
          <a:p>
            <a:pPr marL="12700" algn="l" rtl="0" eaLnBrk="0">
              <a:lnSpc>
                <a:spcPct val="83000"/>
              </a:lnSpc>
            </a:pPr>
            <a:r>
              <a:rPr sz="700" kern="0" spc="-10">
                <a:solidFill>
                  <a:srgbClr val="000000">
                    <a:alpha val="100000"/>
                  </a:srgbClr>
                </a:solidFill>
                <a:latin typeface="SimSun"/>
                <a:ea typeface="SimSun"/>
                <a:cs typeface="SimSun"/>
              </a:rPr>
              <a:t>8</a:t>
            </a:r>
            <a:endParaRPr lang="SimSun" altLang="SimSun" sz="7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6" name="picture 256"/>
          <p:cNvPicPr>
            <a:picLocks noChangeAspect="1"/>
          </p:cNvPicPr>
          <p:nvPr/>
        </p:nvPicPr>
        <p:blipFill>
          <a:blip r:embed="rId2"/>
          <a:stretch>
            <a:fillRect/>
          </a:stretch>
        </p:blipFill>
        <p:spPr>
          <a:xfrm rot="21600000">
            <a:off x="2540009" y="1581159"/>
            <a:ext cx="5657828" cy="2616231"/>
          </a:xfrm>
          <a:prstGeom prst="rect">
            <a:avLst/>
          </a:prstGeom>
        </p:spPr>
      </p:pic>
      <p:grpSp>
        <p:nvGrpSpPr>
          <p:cNvPr id="24" name="group 24"/>
          <p:cNvGrpSpPr/>
          <p:nvPr/>
        </p:nvGrpSpPr>
        <p:grpSpPr>
          <a:xfrm rot="21600000">
            <a:off x="2082829" y="6299178"/>
            <a:ext cx="6178522" cy="2330510"/>
            <a:chExt cx="6178522" cy="2330510"/>
          </a:xfrm>
        </p:grpSpPr>
        <p:pic>
          <p:nvPicPr>
            <p:cNvPr id="258" name="picture 258"/>
            <p:cNvPicPr>
              <a:picLocks noChangeAspect="1"/>
            </p:cNvPicPr>
            <p:nvPr/>
          </p:nvPicPr>
          <p:blipFill>
            <a:blip r:embed="rId3"/>
            <a:stretch>
              <a:fillRect/>
            </a:stretch>
          </p:blipFill>
          <p:spPr>
            <a:xfrm rot="21600000">
              <a:off x="0" y="0"/>
              <a:ext cx="6178522" cy="2330510"/>
            </a:xfrm>
            <a:prstGeom prst="rect">
              <a:avLst/>
            </a:prstGeom>
          </p:spPr>
        </p:pic>
        <p:sp>
          <p:nvSpPr>
            <p:cNvPr id="260" name="textbox 260"/>
            <p:cNvSpPr/>
            <p:nvPr/>
          </p:nvSpPr>
          <p:spPr>
            <a:xfrm>
              <a:off x="120618" y="111505"/>
              <a:ext cx="5960745" cy="20123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897"/>
                </a:lnSpc>
              </a:pPr>
              <a:endParaRPr lang="Arial" altLang="Arial" sz="100"/>
            </a:p>
            <a:p>
              <a:pPr algn="r" rtl="0" eaLnBrk="0">
                <a:lnSpc>
                  <a:spcPct val="95000"/>
                </a:lnSpc>
              </a:pPr>
              <a:r>
                <a:rPr sz="700" kern="0" spc="-40">
                  <a:solidFill>
                    <a:srgbClr val="3291E5">
                      <a:alpha val="100000"/>
                    </a:srgbClr>
                  </a:solidFill>
                  <a:latin typeface="SimSun"/>
                  <a:ea typeface="SimSun"/>
                  <a:cs typeface="SimSun"/>
                </a:rPr>
                <a:t>资料来源：</a:t>
              </a:r>
              <a:r>
                <a:rPr sz="700" kern="0" spc="100">
                  <a:solidFill>
                    <a:srgbClr val="3291E5">
                      <a:alpha val="100000"/>
                    </a:srgbClr>
                  </a:solidFill>
                  <a:latin typeface="SimSun"/>
                  <a:ea typeface="SimSun"/>
                  <a:cs typeface="SimSun"/>
                </a:rPr>
                <a:t> </a:t>
              </a:r>
              <a:r>
                <a:rPr sz="700" kern="0" spc="-40">
                  <a:solidFill>
                    <a:srgbClr val="3291E5">
                      <a:alpha val="100000"/>
                    </a:srgbClr>
                  </a:solidFill>
                  <a:latin typeface="SimSun"/>
                  <a:ea typeface="SimSun"/>
                  <a:cs typeface="SimSun"/>
                </a:rPr>
                <a:t>GitHub</a:t>
              </a:r>
              <a:endParaRPr lang="SimSun" altLang="SimSun" sz="700"/>
            </a:p>
            <a:p>
              <a:pPr marL="12700" algn="l" rtl="0" eaLnBrk="0">
                <a:lnSpc>
                  <a:spcPct val="81000"/>
                </a:lnSpc>
                <a:spcBef>
                  <a:spcPts val="132"/>
                </a:spcBef>
              </a:pPr>
              <a:r>
                <a:rPr sz="1000" b="1" kern="0" spc="-10">
                  <a:solidFill>
                    <a:srgbClr val="0062B9">
                      <a:alpha val="100000"/>
                    </a:srgbClr>
                  </a:solidFill>
                  <a:latin typeface="Arial"/>
                  <a:ea typeface="Arial"/>
                  <a:cs typeface="Arial"/>
                </a:rPr>
                <a:t>Total</a:t>
              </a:r>
              <a:r>
                <a:rPr sz="1000" b="1" kern="0" spc="100">
                  <a:solidFill>
                    <a:srgbClr val="0062B9">
                      <a:alpha val="100000"/>
                    </a:srgbClr>
                  </a:solidFill>
                  <a:latin typeface="Arial"/>
                  <a:ea typeface="Arial"/>
                  <a:cs typeface="Arial"/>
                </a:rPr>
                <a:t> </a:t>
              </a:r>
              <a:r>
                <a:rPr sz="1000" b="1" kern="0" spc="-10">
                  <a:solidFill>
                    <a:srgbClr val="0062B9">
                      <a:alpha val="100000"/>
                    </a:srgbClr>
                  </a:solidFill>
                  <a:latin typeface="Arial"/>
                  <a:ea typeface="Arial"/>
                  <a:cs typeface="Arial"/>
                </a:rPr>
                <a:t>users 2021</a:t>
              </a:r>
              <a:endParaRPr lang="Arial" altLang="Arial" sz="1000"/>
            </a:p>
            <a:p>
              <a:pPr algn="l" rtl="0" eaLnBrk="0">
                <a:lnSpc>
                  <a:spcPct val="140000"/>
                </a:lnSpc>
              </a:pPr>
              <a:endParaRPr lang="Arial" altLang="Arial" sz="1000"/>
            </a:p>
            <a:p>
              <a:pPr marL="3866515" algn="l" rtl="0" eaLnBrk="0">
                <a:lnSpc>
                  <a:spcPct val="81000"/>
                </a:lnSpc>
                <a:spcBef>
                  <a:spcPts val="221"/>
                </a:spcBef>
              </a:pPr>
              <a:r>
                <a:rPr sz="700" kern="0" spc="-10">
                  <a:solidFill>
                    <a:srgbClr val="FFFFFF">
                      <a:alpha val="100000"/>
                    </a:srgbClr>
                  </a:solidFill>
                  <a:latin typeface="Arial"/>
                  <a:ea typeface="Arial"/>
                  <a:cs typeface="Arial"/>
                </a:rPr>
                <a:t>China</a:t>
              </a:r>
              <a:endParaRPr lang="Arial" altLang="Arial" sz="700"/>
            </a:p>
            <a:p>
              <a:pPr marL="3829050" algn="l" rtl="0" eaLnBrk="0">
                <a:lnSpc>
                  <a:spcPct val="79000"/>
                </a:lnSpc>
                <a:spcBef>
                  <a:spcPts val="416"/>
                </a:spcBef>
              </a:pPr>
              <a:r>
                <a:rPr sz="600" kern="0" spc="-10">
                  <a:solidFill>
                    <a:srgbClr val="FFFFFF">
                      <a:alpha val="100000"/>
                    </a:srgbClr>
                  </a:solidFill>
                  <a:latin typeface="SimSun"/>
                  <a:ea typeface="SimSun"/>
                  <a:cs typeface="SimSun"/>
                </a:rPr>
                <a:t>7555311</a:t>
              </a:r>
              <a:endParaRPr lang="SimSun" altLang="SimSun" sz="6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102000"/>
                </a:lnSpc>
              </a:pPr>
              <a:endParaRPr lang="Arial" altLang="Arial" sz="1000"/>
            </a:p>
            <a:p>
              <a:pPr algn="l" rtl="0" eaLnBrk="0">
                <a:lnSpc>
                  <a:spcPct val="78025"/>
                </a:lnSpc>
              </a:pPr>
              <a:endParaRPr lang="Arial" altLang="Arial" sz="100"/>
            </a:p>
            <a:p>
              <a:pPr marL="311150" algn="l" rtl="0" eaLnBrk="0">
                <a:lnSpc>
                  <a:spcPct val="88000"/>
                </a:lnSpc>
              </a:pPr>
              <a:r>
                <a:rPr sz="300" kern="0" spc="20">
                  <a:solidFill>
                    <a:srgbClr val="000000">
                      <a:alpha val="100000"/>
                    </a:srgbClr>
                  </a:solidFill>
                  <a:latin typeface="SimSun"/>
                  <a:ea typeface="SimSun"/>
                  <a:cs typeface="SimSun"/>
                </a:rPr>
                <a:t>7000000</a:t>
              </a:r>
              <a:r>
                <a:rPr sz="300" kern="0" spc="10">
                  <a:solidFill>
                    <a:srgbClr val="000000">
                      <a:alpha val="100000"/>
                    </a:srgbClr>
                  </a:solidFill>
                  <a:latin typeface="SimSun"/>
                  <a:ea typeface="SimSun"/>
                  <a:cs typeface="SimSun"/>
                </a:rPr>
                <a:t>             </a:t>
              </a:r>
              <a:r>
                <a:rPr sz="300" kern="0" spc="20">
                  <a:solidFill>
                    <a:srgbClr val="000000">
                      <a:alpha val="100000"/>
                    </a:srgbClr>
                  </a:solidFill>
                  <a:latin typeface="SimSun"/>
                  <a:ea typeface="SimSun"/>
                  <a:cs typeface="SimSun"/>
                </a:rPr>
                <a:t>14000000</a:t>
              </a:r>
              <a:endParaRPr lang="SimSun" altLang="SimSun" sz="300"/>
            </a:p>
          </p:txBody>
        </p:sp>
      </p:grpSp>
      <p:sp>
        <p:nvSpPr>
          <p:cNvPr id="262" name="textbox 262"/>
          <p:cNvSpPr/>
          <p:nvPr/>
        </p:nvSpPr>
        <p:spPr>
          <a:xfrm>
            <a:off x="2101886" y="5012067"/>
            <a:ext cx="6160134" cy="1087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34"/>
              </a:lnSpc>
            </a:pPr>
            <a:endParaRPr lang="Arial" altLang="Arial" sz="100"/>
          </a:p>
          <a:p>
            <a:pPr marL="81914" algn="l" rtl="0" eaLnBrk="0">
              <a:lnSpc>
                <a:spcPct val="96000"/>
              </a:lnSpc>
            </a:pPr>
            <a:r>
              <a:rPr sz="1000" kern="0" spc="10">
                <a:solidFill>
                  <a:srgbClr val="0062B9">
                    <a:alpha val="100000"/>
                  </a:srgbClr>
                </a:solidFill>
                <a:latin typeface="Dotum"/>
                <a:ea typeface="Dotum"/>
                <a:cs typeface="Dotum"/>
              </a:rPr>
              <a:t>▶</a:t>
            </a:r>
            <a:r>
              <a:rPr sz="1000" b="1" kern="0" spc="10">
                <a:solidFill>
                  <a:srgbClr val="0062B9">
                    <a:alpha val="100000"/>
                  </a:srgbClr>
                </a:solidFill>
                <a:latin typeface="SimHei"/>
                <a:ea typeface="SimHei"/>
                <a:cs typeface="SimHei"/>
              </a:rPr>
              <a:t>中国开源生态发展现状</a:t>
            </a:r>
            <a:endParaRPr lang="SimHei" altLang="SimHei" sz="1000"/>
          </a:p>
          <a:p>
            <a:pPr algn="l" rtl="0" eaLnBrk="0">
              <a:lnSpc>
                <a:spcPct val="133000"/>
              </a:lnSpc>
            </a:pPr>
            <a:endParaRPr lang="Arial" altLang="Arial" sz="1000"/>
          </a:p>
          <a:p>
            <a:pPr marL="12700" algn="l" rtl="0" eaLnBrk="0">
              <a:lnSpc>
                <a:spcPct val="83000"/>
              </a:lnSpc>
              <a:spcBef>
                <a:spcPts val="218"/>
              </a:spcBef>
            </a:pPr>
            <a:r>
              <a:rPr sz="700" kern="0" spc="140">
                <a:solidFill>
                  <a:srgbClr val="000000">
                    <a:alpha val="100000"/>
                  </a:srgbClr>
                </a:solidFill>
                <a:latin typeface="SimSun"/>
                <a:ea typeface="SimSun"/>
                <a:cs typeface="SimSun"/>
              </a:rPr>
              <a:t>在国际开源生态稳步增长的形势下</a:t>
            </a:r>
            <a:r>
              <a:rPr sz="700" kern="0" spc="130">
                <a:solidFill>
                  <a:srgbClr val="000000">
                    <a:alpha val="100000"/>
                  </a:srgbClr>
                </a:solidFill>
                <a:latin typeface="SimSun"/>
                <a:ea typeface="SimSun"/>
                <a:cs typeface="SimSun"/>
              </a:rPr>
              <a:t>，中国市场的开源脚步也在加快。近年来，中国的开源软件贡献者数量快速增长，在全球贡献者占</a:t>
            </a:r>
            <a:endParaRPr lang="SimSun" altLang="SimSun" sz="700"/>
          </a:p>
          <a:p>
            <a:pPr marL="12700" algn="l" rtl="0" eaLnBrk="0">
              <a:lnSpc>
                <a:spcPct val="186000"/>
              </a:lnSpc>
              <a:spcBef>
                <a:spcPts val="12"/>
              </a:spcBef>
            </a:pPr>
            <a:r>
              <a:rPr sz="700" kern="0" spc="130">
                <a:solidFill>
                  <a:srgbClr val="000000">
                    <a:alpha val="100000"/>
                  </a:srgbClr>
                </a:solidFill>
                <a:latin typeface="SimSun"/>
                <a:ea typeface="SimSun"/>
                <a:cs typeface="SimSun"/>
              </a:rPr>
              <a:t>比中不断攀升。 </a:t>
            </a:r>
            <a:r>
              <a:rPr sz="700" kern="0" spc="0">
                <a:solidFill>
                  <a:srgbClr val="000000">
                    <a:alpha val="100000"/>
                  </a:srgbClr>
                </a:solidFill>
                <a:latin typeface="SimSun"/>
                <a:ea typeface="SimSun"/>
                <a:cs typeface="SimSun"/>
              </a:rPr>
              <a:t>GitHub</a:t>
            </a:r>
            <a:r>
              <a:rPr sz="700" kern="0" spc="130">
                <a:solidFill>
                  <a:srgbClr val="000000">
                    <a:alpha val="100000"/>
                  </a:srgbClr>
                </a:solidFill>
                <a:latin typeface="SimSun"/>
                <a:ea typeface="SimSun"/>
                <a:cs typeface="SimSun"/>
              </a:rPr>
              <a:t>  发布的2021年度数据报告显示，在全球已有的</a:t>
            </a:r>
            <a:r>
              <a:rPr sz="700" kern="0" spc="0">
                <a:solidFill>
                  <a:srgbClr val="000000">
                    <a:alpha val="100000"/>
                  </a:srgbClr>
                </a:solidFill>
                <a:latin typeface="SimSun"/>
                <a:ea typeface="SimSun"/>
                <a:cs typeface="SimSun"/>
              </a:rPr>
              <a:t>GitHub</a:t>
            </a:r>
            <a:r>
              <a:rPr sz="700" kern="0" spc="130">
                <a:solidFill>
                  <a:srgbClr val="000000">
                    <a:alpha val="100000"/>
                  </a:srgbClr>
                </a:solidFill>
                <a:latin typeface="SimSun"/>
                <a:ea typeface="SimSun"/>
                <a:cs typeface="SimSun"/>
              </a:rPr>
              <a:t>  开发者中，来自中国的开发者数量以755万位列排行</a:t>
            </a:r>
            <a:r>
              <a:rPr sz="700" kern="0" spc="20">
                <a:solidFill>
                  <a:srgbClr val="000000">
                    <a:alpha val="100000"/>
                  </a:srgbClr>
                </a:solidFill>
                <a:latin typeface="SimSun"/>
                <a:ea typeface="SimSun"/>
                <a:cs typeface="SimSun"/>
              </a:rPr>
              <a:t> </a:t>
            </a:r>
            <a:r>
              <a:rPr sz="700" kern="0" spc="140">
                <a:solidFill>
                  <a:srgbClr val="000000">
                    <a:alpha val="100000"/>
                  </a:srgbClr>
                </a:solidFill>
                <a:latin typeface="SimSun"/>
                <a:ea typeface="SimSun"/>
                <a:cs typeface="SimSun"/>
              </a:rPr>
              <a:t>榜第二，仅次于美国。</a:t>
            </a:r>
            <a:r>
              <a:rPr sz="700" kern="0" spc="130">
                <a:solidFill>
                  <a:srgbClr val="000000">
                    <a:alpha val="100000"/>
                  </a:srgbClr>
                </a:solidFill>
                <a:latin typeface="SimSun"/>
                <a:ea typeface="SimSun"/>
                <a:cs typeface="SimSun"/>
              </a:rPr>
              <a:t>而在</a:t>
            </a:r>
            <a:r>
              <a:rPr sz="700" kern="0" spc="0">
                <a:solidFill>
                  <a:srgbClr val="000000">
                    <a:alpha val="100000"/>
                  </a:srgbClr>
                </a:solidFill>
                <a:latin typeface="SimSun"/>
                <a:ea typeface="SimSun"/>
                <a:cs typeface="SimSun"/>
              </a:rPr>
              <a:t>Gitee</a:t>
            </a:r>
            <a:r>
              <a:rPr sz="700" kern="0" spc="130">
                <a:solidFill>
                  <a:srgbClr val="000000">
                    <a:alpha val="100000"/>
                  </a:srgbClr>
                </a:solidFill>
                <a:latin typeface="SimSun"/>
                <a:ea typeface="SimSun"/>
                <a:cs typeface="SimSun"/>
              </a:rPr>
              <a:t>  2021年注册的开发者中，来自中国的开发者数量超过了180万，累计超过800万。无论是在全球市</a:t>
            </a:r>
            <a:r>
              <a:rPr sz="700" kern="0" spc="-10">
                <a:solidFill>
                  <a:srgbClr val="000000">
                    <a:alpha val="100000"/>
                  </a:srgbClr>
                </a:solidFill>
                <a:latin typeface="SimSun"/>
                <a:ea typeface="SimSun"/>
                <a:cs typeface="SimSun"/>
              </a:rPr>
              <a:t> </a:t>
            </a:r>
            <a:r>
              <a:rPr sz="700" kern="0" spc="120">
                <a:solidFill>
                  <a:srgbClr val="000000">
                    <a:alpha val="100000"/>
                  </a:srgbClr>
                </a:solidFill>
                <a:latin typeface="SimSun"/>
                <a:ea typeface="SimSun"/>
                <a:cs typeface="SimSun"/>
              </a:rPr>
              <a:t>场还是中国市场，中国的开源软件开发者都呈现出加速增长</a:t>
            </a:r>
            <a:r>
              <a:rPr sz="700" kern="0" spc="110">
                <a:solidFill>
                  <a:srgbClr val="000000">
                    <a:alpha val="100000"/>
                  </a:srgbClr>
                </a:solidFill>
                <a:latin typeface="SimSun"/>
                <a:ea typeface="SimSun"/>
                <a:cs typeface="SimSun"/>
              </a:rPr>
              <a:t>的趋势，并且逐渐成为中国开源产业的基础力量。</a:t>
            </a:r>
            <a:endParaRPr lang="SimSun" altLang="SimSun" sz="700"/>
          </a:p>
        </p:txBody>
      </p:sp>
      <p:sp>
        <p:nvSpPr>
          <p:cNvPr id="264" name="textbox 264"/>
          <p:cNvSpPr/>
          <p:nvPr/>
        </p:nvSpPr>
        <p:spPr>
          <a:xfrm>
            <a:off x="4387861" y="8823756"/>
            <a:ext cx="1580514" cy="128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230"/>
              </a:lnSpc>
            </a:pPr>
            <a:endParaRPr lang="Arial" altLang="Arial" sz="100"/>
          </a:p>
          <a:p>
            <a:pPr marL="12700" algn="l" rtl="0" eaLnBrk="0">
              <a:lnSpc>
                <a:spcPct val="96000"/>
              </a:lnSpc>
            </a:pPr>
            <a:r>
              <a:rPr sz="700" kern="0" spc="30">
                <a:solidFill>
                  <a:srgbClr val="000000">
                    <a:alpha val="100000"/>
                  </a:srgbClr>
                </a:solidFill>
                <a:latin typeface="SimHei"/>
                <a:ea typeface="SimHei"/>
                <a:cs typeface="SimHei"/>
              </a:rPr>
              <a:t>图</a:t>
            </a:r>
            <a:r>
              <a:rPr sz="700" kern="0" spc="-140">
                <a:solidFill>
                  <a:srgbClr val="000000">
                    <a:alpha val="100000"/>
                  </a:srgbClr>
                </a:solidFill>
                <a:latin typeface="SimHei"/>
                <a:ea typeface="SimHei"/>
                <a:cs typeface="SimHei"/>
              </a:rPr>
              <a:t> </a:t>
            </a:r>
            <a:r>
              <a:rPr sz="700" kern="0" spc="30">
                <a:solidFill>
                  <a:srgbClr val="000000">
                    <a:alpha val="100000"/>
                  </a:srgbClr>
                </a:solidFill>
                <a:latin typeface="SimHei"/>
                <a:ea typeface="SimHei"/>
                <a:cs typeface="SimHei"/>
              </a:rPr>
              <a:t>8</a:t>
            </a:r>
            <a:r>
              <a:rPr sz="700" kern="0" spc="-140">
                <a:solidFill>
                  <a:srgbClr val="000000">
                    <a:alpha val="100000"/>
                  </a:srgbClr>
                </a:solidFill>
                <a:latin typeface="SimHei"/>
                <a:ea typeface="SimHei"/>
                <a:cs typeface="SimHei"/>
              </a:rPr>
              <a:t> </a:t>
            </a:r>
            <a:r>
              <a:rPr sz="700" kern="0" spc="30">
                <a:solidFill>
                  <a:srgbClr val="000000">
                    <a:alpha val="100000"/>
                  </a:srgbClr>
                </a:solidFill>
                <a:latin typeface="SimHei"/>
                <a:ea typeface="SimHei"/>
                <a:cs typeface="SimHei"/>
              </a:rPr>
              <a:t>2</a:t>
            </a:r>
            <a:r>
              <a:rPr sz="700" kern="0" spc="-130">
                <a:solidFill>
                  <a:srgbClr val="000000">
                    <a:alpha val="100000"/>
                  </a:srgbClr>
                </a:solidFill>
                <a:latin typeface="SimHei"/>
                <a:ea typeface="SimHei"/>
                <a:cs typeface="SimHei"/>
              </a:rPr>
              <a:t> </a:t>
            </a:r>
            <a:r>
              <a:rPr sz="700" kern="0" spc="30">
                <a:solidFill>
                  <a:srgbClr val="000000">
                    <a:alpha val="100000"/>
                  </a:srgbClr>
                </a:solidFill>
                <a:latin typeface="SimHei"/>
                <a:ea typeface="SimHei"/>
                <a:cs typeface="SimHei"/>
              </a:rPr>
              <a:t>0</a:t>
            </a:r>
            <a:r>
              <a:rPr sz="700" kern="0" spc="-140">
                <a:solidFill>
                  <a:srgbClr val="000000">
                    <a:alpha val="100000"/>
                  </a:srgbClr>
                </a:solidFill>
                <a:latin typeface="SimHei"/>
                <a:ea typeface="SimHei"/>
                <a:cs typeface="SimHei"/>
              </a:rPr>
              <a:t> </a:t>
            </a:r>
            <a:r>
              <a:rPr sz="700" kern="0" spc="30">
                <a:solidFill>
                  <a:srgbClr val="000000">
                    <a:alpha val="100000"/>
                  </a:srgbClr>
                </a:solidFill>
                <a:latin typeface="SimHei"/>
                <a:ea typeface="SimHei"/>
                <a:cs typeface="SimHei"/>
              </a:rPr>
              <a:t>2</a:t>
            </a:r>
            <a:r>
              <a:rPr sz="700" kern="0" spc="-90">
                <a:solidFill>
                  <a:srgbClr val="000000">
                    <a:alpha val="100000"/>
                  </a:srgbClr>
                </a:solidFill>
                <a:latin typeface="SimHei"/>
                <a:ea typeface="SimHei"/>
                <a:cs typeface="SimHei"/>
              </a:rPr>
              <a:t> </a:t>
            </a:r>
            <a:r>
              <a:rPr sz="700" kern="0" spc="30">
                <a:solidFill>
                  <a:srgbClr val="000000">
                    <a:alpha val="100000"/>
                  </a:srgbClr>
                </a:solidFill>
                <a:latin typeface="SimHei"/>
                <a:ea typeface="SimHei"/>
                <a:cs typeface="SimHei"/>
              </a:rPr>
              <a:t>1</a:t>
            </a:r>
            <a:r>
              <a:rPr sz="700" kern="0" spc="-130">
                <a:solidFill>
                  <a:srgbClr val="000000">
                    <a:alpha val="100000"/>
                  </a:srgbClr>
                </a:solidFill>
                <a:latin typeface="SimHei"/>
                <a:ea typeface="SimHei"/>
                <a:cs typeface="SimHei"/>
              </a:rPr>
              <a:t> </a:t>
            </a:r>
            <a:r>
              <a:rPr sz="700" kern="0" spc="30">
                <a:solidFill>
                  <a:srgbClr val="000000">
                    <a:alpha val="100000"/>
                  </a:srgbClr>
                </a:solidFill>
                <a:latin typeface="SimHei"/>
                <a:ea typeface="SimHei"/>
                <a:cs typeface="SimHei"/>
              </a:rPr>
              <a:t>年</a:t>
            </a:r>
            <a:r>
              <a:rPr sz="700" kern="0" spc="-130">
                <a:solidFill>
                  <a:srgbClr val="000000">
                    <a:alpha val="100000"/>
                  </a:srgbClr>
                </a:solidFill>
                <a:latin typeface="SimHei"/>
                <a:ea typeface="SimHei"/>
                <a:cs typeface="SimHei"/>
              </a:rPr>
              <a:t> </a:t>
            </a:r>
            <a:r>
              <a:rPr sz="700" kern="0" spc="0">
                <a:solidFill>
                  <a:srgbClr val="000000">
                    <a:alpha val="100000"/>
                  </a:srgbClr>
                </a:solidFill>
                <a:latin typeface="Times New Roman"/>
                <a:ea typeface="Times New Roman"/>
                <a:cs typeface="Times New Roman"/>
              </a:rPr>
              <a:t>GitHub</a:t>
            </a:r>
            <a:r>
              <a:rPr sz="700" kern="0" spc="30">
                <a:solidFill>
                  <a:srgbClr val="000000">
                    <a:alpha val="100000"/>
                  </a:srgbClr>
                </a:solidFill>
                <a:latin typeface="Times New Roman"/>
                <a:ea typeface="Times New Roman"/>
                <a:cs typeface="Times New Roman"/>
              </a:rPr>
              <a:t>    </a:t>
            </a:r>
            <a:r>
              <a:rPr sz="700" kern="0" spc="30">
                <a:solidFill>
                  <a:srgbClr val="000000">
                    <a:alpha val="100000"/>
                  </a:srgbClr>
                </a:solidFill>
                <a:latin typeface="SimHei"/>
                <a:ea typeface="SimHei"/>
                <a:cs typeface="SimHei"/>
              </a:rPr>
              <a:t>全球用户分布</a:t>
            </a:r>
            <a:endParaRPr lang="SimHei" altLang="SimHei" sz="700"/>
          </a:p>
        </p:txBody>
      </p:sp>
      <p:sp>
        <p:nvSpPr>
          <p:cNvPr id="266" name="textbox 266"/>
          <p:cNvSpPr/>
          <p:nvPr/>
        </p:nvSpPr>
        <p:spPr>
          <a:xfrm>
            <a:off x="4362471" y="4486078"/>
            <a:ext cx="1146810" cy="1276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674"/>
              </a:lnSpc>
            </a:pPr>
            <a:endParaRPr lang="Arial" altLang="Arial" sz="100"/>
          </a:p>
          <a:p>
            <a:pPr marL="12700" algn="l" rtl="0" eaLnBrk="0">
              <a:lnSpc>
                <a:spcPct val="95000"/>
              </a:lnSpc>
            </a:pPr>
            <a:r>
              <a:rPr sz="700" kern="0" spc="130">
                <a:solidFill>
                  <a:srgbClr val="000000">
                    <a:alpha val="100000"/>
                  </a:srgbClr>
                </a:solidFill>
                <a:latin typeface="SimHei"/>
                <a:ea typeface="SimHei"/>
                <a:cs typeface="SimHei"/>
              </a:rPr>
              <a:t>图7全球数据库流行趋势</a:t>
            </a:r>
            <a:endParaRPr lang="SimHei" altLang="SimHei" sz="700"/>
          </a:p>
        </p:txBody>
      </p:sp>
      <p:sp>
        <p:nvSpPr>
          <p:cNvPr id="268" name="textbox 268"/>
          <p:cNvSpPr/>
          <p:nvPr/>
        </p:nvSpPr>
        <p:spPr>
          <a:xfrm rot="16200000">
            <a:off x="2025419" y="2943678"/>
            <a:ext cx="71945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7000"/>
              </a:lnSpc>
            </a:pPr>
            <a:endParaRPr lang="Arial" altLang="Arial" sz="100"/>
          </a:p>
          <a:p>
            <a:pPr marL="12700" algn="l" rtl="0" eaLnBrk="0">
              <a:lnSpc>
                <a:spcPct val="99000"/>
              </a:lnSpc>
              <a:spcBef>
                <a:spcPts val="1"/>
              </a:spcBef>
            </a:pPr>
            <a:r>
              <a:rPr sz="600" kern="0" spc="20">
                <a:solidFill>
                  <a:srgbClr val="000000">
                    <a:alpha val="100000"/>
                  </a:srgbClr>
                </a:solidFill>
                <a:latin typeface="SimSun"/>
                <a:ea typeface="SimSun"/>
                <a:cs typeface="SimSun"/>
              </a:rPr>
              <a:t>Ranking</a:t>
            </a:r>
            <a:r>
              <a:rPr sz="600" kern="0" spc="220">
                <a:solidFill>
                  <a:srgbClr val="000000">
                    <a:alpha val="100000"/>
                  </a:srgbClr>
                </a:solidFill>
                <a:latin typeface="SimSun"/>
                <a:ea typeface="SimSun"/>
                <a:cs typeface="SimSun"/>
              </a:rPr>
              <a:t> </a:t>
            </a:r>
            <a:r>
              <a:rPr sz="600" kern="0" spc="20">
                <a:solidFill>
                  <a:srgbClr val="000000">
                    <a:alpha val="100000"/>
                  </a:srgbClr>
                </a:solidFill>
                <a:latin typeface="SimSun"/>
                <a:ea typeface="SimSun"/>
                <a:cs typeface="SimSun"/>
              </a:rPr>
              <a:t>scor</a:t>
            </a:r>
            <a:r>
              <a:rPr sz="600" kern="0" spc="10">
                <a:solidFill>
                  <a:srgbClr val="000000">
                    <a:alpha val="100000"/>
                  </a:srgbClr>
                </a:solidFill>
                <a:latin typeface="SimSun"/>
                <a:ea typeface="SimSun"/>
                <a:cs typeface="SimSun"/>
              </a:rPr>
              <a:t>es</a:t>
            </a:r>
            <a:r>
              <a:rPr sz="600" kern="0" spc="170">
                <a:solidFill>
                  <a:srgbClr val="000000">
                    <a:alpha val="100000"/>
                  </a:srgbClr>
                </a:solidFill>
                <a:latin typeface="SimSun"/>
                <a:ea typeface="SimSun"/>
                <a:cs typeface="SimSun"/>
              </a:rPr>
              <a:t> </a:t>
            </a:r>
            <a:r>
              <a:rPr sz="600" kern="0" spc="10">
                <a:solidFill>
                  <a:srgbClr val="000000">
                    <a:alpha val="100000"/>
                  </a:srgbClr>
                </a:solidFill>
                <a:latin typeface="SimSun"/>
                <a:ea typeface="SimSun"/>
                <a:cs typeface="SimSun"/>
              </a:rPr>
              <a:t>%</a:t>
            </a:r>
            <a:endParaRPr lang="SimSun" altLang="SimSun" sz="600"/>
          </a:p>
        </p:txBody>
      </p:sp>
      <p:sp>
        <p:nvSpPr>
          <p:cNvPr id="270" name="textbox 270"/>
          <p:cNvSpPr/>
          <p:nvPr/>
        </p:nvSpPr>
        <p:spPr>
          <a:xfrm>
            <a:off x="8197871" y="9576958"/>
            <a:ext cx="66039"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87"/>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9</a:t>
            </a:r>
            <a:endParaRPr lang="SimSun" altLang="SimSun" sz="7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group 26"/>
          <p:cNvGrpSpPr/>
          <p:nvPr/>
        </p:nvGrpSpPr>
        <p:grpSpPr>
          <a:xfrm rot="21600000">
            <a:off x="2501885" y="4238799"/>
            <a:ext cx="5798327" cy="2428662"/>
            <a:chExt cx="5798327" cy="2428662"/>
          </a:xfrm>
        </p:grpSpPr>
        <p:pic>
          <p:nvPicPr>
            <p:cNvPr id="272" name="picture 272"/>
            <p:cNvPicPr>
              <a:picLocks noChangeAspect="1"/>
            </p:cNvPicPr>
            <p:nvPr/>
          </p:nvPicPr>
          <p:blipFill>
            <a:blip r:embed="rId2"/>
            <a:stretch>
              <a:fillRect/>
            </a:stretch>
          </p:blipFill>
          <p:spPr>
            <a:xfrm rot="21600000">
              <a:off x="0" y="28371"/>
              <a:ext cx="5727709" cy="2400290"/>
            </a:xfrm>
            <a:prstGeom prst="rect">
              <a:avLst/>
            </a:prstGeom>
          </p:spPr>
        </p:pic>
        <p:sp>
          <p:nvSpPr>
            <p:cNvPr id="274" name="textbox 274"/>
            <p:cNvSpPr/>
            <p:nvPr/>
          </p:nvSpPr>
          <p:spPr>
            <a:xfrm>
              <a:off x="4508545" y="-12700"/>
              <a:ext cx="1303019"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68"/>
                </a:lnSpc>
              </a:pPr>
              <a:r>
                <a:rPr sz="700" kern="0" spc="20">
                  <a:solidFill>
                    <a:srgbClr val="006DCE">
                      <a:alpha val="100000"/>
                    </a:srgbClr>
                  </a:solidFill>
                  <a:latin typeface="YouYuan"/>
                  <a:ea typeface="YouYuan"/>
                  <a:cs typeface="YouYuan"/>
                </a:rPr>
                <a:t>资料来源：中国信息通信研究院</a:t>
              </a:r>
              <a:endParaRPr lang="YouYuan" altLang="YouYuan" sz="700"/>
            </a:p>
          </p:txBody>
        </p:sp>
      </p:grpSp>
      <p:sp>
        <p:nvSpPr>
          <p:cNvPr id="276" name="textbox 276"/>
          <p:cNvSpPr/>
          <p:nvPr/>
        </p:nvSpPr>
        <p:spPr>
          <a:xfrm>
            <a:off x="2216181" y="1526396"/>
            <a:ext cx="6184900" cy="10807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02"/>
              </a:lnSpc>
            </a:pPr>
            <a:endParaRPr lang="Arial" altLang="Arial" sz="100"/>
          </a:p>
          <a:p>
            <a:pPr marL="204470" algn="l" rtl="0" eaLnBrk="0">
              <a:lnSpc>
                <a:spcPct val="95000"/>
              </a:lnSpc>
            </a:pPr>
            <a:r>
              <a:rPr sz="1000" b="1" kern="0" spc="0">
                <a:solidFill>
                  <a:srgbClr val="0062B9">
                    <a:alpha val="100000"/>
                  </a:srgbClr>
                </a:solidFill>
                <a:latin typeface="SimHei"/>
                <a:ea typeface="SimHei"/>
                <a:cs typeface="SimHei"/>
              </a:rPr>
              <a:t>国家政策方针指导</a:t>
            </a:r>
            <a:endParaRPr lang="SimHei" altLang="SimHei" sz="1000"/>
          </a:p>
          <a:p>
            <a:pPr algn="l" rtl="0" eaLnBrk="0">
              <a:lnSpc>
                <a:spcPct val="141000"/>
              </a:lnSpc>
            </a:pPr>
            <a:endParaRPr lang="Arial" altLang="Arial" sz="1000"/>
          </a:p>
          <a:p>
            <a:pPr algn="l" rtl="0" eaLnBrk="0">
              <a:lnSpc>
                <a:spcPct val="102000"/>
              </a:lnSpc>
            </a:pPr>
            <a:endParaRPr lang="Arial" altLang="Arial" sz="200"/>
          </a:p>
          <a:p>
            <a:pPr marL="12700" algn="l" rtl="0" eaLnBrk="0">
              <a:lnSpc>
                <a:spcPct val="136000"/>
              </a:lnSpc>
              <a:spcBef>
                <a:spcPts val="1"/>
              </a:spcBef>
            </a:pPr>
            <a:r>
              <a:rPr sz="800" kern="0" spc="30">
                <a:solidFill>
                  <a:srgbClr val="000000">
                    <a:alpha val="100000"/>
                  </a:srgbClr>
                </a:solidFill>
                <a:latin typeface="SimHei"/>
                <a:ea typeface="SimHei"/>
                <a:cs typeface="SimHei"/>
              </a:rPr>
              <a:t>2021年3月颁布的“十四五”规划</a:t>
            </a:r>
            <a:r>
              <a:rPr sz="800" kern="0" spc="20">
                <a:solidFill>
                  <a:srgbClr val="000000">
                    <a:alpha val="100000"/>
                  </a:srgbClr>
                </a:solidFill>
                <a:latin typeface="SimHei"/>
                <a:ea typeface="SimHei"/>
                <a:cs typeface="SimHei"/>
              </a:rPr>
              <a:t>纲要在第十五章《打造数字经济新优势》中特别提出，“支持数字技术开源社区等创新联合体发展，</a:t>
            </a:r>
            <a:r>
              <a:rPr sz="800" kern="0" spc="-10">
                <a:solidFill>
                  <a:srgbClr val="000000">
                    <a:alpha val="100000"/>
                  </a:srgbClr>
                </a:solidFill>
                <a:latin typeface="SimHei"/>
                <a:ea typeface="SimHei"/>
                <a:cs typeface="SimHei"/>
              </a:rPr>
              <a:t>  </a:t>
            </a:r>
            <a:r>
              <a:rPr sz="800" kern="0" spc="20">
                <a:solidFill>
                  <a:srgbClr val="000000">
                    <a:alpha val="100000"/>
                  </a:srgbClr>
                </a:solidFill>
                <a:latin typeface="SimSun"/>
                <a:ea typeface="SimSun"/>
                <a:cs typeface="SimSun"/>
              </a:rPr>
              <a:t>完善开源知识产权和法律体系，鼓励企业开放软件源代码、硬件设计和应用服</a:t>
            </a:r>
            <a:r>
              <a:rPr sz="800" kern="0" spc="10">
                <a:solidFill>
                  <a:srgbClr val="000000">
                    <a:alpha val="100000"/>
                  </a:srgbClr>
                </a:solidFill>
                <a:latin typeface="SimSun"/>
                <a:ea typeface="SimSun"/>
                <a:cs typeface="SimSun"/>
              </a:rPr>
              <a:t>务。”这也是我国政府首次将开源纳入顶层设计之中。除</a:t>
            </a:r>
            <a:r>
              <a:rPr sz="800" kern="0" spc="-1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此之外，中国人民银行、中央网信办等五部门在2021年10月发布了《关于规</a:t>
            </a:r>
            <a:r>
              <a:rPr sz="800" kern="0" spc="30">
                <a:solidFill>
                  <a:srgbClr val="000000">
                    <a:alpha val="100000"/>
                  </a:srgbClr>
                </a:solidFill>
                <a:latin typeface="SimSun"/>
                <a:ea typeface="SimSun"/>
                <a:cs typeface="SimSun"/>
              </a:rPr>
              <a:t>范金融业开源技术应用与发展的意见》,从多维度阐述了</a:t>
            </a:r>
            <a:r>
              <a:rPr sz="800" kern="0" spc="-10">
                <a:solidFill>
                  <a:srgbClr val="000000">
                    <a:alpha val="100000"/>
                  </a:srgbClr>
                </a:solidFill>
                <a:latin typeface="SimSun"/>
                <a:ea typeface="SimSun"/>
                <a:cs typeface="SimSun"/>
              </a:rPr>
              <a:t>  </a:t>
            </a:r>
            <a:r>
              <a:rPr sz="800" kern="0" spc="20">
                <a:solidFill>
                  <a:srgbClr val="000000">
                    <a:alpha val="100000"/>
                  </a:srgbClr>
                </a:solidFill>
                <a:latin typeface="SimHei"/>
                <a:ea typeface="SimHei"/>
                <a:cs typeface="SimHei"/>
              </a:rPr>
              <a:t>金融机构应当如何更好地利用开源技术</a:t>
            </a:r>
            <a:r>
              <a:rPr sz="800" kern="0" spc="10">
                <a:solidFill>
                  <a:srgbClr val="000000">
                    <a:alpha val="100000"/>
                  </a:srgbClr>
                </a:solidFill>
                <a:latin typeface="SimHei"/>
                <a:ea typeface="SimHei"/>
                <a:cs typeface="SimHei"/>
              </a:rPr>
              <a:t>，参与开源生态建设与产业发展。</a:t>
            </a:r>
            <a:endParaRPr lang="SimHei" altLang="SimHei" sz="800"/>
          </a:p>
        </p:txBody>
      </p:sp>
      <p:sp>
        <p:nvSpPr>
          <p:cNvPr id="278" name="textbox 278"/>
          <p:cNvSpPr/>
          <p:nvPr/>
        </p:nvSpPr>
        <p:spPr>
          <a:xfrm>
            <a:off x="2216181" y="8244166"/>
            <a:ext cx="6146800" cy="706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34"/>
              </a:lnSpc>
            </a:pPr>
            <a:endParaRPr lang="Arial" altLang="Arial" sz="100"/>
          </a:p>
          <a:p>
            <a:pPr marL="56514" algn="l" rtl="0" eaLnBrk="0">
              <a:lnSpc>
                <a:spcPct val="96000"/>
              </a:lnSpc>
            </a:pPr>
            <a:r>
              <a:rPr sz="1000" kern="0" spc="-30">
                <a:solidFill>
                  <a:srgbClr val="2071B9">
                    <a:alpha val="100000"/>
                  </a:srgbClr>
                </a:solidFill>
                <a:latin typeface="Dotum"/>
                <a:ea typeface="Dotum"/>
                <a:cs typeface="Dotum"/>
              </a:rPr>
              <a:t>▶ </a:t>
            </a:r>
            <a:r>
              <a:rPr sz="1000" b="1" kern="0" spc="-30">
                <a:solidFill>
                  <a:srgbClr val="0062B9">
                    <a:alpha val="100000"/>
                  </a:srgbClr>
                </a:solidFill>
                <a:latin typeface="SimHei"/>
                <a:ea typeface="SimHei"/>
                <a:cs typeface="SimHei"/>
              </a:rPr>
              <a:t>足够高效</a:t>
            </a:r>
            <a:endParaRPr lang="SimHei" altLang="SimHei" sz="1000"/>
          </a:p>
          <a:p>
            <a:pPr algn="l" rtl="0" eaLnBrk="0">
              <a:lnSpc>
                <a:spcPct val="137000"/>
              </a:lnSpc>
            </a:pPr>
            <a:endParaRPr lang="Arial" altLang="Arial" sz="1000"/>
          </a:p>
          <a:p>
            <a:pPr algn="l" rtl="0" eaLnBrk="0">
              <a:lnSpc>
                <a:spcPct val="101000"/>
              </a:lnSpc>
            </a:pPr>
            <a:endParaRPr lang="Arial" altLang="Arial" sz="200"/>
          </a:p>
          <a:p>
            <a:pPr marL="12700" algn="l" rtl="0" eaLnBrk="0">
              <a:lnSpc>
                <a:spcPct val="121000"/>
              </a:lnSpc>
              <a:spcBef>
                <a:spcPts val="1"/>
              </a:spcBef>
            </a:pPr>
            <a:r>
              <a:rPr sz="800" kern="0" spc="40">
                <a:solidFill>
                  <a:srgbClr val="000000">
                    <a:alpha val="100000"/>
                  </a:srgbClr>
                </a:solidFill>
                <a:latin typeface="SimHei"/>
                <a:ea typeface="SimHei"/>
                <a:cs typeface="SimHei"/>
              </a:rPr>
              <a:t>数据引擎需匹配当下数据发展的规模，在存储、</a:t>
            </a:r>
            <a:r>
              <a:rPr sz="800" kern="0" spc="30">
                <a:solidFill>
                  <a:srgbClr val="000000">
                    <a:alpha val="100000"/>
                  </a:srgbClr>
                </a:solidFill>
                <a:latin typeface="SimHei"/>
                <a:ea typeface="SimHei"/>
                <a:cs typeface="SimHei"/>
              </a:rPr>
              <a:t>执行、查询方面具备良好的效能；在存储上可以支持</a:t>
            </a:r>
            <a:r>
              <a:rPr sz="800" kern="0" spc="0">
                <a:solidFill>
                  <a:srgbClr val="000000">
                    <a:alpha val="100000"/>
                  </a:srgbClr>
                </a:solidFill>
                <a:latin typeface="SimSun"/>
                <a:ea typeface="SimSun"/>
                <a:cs typeface="SimSun"/>
              </a:rPr>
              <a:t>TB</a:t>
            </a:r>
            <a:r>
              <a:rPr sz="800" kern="0" spc="30">
                <a:solidFill>
                  <a:srgbClr val="000000">
                    <a:alpha val="100000"/>
                  </a:srgbClr>
                </a:solidFill>
                <a:latin typeface="SimSun"/>
                <a:ea typeface="SimSun"/>
                <a:cs typeface="SimSun"/>
              </a:rPr>
              <a:t>、</a:t>
            </a:r>
            <a:r>
              <a:rPr sz="800" kern="0" spc="0">
                <a:solidFill>
                  <a:srgbClr val="000000">
                    <a:alpha val="100000"/>
                  </a:srgbClr>
                </a:solidFill>
                <a:latin typeface="SimSun"/>
                <a:ea typeface="SimSun"/>
                <a:cs typeface="SimSun"/>
              </a:rPr>
              <a:t>PB</a:t>
            </a:r>
            <a:r>
              <a:rPr sz="800" kern="0" spc="320">
                <a:solidFill>
                  <a:srgbClr val="000000">
                    <a:alpha val="100000"/>
                  </a:srgbClr>
                </a:solidFill>
                <a:latin typeface="SimSun"/>
                <a:ea typeface="SimSun"/>
                <a:cs typeface="SimSun"/>
              </a:rPr>
              <a:t> </a:t>
            </a:r>
            <a:r>
              <a:rPr sz="800" kern="0" spc="30">
                <a:solidFill>
                  <a:srgbClr val="000000">
                    <a:alpha val="100000"/>
                  </a:srgbClr>
                </a:solidFill>
                <a:latin typeface="SimHei"/>
                <a:ea typeface="SimHei"/>
                <a:cs typeface="SimHei"/>
              </a:rPr>
              <a:t>级别，实时分析过程中</a:t>
            </a:r>
            <a:r>
              <a:rPr sz="800" kern="0" spc="0">
                <a:solidFill>
                  <a:srgbClr val="000000">
                    <a:alpha val="100000"/>
                  </a:srgbClr>
                </a:solidFill>
                <a:latin typeface="SimHei"/>
                <a:ea typeface="SimHei"/>
                <a:cs typeface="SimHei"/>
              </a:rPr>
              <a:t> </a:t>
            </a:r>
            <a:r>
              <a:rPr sz="800" kern="0" spc="20">
                <a:solidFill>
                  <a:srgbClr val="000000">
                    <a:alpha val="100000"/>
                  </a:srgbClr>
                </a:solidFill>
                <a:latin typeface="SimHei"/>
                <a:ea typeface="SimHei"/>
                <a:cs typeface="SimHei"/>
              </a:rPr>
              <a:t>达到秒级或亚秒级的效率；在数据分析</a:t>
            </a:r>
            <a:r>
              <a:rPr sz="800" kern="0" spc="10">
                <a:solidFill>
                  <a:srgbClr val="000000">
                    <a:alpha val="100000"/>
                  </a:srgbClr>
                </a:solidFill>
                <a:latin typeface="SimHei"/>
                <a:ea typeface="SimHei"/>
                <a:cs typeface="SimHei"/>
              </a:rPr>
              <a:t>查询的能力上为企业添砖加瓦；</a:t>
            </a:r>
            <a:endParaRPr lang="SimHei" altLang="SimHei" sz="800"/>
          </a:p>
        </p:txBody>
      </p:sp>
      <p:sp>
        <p:nvSpPr>
          <p:cNvPr id="280" name="textbox 280"/>
          <p:cNvSpPr/>
          <p:nvPr/>
        </p:nvSpPr>
        <p:spPr>
          <a:xfrm>
            <a:off x="2216181" y="7388834"/>
            <a:ext cx="6138545" cy="4972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286"/>
              </a:lnSpc>
            </a:pPr>
            <a:endParaRPr lang="Arial" altLang="Arial" sz="100"/>
          </a:p>
          <a:p>
            <a:pPr marL="12700" algn="l" rtl="0" eaLnBrk="0">
              <a:lnSpc>
                <a:spcPct val="129000"/>
              </a:lnSpc>
            </a:pPr>
            <a:r>
              <a:rPr sz="800" kern="0" spc="30">
                <a:solidFill>
                  <a:srgbClr val="000000">
                    <a:alpha val="100000"/>
                  </a:srgbClr>
                </a:solidFill>
                <a:latin typeface="SimSun"/>
                <a:ea typeface="SimSun"/>
                <a:cs typeface="SimSun"/>
              </a:rPr>
              <a:t>这意味着即便数据的类型日益繁多，但是只是沉淀在数据库里是没有意义的。只有经过采集、抽取、展现成各种报表，给决策</a:t>
            </a:r>
            <a:r>
              <a:rPr sz="800" kern="0" spc="20">
                <a:solidFill>
                  <a:srgbClr val="000000">
                    <a:alpha val="100000"/>
                  </a:srgbClr>
                </a:solidFill>
                <a:latin typeface="SimSun"/>
                <a:ea typeface="SimSun"/>
                <a:cs typeface="SimSun"/>
              </a:rPr>
              <a:t>层提供</a:t>
            </a:r>
            <a:r>
              <a:rPr sz="800" kern="0" spc="0">
                <a:solidFill>
                  <a:srgbClr val="000000">
                    <a:alpha val="100000"/>
                  </a:srgbClr>
                </a:solidFill>
                <a:latin typeface="SimSun"/>
                <a:ea typeface="SimSun"/>
                <a:cs typeface="SimSun"/>
              </a:rPr>
              <a:t> </a:t>
            </a:r>
            <a:r>
              <a:rPr sz="800" kern="0" spc="30">
                <a:solidFill>
                  <a:srgbClr val="000000">
                    <a:alpha val="100000"/>
                  </a:srgbClr>
                </a:solidFill>
                <a:latin typeface="SimHei"/>
                <a:ea typeface="SimHei"/>
                <a:cs typeface="SimHei"/>
              </a:rPr>
              <a:t>参考才能为企业带来业务上的价值。然而这些多维、大量的数据在存储、分析、可视化上都给企业带来一定的挑战。因此，为更</a:t>
            </a:r>
            <a:r>
              <a:rPr sz="800" kern="0" spc="20">
                <a:solidFill>
                  <a:srgbClr val="000000">
                    <a:alpha val="100000"/>
                  </a:srgbClr>
                </a:solidFill>
                <a:latin typeface="SimHei"/>
                <a:ea typeface="SimHei"/>
                <a:cs typeface="SimHei"/>
              </a:rPr>
              <a:t>好地</a:t>
            </a:r>
            <a:r>
              <a:rPr sz="800" kern="0" spc="-10">
                <a:solidFill>
                  <a:srgbClr val="000000">
                    <a:alpha val="100000"/>
                  </a:srgbClr>
                </a:solidFill>
                <a:latin typeface="SimHei"/>
                <a:ea typeface="SimHei"/>
                <a:cs typeface="SimHei"/>
              </a:rPr>
              <a:t> </a:t>
            </a:r>
            <a:r>
              <a:rPr sz="800" kern="0" spc="20">
                <a:solidFill>
                  <a:srgbClr val="000000">
                    <a:alpha val="100000"/>
                  </a:srgbClr>
                </a:solidFill>
                <a:latin typeface="SimSun"/>
                <a:ea typeface="SimSun"/>
                <a:cs typeface="SimSun"/>
              </a:rPr>
              <a:t>支撑现今数据规模与多元化的分析场景，新一代数据可视化分析平</a:t>
            </a:r>
            <a:r>
              <a:rPr sz="800" kern="0" spc="10">
                <a:solidFill>
                  <a:srgbClr val="000000">
                    <a:alpha val="100000"/>
                  </a:srgbClr>
                </a:solidFill>
                <a:latin typeface="SimSun"/>
                <a:ea typeface="SimSun"/>
                <a:cs typeface="SimSun"/>
              </a:rPr>
              <a:t>台的数据引擎应当具备以下特征：</a:t>
            </a:r>
            <a:endParaRPr lang="SimSun" altLang="SimSun" sz="800"/>
          </a:p>
        </p:txBody>
      </p:sp>
      <p:sp>
        <p:nvSpPr>
          <p:cNvPr id="282" name="textbox 282"/>
          <p:cNvSpPr/>
          <p:nvPr/>
        </p:nvSpPr>
        <p:spPr>
          <a:xfrm>
            <a:off x="2216181" y="3591068"/>
            <a:ext cx="6184900"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29"/>
              </a:lnSpc>
            </a:pPr>
            <a:endParaRPr lang="Arial" altLang="Arial" sz="100"/>
          </a:p>
          <a:p>
            <a:pPr marL="12700" algn="l" rtl="0" eaLnBrk="0">
              <a:lnSpc>
                <a:spcPct val="126000"/>
              </a:lnSpc>
            </a:pPr>
            <a:r>
              <a:rPr sz="800" kern="0" spc="-40">
                <a:solidFill>
                  <a:srgbClr val="000000">
                    <a:alpha val="100000"/>
                  </a:srgbClr>
                </a:solidFill>
                <a:latin typeface="SimSun"/>
                <a:ea typeface="SimSun"/>
                <a:cs typeface="SimSun"/>
              </a:rPr>
              <a:t>自2014年国家战略首次引入大数据技</a:t>
            </a:r>
            <a:r>
              <a:rPr sz="800" kern="0" spc="-50">
                <a:solidFill>
                  <a:srgbClr val="000000">
                    <a:alpha val="100000"/>
                  </a:srgbClr>
                </a:solidFill>
                <a:latin typeface="SimSun"/>
                <a:ea typeface="SimSun"/>
                <a:cs typeface="SimSun"/>
              </a:rPr>
              <a:t>术开始，“数字”、“大数据”等关键词多次被写入国家战略文件，要求企业重视数据价值、促进数据应用、</a:t>
            </a:r>
            <a:r>
              <a:rPr sz="800" kern="0" spc="0">
                <a:solidFill>
                  <a:srgbClr val="000000">
                    <a:alpha val="100000"/>
                  </a:srgbClr>
                </a:solidFill>
                <a:latin typeface="SimSun"/>
                <a:ea typeface="SimSun"/>
                <a:cs typeface="SimSun"/>
              </a:rPr>
              <a:t>  明确数据要素地位、强调释放数据要素潜能。在企业不断践行国家政策，进行自身数字化转型的过程中，</a:t>
            </a:r>
            <a:r>
              <a:rPr sz="800" kern="0" spc="-10">
                <a:solidFill>
                  <a:srgbClr val="000000">
                    <a:alpha val="100000"/>
                  </a:srgbClr>
                </a:solidFill>
                <a:latin typeface="SimSun"/>
                <a:ea typeface="SimSun"/>
                <a:cs typeface="SimSun"/>
              </a:rPr>
              <a:t>数字经济规模不断攀高。</a:t>
            </a:r>
            <a:endParaRPr lang="SimSun" altLang="SimSun" sz="800"/>
          </a:p>
        </p:txBody>
      </p:sp>
      <p:sp>
        <p:nvSpPr>
          <p:cNvPr id="284" name="rect"/>
          <p:cNvSpPr/>
          <p:nvPr/>
        </p:nvSpPr>
        <p:spPr>
          <a:xfrm>
            <a:off x="4724422" y="412708"/>
            <a:ext cx="4336993" cy="330250"/>
          </a:xfrm>
          <a:prstGeom prst="rect">
            <a:avLst/>
          </a:prstGeom>
          <a:solidFill>
            <a:srgbClr val="2172B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6" name="textbox 286"/>
          <p:cNvSpPr/>
          <p:nvPr/>
        </p:nvSpPr>
        <p:spPr>
          <a:xfrm>
            <a:off x="2311376" y="440507"/>
            <a:ext cx="2216150" cy="3200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02"/>
              </a:lnSpc>
            </a:pPr>
            <a:endParaRPr lang="Arial" altLang="Arial" sz="100"/>
          </a:p>
          <a:p>
            <a:pPr marL="13970" algn="l" rtl="0" eaLnBrk="0">
              <a:lnSpc>
                <a:spcPct val="95000"/>
              </a:lnSpc>
            </a:pPr>
            <a:r>
              <a:rPr sz="1000" b="1" kern="0" spc="70">
                <a:solidFill>
                  <a:srgbClr val="0062B9">
                    <a:alpha val="100000"/>
                  </a:srgbClr>
                </a:solidFill>
                <a:latin typeface="SimHei"/>
                <a:ea typeface="SimHei"/>
                <a:cs typeface="SimHei"/>
              </a:rPr>
              <a:t>新一代数据可视化分析平台建设指南</a:t>
            </a:r>
            <a:endParaRPr lang="SimHei" altLang="SimHei" sz="1000"/>
          </a:p>
          <a:p>
            <a:pPr algn="l" rtl="0" eaLnBrk="0">
              <a:lnSpc>
                <a:spcPct val="102000"/>
              </a:lnSpc>
            </a:pPr>
            <a:endParaRPr lang="Arial" altLang="Arial" sz="500"/>
          </a:p>
          <a:p>
            <a:pPr marL="12700" algn="l" rtl="0" eaLnBrk="0">
              <a:lnSpc>
                <a:spcPct val="77000"/>
              </a:lnSpc>
              <a:spcBef>
                <a:spcPts val="4"/>
              </a:spcBef>
            </a:pPr>
            <a:r>
              <a:rPr sz="600" kern="0" spc="0">
                <a:solidFill>
                  <a:srgbClr val="000000">
                    <a:alpha val="100000"/>
                  </a:srgbClr>
                </a:solidFill>
                <a:latin typeface="Times New Roman"/>
                <a:ea typeface="Times New Roman"/>
                <a:cs typeface="Times New Roman"/>
              </a:rPr>
              <a:t>HOW</a:t>
            </a:r>
            <a:r>
              <a:rPr sz="600" kern="0" spc="60">
                <a:solidFill>
                  <a:srgbClr val="000000">
                    <a:alpha val="100000"/>
                  </a:srgbClr>
                </a:solidFill>
                <a:latin typeface="Times New Roman"/>
                <a:ea typeface="Times New Roman"/>
                <a:cs typeface="Times New Roman"/>
              </a:rPr>
              <a:t>  </a:t>
            </a:r>
            <a:r>
              <a:rPr sz="600" kern="0" spc="0">
                <a:solidFill>
                  <a:srgbClr val="000000">
                    <a:alpha val="100000"/>
                  </a:srgbClr>
                </a:solidFill>
                <a:latin typeface="Times New Roman"/>
                <a:ea typeface="Times New Roman"/>
                <a:cs typeface="Times New Roman"/>
              </a:rPr>
              <a:t>TO</a:t>
            </a:r>
            <a:r>
              <a:rPr sz="600" kern="0" spc="70">
                <a:solidFill>
                  <a:srgbClr val="000000">
                    <a:alpha val="100000"/>
                  </a:srgbClr>
                </a:solidFill>
                <a:latin typeface="Times New Roman"/>
                <a:ea typeface="Times New Roman"/>
                <a:cs typeface="Times New Roman"/>
              </a:rPr>
              <a:t>  </a:t>
            </a:r>
            <a:r>
              <a:rPr sz="600" kern="0" spc="0">
                <a:solidFill>
                  <a:srgbClr val="000000">
                    <a:alpha val="100000"/>
                  </a:srgbClr>
                </a:solidFill>
                <a:latin typeface="Times New Roman"/>
                <a:ea typeface="Times New Roman"/>
                <a:cs typeface="Times New Roman"/>
              </a:rPr>
              <a:t>BUILD</a:t>
            </a:r>
            <a:r>
              <a:rPr sz="600" kern="0" spc="60">
                <a:solidFill>
                  <a:srgbClr val="000000">
                    <a:alpha val="100000"/>
                  </a:srgbClr>
                </a:solidFill>
                <a:latin typeface="Times New Roman"/>
                <a:ea typeface="Times New Roman"/>
                <a:cs typeface="Times New Roman"/>
              </a:rPr>
              <a:t>  </a:t>
            </a:r>
            <a:r>
              <a:rPr sz="600" kern="0" spc="0">
                <a:solidFill>
                  <a:srgbClr val="000000">
                    <a:alpha val="100000"/>
                  </a:srgbClr>
                </a:solidFill>
                <a:latin typeface="Times New Roman"/>
                <a:ea typeface="Times New Roman"/>
                <a:cs typeface="Times New Roman"/>
              </a:rPr>
              <a:t>YOUR</a:t>
            </a:r>
            <a:r>
              <a:rPr sz="600" kern="0" spc="60">
                <a:solidFill>
                  <a:srgbClr val="000000">
                    <a:alpha val="100000"/>
                  </a:srgbClr>
                </a:solidFill>
                <a:latin typeface="Times New Roman"/>
                <a:ea typeface="Times New Roman"/>
                <a:cs typeface="Times New Roman"/>
              </a:rPr>
              <a:t>  </a:t>
            </a:r>
            <a:r>
              <a:rPr sz="600" kern="0" spc="0">
                <a:solidFill>
                  <a:srgbClr val="000000">
                    <a:alpha val="100000"/>
                  </a:srgbClr>
                </a:solidFill>
                <a:latin typeface="Times New Roman"/>
                <a:ea typeface="Times New Roman"/>
                <a:cs typeface="Times New Roman"/>
              </a:rPr>
              <a:t>VISUAL</a:t>
            </a:r>
            <a:r>
              <a:rPr sz="600" kern="0" spc="60">
                <a:solidFill>
                  <a:srgbClr val="000000">
                    <a:alpha val="100000"/>
                  </a:srgbClr>
                </a:solidFill>
                <a:latin typeface="Times New Roman"/>
                <a:ea typeface="Times New Roman"/>
                <a:cs typeface="Times New Roman"/>
              </a:rPr>
              <a:t>  </a:t>
            </a:r>
            <a:r>
              <a:rPr sz="600" kern="0" spc="0">
                <a:solidFill>
                  <a:srgbClr val="000000">
                    <a:alpha val="100000"/>
                  </a:srgbClr>
                </a:solidFill>
                <a:latin typeface="Times New Roman"/>
                <a:ea typeface="Times New Roman"/>
                <a:cs typeface="Times New Roman"/>
              </a:rPr>
              <a:t>A</a:t>
            </a:r>
            <a:r>
              <a:rPr sz="600" kern="0" spc="-10">
                <a:solidFill>
                  <a:srgbClr val="000000">
                    <a:alpha val="100000"/>
                  </a:srgbClr>
                </a:solidFill>
                <a:latin typeface="Times New Roman"/>
                <a:ea typeface="Times New Roman"/>
                <a:cs typeface="Times New Roman"/>
              </a:rPr>
              <a:t>NALYTICS</a:t>
            </a:r>
            <a:r>
              <a:rPr sz="600" kern="0" spc="70">
                <a:solidFill>
                  <a:srgbClr val="000000">
                    <a:alpha val="100000"/>
                  </a:srgbClr>
                </a:solidFill>
                <a:latin typeface="Times New Roman"/>
                <a:ea typeface="Times New Roman"/>
                <a:cs typeface="Times New Roman"/>
              </a:rPr>
              <a:t>  </a:t>
            </a:r>
            <a:r>
              <a:rPr sz="600" kern="0" spc="-10">
                <a:solidFill>
                  <a:srgbClr val="000000">
                    <a:alpha val="100000"/>
                  </a:srgbClr>
                </a:solidFill>
                <a:latin typeface="Times New Roman"/>
                <a:ea typeface="Times New Roman"/>
                <a:cs typeface="Times New Roman"/>
              </a:rPr>
              <a:t>PLATFORM</a:t>
            </a:r>
            <a:endParaRPr lang="Times New Roman" altLang="Times New Roman" sz="600"/>
          </a:p>
        </p:txBody>
      </p:sp>
      <p:grpSp>
        <p:nvGrpSpPr>
          <p:cNvPr id="28" name="group 28"/>
          <p:cNvGrpSpPr/>
          <p:nvPr/>
        </p:nvGrpSpPr>
        <p:grpSpPr>
          <a:xfrm rot="21600000">
            <a:off x="2247905" y="3117893"/>
            <a:ext cx="1879575" cy="273043"/>
            <a:chExt cx="1879575" cy="273043"/>
          </a:xfrm>
        </p:grpSpPr>
        <p:pic>
          <p:nvPicPr>
            <p:cNvPr id="288" name="picture 288"/>
            <p:cNvPicPr>
              <a:picLocks noChangeAspect="1"/>
            </p:cNvPicPr>
            <p:nvPr/>
          </p:nvPicPr>
          <p:blipFill>
            <a:blip r:embed="rId3"/>
            <a:stretch>
              <a:fillRect/>
            </a:stretch>
          </p:blipFill>
          <p:spPr>
            <a:xfrm rot="21600000">
              <a:off x="0" y="0"/>
              <a:ext cx="1879575" cy="273043"/>
            </a:xfrm>
            <a:prstGeom prst="rect">
              <a:avLst/>
            </a:prstGeom>
          </p:spPr>
        </p:pic>
        <p:sp>
          <p:nvSpPr>
            <p:cNvPr id="290" name="textbox 290"/>
            <p:cNvSpPr/>
            <p:nvPr/>
          </p:nvSpPr>
          <p:spPr>
            <a:xfrm>
              <a:off x="-12700" y="-12700"/>
              <a:ext cx="1905000" cy="3225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Arial" altLang="Arial" sz="400"/>
            </a:p>
            <a:p>
              <a:pPr marL="179704" algn="l" rtl="0" eaLnBrk="0">
                <a:lnSpc>
                  <a:spcPct val="96000"/>
                </a:lnSpc>
                <a:spcBef>
                  <a:spcPts val="5"/>
                </a:spcBef>
              </a:pPr>
              <a:r>
                <a:rPr sz="1400" b="1" kern="0" spc="30">
                  <a:solidFill>
                    <a:srgbClr val="FFFFFF">
                      <a:alpha val="100000"/>
                    </a:srgbClr>
                  </a:solidFill>
                  <a:latin typeface="SimHei"/>
                  <a:ea typeface="SimHei"/>
                  <a:cs typeface="SimHei"/>
                </a:rPr>
                <a:t>3.3高性能数据引擎</a:t>
              </a:r>
              <a:endParaRPr lang="SimHei" altLang="SimHei" sz="1400"/>
            </a:p>
          </p:txBody>
        </p:sp>
      </p:grpSp>
      <p:sp>
        <p:nvSpPr>
          <p:cNvPr id="292" name="textbox 292"/>
          <p:cNvSpPr/>
          <p:nvPr/>
        </p:nvSpPr>
        <p:spPr>
          <a:xfrm>
            <a:off x="4533913" y="6867697"/>
            <a:ext cx="1458594" cy="142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148"/>
              </a:lnSpc>
            </a:pPr>
            <a:endParaRPr lang="Arial" altLang="Arial" sz="100"/>
          </a:p>
          <a:p>
            <a:pPr marL="12700" algn="l" rtl="0" eaLnBrk="0">
              <a:lnSpc>
                <a:spcPct val="95000"/>
              </a:lnSpc>
            </a:pPr>
            <a:r>
              <a:rPr sz="800" kern="0" spc="30">
                <a:solidFill>
                  <a:srgbClr val="000000">
                    <a:alpha val="100000"/>
                  </a:srgbClr>
                </a:solidFill>
                <a:latin typeface="SimHei"/>
                <a:ea typeface="SimHei"/>
                <a:cs typeface="SimHei"/>
              </a:rPr>
              <a:t>图9我国数字经济规模发展趋势</a:t>
            </a:r>
            <a:endParaRPr lang="SimHei" altLang="SimHei" sz="800"/>
          </a:p>
        </p:txBody>
      </p:sp>
      <p:sp>
        <p:nvSpPr>
          <p:cNvPr id="294" name="textbox 294"/>
          <p:cNvSpPr/>
          <p:nvPr/>
        </p:nvSpPr>
        <p:spPr>
          <a:xfrm>
            <a:off x="2152667" y="9567650"/>
            <a:ext cx="115570" cy="1219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260"/>
              </a:lnSpc>
            </a:pPr>
            <a:endParaRPr lang="Arial" altLang="Arial" sz="100"/>
          </a:p>
          <a:p>
            <a:pPr marL="12700" algn="l" rtl="0" eaLnBrk="0">
              <a:lnSpc>
                <a:spcPct val="79000"/>
              </a:lnSpc>
            </a:pPr>
            <a:r>
              <a:rPr sz="800" kern="0" spc="-30">
                <a:solidFill>
                  <a:srgbClr val="000000">
                    <a:alpha val="100000"/>
                  </a:srgbClr>
                </a:solidFill>
                <a:latin typeface="SimSun"/>
                <a:ea typeface="SimSun"/>
                <a:cs typeface="SimSun"/>
              </a:rPr>
              <a:t>10</a:t>
            </a:r>
            <a:endParaRPr lang="SimSun" altLang="SimSun" sz="8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207500" cy="9207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https://d.book118.com/946112215005010035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240</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Times New Roman</vt:lpstr>
      <vt:lpstr>SimHei</vt:lpstr>
      <vt:lpstr>YouYuan</vt:lpstr>
      <vt:lpstr>SimSun</vt:lpstr>
      <vt:lpstr>Dotum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2024-09-04T13:16:10.223</cp:lastPrinted>
  <dcterms:created xsi:type="dcterms:W3CDTF">2024-09-04T05:16:10Z</dcterms:created>
  <dcterms:modified xsi:type="dcterms:W3CDTF">2024-09-04T05:16:11Z</dcterms:modified>
</cp:coreProperties>
</file>