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5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6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40C1FC-D0A7-4635-8D6E-43D8AD9810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96131C-9747-4E8F-B3E5-7BAAF5741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653D68-9414-4526-8420-454CF528F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4AA890-5262-4EA6-B199-7F4D25C141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56B1BD-875C-42AB-A98E-A25AF81ED3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13E72A-E3C5-4627-8BDB-79D40B5622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25562C-A28D-427E-B560-591E64ABED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1BFBBB-8F97-4001-AC55-328E22500A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BB3607-A781-4BC9-B4B9-5BE7291B25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F3D2AC-4FED-40A2-BEB9-CF53EC541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785A5E-F759-4A43-B3E1-3CC8EBC4AE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cs typeface="仿宋" panose="02010609060101010101" pitchFamily="49" charset="-122"/>
              </a:defRPr>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cs typeface="仿宋" panose="020106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5" name="页脚占位符 4"/>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内容占位符 2"/>
          <p:cNvSpPr>
            <a:spLocks noGrp="1"/>
          </p:cNvSpPr>
          <p:nvPr>
            <p:ph idx="1"/>
          </p:nvPr>
        </p:nvSpPr>
        <p:spPr>
          <a:xfrm>
            <a:off x="838200" y="1825625"/>
            <a:ext cx="10515600" cy="4351338"/>
          </a:xfrm>
        </p:spPr>
        <p:txBody>
          <a:bodyPr/>
          <a:lstStyle>
            <a:lvl1pPr>
              <a:defRPr>
                <a:cs typeface="仿宋" panose="02010609060101010101" pitchFamily="49" charset="-122"/>
              </a:defRPr>
            </a:lvl1pPr>
            <a:lvl2pPr>
              <a:defRPr>
                <a:cs typeface="仿宋" panose="02010609060101010101" pitchFamily="49" charset="-122"/>
              </a:defRPr>
            </a:lvl2pPr>
            <a:lvl3pPr>
              <a:defRPr>
                <a:cs typeface="仿宋" panose="02010609060101010101" pitchFamily="49" charset="-122"/>
              </a:defRPr>
            </a:lvl3pPr>
            <a:lvl4pPr>
              <a:defRPr>
                <a:cs typeface="仿宋" panose="02010609060101010101" pitchFamily="49" charset="-122"/>
              </a:defRPr>
            </a:lvl4pPr>
            <a:lvl5pPr>
              <a:defRPr>
                <a:cs typeface="仿宋" panose="020106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5" name="页脚占位符 4"/>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cs typeface="仿宋" panose="02010609060101010101" pitchFamily="49" charset="-122"/>
              </a:defRPr>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cs typeface="仿宋" panose="02010609060101010101" pitchFamily="49"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5" name="页脚占位符 4"/>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lvl1pPr>
              <a:defRPr>
                <a:cs typeface="仿宋" panose="02010609060101010101" pitchFamily="49" charset="-122"/>
              </a:defRPr>
            </a:lvl1pPr>
            <a:lvl2pPr>
              <a:defRPr>
                <a:cs typeface="仿宋" panose="02010609060101010101" pitchFamily="49" charset="-122"/>
              </a:defRPr>
            </a:lvl2pPr>
            <a:lvl3pPr>
              <a:defRPr>
                <a:cs typeface="仿宋" panose="02010609060101010101" pitchFamily="49" charset="-122"/>
              </a:defRPr>
            </a:lvl3pPr>
            <a:lvl4pPr>
              <a:defRPr>
                <a:cs typeface="仿宋" panose="02010609060101010101" pitchFamily="49" charset="-122"/>
              </a:defRPr>
            </a:lvl4pPr>
            <a:lvl5pPr>
              <a:defRPr>
                <a:cs typeface="仿宋" panose="020106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lvl1pPr>
              <a:defRPr>
                <a:cs typeface="仿宋" panose="02010609060101010101" pitchFamily="49" charset="-122"/>
              </a:defRPr>
            </a:lvl1pPr>
            <a:lvl2pPr>
              <a:defRPr>
                <a:cs typeface="仿宋" panose="02010609060101010101" pitchFamily="49" charset="-122"/>
              </a:defRPr>
            </a:lvl2pPr>
            <a:lvl3pPr>
              <a:defRPr>
                <a:cs typeface="仿宋" panose="02010609060101010101" pitchFamily="49" charset="-122"/>
              </a:defRPr>
            </a:lvl3pPr>
            <a:lvl4pPr>
              <a:defRPr>
                <a:cs typeface="仿宋" panose="02010609060101010101" pitchFamily="49" charset="-122"/>
              </a:defRPr>
            </a:lvl4pPr>
            <a:lvl5pPr>
              <a:defRPr>
                <a:cs typeface="仿宋" panose="020106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6" name="页脚占位符 5"/>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cs typeface="仿宋" panose="020106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lvl1pPr>
              <a:defRPr>
                <a:cs typeface="仿宋" panose="02010609060101010101" pitchFamily="49" charset="-122"/>
              </a:defRPr>
            </a:lvl1pPr>
            <a:lvl2pPr>
              <a:defRPr>
                <a:cs typeface="仿宋" panose="02010609060101010101" pitchFamily="49" charset="-122"/>
              </a:defRPr>
            </a:lvl2pPr>
            <a:lvl3pPr>
              <a:defRPr>
                <a:cs typeface="仿宋" panose="02010609060101010101" pitchFamily="49" charset="-122"/>
              </a:defRPr>
            </a:lvl3pPr>
            <a:lvl4pPr>
              <a:defRPr>
                <a:cs typeface="仿宋" panose="02010609060101010101" pitchFamily="49" charset="-122"/>
              </a:defRPr>
            </a:lvl4pPr>
            <a:lvl5pPr>
              <a:defRPr>
                <a:cs typeface="仿宋" panose="020106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cs typeface="仿宋" panose="020106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lvl1pPr>
              <a:defRPr>
                <a:cs typeface="仿宋" panose="02010609060101010101" pitchFamily="49" charset="-122"/>
              </a:defRPr>
            </a:lvl1pPr>
            <a:lvl2pPr>
              <a:defRPr>
                <a:cs typeface="仿宋" panose="02010609060101010101" pitchFamily="49" charset="-122"/>
              </a:defRPr>
            </a:lvl2pPr>
            <a:lvl3pPr>
              <a:defRPr>
                <a:cs typeface="仿宋" panose="02010609060101010101" pitchFamily="49" charset="-122"/>
              </a:defRPr>
            </a:lvl3pPr>
            <a:lvl4pPr>
              <a:defRPr>
                <a:cs typeface="仿宋" panose="02010609060101010101" pitchFamily="49" charset="-122"/>
              </a:defRPr>
            </a:lvl4pPr>
            <a:lvl5pPr>
              <a:defRPr>
                <a:cs typeface="仿宋" panose="020106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8" name="页脚占位符 7"/>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灯片编号占位符 8"/>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3" name="页脚占位符 2"/>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cs typeface="仿宋" panose="02010609060101010101" pitchFamily="49" charset="-122"/>
              </a:defRPr>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cs typeface="仿宋" panose="02010609060101010101" pitchFamily="49" charset="-122"/>
              </a:defRPr>
            </a:lvl1pPr>
            <a:lvl2pPr>
              <a:defRPr sz="2800">
                <a:cs typeface="仿宋" panose="02010609060101010101" pitchFamily="49" charset="-122"/>
              </a:defRPr>
            </a:lvl2pPr>
            <a:lvl3pPr>
              <a:defRPr sz="2400">
                <a:cs typeface="仿宋" panose="02010609060101010101" pitchFamily="49" charset="-122"/>
              </a:defRPr>
            </a:lvl3pPr>
            <a:lvl4pPr>
              <a:defRPr sz="2000">
                <a:cs typeface="仿宋" panose="02010609060101010101" pitchFamily="49" charset="-122"/>
              </a:defRPr>
            </a:lvl4pPr>
            <a:lvl5pPr>
              <a:defRPr sz="2000">
                <a:cs typeface="仿宋" panose="02010609060101010101" pitchFamily="49" charset="-122"/>
              </a:defRPr>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cs typeface="仿宋" panose="02010609060101010101" pitchFamily="49" charset="-122"/>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6" name="页脚占位符 5"/>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cs typeface="仿宋" panose="02010609060101010101" pitchFamily="49" charset="-122"/>
              </a:defRPr>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cs typeface="仿宋" panose="02010609060101010101" pitchFamily="49" charset="-122"/>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6" name="页脚占位符 5"/>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竖排文字占位符 2"/>
          <p:cNvSpPr>
            <a:spLocks noGrp="1"/>
          </p:cNvSpPr>
          <p:nvPr>
            <p:ph type="body" orient="vert" idx="1"/>
          </p:nvPr>
        </p:nvSpPr>
        <p:spPr>
          <a:xfrm>
            <a:off x="838200" y="1825625"/>
            <a:ext cx="10515600" cy="4351338"/>
          </a:xfrm>
        </p:spPr>
        <p:txBody>
          <a:bodyPr vert="eaVert"/>
          <a:lstStyle>
            <a:lvl1pPr>
              <a:defRPr>
                <a:cs typeface="仿宋" panose="02010609060101010101" pitchFamily="49" charset="-122"/>
              </a:defRPr>
            </a:lvl1pPr>
            <a:lvl2pPr>
              <a:defRPr>
                <a:cs typeface="仿宋" panose="02010609060101010101" pitchFamily="49" charset="-122"/>
              </a:defRPr>
            </a:lvl2pPr>
            <a:lvl3pPr>
              <a:defRPr>
                <a:cs typeface="仿宋" panose="02010609060101010101" pitchFamily="49" charset="-122"/>
              </a:defRPr>
            </a:lvl3pPr>
            <a:lvl4pPr>
              <a:defRPr>
                <a:cs typeface="仿宋" panose="02010609060101010101" pitchFamily="49" charset="-122"/>
              </a:defRPr>
            </a:lvl4pPr>
            <a:lvl5pPr>
              <a:defRPr>
                <a:cs typeface="仿宋" panose="020106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5" name="页脚占位符 4"/>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lvl1pPr>
              <a:defRPr>
                <a:cs typeface="仿宋" panose="02010609060101010101" pitchFamily="49" charset="-122"/>
              </a:defRPr>
            </a:lvl1pPr>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lvl1pPr>
              <a:defRPr>
                <a:cs typeface="仿宋" panose="02010609060101010101" pitchFamily="49" charset="-122"/>
              </a:defRPr>
            </a:lvl1pPr>
            <a:lvl2pPr>
              <a:defRPr>
                <a:cs typeface="仿宋" panose="02010609060101010101" pitchFamily="49" charset="-122"/>
              </a:defRPr>
            </a:lvl2pPr>
            <a:lvl3pPr>
              <a:defRPr>
                <a:cs typeface="仿宋" panose="02010609060101010101" pitchFamily="49" charset="-122"/>
              </a:defRPr>
            </a:lvl3pPr>
            <a:lvl4pPr>
              <a:defRPr>
                <a:cs typeface="仿宋" panose="02010609060101010101" pitchFamily="49" charset="-122"/>
              </a:defRPr>
            </a:lvl4pPr>
            <a:lvl5pPr>
              <a:defRPr>
                <a:cs typeface="仿宋" panose="020106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5" name="页脚占位符 4"/>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bg>
      <p:bgPr>
        <a:blipFill>
          <a:blip r:embed="rId1"/>
          <a:tile tx="0" ty="0" sx="100000" sy="100000" flip="none" algn="tl"/>
        </a:blipFill>
        <a:effectLst/>
      </p:bgPr>
    </p:bg>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0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5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6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7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8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9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0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1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2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3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4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5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5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6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6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7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6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8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6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9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6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0_自定义版式">
    <p:spTree>
      <p:nvGrpSpPr>
        <p:cNvPr id="1" name=""/>
        <p:cNvGrpSpPr/>
        <p:nvPr/>
      </p:nvGrpSpPr>
      <p:grpSpPr>
        <a:xfrm>
          <a:off x="0" y="0"/>
          <a:ext cx="0" cy="0"/>
        </a:xfrm>
      </p:grpSpPr>
      <p:sp>
        <p:nvSpPr>
          <p:cNvPr id="2" name="标题 1"/>
          <p:cNvSpPr>
            <a:spLocks noGrp="1"/>
          </p:cNvSpPr>
          <p:nvPr>
            <p:ph type="title"/>
          </p:nvPr>
        </p:nvSpPr>
        <p:spPr>
          <a:xfrm>
            <a:off x="400685" y="1628775"/>
            <a:ext cx="10515600" cy="1325563"/>
          </a:xfrm>
        </p:spPr>
        <p:txBody>
          <a:bodyPr/>
          <a:lstStyle>
            <a:lvl1pPr>
              <a:defRPr>
                <a:cs typeface="仿宋" panose="02010609060101010101" pitchFamily="49" charset="-122"/>
              </a:defRPr>
            </a:lvl1p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2021/11/19</a:t>
            </a:fld>
            <a:endParaRPr lang="zh-CN" altLang="en-US"/>
          </a:p>
        </p:txBody>
      </p:sp>
      <p:sp>
        <p:nvSpPr>
          <p:cNvPr id="4" name="页脚占位符 3"/>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仿宋"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6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两栏内容">
    <p:spTree>
      <p:nvGrpSpPr>
        <p:cNvPr id="1" name=""/>
        <p:cNvGrpSpPr/>
        <p:nvPr/>
      </p:nvGrpSpPr>
      <p:grpSpPr>
        <a:xfrm>
          <a:off x="0" y="0"/>
          <a:ext cx="0" cy="0"/>
        </a:xfrm>
      </p:grpSpPr>
    </p:spTree>
  </p:cSld>
  <p:clrMapOvr>
    <a:masterClrMapping/>
  </p:clrMapOvr>
  <p:transition/>
  <p:timing/>
</p:sldLayout>
</file>

<file path=ppt/slideLayouts/slideLayout6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0_标题幻灯片">
    <p:bg>
      <p:bgPr>
        <a:noFill/>
        <a:effectLst/>
      </p:bgPr>
    </p:bg>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slideLayout" Target="../slideLayouts/slideLayout41.xml" /><Relationship Id="rId31" Type="http://schemas.openxmlformats.org/officeDocument/2006/relationships/slideLayout" Target="../slideLayouts/slideLayout42.xml" /><Relationship Id="rId32" Type="http://schemas.openxmlformats.org/officeDocument/2006/relationships/slideLayout" Target="../slideLayouts/slideLayout43.xml" /><Relationship Id="rId33" Type="http://schemas.openxmlformats.org/officeDocument/2006/relationships/slideLayout" Target="../slideLayouts/slideLayout44.xml" /><Relationship Id="rId34" Type="http://schemas.openxmlformats.org/officeDocument/2006/relationships/slideLayout" Target="../slideLayouts/slideLayout45.xml" /><Relationship Id="rId35" Type="http://schemas.openxmlformats.org/officeDocument/2006/relationships/slideLayout" Target="../slideLayouts/slideLayout46.xml" /><Relationship Id="rId36" Type="http://schemas.openxmlformats.org/officeDocument/2006/relationships/slideLayout" Target="../slideLayouts/slideLayout47.xml" /><Relationship Id="rId37" Type="http://schemas.openxmlformats.org/officeDocument/2006/relationships/slideLayout" Target="../slideLayouts/slideLayout48.xml" /><Relationship Id="rId38" Type="http://schemas.openxmlformats.org/officeDocument/2006/relationships/slideLayout" Target="../slideLayouts/slideLayout49.xml" /><Relationship Id="rId39" Type="http://schemas.openxmlformats.org/officeDocument/2006/relationships/slideLayout" Target="../slideLayouts/slideLayout50.xml" /><Relationship Id="rId4" Type="http://schemas.openxmlformats.org/officeDocument/2006/relationships/slideLayout" Target="../slideLayouts/slideLayout15.xml" /><Relationship Id="rId40" Type="http://schemas.openxmlformats.org/officeDocument/2006/relationships/slideLayout" Target="../slideLayouts/slideLayout51.xml" /><Relationship Id="rId41" Type="http://schemas.openxmlformats.org/officeDocument/2006/relationships/slideLayout" Target="../slideLayouts/slideLayout52.xml" /><Relationship Id="rId42" Type="http://schemas.openxmlformats.org/officeDocument/2006/relationships/slideLayout" Target="../slideLayouts/slideLayout53.xml" /><Relationship Id="rId43" Type="http://schemas.openxmlformats.org/officeDocument/2006/relationships/slideLayout" Target="../slideLayouts/slideLayout54.xml" /><Relationship Id="rId44" Type="http://schemas.openxmlformats.org/officeDocument/2006/relationships/slideLayout" Target="../slideLayouts/slideLayout55.xml" /><Relationship Id="rId45" Type="http://schemas.openxmlformats.org/officeDocument/2006/relationships/slideLayout" Target="../slideLayouts/slideLayout56.xml" /><Relationship Id="rId46" Type="http://schemas.openxmlformats.org/officeDocument/2006/relationships/slideLayout" Target="../slideLayouts/slideLayout57.xml" /><Relationship Id="rId47" Type="http://schemas.openxmlformats.org/officeDocument/2006/relationships/slideLayout" Target="../slideLayouts/slideLayout58.xml" /><Relationship Id="rId48" Type="http://schemas.openxmlformats.org/officeDocument/2006/relationships/slideLayout" Target="../slideLayouts/slideLayout59.xml" /><Relationship Id="rId49" Type="http://schemas.openxmlformats.org/officeDocument/2006/relationships/slideLayout" Target="../slideLayouts/slideLayout60.xml" /><Relationship Id="rId5" Type="http://schemas.openxmlformats.org/officeDocument/2006/relationships/slideLayout" Target="../slideLayouts/slideLayout16.xml" /><Relationship Id="rId50" Type="http://schemas.openxmlformats.org/officeDocument/2006/relationships/slideLayout" Target="../slideLayouts/slideLayout61.xml" /><Relationship Id="rId51" Type="http://schemas.openxmlformats.org/officeDocument/2006/relationships/slideLayout" Target="../slideLayouts/slideLayout62.xml" /><Relationship Id="rId52" Type="http://schemas.openxmlformats.org/officeDocument/2006/relationships/slideLayout" Target="../slideLayouts/slideLayout63.xml" /><Relationship Id="rId53" Type="http://schemas.openxmlformats.org/officeDocument/2006/relationships/slideLayout" Target="../slideLayouts/slideLayout64.xml" /><Relationship Id="rId54" Type="http://schemas.openxmlformats.org/officeDocument/2006/relationships/slideLayout" Target="../slideLayouts/slideLayout65.xml" /><Relationship Id="rId55" Type="http://schemas.openxmlformats.org/officeDocument/2006/relationships/image" Target="file:///D:\qq&#25991;&#20214;\712321467\Image\C2C\Image2\%7b75232B38-A165-1FB7-499C-2E1C792CACB5%7d.png" TargetMode="External" /><Relationship Id="rId56" Type="http://schemas.openxmlformats.org/officeDocument/2006/relationships/image" Target="../media/image2.png" /><Relationship Id="rId57" Type="http://schemas.openxmlformats.org/officeDocument/2006/relationships/theme" Target="../theme/theme2.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8" name="矩形 7"/>
          <p:cNvSpPr/>
          <p:nvPr userDrawn="1"/>
        </p:nvSpPr>
        <p:spPr>
          <a:xfrm>
            <a:off x="0" y="6699250"/>
            <a:ext cx="12189460" cy="155575"/>
          </a:xfrm>
          <a:prstGeom prst="rect">
            <a:avLst/>
          </a:prstGeom>
          <a:solidFill>
            <a:srgbClr val="34A4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Times New Roman" panose="02020603050405020304" pitchFamily="18" charset="0"/>
              <a:ea typeface="黑体" panose="02010609060101010101" pitchFamily="49" charset="-122"/>
              <a:cs typeface="仿宋" panose="02010609060101010101" pitchFamily="49" charset="-122"/>
            </a:endParaRPr>
          </a:p>
        </p:txBody>
      </p:sp>
      <p:sp>
        <p:nvSpPr>
          <p:cNvPr id="7" name="矩形 6"/>
          <p:cNvSpPr/>
          <p:nvPr userDrawn="1"/>
        </p:nvSpPr>
        <p:spPr>
          <a:xfrm>
            <a:off x="0" y="0"/>
            <a:ext cx="12189460" cy="155575"/>
          </a:xfrm>
          <a:prstGeom prst="rect">
            <a:avLst/>
          </a:prstGeom>
          <a:solidFill>
            <a:srgbClr val="34A471"/>
          </a:solid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9" name="图片 1073743875" descr="学科网 zxxk.com" title=""/>
          <p:cNvPicPr>
            <a:picLocks noChangeAspect="1"/>
          </p:cNvPicPr>
          <p:nvPr/>
        </p:nvPicPr>
        <p:blipFill>
          <a:blip r:embed="rId56" r:link="rId5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 id="2147483687" r:id="rId28"/>
    <p:sldLayoutId id="2147483688" r:id="rId29"/>
    <p:sldLayoutId id="2147483689" r:id="rId30"/>
    <p:sldLayoutId id="2147483690" r:id="rId31"/>
    <p:sldLayoutId id="2147483691" r:id="rId32"/>
    <p:sldLayoutId id="2147483692" r:id="rId33"/>
    <p:sldLayoutId id="2147483693" r:id="rId34"/>
    <p:sldLayoutId id="2147483694" r:id="rId35"/>
    <p:sldLayoutId id="2147483695" r:id="rId36"/>
    <p:sldLayoutId id="2147483696" r:id="rId37"/>
    <p:sldLayoutId id="2147483697" r:id="rId38"/>
    <p:sldLayoutId id="2147483698" r:id="rId39"/>
    <p:sldLayoutId id="2147483699" r:id="rId40"/>
    <p:sldLayoutId id="2147483700" r:id="rId41"/>
    <p:sldLayoutId id="2147483701" r:id="rId42"/>
    <p:sldLayoutId id="2147483702" r:id="rId43"/>
    <p:sldLayoutId id="2147483703" r:id="rId44"/>
    <p:sldLayoutId id="2147483704" r:id="rId45"/>
    <p:sldLayoutId id="2147483705" r:id="rId46"/>
    <p:sldLayoutId id="2147483706" r:id="rId47"/>
    <p:sldLayoutId id="2147483707" r:id="rId48"/>
    <p:sldLayoutId id="2147483708" r:id="rId49"/>
    <p:sldLayoutId id="2147483709" r:id="rId50"/>
    <p:sldLayoutId id="2147483710" r:id="rId51"/>
    <p:sldLayoutId id="2147483711" r:id="rId52"/>
    <p:sldLayoutId id="2147483712" r:id="rId53"/>
    <p:sldLayoutId id="2147483713" r:id="rId54"/>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64.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65.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6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65.xml" /><Relationship Id="rId2" Type="http://schemas.openxmlformats.org/officeDocument/2006/relationships/image" Target="../media/image5.png" /><Relationship Id="rId3"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6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65.xml" /><Relationship Id="rId2"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65.xml" /><Relationship Id="rId2"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6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6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1222340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矩形 11" title=""/>
          <p:cNvSpPr/>
          <p:nvPr/>
        </p:nvSpPr>
        <p:spPr>
          <a:xfrm>
            <a:off x="9525" y="240665"/>
            <a:ext cx="4829810" cy="3683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b="1">
                <a:solidFill>
                  <a:schemeClr val="accent3">
                    <a:lumMod val="50000"/>
                  </a:schemeClr>
                </a:solidFill>
                <a:latin typeface="仿宋" panose="02010609060101010101" pitchFamily="49" charset="-122"/>
                <a:ea typeface="仿宋" panose="02010609060101010101" pitchFamily="49" charset="-122"/>
                <a:cs typeface="仿宋" panose="02010609060101010101" pitchFamily="49" charset="-122"/>
              </a:rPr>
              <a:t>统编版高中语文必修上册第六单元第</a:t>
            </a:r>
            <a:r>
              <a:rPr lang="en-US" altLang="zh-CN" b="1">
                <a:solidFill>
                  <a:schemeClr val="accent3">
                    <a:lumMod val="50000"/>
                  </a:schemeClr>
                </a:solidFill>
                <a:latin typeface="仿宋" panose="02010609060101010101" pitchFamily="49" charset="-122"/>
                <a:ea typeface="仿宋" panose="02010609060101010101" pitchFamily="49" charset="-122"/>
                <a:cs typeface="仿宋" panose="02010609060101010101" pitchFamily="49" charset="-122"/>
              </a:rPr>
              <a:t>12</a:t>
            </a:r>
            <a:r>
              <a:rPr lang="zh-CN" altLang="en-US" b="1">
                <a:solidFill>
                  <a:schemeClr val="accent3">
                    <a:lumMod val="50000"/>
                  </a:schemeClr>
                </a:solidFill>
                <a:latin typeface="仿宋" panose="02010609060101010101" pitchFamily="49" charset="-122"/>
                <a:ea typeface="仿宋" panose="02010609060101010101" pitchFamily="49" charset="-122"/>
                <a:cs typeface="仿宋" panose="02010609060101010101" pitchFamily="49" charset="-122"/>
              </a:rPr>
              <a:t>课</a:t>
            </a:r>
          </a:p>
        </p:txBody>
      </p:sp>
      <p:sp>
        <p:nvSpPr>
          <p:cNvPr id="13" name="矩形 12" title=""/>
          <p:cNvSpPr/>
          <p:nvPr/>
        </p:nvSpPr>
        <p:spPr>
          <a:xfrm>
            <a:off x="9525" y="2182495"/>
            <a:ext cx="12201525" cy="1871345"/>
          </a:xfrm>
          <a:prstGeom prst="rect">
            <a:avLst/>
          </a:prstGeom>
          <a:solidFill>
            <a:srgbClr val="34A4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r>
              <a:rPr lang="zh-CN" altLang="en-US" sz="9600" b="1">
                <a:latin typeface="仿宋" panose="02010609060101010101" pitchFamily="49" charset="-122"/>
                <a:ea typeface="仿宋" panose="02010609060101010101" pitchFamily="49" charset="-122"/>
                <a:cs typeface="仿宋" panose="02010609060101010101" pitchFamily="49" charset="-122"/>
                <a:sym typeface="+mn-ea"/>
              </a:rPr>
              <a:t>拿来主义</a:t>
            </a:r>
          </a:p>
        </p:txBody>
      </p:sp>
      <p:cxnSp>
        <p:nvCxnSpPr>
          <p:cNvPr id="15" name="直接连接符 14" title=""/>
          <p:cNvCxnSpPr/>
          <p:nvPr/>
        </p:nvCxnSpPr>
        <p:spPr>
          <a:xfrm>
            <a:off x="-12065" y="6550660"/>
            <a:ext cx="12201525" cy="0"/>
          </a:xfrm>
          <a:prstGeom prst="line">
            <a:avLst/>
          </a:prstGeom>
          <a:ln w="28575">
            <a:solidFill>
              <a:srgbClr val="34A471"/>
            </a:solidFill>
          </a:ln>
        </p:spPr>
        <p:style>
          <a:lnRef idx="1">
            <a:schemeClr val="accent1"/>
          </a:lnRef>
          <a:fillRef idx="0">
            <a:schemeClr val="accent1"/>
          </a:fillRef>
          <a:effectRef idx="0">
            <a:schemeClr val="accent1"/>
          </a:effectRef>
          <a:fontRef idx="minor">
            <a:schemeClr val="tx1"/>
          </a:fontRef>
        </p:style>
      </p:cxnSp>
      <p:cxnSp>
        <p:nvCxnSpPr>
          <p:cNvPr id="16" name="直接连接符 15" title=""/>
          <p:cNvCxnSpPr/>
          <p:nvPr/>
        </p:nvCxnSpPr>
        <p:spPr>
          <a:xfrm>
            <a:off x="0" y="608965"/>
            <a:ext cx="4745355" cy="0"/>
          </a:xfrm>
          <a:prstGeom prst="line">
            <a:avLst/>
          </a:prstGeom>
          <a:ln w="28575">
            <a:solidFill>
              <a:srgbClr val="34A471"/>
            </a:solidFill>
          </a:ln>
        </p:spPr>
        <p:style>
          <a:lnRef idx="1">
            <a:schemeClr val="accent1"/>
          </a:lnRef>
          <a:fillRef idx="0">
            <a:schemeClr val="accent1"/>
          </a:fillRef>
          <a:effectRef idx="0">
            <a:schemeClr val="accent1"/>
          </a:effectRef>
          <a:fontRef idx="minor">
            <a:schemeClr val="tx1"/>
          </a:fontRef>
        </p:style>
      </p:cxnSp>
      <p:pic>
        <p:nvPicPr>
          <p:cNvPr id="2" name="Picture 2"/>
          <p:cNvPicPr>
            <a:picLocks noChangeAspect="1"/>
          </p:cNvPicPr>
          <p:nvPr/>
        </p:nvPicPr>
        <p:blipFill>
          <a:blip r:embed="rId2"/>
          <a:stretch>
            <a:fillRect/>
          </a:stretch>
        </p:blipFill>
        <p:spPr>
          <a:xfrm flipH="1">
            <a:off x="10198100" y="12115800"/>
            <a:ext cx="0" cy="0"/>
          </a:xfrm>
          <a:prstGeom prst="rect">
            <a:avLst/>
          </a:prstGeom>
          <a:ln>
            <a:noFill/>
          </a:ln>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title=""/>
          <p:cNvGrpSpPr/>
          <p:nvPr/>
        </p:nvGrpSpPr>
        <p:grpSpPr>
          <a:xfrm>
            <a:off x="341630" y="1702764"/>
            <a:ext cx="11430001" cy="3453253"/>
            <a:chOff x="341630" y="1702764"/>
            <a:chExt cx="11430001" cy="3453253"/>
          </a:xfrm>
        </p:grpSpPr>
        <p:sp>
          <p:nvSpPr>
            <p:cNvPr id="2" name="矩形 1"/>
            <p:cNvSpPr>
              <a:spLocks noChangeAspect="1"/>
            </p:cNvSpPr>
            <p:nvPr/>
          </p:nvSpPr>
          <p:spPr>
            <a:xfrm>
              <a:off x="341630" y="1702764"/>
              <a:ext cx="8804564" cy="345325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11200" fontAlgn="auto">
                <a:lnSpc>
                  <a:spcPct val="130000"/>
                </a:lnSpc>
                <a:spcAft>
                  <a:spcPct val="0"/>
                </a:spcAft>
                <a:tabLst>
                  <a:tab pos="1188085"/>
                  <a:tab pos="2163445"/>
                  <a:tab pos="3142615"/>
                  <a:tab pos="4190365"/>
                </a:tabLst>
              </a:pPr>
              <a:r>
                <a:rPr lang="zh-CN" altLang="zh-CN" sz="2800">
                  <a:solidFill>
                    <a:srgbClr val="000000"/>
                  </a:solidFill>
                  <a:latin typeface="仿宋" panose="02010609060101010101" pitchFamily="49" charset="-122"/>
                  <a:ea typeface="黑体" panose="02010609060101010101" pitchFamily="49" charset="-122"/>
                  <a:cs typeface="Times New Roman" panose="02020603050405020304" pitchFamily="18" charset="0"/>
                </a:rPr>
                <a:t>【认识作者】</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 </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cs typeface="Times New Roman" panose="02020603050405020304" pitchFamily="18" charset="0"/>
                </a:rPr>
                <a:t>鲁迅</a:t>
              </a:r>
              <a:r>
                <a:rPr lang="en-US" altLang="zh-CN" sz="2800">
                  <a:solidFill>
                    <a:srgbClr val="000000"/>
                  </a:solidFill>
                  <a:latin typeface="Times New Roman" panose="02020603050405020304" pitchFamily="18" charset="0"/>
                  <a:cs typeface="Times New Roman" panose="02020603050405020304" pitchFamily="18" charset="0"/>
                </a:rPr>
                <a:t>(1881—1936),</a:t>
              </a:r>
              <a:r>
                <a:rPr lang="zh-CN" altLang="zh-CN" sz="2800">
                  <a:solidFill>
                    <a:srgbClr val="000000"/>
                  </a:solidFill>
                  <a:latin typeface="Times New Roman" panose="02020603050405020304" pitchFamily="18" charset="0"/>
                  <a:cs typeface="Times New Roman" panose="02020603050405020304" pitchFamily="18" charset="0"/>
                </a:rPr>
                <a:t>原名周树人</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字豫才</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浙江绍兴人。文学家、思想家、革命家</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是中国现代文学的奠基人。其代表作有小说集《呐喊》《彷徨》《故事新编》</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散文集《朝花夕拾》</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散文诗集《野草》和杂文集《坟》《热风》《华盖集》《南腔北调集》《且介亭杂文》等。</a:t>
              </a:r>
              <a:endParaRPr lang="zh-CN" alt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pic>
          <p:nvPicPr>
            <p:cNvPr id="18" name="NCGSTRX18.eps" descr="id:2147490407;FounderCES"/>
            <p:cNvPicPr/>
            <p:nvPr/>
          </p:nvPicPr>
          <p:blipFill>
            <a:blip r:embed="rId2">
              <a:clrChange>
                <a:clrFrom>
                  <a:srgbClr val="FFFFFF"/>
                </a:clrFrom>
                <a:clrTo>
                  <a:srgbClr val="FFFFFF">
                    <a:alpha val="0"/>
                  </a:srgbClr>
                </a:clrTo>
              </a:clrChange>
            </a:blip>
            <a:stretch>
              <a:fillRect/>
            </a:stretch>
          </p:blipFill>
          <p:spPr>
            <a:xfrm>
              <a:off x="9467319" y="1797021"/>
              <a:ext cx="2304312" cy="3264738"/>
            </a:xfrm>
            <a:prstGeom prst="rect">
              <a:avLst/>
            </a:prstGeom>
          </p:spPr>
        </p:pic>
      </p:grpSp>
      <p:sp>
        <p:nvSpPr>
          <p:cNvPr id="4" name="矩形 3" title=""/>
          <p:cNvSpPr/>
          <p:nvPr/>
        </p:nvSpPr>
        <p:spPr>
          <a:xfrm>
            <a:off x="1234378" y="441527"/>
            <a:ext cx="7231143" cy="388620"/>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r>
              <a:rPr lang="zh-CN" altLang="en-US" sz="3200" b="1">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预习助读</a:t>
            </a:r>
          </a:p>
        </p:txBody>
      </p:sp>
      <p:grpSp>
        <p:nvGrpSpPr>
          <p:cNvPr id="21" name="组合 20" title=""/>
          <p:cNvGrpSpPr/>
          <p:nvPr userDrawn="1"/>
        </p:nvGrpSpPr>
        <p:grpSpPr>
          <a:xfrm>
            <a:off x="381000" y="304800"/>
            <a:ext cx="772160" cy="525145"/>
            <a:chOff x="7201355" y="2798675"/>
            <a:chExt cx="771985" cy="577785"/>
          </a:xfrm>
          <a:solidFill>
            <a:srgbClr val="34A471"/>
          </a:solidFill>
        </p:grpSpPr>
        <p:sp>
          <p:nvSpPr>
            <p:cNvPr id="22" name="平行四边形 21"/>
            <p:cNvSpPr/>
            <p:nvPr/>
          </p:nvSpPr>
          <p:spPr>
            <a:xfrm>
              <a:off x="7201355"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23" name="平行四边形 22"/>
            <p:cNvSpPr/>
            <p:nvPr/>
          </p:nvSpPr>
          <p:spPr>
            <a:xfrm>
              <a:off x="7387916"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24" name="平行四边形 23"/>
            <p:cNvSpPr/>
            <p:nvPr/>
          </p:nvSpPr>
          <p:spPr>
            <a:xfrm>
              <a:off x="7574477"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25" name="平行四边形 24"/>
            <p:cNvSpPr/>
            <p:nvPr/>
          </p:nvSpPr>
          <p:spPr>
            <a:xfrm>
              <a:off x="7761038"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a:spLocks noChangeAspect="1"/>
          </p:cNvSpPr>
          <p:nvPr/>
        </p:nvSpPr>
        <p:spPr>
          <a:xfrm>
            <a:off x="381000" y="1144129"/>
            <a:ext cx="11430000" cy="456946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11200" fontAlgn="auto">
              <a:lnSpc>
                <a:spcPct val="130000"/>
              </a:lnSpc>
              <a:spcAft>
                <a:spcPct val="0"/>
              </a:spcAft>
              <a:tabLst>
                <a:tab pos="1188085"/>
                <a:tab pos="2163445"/>
                <a:tab pos="3142615"/>
                <a:tab pos="4190365"/>
              </a:tabLst>
            </a:pPr>
            <a:r>
              <a:rPr lang="zh-CN" altLang="zh-CN" sz="2800">
                <a:solidFill>
                  <a:srgbClr val="000000"/>
                </a:solidFill>
                <a:latin typeface="仿宋" panose="02010609060101010101" pitchFamily="49" charset="-122"/>
                <a:ea typeface="黑体" panose="02010609060101010101" pitchFamily="49" charset="-122"/>
                <a:cs typeface="Times New Roman" panose="02020603050405020304" pitchFamily="18" charset="0"/>
              </a:rPr>
              <a:t>【写作背景】</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 </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cs typeface="Times New Roman" panose="02020603050405020304" pitchFamily="18" charset="0"/>
              </a:rPr>
              <a:t>本文选自《且介亭杂文》</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《鲁迅全集》第六卷</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写于</a:t>
            </a:r>
            <a:r>
              <a:rPr lang="en-US" altLang="zh-CN" sz="2800">
                <a:solidFill>
                  <a:srgbClr val="000000"/>
                </a:solidFill>
                <a:latin typeface="Times New Roman" panose="02020603050405020304" pitchFamily="18" charset="0"/>
                <a:cs typeface="Times New Roman" panose="02020603050405020304" pitchFamily="18" charset="0"/>
              </a:rPr>
              <a:t>1934</a:t>
            </a:r>
            <a:r>
              <a:rPr lang="zh-CN" altLang="zh-CN" sz="2800">
                <a:solidFill>
                  <a:srgbClr val="000000"/>
                </a:solidFill>
                <a:latin typeface="Times New Roman" panose="02020603050405020304" pitchFamily="18" charset="0"/>
                <a:cs typeface="Times New Roman" panose="02020603050405020304" pitchFamily="18" charset="0"/>
              </a:rPr>
              <a:t>年</a:t>
            </a:r>
            <a:r>
              <a:rPr lang="en-US" altLang="zh-CN" sz="2800">
                <a:solidFill>
                  <a:srgbClr val="000000"/>
                </a:solidFill>
                <a:latin typeface="Times New Roman" panose="02020603050405020304" pitchFamily="18" charset="0"/>
                <a:cs typeface="Times New Roman" panose="02020603050405020304" pitchFamily="18" charset="0"/>
              </a:rPr>
              <a:t>6</a:t>
            </a:r>
            <a:r>
              <a:rPr lang="zh-CN" altLang="zh-CN" sz="2800">
                <a:solidFill>
                  <a:srgbClr val="000000"/>
                </a:solidFill>
                <a:latin typeface="Times New Roman" panose="02020603050405020304" pitchFamily="18" charset="0"/>
                <a:cs typeface="Times New Roman" panose="02020603050405020304" pitchFamily="18" charset="0"/>
              </a:rPr>
              <a:t>月</a:t>
            </a:r>
            <a:r>
              <a:rPr lang="en-US" altLang="zh-CN" sz="2800">
                <a:solidFill>
                  <a:srgbClr val="000000"/>
                </a:solidFill>
                <a:latin typeface="Times New Roman" panose="02020603050405020304" pitchFamily="18" charset="0"/>
                <a:cs typeface="Times New Roman" panose="02020603050405020304" pitchFamily="18" charset="0"/>
              </a:rPr>
              <a:t>4</a:t>
            </a:r>
            <a:r>
              <a:rPr lang="zh-CN" altLang="zh-CN" sz="2800">
                <a:solidFill>
                  <a:srgbClr val="000000"/>
                </a:solidFill>
                <a:latin typeface="Times New Roman" panose="02020603050405020304" pitchFamily="18" charset="0"/>
                <a:cs typeface="Times New Roman" panose="02020603050405020304" pitchFamily="18" charset="0"/>
              </a:rPr>
              <a:t>日。其时国民党反动统治集团和帝国主义互相勾结</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一个</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送去</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一个</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送来</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中国面临着</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殖民地化</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的严重危机。而当时《文学》月刊正在讨论如何对待</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文学遗产</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问题</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在讨论中存在着</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全盘肯定</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和</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全盘否定</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两种错误倾向。同时革命队伍内部在对待中外文化遗产的问题上存在着不一致的看法。针对这些情况</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鲁迅写了《拿来主义》一文</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揭露了帝国主义的侵略政策和反动派的卖国罪行</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阐明了正确对待中外文化遗产的基本观点。</a:t>
            </a:r>
            <a:endParaRPr lang="zh-CN" alt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a:spLocks noChangeAspect="1"/>
          </p:cNvSpPr>
          <p:nvPr/>
        </p:nvSpPr>
        <p:spPr>
          <a:xfrm>
            <a:off x="381000" y="1742384"/>
            <a:ext cx="11430000" cy="337380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11200" fontAlgn="auto">
              <a:lnSpc>
                <a:spcPct val="130000"/>
              </a:lnSpc>
              <a:spcAft>
                <a:spcPct val="0"/>
              </a:spcAft>
              <a:tabLst>
                <a:tab pos="1188085"/>
                <a:tab pos="2163445"/>
                <a:tab pos="3142615"/>
                <a:tab pos="4190365"/>
              </a:tabLst>
            </a:pPr>
            <a:r>
              <a:rPr lang="zh-CN" altLang="zh-CN" sz="2800">
                <a:solidFill>
                  <a:srgbClr val="000000"/>
                </a:solidFill>
                <a:latin typeface="仿宋" panose="02010609060101010101" pitchFamily="49" charset="-122"/>
                <a:ea typeface="黑体" panose="02010609060101010101" pitchFamily="49" charset="-122"/>
                <a:cs typeface="Times New Roman" panose="02020603050405020304" pitchFamily="18" charset="0"/>
              </a:rPr>
              <a:t>【相关链接】</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 </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cs typeface="Times New Roman" panose="02020603050405020304" pitchFamily="18" charset="0"/>
              </a:rPr>
              <a:t>《且介亭杂文》收集了鲁迅</a:t>
            </a:r>
            <a:r>
              <a:rPr lang="en-US" altLang="zh-CN" sz="2800">
                <a:solidFill>
                  <a:srgbClr val="000000"/>
                </a:solidFill>
                <a:latin typeface="Times New Roman" panose="02020603050405020304" pitchFamily="18" charset="0"/>
                <a:cs typeface="Times New Roman" panose="02020603050405020304" pitchFamily="18" charset="0"/>
              </a:rPr>
              <a:t>1934</a:t>
            </a:r>
            <a:r>
              <a:rPr lang="zh-CN" altLang="zh-CN" sz="2800">
                <a:solidFill>
                  <a:srgbClr val="000000"/>
                </a:solidFill>
                <a:latin typeface="Times New Roman" panose="02020603050405020304" pitchFamily="18" charset="0"/>
                <a:cs typeface="Times New Roman" panose="02020603050405020304" pitchFamily="18" charset="0"/>
              </a:rPr>
              <a:t>年至</a:t>
            </a:r>
            <a:r>
              <a:rPr lang="en-US" altLang="zh-CN" sz="2800">
                <a:solidFill>
                  <a:srgbClr val="000000"/>
                </a:solidFill>
                <a:latin typeface="Times New Roman" panose="02020603050405020304" pitchFamily="18" charset="0"/>
                <a:cs typeface="Times New Roman" panose="02020603050405020304" pitchFamily="18" charset="0"/>
              </a:rPr>
              <a:t>1936</a:t>
            </a:r>
            <a:r>
              <a:rPr lang="zh-CN" altLang="zh-CN" sz="2800">
                <a:solidFill>
                  <a:srgbClr val="000000"/>
                </a:solidFill>
                <a:latin typeface="Times New Roman" panose="02020603050405020304" pitchFamily="18" charset="0"/>
                <a:cs typeface="Times New Roman" panose="02020603050405020304" pitchFamily="18" charset="0"/>
              </a:rPr>
              <a:t>年所作杂文</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共三集。有一段时间</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鲁迅先生住在上海闸北帝国主义越界筑路的区域</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这个地区有</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半租界</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之称。因此鲁迅先生将</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租界</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二字各取一半</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成</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且介</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以表憎恨之情。</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且介亭</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表明这些杂文是在上海半租界的亭子间里写的</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形象地讽刺了国民党统治下半殖民地半封建社会的黑暗现实。</a:t>
            </a:r>
            <a:endParaRPr lang="zh-CN" alt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0258" name="Rectangle 2" title="">
            <a:extLst>
              <a:ext uri="{FF2B5EF4-FFF2-40B4-BE49-F238E27FC236}">
                <a16:creationId xmlns:a16="http://schemas.microsoft.com/office/drawing/2014/main" id="{B7C71718-FB1F-43B1-832F-73BBD062857D}"/>
              </a:ext>
            </a:extLst>
          </p:cNvPr>
          <p:cNvSpPr>
            <a:spLocks noGrp="1" noChangeArrowheads="1"/>
          </p:cNvSpPr>
          <p:nvPr>
            <p:ph type="body" idx="4294967295"/>
          </p:nvPr>
        </p:nvSpPr>
        <p:spPr>
          <a:xfrm>
            <a:off x="696118" y="1249089"/>
            <a:ext cx="10799763" cy="4692650"/>
          </a:xfrm>
        </p:spPr>
        <p:txBody>
          <a:bodyPr/>
          <a:lstStyle/>
          <a:p>
            <a:pPr marL="0" indent="0">
              <a:buNone/>
            </a:pPr>
            <a:r>
              <a:rPr lang="zh-CN" altLang="en-US">
                <a:latin typeface="Times New Roman" panose="02020603050405020304" pitchFamily="18" charset="0"/>
                <a:ea typeface="宋体" panose="02010600030101010101" pitchFamily="2" charset="-122"/>
              </a:rPr>
              <a:t>全文可以划分为四个部分，请划分部分并写出每一部分的大意。</a:t>
            </a:r>
          </a:p>
          <a:p>
            <a:pPr marL="0" indent="0">
              <a:buNone/>
            </a:pPr>
            <a:r>
              <a:rPr lang="zh-CN" altLang="en-US">
                <a:latin typeface="Times New Roman" panose="02020603050405020304" pitchFamily="18" charset="0"/>
                <a:ea typeface="宋体" panose="02010600030101010101" pitchFamily="2" charset="-122"/>
              </a:rPr>
              <a:t>答：第一部分</a:t>
            </a:r>
            <a:r>
              <a:rPr lang="en-US" altLang="zh-CN">
                <a:latin typeface="Times New Roman" panose="02020603050405020304" pitchFamily="18"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第</a:t>
            </a:r>
            <a:r>
              <a:rPr lang="zh-CN" altLang="en-US">
                <a:ea typeface="宋体" panose="02010600030101010101" pitchFamily="2" charset="-122"/>
              </a:rPr>
              <a:t>①</a:t>
            </a:r>
            <a:r>
              <a:rPr lang="zh-CN" altLang="en-US">
                <a:latin typeface="Times New Roman" panose="02020603050405020304" pitchFamily="18" charset="0"/>
                <a:ea typeface="宋体" panose="02010600030101010101" pitchFamily="2" charset="-122"/>
              </a:rPr>
              <a:t>～</a:t>
            </a:r>
            <a:r>
              <a:rPr lang="zh-CN" altLang="en-US">
                <a:ea typeface="宋体" panose="02010600030101010101" pitchFamily="2" charset="-122"/>
              </a:rPr>
              <a:t>②</a:t>
            </a:r>
            <a:r>
              <a:rPr lang="zh-CN" altLang="en-US">
                <a:latin typeface="Times New Roman" panose="02020603050405020304" pitchFamily="18" charset="0"/>
                <a:ea typeface="宋体" panose="02010600030101010101" pitchFamily="2" charset="-122"/>
              </a:rPr>
              <a:t>段</a:t>
            </a:r>
            <a:r>
              <a:rPr lang="en-US" altLang="zh-CN">
                <a:latin typeface="Times New Roman" panose="02020603050405020304" pitchFamily="18"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：揭露</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送去主义</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在学艺上的表现及其鼓吹者的媚外行径，与一味</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送去</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针锋相对，提出</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拿来</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a:t>
            </a:r>
          </a:p>
          <a:p>
            <a:pPr marL="0" indent="0">
              <a:buNone/>
            </a:pPr>
            <a:r>
              <a:rPr lang="zh-CN" altLang="en-US">
                <a:latin typeface="Times New Roman" panose="02020603050405020304" pitchFamily="18" charset="0"/>
                <a:ea typeface="宋体" panose="02010600030101010101" pitchFamily="2" charset="-122"/>
              </a:rPr>
              <a:t> 第二部分</a:t>
            </a:r>
            <a:r>
              <a:rPr lang="en-US" altLang="zh-CN">
                <a:latin typeface="Times New Roman" panose="02020603050405020304" pitchFamily="18"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第</a:t>
            </a:r>
            <a:r>
              <a:rPr lang="zh-CN" altLang="en-US">
                <a:ea typeface="宋体" panose="02010600030101010101" pitchFamily="2" charset="-122"/>
              </a:rPr>
              <a:t>③</a:t>
            </a:r>
            <a:r>
              <a:rPr lang="zh-CN" altLang="en-US">
                <a:latin typeface="Times New Roman" panose="02020603050405020304" pitchFamily="18" charset="0"/>
                <a:ea typeface="宋体" panose="02010600030101010101" pitchFamily="2" charset="-122"/>
              </a:rPr>
              <a:t>～</a:t>
            </a:r>
            <a:r>
              <a:rPr lang="zh-CN" altLang="en-US">
                <a:ea typeface="宋体" panose="02010600030101010101" pitchFamily="2" charset="-122"/>
              </a:rPr>
              <a:t>⑤</a:t>
            </a:r>
            <a:r>
              <a:rPr lang="zh-CN" altLang="en-US">
                <a:latin typeface="Times New Roman" panose="02020603050405020304" pitchFamily="18" charset="0"/>
                <a:ea typeface="宋体" panose="02010600030101010101" pitchFamily="2" charset="-122"/>
              </a:rPr>
              <a:t>段</a:t>
            </a:r>
            <a:r>
              <a:rPr lang="en-US" altLang="zh-CN">
                <a:latin typeface="Times New Roman" panose="02020603050405020304" pitchFamily="18"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：揭露送去者与</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送来</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者的奴才主子关系，辨明</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抛来</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与</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抛给</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的不同，提出</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拿来主义</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a:t>
            </a:r>
          </a:p>
          <a:p>
            <a:pPr marL="0" indent="0">
              <a:buNone/>
            </a:pPr>
            <a:r>
              <a:rPr lang="zh-CN" altLang="en-US">
                <a:latin typeface="Times New Roman" panose="02020603050405020304" pitchFamily="18" charset="0"/>
                <a:ea typeface="宋体" panose="02010600030101010101" pitchFamily="2" charset="-122"/>
              </a:rPr>
              <a:t> 第三部分</a:t>
            </a:r>
            <a:r>
              <a:rPr lang="en-US" altLang="zh-CN">
                <a:latin typeface="Times New Roman" panose="02020603050405020304" pitchFamily="18"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第</a:t>
            </a:r>
            <a:r>
              <a:rPr lang="zh-CN" altLang="en-US">
                <a:ea typeface="宋体" panose="02010600030101010101" pitchFamily="2" charset="-122"/>
              </a:rPr>
              <a:t>⑥</a:t>
            </a:r>
            <a:r>
              <a:rPr lang="zh-CN" altLang="en-US">
                <a:latin typeface="Times New Roman" panose="02020603050405020304" pitchFamily="18" charset="0"/>
                <a:ea typeface="宋体" panose="02010600030101010101" pitchFamily="2" charset="-122"/>
              </a:rPr>
              <a:t>～</a:t>
            </a:r>
            <a:r>
              <a:rPr lang="zh-CN" altLang="en-US">
                <a:ea typeface="宋体" panose="02010600030101010101" pitchFamily="2" charset="-122"/>
              </a:rPr>
              <a:t>⑦</a:t>
            </a:r>
            <a:r>
              <a:rPr lang="zh-CN" altLang="en-US">
                <a:latin typeface="Times New Roman" panose="02020603050405020304" pitchFamily="18" charset="0"/>
                <a:ea typeface="宋体" panose="02010600030101010101" pitchFamily="2" charset="-122"/>
              </a:rPr>
              <a:t>段</a:t>
            </a:r>
            <a:r>
              <a:rPr lang="en-US" altLang="zh-CN">
                <a:latin typeface="Times New Roman" panose="02020603050405020304" pitchFamily="18"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：揭露</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送来者</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的真面目，划清</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拿来</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与</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送来</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的界限，提出</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拿来主义</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的要旨：运用脑髓，放出眼光，自己来拿。</a:t>
            </a:r>
          </a:p>
          <a:p>
            <a:pPr marL="0" indent="0">
              <a:buNone/>
            </a:pPr>
            <a:r>
              <a:rPr lang="zh-CN" altLang="en-US">
                <a:latin typeface="Times New Roman" panose="02020603050405020304" pitchFamily="18" charset="0"/>
                <a:ea typeface="宋体" panose="02010600030101010101" pitchFamily="2" charset="-122"/>
              </a:rPr>
              <a:t>第四部分</a:t>
            </a:r>
            <a:r>
              <a:rPr lang="en-US" altLang="zh-CN">
                <a:latin typeface="Times New Roman" panose="02020603050405020304" pitchFamily="18"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第</a:t>
            </a:r>
            <a:r>
              <a:rPr lang="zh-CN" altLang="en-US">
                <a:ea typeface="宋体" panose="02010600030101010101" pitchFamily="2" charset="-122"/>
              </a:rPr>
              <a:t>⑧</a:t>
            </a:r>
            <a:r>
              <a:rPr lang="zh-CN" altLang="en-US">
                <a:latin typeface="Times New Roman" panose="02020603050405020304" pitchFamily="18" charset="0"/>
                <a:ea typeface="宋体" panose="02010600030101010101" pitchFamily="2" charset="-122"/>
              </a:rPr>
              <a:t>～</a:t>
            </a:r>
            <a:r>
              <a:rPr lang="zh-CN" altLang="en-US">
                <a:ea typeface="宋体" panose="02010600030101010101" pitchFamily="2" charset="-122"/>
              </a:rPr>
              <a:t>⑩</a:t>
            </a:r>
            <a:r>
              <a:rPr lang="zh-CN" altLang="en-US">
                <a:latin typeface="Times New Roman" panose="02020603050405020304" pitchFamily="18" charset="0"/>
                <a:ea typeface="宋体" panose="02010600030101010101" pitchFamily="2" charset="-122"/>
              </a:rPr>
              <a:t>段</a:t>
            </a:r>
            <a:r>
              <a:rPr lang="en-US" altLang="zh-CN">
                <a:latin typeface="Times New Roman" panose="02020603050405020304" pitchFamily="18"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：批判对待文化遗产的三种错误态度，指出</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拿来主义</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者对待文化遗产应是</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占有</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挑选</a:t>
            </a:r>
            <a:r>
              <a:rPr lang="zh-CN" altLang="en-US">
                <a:latin typeface="Arial" pitchFamily="34" charset="0"/>
                <a:ea typeface="宋体" panose="02010600030101010101" pitchFamily="2" charset="-122"/>
              </a:rPr>
              <a:t>”</a:t>
            </a:r>
            <a:r>
              <a:rPr lang="zh-CN" altLang="en-US">
                <a:latin typeface="Times New Roman" panose="02020603050405020304" pitchFamily="18" charset="0"/>
                <a:ea typeface="宋体" panose="02010600030101010101" pitchFamily="2" charset="-122"/>
              </a:rPr>
              <a:t>和创造，最后得出结论。</a:t>
            </a:r>
          </a:p>
        </p:txBody>
      </p:sp>
      <p:grpSp>
        <p:nvGrpSpPr>
          <p:cNvPr id="3" name="组合 2" title="">
            <a:extLst>
              <a:ext uri="{FF2B5EF4-FFF2-40B4-BE49-F238E27FC236}">
                <a16:creationId xmlns:a16="http://schemas.microsoft.com/office/drawing/2014/main" id="{FEF61A12-9844-4CD3-80CD-AACD79159794}"/>
              </a:ext>
            </a:extLst>
          </p:cNvPr>
          <p:cNvGrpSpPr/>
          <p:nvPr/>
        </p:nvGrpSpPr>
        <p:grpSpPr>
          <a:xfrm>
            <a:off x="381000" y="272995"/>
            <a:ext cx="772160" cy="525145"/>
            <a:chOff x="7201355" y="2798675"/>
            <a:chExt cx="771985" cy="577785"/>
          </a:xfrm>
          <a:solidFill>
            <a:srgbClr val="34A471"/>
          </a:solidFill>
        </p:grpSpPr>
        <p:sp>
          <p:nvSpPr>
            <p:cNvPr id="4" name="平行四边形 3">
              <a:extLst>
                <a:ext uri="{FF2B5EF4-FFF2-40B4-BE49-F238E27FC236}">
                  <a16:creationId xmlns:a16="http://schemas.microsoft.com/office/drawing/2014/main" id="{3266ABDA-6C99-4092-B13A-6D01E6C98E54}"/>
                </a:ext>
              </a:extLst>
            </p:cNvPr>
            <p:cNvSpPr/>
            <p:nvPr/>
          </p:nvSpPr>
          <p:spPr>
            <a:xfrm>
              <a:off x="7201355"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5" name="平行四边形 4">
              <a:extLst>
                <a:ext uri="{FF2B5EF4-FFF2-40B4-BE49-F238E27FC236}">
                  <a16:creationId xmlns:a16="http://schemas.microsoft.com/office/drawing/2014/main" id="{853C5AA8-4E61-4558-BD3F-85F549A2068A}"/>
                </a:ext>
              </a:extLst>
            </p:cNvPr>
            <p:cNvSpPr/>
            <p:nvPr/>
          </p:nvSpPr>
          <p:spPr>
            <a:xfrm>
              <a:off x="7387916"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6" name="平行四边形 5">
              <a:extLst>
                <a:ext uri="{FF2B5EF4-FFF2-40B4-BE49-F238E27FC236}">
                  <a16:creationId xmlns:a16="http://schemas.microsoft.com/office/drawing/2014/main" id="{27A78022-44E8-42D4-97A6-41E597CF1B30}"/>
                </a:ext>
              </a:extLst>
            </p:cNvPr>
            <p:cNvSpPr/>
            <p:nvPr/>
          </p:nvSpPr>
          <p:spPr>
            <a:xfrm>
              <a:off x="7574477"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7" name="平行四边形 6">
              <a:extLst>
                <a:ext uri="{FF2B5EF4-FFF2-40B4-BE49-F238E27FC236}">
                  <a16:creationId xmlns:a16="http://schemas.microsoft.com/office/drawing/2014/main" id="{805F5401-F9A0-4019-B587-F1E5D3C1EAA6}"/>
                </a:ext>
              </a:extLst>
            </p:cNvPr>
            <p:cNvSpPr/>
            <p:nvPr/>
          </p:nvSpPr>
          <p:spPr>
            <a:xfrm>
              <a:off x="7761038"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grpSp>
      <p:sp>
        <p:nvSpPr>
          <p:cNvPr id="8" name="矩形 7" title="">
            <a:extLst>
              <a:ext uri="{FF2B5EF4-FFF2-40B4-BE49-F238E27FC236}">
                <a16:creationId xmlns:a16="http://schemas.microsoft.com/office/drawing/2014/main" id="{B4E8A42D-1400-4825-8CA9-9BF2466C2D5E}"/>
              </a:ext>
            </a:extLst>
          </p:cNvPr>
          <p:cNvSpPr/>
          <p:nvPr/>
        </p:nvSpPr>
        <p:spPr>
          <a:xfrm>
            <a:off x="1234378" y="441527"/>
            <a:ext cx="7231143" cy="388620"/>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r>
              <a:rPr lang="zh-CN" altLang="en-US" sz="3200" b="1">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新知讲解</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80258">
                                            <p:txEl>
                                              <p:pRg st="1" end="1"/>
                                            </p:txEl>
                                          </p:spTgt>
                                        </p:tgtEl>
                                        <p:attrNameLst>
                                          <p:attrName>style.visibility</p:attrName>
                                        </p:attrNameLst>
                                      </p:cBhvr>
                                      <p:to>
                                        <p:strVal val="visible"/>
                                      </p:to>
                                    </p:set>
                                    <p:animEffect transition="in" filter="blinds(horizontal)">
                                      <p:cBhvr>
                                        <p:cTn id="7" dur="500"/>
                                        <p:tgtEl>
                                          <p:spTgt spid="480258">
                                            <p:txEl>
                                              <p:pRg st="1" end="1"/>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480258">
                                            <p:txEl>
                                              <p:pRg st="2" end="2"/>
                                            </p:txEl>
                                          </p:spTgt>
                                        </p:tgtEl>
                                        <p:attrNameLst>
                                          <p:attrName>style.visibility</p:attrName>
                                        </p:attrNameLst>
                                      </p:cBhvr>
                                      <p:to>
                                        <p:strVal val="visible"/>
                                      </p:to>
                                    </p:set>
                                    <p:animEffect transition="in" filter="blinds(horizontal)">
                                      <p:cBhvr>
                                        <p:cTn id="10" dur="500"/>
                                        <p:tgtEl>
                                          <p:spTgt spid="480258">
                                            <p:txEl>
                                              <p:pRg st="2" end="2"/>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480258">
                                            <p:txEl>
                                              <p:pRg st="3" end="3"/>
                                            </p:txEl>
                                          </p:spTgt>
                                        </p:tgtEl>
                                        <p:attrNameLst>
                                          <p:attrName>style.visibility</p:attrName>
                                        </p:attrNameLst>
                                      </p:cBhvr>
                                      <p:to>
                                        <p:strVal val="visible"/>
                                      </p:to>
                                    </p:set>
                                    <p:animEffect transition="in" filter="blinds(horizontal)">
                                      <p:cBhvr>
                                        <p:cTn id="13" dur="500"/>
                                        <p:tgtEl>
                                          <p:spTgt spid="480258">
                                            <p:txEl>
                                              <p:pRg st="3" end="3"/>
                                            </p:txEl>
                                          </p:spTgt>
                                        </p:tgtEl>
                                      </p:cBhvr>
                                    </p:animEffect>
                                  </p:childTnLst>
                                </p:cTn>
                              </p:par>
                              <p:par>
                                <p:cTn id="14" presetID="3" presetClass="entr" presetSubtype="10" dur="500" fill="hold" nodeType="withEffect">
                                  <p:stCondLst>
                                    <p:cond delay="0"/>
                                  </p:stCondLst>
                                  <p:childTnLst>
                                    <p:set>
                                      <p:cBhvr>
                                        <p:cTn id="15" dur="1" fill="hold">
                                          <p:stCondLst>
                                            <p:cond delay="0"/>
                                          </p:stCondLst>
                                        </p:cTn>
                                        <p:tgtEl>
                                          <p:spTgt spid="480258">
                                            <p:txEl>
                                              <p:pRg st="4" end="4"/>
                                            </p:txEl>
                                          </p:spTgt>
                                        </p:tgtEl>
                                        <p:attrNameLst>
                                          <p:attrName>style.visibility</p:attrName>
                                        </p:attrNameLst>
                                      </p:cBhvr>
                                      <p:to>
                                        <p:strVal val="visible"/>
                                      </p:to>
                                    </p:set>
                                    <p:animEffect transition="in" filter="blinds(horizontal)">
                                      <p:cBhvr>
                                        <p:cTn id="16" dur="500"/>
                                        <p:tgtEl>
                                          <p:spTgt spid="48025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title=""/>
          <p:cNvPicPr>
            <a:picLocks noChangeAspect="1"/>
          </p:cNvPicPr>
          <p:nvPr/>
        </p:nvPicPr>
        <p:blipFill>
          <a:blip r:embed="rId2"/>
          <a:stretch>
            <a:fillRect/>
          </a:stretch>
        </p:blipFill>
        <p:spPr>
          <a:xfrm>
            <a:off x="443865" y="2192020"/>
            <a:ext cx="30889575" cy="3981450"/>
          </a:xfrm>
          <a:prstGeom prst="rect">
            <a:avLst/>
          </a:prstGeom>
        </p:spPr>
      </p:pic>
      <p:sp>
        <p:nvSpPr>
          <p:cNvPr id="2" name="矩形 1" title=""/>
          <p:cNvSpPr>
            <a:spLocks noChangeAspect="1"/>
          </p:cNvSpPr>
          <p:nvPr/>
        </p:nvSpPr>
        <p:spPr>
          <a:xfrm>
            <a:off x="381000" y="1416438"/>
            <a:ext cx="3041650" cy="6508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80670">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仿宋" panose="02010609060101010101" pitchFamily="49" charset="-122"/>
                <a:ea typeface="黑体" panose="02010609060101010101" pitchFamily="49" charset="-122"/>
                <a:cs typeface="Times New Roman" panose="02020603050405020304" pitchFamily="18" charset="0"/>
              </a:rPr>
              <a:t>读一读加点字</a:t>
            </a:r>
            <a:r>
              <a:rPr lang="zh-CN" altLang="en-US" sz="2800">
                <a:solidFill>
                  <a:srgbClr val="000000"/>
                </a:solidFill>
                <a:latin typeface="仿宋" panose="02010609060101010101" pitchFamily="49" charset="-122"/>
                <a:ea typeface="黑体" panose="02010609060101010101" pitchFamily="49" charset="-122"/>
                <a:cs typeface="Times New Roman" panose="02020603050405020304" pitchFamily="18" charset="0"/>
              </a:rPr>
              <a:t> </a:t>
            </a:r>
            <a:endParaRPr lang="zh-CN" alt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pic>
        <p:nvPicPr>
          <p:cNvPr id="12" name="图片 11" title=""/>
          <p:cNvPicPr>
            <a:picLocks noChangeAspect="1"/>
          </p:cNvPicPr>
          <p:nvPr/>
        </p:nvPicPr>
        <p:blipFill>
          <a:blip r:embed="rId3"/>
          <a:stretch>
            <a:fillRect/>
          </a:stretch>
        </p:blipFill>
        <p:spPr>
          <a:xfrm>
            <a:off x="4633137" y="2890529"/>
            <a:ext cx="940085" cy="442683"/>
          </a:xfrm>
          <a:prstGeom prst="rect">
            <a:avLst/>
          </a:prstGeom>
          <a:solidFill>
            <a:srgbClr val="F5F5F5"/>
          </a:solidFill>
          <a:ln>
            <a:noFill/>
          </a:ln>
        </p:spPr>
      </p:pic>
      <p:pic>
        <p:nvPicPr>
          <p:cNvPr id="13" name="图片 12" title=""/>
          <p:cNvPicPr>
            <a:picLocks noChangeAspect="1"/>
          </p:cNvPicPr>
          <p:nvPr/>
        </p:nvPicPr>
        <p:blipFill>
          <a:blip r:embed="rId3"/>
          <a:stretch>
            <a:fillRect/>
          </a:stretch>
        </p:blipFill>
        <p:spPr>
          <a:xfrm>
            <a:off x="9918126" y="2890529"/>
            <a:ext cx="940085" cy="442683"/>
          </a:xfrm>
          <a:prstGeom prst="rect">
            <a:avLst/>
          </a:prstGeom>
          <a:solidFill>
            <a:srgbClr val="F5F5F5"/>
          </a:solidFill>
          <a:ln>
            <a:noFill/>
          </a:ln>
        </p:spPr>
      </p:pic>
      <p:pic>
        <p:nvPicPr>
          <p:cNvPr id="14" name="图片 13" title=""/>
          <p:cNvPicPr>
            <a:picLocks noChangeAspect="1"/>
          </p:cNvPicPr>
          <p:nvPr/>
        </p:nvPicPr>
        <p:blipFill>
          <a:blip r:embed="rId3"/>
          <a:stretch>
            <a:fillRect/>
          </a:stretch>
        </p:blipFill>
        <p:spPr>
          <a:xfrm>
            <a:off x="4633772" y="3561839"/>
            <a:ext cx="940085" cy="442683"/>
          </a:xfrm>
          <a:prstGeom prst="rect">
            <a:avLst/>
          </a:prstGeom>
          <a:solidFill>
            <a:srgbClr val="F5F5F5"/>
          </a:solidFill>
          <a:ln>
            <a:noFill/>
          </a:ln>
        </p:spPr>
      </p:pic>
      <p:pic>
        <p:nvPicPr>
          <p:cNvPr id="15" name="图片 14" title=""/>
          <p:cNvPicPr>
            <a:picLocks noChangeAspect="1"/>
          </p:cNvPicPr>
          <p:nvPr/>
        </p:nvPicPr>
        <p:blipFill>
          <a:blip r:embed="rId3"/>
          <a:stretch>
            <a:fillRect/>
          </a:stretch>
        </p:blipFill>
        <p:spPr>
          <a:xfrm>
            <a:off x="9918126" y="3561839"/>
            <a:ext cx="940085" cy="442683"/>
          </a:xfrm>
          <a:prstGeom prst="rect">
            <a:avLst/>
          </a:prstGeom>
          <a:solidFill>
            <a:srgbClr val="F5F5F5"/>
          </a:solidFill>
          <a:ln>
            <a:noFill/>
          </a:ln>
        </p:spPr>
      </p:pic>
      <p:pic>
        <p:nvPicPr>
          <p:cNvPr id="16" name="图片 15" title=""/>
          <p:cNvPicPr>
            <a:picLocks noChangeAspect="1"/>
          </p:cNvPicPr>
          <p:nvPr/>
        </p:nvPicPr>
        <p:blipFill>
          <a:blip r:embed="rId3"/>
          <a:stretch>
            <a:fillRect/>
          </a:stretch>
        </p:blipFill>
        <p:spPr>
          <a:xfrm>
            <a:off x="4633137" y="4248420"/>
            <a:ext cx="940085" cy="442683"/>
          </a:xfrm>
          <a:prstGeom prst="rect">
            <a:avLst/>
          </a:prstGeom>
          <a:solidFill>
            <a:srgbClr val="F5F5F5"/>
          </a:solidFill>
          <a:ln>
            <a:noFill/>
          </a:ln>
        </p:spPr>
      </p:pic>
      <p:pic>
        <p:nvPicPr>
          <p:cNvPr id="17" name="图片 16" title=""/>
          <p:cNvPicPr>
            <a:picLocks noChangeAspect="1"/>
          </p:cNvPicPr>
          <p:nvPr/>
        </p:nvPicPr>
        <p:blipFill>
          <a:blip r:embed="rId3"/>
          <a:stretch>
            <a:fillRect/>
          </a:stretch>
        </p:blipFill>
        <p:spPr>
          <a:xfrm>
            <a:off x="9918126" y="4256040"/>
            <a:ext cx="940085" cy="442683"/>
          </a:xfrm>
          <a:prstGeom prst="rect">
            <a:avLst/>
          </a:prstGeom>
          <a:solidFill>
            <a:srgbClr val="F5F5F5"/>
          </a:solidFill>
          <a:ln>
            <a:noFill/>
          </a:ln>
        </p:spPr>
      </p:pic>
      <p:pic>
        <p:nvPicPr>
          <p:cNvPr id="18" name="图片 17" title=""/>
          <p:cNvPicPr>
            <a:picLocks noChangeAspect="1"/>
          </p:cNvPicPr>
          <p:nvPr/>
        </p:nvPicPr>
        <p:blipFill>
          <a:blip r:embed="rId3"/>
          <a:stretch>
            <a:fillRect/>
          </a:stretch>
        </p:blipFill>
        <p:spPr>
          <a:xfrm>
            <a:off x="4634407" y="4934943"/>
            <a:ext cx="940085" cy="442683"/>
          </a:xfrm>
          <a:prstGeom prst="rect">
            <a:avLst/>
          </a:prstGeom>
          <a:solidFill>
            <a:srgbClr val="F5F5F5"/>
          </a:solidFill>
          <a:ln>
            <a:noFill/>
          </a:ln>
        </p:spPr>
      </p:pic>
      <p:pic>
        <p:nvPicPr>
          <p:cNvPr id="19" name="图片 18" title=""/>
          <p:cNvPicPr>
            <a:picLocks noChangeAspect="1"/>
          </p:cNvPicPr>
          <p:nvPr/>
        </p:nvPicPr>
        <p:blipFill>
          <a:blip r:embed="rId3"/>
          <a:stretch>
            <a:fillRect/>
          </a:stretch>
        </p:blipFill>
        <p:spPr>
          <a:xfrm>
            <a:off x="9918126" y="4950183"/>
            <a:ext cx="940085" cy="442683"/>
          </a:xfrm>
          <a:prstGeom prst="rect">
            <a:avLst/>
          </a:prstGeom>
          <a:solidFill>
            <a:srgbClr val="F5F5F5"/>
          </a:solidFill>
          <a:ln>
            <a:noFill/>
          </a:ln>
        </p:spPr>
      </p:pic>
      <p:sp>
        <p:nvSpPr>
          <p:cNvPr id="20" name="矩形 19" title=""/>
          <p:cNvSpPr/>
          <p:nvPr/>
        </p:nvSpPr>
        <p:spPr>
          <a:xfrm>
            <a:off x="1234378" y="441527"/>
            <a:ext cx="7231143" cy="388620"/>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r>
              <a:rPr lang="zh-CN" altLang="en-US" sz="3200" b="1">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知识积累</a:t>
            </a:r>
          </a:p>
        </p:txBody>
      </p:sp>
      <p:grpSp>
        <p:nvGrpSpPr>
          <p:cNvPr id="21" name="组合 20" title=""/>
          <p:cNvGrpSpPr/>
          <p:nvPr userDrawn="1"/>
        </p:nvGrpSpPr>
        <p:grpSpPr>
          <a:xfrm>
            <a:off x="381000" y="272995"/>
            <a:ext cx="772160" cy="525145"/>
            <a:chOff x="7201355" y="2798675"/>
            <a:chExt cx="771985" cy="577785"/>
          </a:xfrm>
          <a:solidFill>
            <a:srgbClr val="34A471"/>
          </a:solidFill>
        </p:grpSpPr>
        <p:sp>
          <p:nvSpPr>
            <p:cNvPr id="22" name="平行四边形 21"/>
            <p:cNvSpPr/>
            <p:nvPr/>
          </p:nvSpPr>
          <p:spPr>
            <a:xfrm>
              <a:off x="7201355"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23" name="平行四边形 22"/>
            <p:cNvSpPr/>
            <p:nvPr/>
          </p:nvSpPr>
          <p:spPr>
            <a:xfrm>
              <a:off x="7387916"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24" name="平行四边形 23"/>
            <p:cNvSpPr/>
            <p:nvPr/>
          </p:nvSpPr>
          <p:spPr>
            <a:xfrm>
              <a:off x="7574477"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25" name="平行四边形 24"/>
            <p:cNvSpPr/>
            <p:nvPr/>
          </p:nvSpPr>
          <p:spPr>
            <a:xfrm>
              <a:off x="7761038"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nodeType="clickEffect">
                                  <p:stCondLst>
                                    <p:cond delay="0"/>
                                  </p:stCondLst>
                                  <p:childTnLst>
                                    <p:animEffect transition="out" filter="wipe(down)">
                                      <p:cBhvr>
                                        <p:cTn id="6" dur="500"/>
                                        <p:tgtEl>
                                          <p:spTgt spid="12"/>
                                        </p:tgtEl>
                                      </p:cBhvr>
                                    </p:animEffect>
                                    <p:set>
                                      <p:cBhvr>
                                        <p:cTn id="7" dur="1" fill="hold">
                                          <p:stCondLst>
                                            <p:cond delay="499"/>
                                          </p:stCondLst>
                                        </p:cTn>
                                        <p:tgtEl>
                                          <p:spTgt spid="12"/>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nodeType="clickEffect">
                                  <p:stCondLst>
                                    <p:cond delay="0"/>
                                  </p:stCondLst>
                                  <p:childTnLst>
                                    <p:animEffect transition="out" filter="wipe(down)">
                                      <p:cBhvr>
                                        <p:cTn id="11" dur="500"/>
                                        <p:tgtEl>
                                          <p:spTgt spid="13"/>
                                        </p:tgtEl>
                                      </p:cBhvr>
                                    </p:animEffect>
                                    <p:set>
                                      <p:cBhvr>
                                        <p:cTn id="12" dur="1" fill="hold">
                                          <p:stCondLst>
                                            <p:cond delay="499"/>
                                          </p:stCondLst>
                                        </p:cTn>
                                        <p:tgtEl>
                                          <p:spTgt spid="13"/>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22" presetClass="exit" presetSubtype="4" dur="500" fill="hold" nodeType="clickEffect">
                                  <p:stCondLst>
                                    <p:cond delay="0"/>
                                  </p:stCondLst>
                                  <p:childTnLst>
                                    <p:animEffect transition="out" filter="wipe(down)">
                                      <p:cBhvr>
                                        <p:cTn id="16" dur="500"/>
                                        <p:tgtEl>
                                          <p:spTgt spid="14"/>
                                        </p:tgtEl>
                                      </p:cBhvr>
                                    </p:animEffect>
                                    <p:set>
                                      <p:cBhvr>
                                        <p:cTn id="17" dur="1" fill="hold">
                                          <p:stCondLst>
                                            <p:cond delay="499"/>
                                          </p:stCondLst>
                                        </p:cTn>
                                        <p:tgtEl>
                                          <p:spTgt spid="14"/>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22" presetClass="exit" presetSubtype="4" dur="500" fill="hold" nodeType="clickEffect">
                                  <p:stCondLst>
                                    <p:cond delay="0"/>
                                  </p:stCondLst>
                                  <p:childTnLst>
                                    <p:animEffect transition="out" filter="wipe(down)">
                                      <p:cBhvr>
                                        <p:cTn id="21" dur="500"/>
                                        <p:tgtEl>
                                          <p:spTgt spid="15"/>
                                        </p:tgtEl>
                                      </p:cBhvr>
                                    </p:animEffect>
                                    <p:set>
                                      <p:cBhvr>
                                        <p:cTn id="22" dur="1" fill="hold">
                                          <p:stCondLst>
                                            <p:cond delay="499"/>
                                          </p:stCondLst>
                                        </p:cTn>
                                        <p:tgtEl>
                                          <p:spTgt spid="15"/>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22" presetClass="exit" presetSubtype="4" dur="500" fill="hold" nodeType="clickEffect">
                                  <p:stCondLst>
                                    <p:cond delay="0"/>
                                  </p:stCondLst>
                                  <p:childTnLst>
                                    <p:animEffect transition="out" filter="wipe(down)">
                                      <p:cBhvr>
                                        <p:cTn id="26" dur="500"/>
                                        <p:tgtEl>
                                          <p:spTgt spid="16"/>
                                        </p:tgtEl>
                                      </p:cBhvr>
                                    </p:animEffect>
                                    <p:set>
                                      <p:cBhvr>
                                        <p:cTn id="27" dur="1" fill="hold">
                                          <p:stCondLst>
                                            <p:cond delay="499"/>
                                          </p:stCondLst>
                                        </p:cTn>
                                        <p:tgtEl>
                                          <p:spTgt spid="16"/>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p:stCondLst>
                              <p:cond delay="0"/>
                            </p:stCondLst>
                            <p:childTnLst>
                              <p:par>
                                <p:cTn id="30" presetID="22" presetClass="exit" presetSubtype="4" dur="500" fill="hold" nodeType="clickEffect">
                                  <p:stCondLst>
                                    <p:cond delay="0"/>
                                  </p:stCondLst>
                                  <p:childTnLst>
                                    <p:animEffect transition="out" filter="wipe(down)">
                                      <p:cBhvr>
                                        <p:cTn id="31" dur="500"/>
                                        <p:tgtEl>
                                          <p:spTgt spid="17"/>
                                        </p:tgtEl>
                                      </p:cBhvr>
                                    </p:animEffect>
                                    <p:set>
                                      <p:cBhvr>
                                        <p:cTn id="32" dur="1" fill="hold">
                                          <p:stCondLst>
                                            <p:cond delay="499"/>
                                          </p:stCondLst>
                                        </p:cTn>
                                        <p:tgtEl>
                                          <p:spTgt spid="17"/>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p:stCondLst>
                              <p:cond delay="0"/>
                            </p:stCondLst>
                            <p:childTnLst>
                              <p:par>
                                <p:cTn id="35" presetID="22" presetClass="exit" presetSubtype="4" dur="500" fill="hold" nodeType="clickEffect">
                                  <p:stCondLst>
                                    <p:cond delay="0"/>
                                  </p:stCondLst>
                                  <p:childTnLst>
                                    <p:animEffect transition="out" filter="wipe(down)">
                                      <p:cBhvr>
                                        <p:cTn id="36" dur="500"/>
                                        <p:tgtEl>
                                          <p:spTgt spid="18"/>
                                        </p:tgtEl>
                                      </p:cBhvr>
                                    </p:animEffect>
                                    <p:set>
                                      <p:cBhvr>
                                        <p:cTn id="37" dur="1" fill="hold">
                                          <p:stCondLst>
                                            <p:cond delay="499"/>
                                          </p:stCondLst>
                                        </p:cTn>
                                        <p:tgtEl>
                                          <p:spTgt spid="18"/>
                                        </p:tgtEl>
                                        <p:attrNameLst>
                                          <p:attrName>style.visibility</p:attrName>
                                        </p:attrNameLst>
                                      </p:cBhvr>
                                      <p:to>
                                        <p:strVal val="hidden"/>
                                      </p:to>
                                    </p:set>
                                  </p:childTnLst>
                                </p:cTn>
                              </p:par>
                            </p:childTnLst>
                          </p:cTn>
                        </p:par>
                      </p:childTnLst>
                    </p:cTn>
                  </p:par>
                  <p:par>
                    <p:cTn id="38" fill="hold" nodeType="clickPar">
                      <p:stCondLst>
                        <p:cond delay="indefinite"/>
                      </p:stCondLst>
                      <p:childTnLst>
                        <p:par>
                          <p:cTn id="39" fill="hold">
                            <p:stCondLst>
                              <p:cond delay="0"/>
                            </p:stCondLst>
                            <p:childTnLst>
                              <p:par>
                                <p:cTn id="40" presetID="22" presetClass="exit" presetSubtype="4" dur="500" fill="hold" nodeType="clickEffect">
                                  <p:stCondLst>
                                    <p:cond delay="0"/>
                                  </p:stCondLst>
                                  <p:childTnLst>
                                    <p:animEffect transition="out" filter="wipe(down)">
                                      <p:cBhvr>
                                        <p:cTn id="41" dur="500"/>
                                        <p:tgtEl>
                                          <p:spTgt spid="19"/>
                                        </p:tgtEl>
                                      </p:cBhvr>
                                    </p:animEffect>
                                    <p:set>
                                      <p:cBhvr>
                                        <p:cTn id="42" dur="1" fill="hold">
                                          <p:stCondLst>
                                            <p:cond delay="4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a:spLocks noChangeAspect="1"/>
          </p:cNvSpPr>
          <p:nvPr/>
        </p:nvSpPr>
        <p:spPr>
          <a:xfrm>
            <a:off x="218440" y="999175"/>
            <a:ext cx="11430000" cy="451328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80670">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仿宋" panose="02010609060101010101" pitchFamily="49" charset="-122"/>
                <a:ea typeface="黑体" panose="02010609060101010101" pitchFamily="49" charset="-122"/>
                <a:cs typeface="Times New Roman" panose="02020603050405020304" pitchFamily="18" charset="0"/>
              </a:rPr>
              <a:t>解释下列词语</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279400">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(1)</a:t>
            </a:r>
            <a:r>
              <a:rPr lang="zh-CN" altLang="zh-CN" sz="2800">
                <a:solidFill>
                  <a:srgbClr val="000000"/>
                </a:solidFill>
                <a:latin typeface="Times New Roman" panose="02020603050405020304" pitchFamily="18" charset="0"/>
                <a:cs typeface="Times New Roman" panose="02020603050405020304" pitchFamily="18" charset="0"/>
              </a:rPr>
              <a:t>碰钉子</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比喻遭到拒绝。</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279400">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(2)</a:t>
            </a:r>
            <a:r>
              <a:rPr lang="zh-CN" altLang="zh-CN" sz="2800">
                <a:solidFill>
                  <a:srgbClr val="000000"/>
                </a:solidFill>
                <a:latin typeface="Times New Roman" panose="02020603050405020304" pitchFamily="18" charset="0"/>
                <a:cs typeface="Times New Roman" panose="02020603050405020304" pitchFamily="18" charset="0"/>
              </a:rPr>
              <a:t>礼尚往来</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在礼节上讲求有来有往。</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279400">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(3)</a:t>
            </a:r>
            <a:r>
              <a:rPr lang="zh-CN" altLang="zh-CN" sz="2800">
                <a:solidFill>
                  <a:srgbClr val="000000"/>
                </a:solidFill>
                <a:latin typeface="Times New Roman" panose="02020603050405020304" pitchFamily="18" charset="0"/>
                <a:cs typeface="Times New Roman" panose="02020603050405020304" pitchFamily="18" charset="0"/>
              </a:rPr>
              <a:t>自诩</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自夸。</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279400">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(4)</a:t>
            </a:r>
            <a:r>
              <a:rPr lang="zh-CN" altLang="zh-CN" sz="2800">
                <a:solidFill>
                  <a:srgbClr val="000000"/>
                </a:solidFill>
                <a:latin typeface="Times New Roman" panose="02020603050405020304" pitchFamily="18" charset="0"/>
                <a:cs typeface="Times New Roman" panose="02020603050405020304" pitchFamily="18" charset="0"/>
              </a:rPr>
              <a:t>冠冕</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意思是很体面</a:t>
            </a:r>
            <a:r>
              <a:rPr lang="en-US" altLang="zh-CN" sz="2800">
                <a:solidFill>
                  <a:srgbClr val="FF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有气派。</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279400">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(5)</a:t>
            </a:r>
            <a:r>
              <a:rPr lang="zh-CN" altLang="zh-CN" sz="2800">
                <a:solidFill>
                  <a:srgbClr val="000000"/>
                </a:solidFill>
                <a:latin typeface="Times New Roman" panose="02020603050405020304" pitchFamily="18" charset="0"/>
                <a:cs typeface="Times New Roman" panose="02020603050405020304" pitchFamily="18" charset="0"/>
              </a:rPr>
              <a:t>不管三七二十一</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不顾一切</a:t>
            </a:r>
            <a:r>
              <a:rPr lang="en-US" altLang="zh-CN" sz="2800">
                <a:solidFill>
                  <a:srgbClr val="FF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不问是非情由。</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279400">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(6)</a:t>
            </a:r>
            <a:r>
              <a:rPr lang="zh-CN" altLang="zh-CN" sz="2800">
                <a:solidFill>
                  <a:srgbClr val="000000"/>
                </a:solidFill>
                <a:latin typeface="Times New Roman" panose="02020603050405020304" pitchFamily="18" charset="0"/>
                <a:cs typeface="Times New Roman" panose="02020603050405020304" pitchFamily="18" charset="0"/>
              </a:rPr>
              <a:t>残羹冷炙</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吃剩的饭菜</a:t>
            </a:r>
            <a:r>
              <a:rPr lang="en-US" altLang="zh-CN" sz="2800">
                <a:solidFill>
                  <a:srgbClr val="FF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喻指权贵的施舍。</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279400">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(7)</a:t>
            </a:r>
            <a:r>
              <a:rPr lang="zh-CN" altLang="zh-CN" sz="2800">
                <a:solidFill>
                  <a:srgbClr val="000000"/>
                </a:solidFill>
                <a:latin typeface="Times New Roman" panose="02020603050405020304" pitchFamily="18" charset="0"/>
                <a:cs typeface="Times New Roman" panose="02020603050405020304" pitchFamily="18" charset="0"/>
              </a:rPr>
              <a:t>勃然大怒</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形容人大怒的样子。勃然</a:t>
            </a:r>
            <a:r>
              <a:rPr lang="en-US" altLang="zh-CN" sz="2800">
                <a:solidFill>
                  <a:srgbClr val="FF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因生气或惊慌等变脸色的样子。</a:t>
            </a:r>
            <a:endParaRPr lang="zh-CN" alt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sp>
        <p:nvSpPr>
          <p:cNvPr id="3" name="矩形 2" title=""/>
          <p:cNvSpPr/>
          <p:nvPr/>
        </p:nvSpPr>
        <p:spPr>
          <a:xfrm>
            <a:off x="2168052" y="1693853"/>
            <a:ext cx="9480388" cy="441435"/>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cxnSp>
        <p:nvCxnSpPr>
          <p:cNvPr id="4" name="直接连接符 3" title=""/>
          <p:cNvCxnSpPr/>
          <p:nvPr/>
        </p:nvCxnSpPr>
        <p:spPr>
          <a:xfrm>
            <a:off x="2179692" y="2120422"/>
            <a:ext cx="9440556" cy="0"/>
          </a:xfrm>
          <a:prstGeom prst="line">
            <a:avLst/>
          </a:prstGeom>
        </p:spPr>
        <p:style>
          <a:lnRef idx="2">
            <a:schemeClr val="dk1"/>
          </a:lnRef>
          <a:fillRef idx="0">
            <a:schemeClr val="dk1"/>
          </a:fillRef>
          <a:effectRef idx="1">
            <a:schemeClr val="dk1"/>
          </a:effectRef>
          <a:fontRef idx="minor">
            <a:schemeClr val="tx1"/>
          </a:fontRef>
        </p:style>
      </p:cxnSp>
      <p:sp>
        <p:nvSpPr>
          <p:cNvPr id="6" name="矩形 5" title=""/>
          <p:cNvSpPr/>
          <p:nvPr/>
        </p:nvSpPr>
        <p:spPr>
          <a:xfrm>
            <a:off x="2518294" y="2254962"/>
            <a:ext cx="9130145" cy="441435"/>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cxnSp>
        <p:nvCxnSpPr>
          <p:cNvPr id="7" name="直接连接符 6" title=""/>
          <p:cNvCxnSpPr/>
          <p:nvPr/>
        </p:nvCxnSpPr>
        <p:spPr>
          <a:xfrm>
            <a:off x="2528463" y="2681531"/>
            <a:ext cx="9091785" cy="0"/>
          </a:xfrm>
          <a:prstGeom prst="line">
            <a:avLst/>
          </a:prstGeom>
        </p:spPr>
        <p:style>
          <a:lnRef idx="2">
            <a:schemeClr val="dk1"/>
          </a:lnRef>
          <a:fillRef idx="0">
            <a:schemeClr val="dk1"/>
          </a:fillRef>
          <a:effectRef idx="1">
            <a:schemeClr val="dk1"/>
          </a:effectRef>
          <a:fontRef idx="minor">
            <a:schemeClr val="tx1"/>
          </a:fontRef>
        </p:style>
      </p:cxnSp>
      <p:sp>
        <p:nvSpPr>
          <p:cNvPr id="9" name="矩形 8" title=""/>
          <p:cNvSpPr/>
          <p:nvPr/>
        </p:nvSpPr>
        <p:spPr>
          <a:xfrm>
            <a:off x="1811713" y="2816071"/>
            <a:ext cx="9836727" cy="441435"/>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cxnSp>
        <p:nvCxnSpPr>
          <p:cNvPr id="10" name="直接连接符 9" title=""/>
          <p:cNvCxnSpPr/>
          <p:nvPr/>
        </p:nvCxnSpPr>
        <p:spPr>
          <a:xfrm>
            <a:off x="1824850" y="3232249"/>
            <a:ext cx="9795398" cy="0"/>
          </a:xfrm>
          <a:prstGeom prst="line">
            <a:avLst/>
          </a:prstGeom>
        </p:spPr>
        <p:style>
          <a:lnRef idx="2">
            <a:schemeClr val="dk1"/>
          </a:lnRef>
          <a:fillRef idx="0">
            <a:schemeClr val="dk1"/>
          </a:fillRef>
          <a:effectRef idx="1">
            <a:schemeClr val="dk1"/>
          </a:effectRef>
          <a:fontRef idx="minor">
            <a:schemeClr val="tx1"/>
          </a:fontRef>
        </p:style>
      </p:cxnSp>
      <p:sp>
        <p:nvSpPr>
          <p:cNvPr id="12" name="矩形 11" title=""/>
          <p:cNvSpPr/>
          <p:nvPr/>
        </p:nvSpPr>
        <p:spPr>
          <a:xfrm>
            <a:off x="1811713" y="3362315"/>
            <a:ext cx="9836727" cy="441435"/>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cxnSp>
        <p:nvCxnSpPr>
          <p:cNvPr id="13" name="直接连接符 12" title=""/>
          <p:cNvCxnSpPr/>
          <p:nvPr/>
        </p:nvCxnSpPr>
        <p:spPr>
          <a:xfrm>
            <a:off x="1824850" y="3788884"/>
            <a:ext cx="9795398" cy="0"/>
          </a:xfrm>
          <a:prstGeom prst="line">
            <a:avLst/>
          </a:prstGeom>
        </p:spPr>
        <p:style>
          <a:lnRef idx="2">
            <a:schemeClr val="dk1"/>
          </a:lnRef>
          <a:fillRef idx="0">
            <a:schemeClr val="dk1"/>
          </a:fillRef>
          <a:effectRef idx="1">
            <a:schemeClr val="dk1"/>
          </a:effectRef>
          <a:fontRef idx="minor">
            <a:schemeClr val="tx1"/>
          </a:fontRef>
        </p:style>
      </p:cxnSp>
      <p:sp>
        <p:nvSpPr>
          <p:cNvPr id="14" name="矩形 13" title=""/>
          <p:cNvSpPr/>
          <p:nvPr/>
        </p:nvSpPr>
        <p:spPr>
          <a:xfrm>
            <a:off x="3588558" y="3916544"/>
            <a:ext cx="8059882" cy="441435"/>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cxnSp>
        <p:nvCxnSpPr>
          <p:cNvPr id="15" name="直接连接符 14" title=""/>
          <p:cNvCxnSpPr/>
          <p:nvPr/>
        </p:nvCxnSpPr>
        <p:spPr>
          <a:xfrm>
            <a:off x="3594230" y="4343113"/>
            <a:ext cx="8026018" cy="0"/>
          </a:xfrm>
          <a:prstGeom prst="line">
            <a:avLst/>
          </a:prstGeom>
        </p:spPr>
        <p:style>
          <a:lnRef idx="2">
            <a:schemeClr val="dk1"/>
          </a:lnRef>
          <a:fillRef idx="0">
            <a:schemeClr val="dk1"/>
          </a:fillRef>
          <a:effectRef idx="1">
            <a:schemeClr val="dk1"/>
          </a:effectRef>
          <a:fontRef idx="minor">
            <a:schemeClr val="tx1"/>
          </a:fontRef>
        </p:style>
      </p:cxnSp>
      <p:sp>
        <p:nvSpPr>
          <p:cNvPr id="17" name="矩形 16" title=""/>
          <p:cNvSpPr/>
          <p:nvPr/>
        </p:nvSpPr>
        <p:spPr>
          <a:xfrm>
            <a:off x="2518294" y="4481164"/>
            <a:ext cx="9130145" cy="441435"/>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cxnSp>
        <p:nvCxnSpPr>
          <p:cNvPr id="18" name="直接连接符 17" title=""/>
          <p:cNvCxnSpPr/>
          <p:nvPr/>
        </p:nvCxnSpPr>
        <p:spPr>
          <a:xfrm>
            <a:off x="2528463" y="4907733"/>
            <a:ext cx="9091785" cy="0"/>
          </a:xfrm>
          <a:prstGeom prst="line">
            <a:avLst/>
          </a:prstGeom>
        </p:spPr>
        <p:style>
          <a:lnRef idx="2">
            <a:schemeClr val="dk1"/>
          </a:lnRef>
          <a:fillRef idx="0">
            <a:schemeClr val="dk1"/>
          </a:fillRef>
          <a:effectRef idx="1">
            <a:schemeClr val="dk1"/>
          </a:effectRef>
          <a:fontRef idx="minor">
            <a:schemeClr val="tx1"/>
          </a:fontRef>
        </p:style>
      </p:cxnSp>
      <p:sp>
        <p:nvSpPr>
          <p:cNvPr id="19" name="矩形 18" title=""/>
          <p:cNvSpPr/>
          <p:nvPr/>
        </p:nvSpPr>
        <p:spPr>
          <a:xfrm>
            <a:off x="2518294" y="5002344"/>
            <a:ext cx="9130145" cy="441435"/>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cxnSp>
        <p:nvCxnSpPr>
          <p:cNvPr id="20" name="直接连接符 19" title=""/>
          <p:cNvCxnSpPr/>
          <p:nvPr/>
        </p:nvCxnSpPr>
        <p:spPr>
          <a:xfrm>
            <a:off x="2528463" y="5418522"/>
            <a:ext cx="9091785"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grpId="0"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grpId="0" nodeType="clickEffect">
                                  <p:stCondLst>
                                    <p:cond delay="0"/>
                                  </p:stCondLst>
                                  <p:childTnLst>
                                    <p:animEffect transition="out" filter="wipe(down)">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22" presetClass="exit" presetSubtype="4" dur="500" fill="hold" grpId="0" nodeType="clickEffect">
                                  <p:stCondLst>
                                    <p:cond delay="0"/>
                                  </p:stCondLst>
                                  <p:childTnLst>
                                    <p:animEffect transition="out" filter="wipe(down)">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22" presetClass="exit" presetSubtype="4" dur="500" fill="hold" grpId="0" nodeType="clickEffect">
                                  <p:stCondLst>
                                    <p:cond delay="0"/>
                                  </p:stCondLst>
                                  <p:childTnLst>
                                    <p:animEffect transition="out" filter="wipe(down)">
                                      <p:cBhvr>
                                        <p:cTn id="21" dur="500"/>
                                        <p:tgtEl>
                                          <p:spTgt spid="12"/>
                                        </p:tgtEl>
                                      </p:cBhvr>
                                    </p:animEffect>
                                    <p:set>
                                      <p:cBhvr>
                                        <p:cTn id="22" dur="1" fill="hold">
                                          <p:stCondLst>
                                            <p:cond delay="499"/>
                                          </p:stCondLst>
                                        </p:cTn>
                                        <p:tgtEl>
                                          <p:spTgt spid="12"/>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22" presetClass="exit" presetSubtype="4" dur="500" fill="hold" grpId="0" nodeType="clickEffect">
                                  <p:stCondLst>
                                    <p:cond delay="0"/>
                                  </p:stCondLst>
                                  <p:childTnLst>
                                    <p:animEffect transition="out" filter="wipe(down)">
                                      <p:cBhvr>
                                        <p:cTn id="26" dur="500"/>
                                        <p:tgtEl>
                                          <p:spTgt spid="14"/>
                                        </p:tgtEl>
                                      </p:cBhvr>
                                    </p:animEffect>
                                    <p:set>
                                      <p:cBhvr>
                                        <p:cTn id="27" dur="1" fill="hold">
                                          <p:stCondLst>
                                            <p:cond delay="499"/>
                                          </p:stCondLst>
                                        </p:cTn>
                                        <p:tgtEl>
                                          <p:spTgt spid="14"/>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p:stCondLst>
                              <p:cond delay="0"/>
                            </p:stCondLst>
                            <p:childTnLst>
                              <p:par>
                                <p:cTn id="30" presetID="22" presetClass="exit" presetSubtype="4" dur="500" fill="hold" grpId="0" nodeType="clickEffect">
                                  <p:stCondLst>
                                    <p:cond delay="0"/>
                                  </p:stCondLst>
                                  <p:childTnLst>
                                    <p:animEffect transition="out" filter="wipe(down)">
                                      <p:cBhvr>
                                        <p:cTn id="31" dur="500"/>
                                        <p:tgtEl>
                                          <p:spTgt spid="17"/>
                                        </p:tgtEl>
                                      </p:cBhvr>
                                    </p:animEffect>
                                    <p:set>
                                      <p:cBhvr>
                                        <p:cTn id="32" dur="1" fill="hold">
                                          <p:stCondLst>
                                            <p:cond delay="499"/>
                                          </p:stCondLst>
                                        </p:cTn>
                                        <p:tgtEl>
                                          <p:spTgt spid="17"/>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p:stCondLst>
                              <p:cond delay="0"/>
                            </p:stCondLst>
                            <p:childTnLst>
                              <p:par>
                                <p:cTn id="35" presetID="22" presetClass="exit" presetSubtype="4" dur="500" fill="hold" grpId="0" nodeType="clickEffect">
                                  <p:stCondLst>
                                    <p:cond delay="0"/>
                                  </p:stCondLst>
                                  <p:childTnLst>
                                    <p:animEffect transition="out" filter="wipe(down)">
                                      <p:cBhvr>
                                        <p:cTn id="36" dur="500"/>
                                        <p:tgtEl>
                                          <p:spTgt spid="19"/>
                                        </p:tgtEl>
                                      </p:cBhvr>
                                    </p:animEffect>
                                    <p:set>
                                      <p:cBhvr>
                                        <p:cTn id="37" dur="1" fill="hold">
                                          <p:stCondLst>
                                            <p:cond delay="4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9" grpId="0"/>
      <p:bldP spid="12" grpId="0"/>
      <p:bldP spid="14" grpId="0"/>
      <p:bldP spid="17" grpId="0"/>
      <p:bldP spid="1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a:spLocks noChangeAspect="1"/>
          </p:cNvSpPr>
          <p:nvPr/>
        </p:nvSpPr>
        <p:spPr>
          <a:xfrm>
            <a:off x="381000" y="1182290"/>
            <a:ext cx="11430000" cy="4494115"/>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11200" fontAlgn="auto">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3</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仿宋" panose="02010609060101010101" pitchFamily="49" charset="-122"/>
                <a:ea typeface="黑体" panose="02010609060101010101" pitchFamily="49" charset="-122"/>
                <a:cs typeface="Times New Roman" panose="02020603050405020304" pitchFamily="18" charset="0"/>
              </a:rPr>
              <a:t>辨析下列词语的用法</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未免</a:t>
            </a:r>
            <a:r>
              <a:rPr lang="zh-CN" altLang="zh-CN" sz="2800">
                <a:solidFill>
                  <a:srgbClr val="000000"/>
                </a:solid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不免</a:t>
            </a:r>
          </a:p>
          <a:p>
            <a:pPr indent="711200" fontAlgn="auto">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cs typeface="Times New Roman" panose="02020603050405020304" pitchFamily="18" charset="0"/>
              </a:rPr>
              <a:t>辨析</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两者都是副词。</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未免</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不能不说是</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表示不以为然</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用来缓和句子的语气</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含有委婉批评的意味。</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不免</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是</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免不了</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之意</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用来加强句子的语气</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表示某种结果在客观上不可避免。</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cs typeface="Times New Roman" panose="02020603050405020304" pitchFamily="18" charset="0"/>
              </a:rPr>
              <a:t>例句</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宋体" panose="02010600030101010101" pitchFamily="2" charset="-122"/>
              </a:rPr>
              <a:t>①</a:t>
            </a:r>
            <a:r>
              <a:rPr lang="zh-CN" altLang="zh-CN" sz="2800">
                <a:solidFill>
                  <a:srgbClr val="000000"/>
                </a:solidFill>
                <a:latin typeface="Times New Roman" panose="02020603050405020304" pitchFamily="18" charset="0"/>
                <a:cs typeface="Times New Roman" panose="02020603050405020304" pitchFamily="18" charset="0"/>
              </a:rPr>
              <a:t>你的顾虑</a:t>
            </a:r>
            <a:r>
              <a:rPr lang="zh-CN" altLang="zh-CN" sz="2800">
                <a:solidFill>
                  <a:srgbClr val="FF0000"/>
                </a:solidFill>
                <a:latin typeface="Times New Roman" panose="02020603050405020304" pitchFamily="18" charset="0"/>
                <a:cs typeface="Times New Roman" panose="02020603050405020304" pitchFamily="18" charset="0"/>
              </a:rPr>
              <a:t>未免</a:t>
            </a:r>
            <a:r>
              <a:rPr lang="zh-CN" altLang="zh-CN" sz="2800">
                <a:solidFill>
                  <a:srgbClr val="000000"/>
                </a:solidFill>
                <a:latin typeface="Times New Roman" panose="02020603050405020304" pitchFamily="18" charset="0"/>
                <a:cs typeface="Times New Roman" panose="02020603050405020304" pitchFamily="18" charset="0"/>
              </a:rPr>
              <a:t>多了些。</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cs typeface="宋体" panose="02010600030101010101" pitchFamily="2" charset="-122"/>
              </a:rPr>
              <a:t>②</a:t>
            </a:r>
            <a:r>
              <a:rPr lang="zh-CN" altLang="zh-CN" sz="2800">
                <a:solidFill>
                  <a:srgbClr val="000000"/>
                </a:solidFill>
                <a:latin typeface="Times New Roman" panose="02020603050405020304" pitchFamily="18" charset="0"/>
                <a:cs typeface="Times New Roman" panose="02020603050405020304" pitchFamily="18" charset="0"/>
              </a:rPr>
              <a:t>明明感到生活之</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重</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的人却要追逐</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轻</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的生活姿态</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FF0000"/>
                </a:solidFill>
                <a:latin typeface="Times New Roman" panose="02020603050405020304" pitchFamily="18" charset="0"/>
                <a:cs typeface="Times New Roman" panose="02020603050405020304" pitchFamily="18" charset="0"/>
              </a:rPr>
              <a:t>不免</a:t>
            </a:r>
            <a:r>
              <a:rPr lang="zh-CN" altLang="zh-CN" sz="2800">
                <a:solidFill>
                  <a:srgbClr val="000000"/>
                </a:solidFill>
                <a:latin typeface="Times New Roman" panose="02020603050405020304" pitchFamily="18" charset="0"/>
                <a:cs typeface="Times New Roman" panose="02020603050405020304" pitchFamily="18" charset="0"/>
              </a:rPr>
              <a:t>要付出更多的代价。</a:t>
            </a:r>
            <a:endParaRPr lang="zh-CN" alt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pic>
        <p:nvPicPr>
          <p:cNvPr id="3" name="图片 2" title=""/>
          <p:cNvPicPr>
            <a:picLocks noChangeAspect="1"/>
          </p:cNvPicPr>
          <p:nvPr/>
        </p:nvPicPr>
        <p:blipFill>
          <a:blip r:embed="rId2"/>
          <a:stretch>
            <a:fillRect/>
          </a:stretch>
        </p:blipFill>
        <p:spPr>
          <a:xfrm>
            <a:off x="3765149" y="4081573"/>
            <a:ext cx="705869" cy="442683"/>
          </a:xfrm>
          <a:prstGeom prst="rect">
            <a:avLst/>
          </a:prstGeom>
          <a:solidFill>
            <a:srgbClr val="F5F5F5"/>
          </a:solidFill>
          <a:ln>
            <a:noFill/>
          </a:ln>
        </p:spPr>
      </p:pic>
      <p:cxnSp>
        <p:nvCxnSpPr>
          <p:cNvPr id="4" name="直接连接符 3" title=""/>
          <p:cNvCxnSpPr/>
          <p:nvPr/>
        </p:nvCxnSpPr>
        <p:spPr>
          <a:xfrm>
            <a:off x="3765393" y="4509503"/>
            <a:ext cx="705626" cy="0"/>
          </a:xfrm>
          <a:prstGeom prst="line">
            <a:avLst/>
          </a:prstGeom>
        </p:spPr>
        <p:style>
          <a:lnRef idx="1">
            <a:schemeClr val="dk1"/>
          </a:lnRef>
          <a:fillRef idx="0">
            <a:schemeClr val="dk1"/>
          </a:fillRef>
          <a:effectRef idx="0">
            <a:schemeClr val="dk1"/>
          </a:effectRef>
          <a:fontRef idx="minor">
            <a:schemeClr val="tx1"/>
          </a:fontRef>
        </p:style>
      </p:cxnSp>
      <p:pic>
        <p:nvPicPr>
          <p:cNvPr id="5" name="图片 4" title=""/>
          <p:cNvPicPr>
            <a:picLocks noChangeAspect="1"/>
          </p:cNvPicPr>
          <p:nvPr/>
        </p:nvPicPr>
        <p:blipFill>
          <a:blip r:embed="rId2"/>
          <a:stretch>
            <a:fillRect/>
          </a:stretch>
        </p:blipFill>
        <p:spPr>
          <a:xfrm>
            <a:off x="9375374" y="4643316"/>
            <a:ext cx="705869" cy="442683"/>
          </a:xfrm>
          <a:prstGeom prst="rect">
            <a:avLst/>
          </a:prstGeom>
          <a:solidFill>
            <a:srgbClr val="F5F5F5"/>
          </a:solidFill>
          <a:ln>
            <a:noFill/>
          </a:ln>
        </p:spPr>
      </p:pic>
      <p:cxnSp>
        <p:nvCxnSpPr>
          <p:cNvPr id="6" name="直接连接符 5" title=""/>
          <p:cNvCxnSpPr/>
          <p:nvPr/>
        </p:nvCxnSpPr>
        <p:spPr>
          <a:xfrm>
            <a:off x="9386009" y="5060855"/>
            <a:ext cx="705626" cy="0"/>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nodeType="clickEffect">
                                  <p:stCondLst>
                                    <p:cond delay="0"/>
                                  </p:stCondLst>
                                  <p:childTnLst>
                                    <p:animEffect transition="out" filter="wipe(down)">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a:spLocks noChangeAspect="1"/>
          </p:cNvSpPr>
          <p:nvPr/>
        </p:nvSpPr>
        <p:spPr>
          <a:xfrm>
            <a:off x="381000" y="1452794"/>
            <a:ext cx="11430000" cy="395313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11200" fontAlgn="auto">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故弄玄虚</a:t>
            </a:r>
            <a:r>
              <a:rPr lang="zh-CN" altLang="zh-CN" sz="2800">
                <a:solidFill>
                  <a:srgbClr val="000000"/>
                </a:solid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rPr>
              <a:t>弄虚作假</a:t>
            </a:r>
          </a:p>
          <a:p>
            <a:pPr indent="711200" fontAlgn="auto">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cs typeface="Times New Roman" panose="02020603050405020304" pitchFamily="18" charset="0"/>
              </a:rPr>
              <a:t>辨析</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两者都有</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使用一定的手法欺骗人</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的意思</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但词义的侧重点不同。</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故弄玄虚</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指故意玩弄使人迷惑的花招儿</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多用在书面语中。</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弄虚作假</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指耍花招儿</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欺骗人。前者侧重</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使人迷惑</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后者侧重</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欺骗</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cs typeface="Times New Roman" panose="02020603050405020304" pitchFamily="18" charset="0"/>
              </a:rPr>
              <a:t>例句</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宋体" panose="02010600030101010101" pitchFamily="2" charset="-122"/>
              </a:rPr>
              <a:t>①</a:t>
            </a:r>
            <a:r>
              <a:rPr lang="zh-CN" altLang="zh-CN" sz="2800">
                <a:solidFill>
                  <a:srgbClr val="000000"/>
                </a:solidFill>
                <a:latin typeface="Times New Roman" panose="02020603050405020304" pitchFamily="18" charset="0"/>
                <a:cs typeface="Times New Roman" panose="02020603050405020304" pitchFamily="18" charset="0"/>
              </a:rPr>
              <a:t>鲁迅先生时常为民请命</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对那些</a:t>
            </a:r>
            <a:r>
              <a:rPr lang="zh-CN" altLang="zh-CN" sz="2800">
                <a:solidFill>
                  <a:srgbClr val="FF0000"/>
                </a:solidFill>
                <a:latin typeface="Times New Roman" panose="02020603050405020304" pitchFamily="18" charset="0"/>
                <a:cs typeface="Times New Roman" panose="02020603050405020304" pitchFamily="18" charset="0"/>
              </a:rPr>
              <a:t>故弄玄虚</a:t>
            </a:r>
            <a:r>
              <a:rPr lang="zh-CN" altLang="zh-CN" sz="2800">
                <a:solidFill>
                  <a:srgbClr val="000000"/>
                </a:solidFill>
                <a:latin typeface="Times New Roman" panose="02020603050405020304" pitchFamily="18" charset="0"/>
                <a:cs typeface="Times New Roman" panose="02020603050405020304" pitchFamily="18" charset="0"/>
              </a:rPr>
              <a:t>、诓骗民众的御用文人进行无情的抨击。</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cs typeface="宋体" panose="02010600030101010101" pitchFamily="2" charset="-122"/>
              </a:rPr>
              <a:t>②</a:t>
            </a:r>
            <a:r>
              <a:rPr lang="zh-CN" altLang="zh-CN" sz="2800">
                <a:solidFill>
                  <a:srgbClr val="000000"/>
                </a:solidFill>
                <a:latin typeface="Times New Roman" panose="02020603050405020304" pitchFamily="18" charset="0"/>
                <a:cs typeface="Times New Roman" panose="02020603050405020304" pitchFamily="18" charset="0"/>
              </a:rPr>
              <a:t>我们提倡实事求是</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反对在工作中</a:t>
            </a:r>
            <a:r>
              <a:rPr lang="zh-CN" altLang="zh-CN" sz="2800">
                <a:solidFill>
                  <a:srgbClr val="FF0000"/>
                </a:solidFill>
                <a:latin typeface="Times New Roman" panose="02020603050405020304" pitchFamily="18" charset="0"/>
                <a:cs typeface="Times New Roman" panose="02020603050405020304" pitchFamily="18" charset="0"/>
              </a:rPr>
              <a:t>弄虚作假</a:t>
            </a:r>
            <a:r>
              <a:rPr lang="zh-CN" altLang="zh-CN" sz="280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pic>
        <p:nvPicPr>
          <p:cNvPr id="3" name="图片 2" title=""/>
          <p:cNvPicPr>
            <a:picLocks noChangeAspect="1"/>
          </p:cNvPicPr>
          <p:nvPr/>
        </p:nvPicPr>
        <p:blipFill>
          <a:blip r:embed="rId2"/>
          <a:stretch>
            <a:fillRect/>
          </a:stretch>
        </p:blipFill>
        <p:spPr>
          <a:xfrm>
            <a:off x="7061434" y="3804057"/>
            <a:ext cx="1411257" cy="447110"/>
          </a:xfrm>
          <a:prstGeom prst="rect">
            <a:avLst/>
          </a:prstGeom>
          <a:solidFill>
            <a:srgbClr val="F5F5F5"/>
          </a:solidFill>
          <a:ln>
            <a:noFill/>
          </a:ln>
        </p:spPr>
      </p:pic>
      <p:cxnSp>
        <p:nvCxnSpPr>
          <p:cNvPr id="4" name="直接连接符 3" title=""/>
          <p:cNvCxnSpPr/>
          <p:nvPr/>
        </p:nvCxnSpPr>
        <p:spPr>
          <a:xfrm>
            <a:off x="7061680" y="4234201"/>
            <a:ext cx="1410771" cy="0"/>
          </a:xfrm>
          <a:prstGeom prst="line">
            <a:avLst/>
          </a:prstGeom>
        </p:spPr>
        <p:style>
          <a:lnRef idx="1">
            <a:schemeClr val="dk1"/>
          </a:lnRef>
          <a:fillRef idx="0">
            <a:schemeClr val="dk1"/>
          </a:fillRef>
          <a:effectRef idx="0">
            <a:schemeClr val="dk1"/>
          </a:effectRef>
          <a:fontRef idx="minor">
            <a:schemeClr val="tx1"/>
          </a:fontRef>
        </p:style>
      </p:cxnSp>
      <p:pic>
        <p:nvPicPr>
          <p:cNvPr id="6" name="图片 5" title=""/>
          <p:cNvPicPr>
            <a:picLocks noChangeAspect="1"/>
          </p:cNvPicPr>
          <p:nvPr/>
        </p:nvPicPr>
        <p:blipFill>
          <a:blip r:embed="rId2"/>
          <a:stretch>
            <a:fillRect/>
          </a:stretch>
        </p:blipFill>
        <p:spPr>
          <a:xfrm>
            <a:off x="6608376" y="4904528"/>
            <a:ext cx="1425370" cy="451581"/>
          </a:xfrm>
          <a:prstGeom prst="rect">
            <a:avLst/>
          </a:prstGeom>
          <a:solidFill>
            <a:srgbClr val="F5F5F5"/>
          </a:solidFill>
          <a:ln>
            <a:noFill/>
          </a:ln>
        </p:spPr>
      </p:pic>
      <p:cxnSp>
        <p:nvCxnSpPr>
          <p:cNvPr id="7" name="直接连接符 6" title=""/>
          <p:cNvCxnSpPr/>
          <p:nvPr/>
        </p:nvCxnSpPr>
        <p:spPr>
          <a:xfrm>
            <a:off x="6608625" y="5336907"/>
            <a:ext cx="1424879" cy="0"/>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xit" presetSubtype="4" dur="500" fill="hold" nodeType="clickEffect">
                                  <p:stCondLst>
                                    <p:cond delay="0"/>
                                  </p:stCondLst>
                                  <p:childTnLst>
                                    <p:animEffect transition="out" filter="wipe(down)">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22" presetClass="exit" presetSubtype="4" dur="500" fill="hold" nodeType="clickEffect">
                                  <p:stCondLst>
                                    <p:cond delay="0"/>
                                  </p:stCondLst>
                                  <p:childTnLst>
                                    <p:animEffect transition="out" filter="wipe(down)">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5" title=""/>
          <p:cNvSpPr>
            <a:spLocks noChangeArrowheads="1"/>
          </p:cNvSpPr>
          <p:nvPr/>
        </p:nvSpPr>
        <p:spPr bwMode="auto">
          <a:xfrm>
            <a:off x="1737452" y="2294334"/>
            <a:ext cx="8703138" cy="2243931"/>
          </a:xfrm>
          <a:prstGeom prst="rect">
            <a:avLst/>
          </a:prstGeom>
          <a:noFill/>
          <a:ln w="38100" cap="flat">
            <a:solidFill>
              <a:srgbClr val="3D735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 name="文本框 2" title=""/>
          <p:cNvSpPr txBox="1"/>
          <p:nvPr/>
        </p:nvSpPr>
        <p:spPr>
          <a:xfrm>
            <a:off x="3720490" y="3062356"/>
            <a:ext cx="6605800"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spc="100">
                <a:latin typeface="黑体" panose="02010609060101010101" pitchFamily="49" charset="-122"/>
                <a:ea typeface="黑体" panose="02010609060101010101" pitchFamily="49" charset="-122"/>
                <a:cs typeface="Arial" pitchFamily="34" charset="0"/>
                <a:sym typeface="+mn-lt"/>
              </a:rPr>
              <a:t>研习讨论与鉴赏</a:t>
            </a:r>
          </a:p>
        </p:txBody>
      </p:sp>
      <p:grpSp>
        <p:nvGrpSpPr>
          <p:cNvPr id="21" name="组合 20" title=""/>
          <p:cNvGrpSpPr/>
          <p:nvPr/>
        </p:nvGrpSpPr>
        <p:grpSpPr>
          <a:xfrm>
            <a:off x="2645059" y="2844096"/>
            <a:ext cx="890916" cy="1144406"/>
            <a:chOff x="2760629" y="2526596"/>
            <a:chExt cx="890916" cy="1144406"/>
          </a:xfrm>
        </p:grpSpPr>
        <p:sp>
          <p:nvSpPr>
            <p:cNvPr id="4" name="圆角矩形 3"/>
            <p:cNvSpPr/>
            <p:nvPr/>
          </p:nvSpPr>
          <p:spPr>
            <a:xfrm rot="2700000">
              <a:off x="2760629" y="2526596"/>
              <a:ext cx="890916" cy="890916"/>
            </a:xfrm>
            <a:prstGeom prst="roundRect">
              <a:avLst>
                <a:gd name="adj" fmla="val 12535"/>
              </a:avLst>
            </a:prstGeom>
            <a:solidFill>
              <a:srgbClr val="D9827B"/>
            </a:solidFill>
            <a:ln w="22225">
              <a:solidFill>
                <a:srgbClr val="FCFCFC"/>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5" name="圆角矩形 4"/>
            <p:cNvSpPr/>
            <p:nvPr/>
          </p:nvSpPr>
          <p:spPr>
            <a:xfrm rot="2700000">
              <a:off x="2760629" y="2780086"/>
              <a:ext cx="890916" cy="890916"/>
            </a:xfrm>
            <a:prstGeom prst="roundRect">
              <a:avLst>
                <a:gd name="adj" fmla="val 12535"/>
              </a:avLst>
            </a:prstGeom>
            <a:gradFill>
              <a:gsLst>
                <a:gs pos="92000">
                  <a:srgbClr val="FAFCFB"/>
                </a:gs>
                <a:gs pos="15000">
                  <a:srgbClr val="CDCED0"/>
                </a:gs>
              </a:gsLst>
              <a:lin ang="2700000" scaled="1"/>
            </a:gradFill>
            <a:ln w="22225">
              <a:gradFill>
                <a:gsLst>
                  <a:gs pos="36000">
                    <a:srgbClr val="FCFCFC"/>
                  </a:gs>
                  <a:gs pos="71000">
                    <a:srgbClr val="FAFCFB"/>
                  </a:gs>
                </a:gsLst>
                <a:lin ang="3000000" scaled="0"/>
              </a:gra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grpSp>
      <p:grpSp>
        <p:nvGrpSpPr>
          <p:cNvPr id="6" name="组合 5" title=""/>
          <p:cNvGrpSpPr/>
          <p:nvPr/>
        </p:nvGrpSpPr>
        <p:grpSpPr>
          <a:xfrm>
            <a:off x="0" y="0"/>
            <a:ext cx="5279877" cy="2358512"/>
            <a:chExt cx="5279877" cy="2358512"/>
          </a:xfrm>
        </p:grpSpPr>
        <p:cxnSp>
          <p:nvCxnSpPr>
            <p:cNvPr id="7" name="直接连接符 6"/>
            <p:cNvCxnSpPr/>
            <p:nvPr/>
          </p:nvCxnSpPr>
          <p:spPr>
            <a:xfrm flipH="1">
              <a:off x="0" y="1526256"/>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8" name="组合 7"/>
            <p:cNvGrpSpPr/>
            <p:nvPr/>
          </p:nvGrpSpPr>
          <p:grpSpPr>
            <a:xfrm rot="2568293">
              <a:off x="3613219" y="485528"/>
              <a:ext cx="122859" cy="173836"/>
              <a:chOff x="2899932" y="286608"/>
              <a:chExt cx="373440" cy="748067"/>
            </a:xfrm>
            <a:solidFill>
              <a:srgbClr val="FFC000"/>
            </a:solidFill>
          </p:grpSpPr>
          <p:sp>
            <p:nvSpPr>
              <p:cNvPr id="19"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sp>
            <p:nvSpPr>
              <p:cNvPr id="20"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grpSp>
        <p:grpSp>
          <p:nvGrpSpPr>
            <p:cNvPr id="9" name="组合 8"/>
            <p:cNvGrpSpPr/>
            <p:nvPr/>
          </p:nvGrpSpPr>
          <p:grpSpPr>
            <a:xfrm rot="9432564">
              <a:off x="3628846" y="1610197"/>
              <a:ext cx="103902" cy="147013"/>
              <a:chOff x="2899932" y="286608"/>
              <a:chExt cx="373440" cy="748067"/>
            </a:xfrm>
            <a:solidFill>
              <a:srgbClr val="D9827B"/>
            </a:solidFill>
          </p:grpSpPr>
          <p:sp>
            <p:nvSpPr>
              <p:cNvPr id="17"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sp>
            <p:nvSpPr>
              <p:cNvPr id="18"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grpSp>
        <p:grpSp>
          <p:nvGrpSpPr>
            <p:cNvPr id="10" name="组合 9"/>
            <p:cNvGrpSpPr/>
            <p:nvPr/>
          </p:nvGrpSpPr>
          <p:grpSpPr>
            <a:xfrm rot="18900000">
              <a:off x="1125321" y="744329"/>
              <a:ext cx="124284" cy="175853"/>
              <a:chOff x="2899932" y="286608"/>
              <a:chExt cx="373440" cy="748067"/>
            </a:xfrm>
            <a:solidFill>
              <a:srgbClr val="3D7351"/>
            </a:solidFill>
          </p:grpSpPr>
          <p:sp>
            <p:nvSpPr>
              <p:cNvPr id="15"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sp>
            <p:nvSpPr>
              <p:cNvPr id="16"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grpSp>
        <p:cxnSp>
          <p:nvCxnSpPr>
            <p:cNvPr id="11" name="直接连接符 10"/>
            <p:cNvCxnSpPr/>
            <p:nvPr/>
          </p:nvCxnSpPr>
          <p:spPr>
            <a:xfrm flipH="1">
              <a:off x="3951348" y="0"/>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12" name="组合 11"/>
            <p:cNvGrpSpPr/>
            <p:nvPr/>
          </p:nvGrpSpPr>
          <p:grpSpPr>
            <a:xfrm rot="6975246">
              <a:off x="4126861" y="1304244"/>
              <a:ext cx="47134" cy="66691"/>
              <a:chOff x="2899932" y="286608"/>
              <a:chExt cx="373440" cy="748067"/>
            </a:xfrm>
          </p:grpSpPr>
          <p:sp>
            <p:nvSpPr>
              <p:cNvPr id="13"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solidFill>
                <a:srgbClr val="8FC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sp>
            <p:nvSpPr>
              <p:cNvPr id="14"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solidFill>
                <a:srgbClr val="00C8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grpSp>
      </p:grpSp>
      <p:sp>
        <p:nvSpPr>
          <p:cNvPr id="22" name="Rectangle 5" title=""/>
          <p:cNvSpPr>
            <a:spLocks noChangeArrowheads="1"/>
          </p:cNvSpPr>
          <p:nvPr/>
        </p:nvSpPr>
        <p:spPr bwMode="auto">
          <a:xfrm>
            <a:off x="1865630" y="2453924"/>
            <a:ext cx="8460660" cy="1965675"/>
          </a:xfrm>
          <a:prstGeom prst="rect">
            <a:avLst/>
          </a:prstGeom>
          <a:noFill/>
          <a:ln w="38100" cap="flat">
            <a:solidFill>
              <a:srgbClr val="3D735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nvGrpSpPr>
          <p:cNvPr id="23" name="组合 22" title=""/>
          <p:cNvGrpSpPr/>
          <p:nvPr/>
        </p:nvGrpSpPr>
        <p:grpSpPr>
          <a:xfrm>
            <a:off x="6912123" y="4471125"/>
            <a:ext cx="5279877" cy="2358512"/>
            <a:chExt cx="5279877" cy="2358512"/>
          </a:xfrm>
        </p:grpSpPr>
        <p:cxnSp>
          <p:nvCxnSpPr>
            <p:cNvPr id="24" name="直接连接符 23"/>
            <p:cNvCxnSpPr/>
            <p:nvPr/>
          </p:nvCxnSpPr>
          <p:spPr>
            <a:xfrm flipH="1">
              <a:off x="0" y="1526256"/>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25" name="组合 24"/>
            <p:cNvGrpSpPr/>
            <p:nvPr/>
          </p:nvGrpSpPr>
          <p:grpSpPr>
            <a:xfrm rot="2568293">
              <a:off x="3613219" y="485528"/>
              <a:ext cx="122859" cy="173836"/>
              <a:chOff x="2899932" y="286608"/>
              <a:chExt cx="373440" cy="748067"/>
            </a:xfrm>
            <a:solidFill>
              <a:srgbClr val="FFC000"/>
            </a:solidFill>
          </p:grpSpPr>
          <p:sp>
            <p:nvSpPr>
              <p:cNvPr id="36"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sp>
            <p:nvSpPr>
              <p:cNvPr id="37"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grpSp>
        <p:grpSp>
          <p:nvGrpSpPr>
            <p:cNvPr id="26" name="组合 25"/>
            <p:cNvGrpSpPr/>
            <p:nvPr/>
          </p:nvGrpSpPr>
          <p:grpSpPr>
            <a:xfrm rot="9432564">
              <a:off x="3628846" y="1610197"/>
              <a:ext cx="103902" cy="147013"/>
              <a:chOff x="2899932" y="286608"/>
              <a:chExt cx="373440" cy="748067"/>
            </a:xfrm>
            <a:solidFill>
              <a:srgbClr val="D9827B"/>
            </a:solidFill>
          </p:grpSpPr>
          <p:sp>
            <p:nvSpPr>
              <p:cNvPr id="34"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sp>
            <p:nvSpPr>
              <p:cNvPr id="35"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grpSp>
        <p:grpSp>
          <p:nvGrpSpPr>
            <p:cNvPr id="27" name="组合 26"/>
            <p:cNvGrpSpPr/>
            <p:nvPr/>
          </p:nvGrpSpPr>
          <p:grpSpPr>
            <a:xfrm rot="18900000">
              <a:off x="1125321" y="744329"/>
              <a:ext cx="124284" cy="175853"/>
              <a:chOff x="2899932" y="286608"/>
              <a:chExt cx="373440" cy="748067"/>
            </a:xfrm>
            <a:solidFill>
              <a:srgbClr val="3D7351"/>
            </a:solidFill>
          </p:grpSpPr>
          <p:sp>
            <p:nvSpPr>
              <p:cNvPr id="32"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sp>
            <p:nvSpPr>
              <p:cNvPr id="33"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grpSp>
        <p:cxnSp>
          <p:nvCxnSpPr>
            <p:cNvPr id="28" name="直接连接符 27"/>
            <p:cNvCxnSpPr/>
            <p:nvPr/>
          </p:nvCxnSpPr>
          <p:spPr>
            <a:xfrm flipH="1">
              <a:off x="3951348" y="0"/>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rot="6975246">
              <a:off x="4126861" y="1304244"/>
              <a:ext cx="47134" cy="66691"/>
              <a:chOff x="2899932" y="286608"/>
              <a:chExt cx="373440" cy="748067"/>
            </a:xfrm>
          </p:grpSpPr>
          <p:sp>
            <p:nvSpPr>
              <p:cNvPr id="30"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solidFill>
                <a:srgbClr val="8FC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sp>
            <p:nvSpPr>
              <p:cNvPr id="31"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solidFill>
                <a:srgbClr val="00C8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solidFill>
                    <a:prstClr val="white"/>
                  </a:solidFill>
                  <a:cs typeface="仿宋" panose="02010609060101010101" pitchFamily="49" charset="-122"/>
                </a:endParaRPr>
              </a:p>
            </p:txBody>
          </p:sp>
        </p:gr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a:spLocks noChangeAspect="1"/>
          </p:cNvSpPr>
          <p:nvPr/>
        </p:nvSpPr>
        <p:spPr>
          <a:xfrm>
            <a:off x="381000" y="1003825"/>
            <a:ext cx="11430000" cy="547751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11200" fontAlgn="auto">
              <a:lnSpc>
                <a:spcPct val="125000"/>
              </a:lnSpc>
              <a:spcAft>
                <a:spcPct val="0"/>
              </a:spcAft>
              <a:tabLst>
                <a:tab pos="1188085"/>
                <a:tab pos="2163445"/>
                <a:tab pos="3142615"/>
                <a:tab pos="4190365"/>
              </a:tabLst>
            </a:pPr>
            <a:r>
              <a:rPr lang="zh-CN" altLang="zh-CN" sz="2800">
                <a:solidFill>
                  <a:srgbClr val="000000"/>
                </a:solidFill>
                <a:latin typeface="仿宋" panose="02010609060101010101" pitchFamily="49" charset="-122"/>
                <a:ea typeface="黑体" panose="02010609060101010101" pitchFamily="49" charset="-122"/>
                <a:cs typeface="Times New Roman" panose="02020603050405020304" pitchFamily="18" charset="0"/>
              </a:rPr>
              <a:t>【任务一】</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 </a:t>
            </a:r>
            <a:r>
              <a:rPr lang="zh-CN" altLang="zh-CN" sz="2800">
                <a:solidFill>
                  <a:srgbClr val="000000"/>
                </a:solidFill>
                <a:latin typeface="仿宋" panose="02010609060101010101" pitchFamily="49" charset="-122"/>
                <a:ea typeface="黑体" panose="02010609060101010101" pitchFamily="49" charset="-122"/>
                <a:cs typeface="Times New Roman" panose="02020603050405020304" pitchFamily="18" charset="0"/>
              </a:rPr>
              <a:t>把握作者的观点态度</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25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闭关主义</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的做法是什么</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为什么行不通</a:t>
            </a:r>
            <a:r>
              <a:rPr lang="en-US" altLang="zh-CN" sz="280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25000"/>
              </a:lnSpc>
              <a:spcAft>
                <a:spcPct val="0"/>
              </a:spcAft>
              <a:tabLst>
                <a:tab pos="1188085"/>
                <a:tab pos="2163445"/>
                <a:tab pos="3142615"/>
                <a:tab pos="4190365"/>
              </a:tabLst>
            </a:pPr>
            <a:r>
              <a:rPr lang="zh-CN" altLang="zh-CN" sz="2800">
                <a:solidFill>
                  <a:srgbClr val="FF0000"/>
                </a:solidFill>
                <a:latin typeface="仿宋" panose="02010609060101010101" pitchFamily="49" charset="-122"/>
                <a:ea typeface="黑体" panose="02010609060101010101" pitchFamily="49" charset="-122"/>
                <a:cs typeface="Times New Roman" panose="02020603050405020304" pitchFamily="18" charset="0"/>
              </a:rPr>
              <a:t>参考答案</a:t>
            </a:r>
            <a:r>
              <a:rPr lang="en-US" altLang="zh-CN" sz="2800">
                <a:solidFill>
                  <a:srgbClr val="FF0000"/>
                </a:solidFill>
                <a:latin typeface="仿宋" panose="02010609060101010101" pitchFamily="49" charset="-122"/>
                <a:ea typeface="黑体" panose="02010609060101010101" pitchFamily="49" charset="-122"/>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做法是</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自己不去</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别人也不许来</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。因为</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给枪炮打破了大门</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遭到了帝国主义的武力逼迫</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又碰了一串钉子</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25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抛来</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和</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抛给</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有何区别</a:t>
            </a:r>
            <a:r>
              <a:rPr lang="en-US" altLang="zh-CN" sz="280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25000"/>
              </a:lnSpc>
              <a:spcAft>
                <a:spcPct val="0"/>
              </a:spcAft>
              <a:tabLst>
                <a:tab pos="1188085"/>
                <a:tab pos="2163445"/>
                <a:tab pos="3142615"/>
                <a:tab pos="4190365"/>
              </a:tabLst>
            </a:pPr>
            <a:r>
              <a:rPr lang="zh-CN" altLang="zh-CN" sz="2800">
                <a:solidFill>
                  <a:srgbClr val="FF0000"/>
                </a:solidFill>
                <a:latin typeface="仿宋" panose="02010609060101010101" pitchFamily="49" charset="-122"/>
                <a:ea typeface="黑体" panose="02010609060101010101" pitchFamily="49" charset="-122"/>
                <a:cs typeface="Times New Roman" panose="02020603050405020304" pitchFamily="18" charset="0"/>
              </a:rPr>
              <a:t>参考答案</a:t>
            </a:r>
            <a:r>
              <a:rPr lang="en-US" altLang="zh-CN" sz="2800">
                <a:solidFill>
                  <a:srgbClr val="FF0000"/>
                </a:solidFill>
                <a:latin typeface="仿宋" panose="02010609060101010101" pitchFamily="49" charset="-122"/>
                <a:ea typeface="黑体" panose="02010609060101010101" pitchFamily="49" charset="-122"/>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抛来</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把无用的东西抛弃掉</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或者无代价地送人或施舍</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一般不怀有什么不良的动机或目的。抛给</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有目的、带恶意地输出。</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25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3</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拿来</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的观点是在哪一段提出来的</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是从哪一段开始阐述其要旨的</a:t>
            </a:r>
            <a:r>
              <a:rPr lang="en-US" altLang="zh-CN" sz="280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latin typeface="Times New Roman" panose="02020603050405020304" pitchFamily="18" charset="0"/>
              <a:ea typeface="宋体" panose="02010600030101010101" pitchFamily="2" charset="-122"/>
              <a:cs typeface="Times New Roman" panose="02020603050405020304" pitchFamily="18" charset="0"/>
            </a:endParaRPr>
          </a:p>
          <a:p>
            <a:pPr indent="711200" fontAlgn="auto">
              <a:lnSpc>
                <a:spcPct val="125000"/>
              </a:lnSpc>
              <a:spcAft>
                <a:spcPct val="0"/>
              </a:spcAft>
              <a:tabLst>
                <a:tab pos="1188085"/>
                <a:tab pos="2163445"/>
                <a:tab pos="3142615"/>
                <a:tab pos="4190365"/>
              </a:tabLst>
            </a:pPr>
            <a:r>
              <a:rPr lang="zh-CN" altLang="zh-CN" sz="2800">
                <a:solidFill>
                  <a:srgbClr val="FF0000"/>
                </a:solidFill>
                <a:latin typeface="仿宋" panose="02010609060101010101" pitchFamily="49" charset="-122"/>
                <a:ea typeface="黑体" panose="02010609060101010101" pitchFamily="49" charset="-122"/>
                <a:cs typeface="Times New Roman" panose="02020603050405020304" pitchFamily="18" charset="0"/>
              </a:rPr>
              <a:t>参考答案</a:t>
            </a:r>
            <a:r>
              <a:rPr lang="en-US" altLang="zh-CN" sz="2800">
                <a:solidFill>
                  <a:srgbClr val="FF0000"/>
                </a:solidFill>
                <a:latin typeface="仿宋" panose="02010609060101010101" pitchFamily="49" charset="-122"/>
                <a:ea typeface="黑体" panose="02010609060101010101" pitchFamily="49" charset="-122"/>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第</a:t>
            </a:r>
            <a:r>
              <a:rPr lang="en-US" altLang="zh-CN" sz="2800">
                <a:solidFill>
                  <a:srgbClr val="000000"/>
                </a:solidFill>
                <a:latin typeface="Times New Roman" panose="02020603050405020304" pitchFamily="18" charset="0"/>
                <a:cs typeface="Times New Roman" panose="02020603050405020304" pitchFamily="18" charset="0"/>
              </a:rPr>
              <a:t>2</a:t>
            </a:r>
            <a:r>
              <a:rPr lang="zh-CN" altLang="zh-CN" sz="2800">
                <a:solidFill>
                  <a:srgbClr val="000000"/>
                </a:solidFill>
                <a:latin typeface="Times New Roman" panose="02020603050405020304" pitchFamily="18" charset="0"/>
                <a:cs typeface="Times New Roman" panose="02020603050405020304" pitchFamily="18" charset="0"/>
              </a:rPr>
              <a:t>段提出</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拿来</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后</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第</a:t>
            </a:r>
            <a:r>
              <a:rPr lang="en-US" altLang="zh-CN" sz="2800">
                <a:solidFill>
                  <a:srgbClr val="000000"/>
                </a:solidFill>
                <a:latin typeface="Times New Roman" panose="02020603050405020304" pitchFamily="18" charset="0"/>
                <a:cs typeface="Times New Roman" panose="02020603050405020304" pitchFamily="18" charset="0"/>
              </a:rPr>
              <a:t>5</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a:solidFill>
                  <a:srgbClr val="000000"/>
                </a:solidFill>
                <a:latin typeface="Times New Roman" panose="02020603050405020304" pitchFamily="18" charset="0"/>
                <a:cs typeface="Times New Roman" panose="02020603050405020304" pitchFamily="18" charset="0"/>
              </a:rPr>
              <a:t>6</a:t>
            </a:r>
            <a:r>
              <a:rPr lang="zh-CN" altLang="zh-CN" sz="2800">
                <a:solidFill>
                  <a:srgbClr val="000000"/>
                </a:solidFill>
                <a:latin typeface="Times New Roman" panose="02020603050405020304" pitchFamily="18" charset="0"/>
                <a:cs typeface="Times New Roman" panose="02020603050405020304" pitchFamily="18" charset="0"/>
              </a:rPr>
              <a:t>段再次提到</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直到第</a:t>
            </a:r>
            <a:r>
              <a:rPr lang="en-US" altLang="zh-CN" sz="2800">
                <a:solidFill>
                  <a:srgbClr val="000000"/>
                </a:solidFill>
                <a:latin typeface="Times New Roman" panose="02020603050405020304" pitchFamily="18" charset="0"/>
                <a:cs typeface="Times New Roman" panose="02020603050405020304" pitchFamily="18" charset="0"/>
              </a:rPr>
              <a:t>7</a:t>
            </a:r>
            <a:r>
              <a:rPr lang="zh-CN" altLang="zh-CN" sz="2800">
                <a:solidFill>
                  <a:srgbClr val="000000"/>
                </a:solidFill>
                <a:latin typeface="Times New Roman" panose="02020603050405020304" pitchFamily="18" charset="0"/>
                <a:cs typeface="Times New Roman" panose="02020603050405020304" pitchFamily="18" charset="0"/>
              </a:rPr>
              <a:t>段</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才开始正面阐述</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拿来主义</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这一主张。</a:t>
            </a:r>
            <a:endParaRPr lang="zh-CN" alt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sp>
        <p:nvSpPr>
          <p:cNvPr id="5" name="矩形 4" title=""/>
          <p:cNvSpPr/>
          <p:nvPr/>
        </p:nvSpPr>
        <p:spPr>
          <a:xfrm>
            <a:off x="1234378" y="441527"/>
            <a:ext cx="7231143" cy="388620"/>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r>
              <a:rPr lang="zh-CN" altLang="en-US" sz="3200" b="1">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问题研讨</a:t>
            </a:r>
          </a:p>
        </p:txBody>
      </p:sp>
      <p:grpSp>
        <p:nvGrpSpPr>
          <p:cNvPr id="21" name="组合 20" title=""/>
          <p:cNvGrpSpPr/>
          <p:nvPr userDrawn="1"/>
        </p:nvGrpSpPr>
        <p:grpSpPr>
          <a:xfrm>
            <a:off x="381000" y="304800"/>
            <a:ext cx="772160" cy="525145"/>
            <a:chOff x="7201355" y="2798675"/>
            <a:chExt cx="771985" cy="577785"/>
          </a:xfrm>
          <a:solidFill>
            <a:srgbClr val="34A471"/>
          </a:solidFill>
        </p:grpSpPr>
        <p:sp>
          <p:nvSpPr>
            <p:cNvPr id="22" name="平行四边形 21"/>
            <p:cNvSpPr/>
            <p:nvPr/>
          </p:nvSpPr>
          <p:spPr>
            <a:xfrm>
              <a:off x="7201355"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23" name="平行四边形 22"/>
            <p:cNvSpPr/>
            <p:nvPr/>
          </p:nvSpPr>
          <p:spPr>
            <a:xfrm>
              <a:off x="7387916"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24" name="平行四边形 23"/>
            <p:cNvSpPr/>
            <p:nvPr/>
          </p:nvSpPr>
          <p:spPr>
            <a:xfrm>
              <a:off x="7574477"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sp>
          <p:nvSpPr>
            <p:cNvPr id="25" name="平行四边形 24"/>
            <p:cNvSpPr/>
            <p:nvPr/>
          </p:nvSpPr>
          <p:spPr>
            <a:xfrm>
              <a:off x="7761038" y="2798675"/>
              <a:ext cx="212302" cy="577785"/>
            </a:xfrm>
            <a:prstGeom prst="parallelogram">
              <a:avLst>
                <a:gd name="adj" fmla="val 50529"/>
              </a:avLst>
            </a:prstGeom>
            <a:grpFill/>
            <a:ln>
              <a:solidFill>
                <a:srgbClr val="34A47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ctr"/>
              <a:endParaRPr lang="zh-CN" altLang="en-US">
                <a:cs typeface="仿宋" panose="02010609060101010101" pitchFamily="49"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barn(inVertical)">
                                      <p:cBhvr>
                                        <p:cTn id="7" dur="500"/>
                                        <p:tgtEl>
                                          <p:spTgt spid="2">
                                            <p:txEl>
                                              <p:pRg st="2" end="2"/>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barn(inVertical)">
                                      <p:cBhvr>
                                        <p:cTn id="12" dur="500"/>
                                        <p:tgtEl>
                                          <p:spTgt spid="2">
                                            <p:txEl>
                                              <p:pRg st="4" end="4"/>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barn(inVertical)">
                                      <p:cBhvr>
                                        <p:cTn id="1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https://d.book118.com/946122234034010041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Times New Roman"/>
        <a:ea typeface="黑体"/>
        <a:cs typeface="Arial"/>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黑体"/>
        <a:cs typeface="Arial"/>
        <a:font script="Jpan" typeface="ＭＳ Ｐゴシック"/>
        <a:font script="Hang" typeface="맑은 고딕"/>
        <a:font script="Hans" typeface="黑体"/>
        <a:font script="Hant" typeface="新細明體"/>
        <a:font script="Arab" typeface="仿宋"/>
        <a:font script="Hebr" typeface="仿宋"/>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仿宋"/>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Times New Roman</vt:lpstr>
      <vt:lpstr>黑体</vt:lpstr>
      <vt:lpstr>仿宋</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2024-09-07T23:54:52.295</cp:lastPrinted>
  <dcterms:created xsi:type="dcterms:W3CDTF">2024-09-07T15:54:52Z</dcterms:created>
  <dcterms:modified xsi:type="dcterms:W3CDTF">2024-09-07T15:54:54Z</dcterms:modified>
</cp:coreProperties>
</file>