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9E4C751-95F3-4AF4-817E-711A36E210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37CBAB4-796C-4951-879B-2C19DC7B92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E780101-AEBF-45CF-AD30-3678D1FD15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80061DE-C3DB-4F36-8B81-41DE93F318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1FBC813-11D8-49E1-82C3-BAD97D399BF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632D0C1-A4DA-4611-A46A-13556946489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70FB048-0D91-4C6E-92EE-D22091DE7C1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69A4D4A-FB54-446B-B302-3C68330A965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1EF879F-6D6D-4FD9-AA5A-224C56CDA7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229372-A543-4E87-9F80-C52DCE855C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82C6AB-9691-4C82-9DBC-55E1EDB332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6133224154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仓储物流部供应链整合与供应商合作</a:t>
            </a:r>
          </a:p>
        </p:txBody>
      </p:sp>
      <p:sp>
        <p:nvSpPr>
          <p:cNvPr id="3" name="TextBox 3"/>
          <p:cNvSpPr txBox="1"/>
          <p:nvPr/>
        </p:nvSpPr>
        <p:spPr>
          <a:xfrm>
            <a:off x="4964250" y="3872880"/>
            <a:ext cx="225795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汇报人：XX</a:t>
            </a:r>
          </a:p>
        </p:txBody>
      </p:sp>
      <p:sp>
        <p:nvSpPr>
          <p:cNvPr id="4" name="TextBox 4"/>
          <p:cNvSpPr txBox="1"/>
          <p:nvPr/>
        </p:nvSpPr>
        <p:spPr>
          <a:xfrm>
            <a:off x="4293502" y="4349349"/>
            <a:ext cx="359907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2024-01-28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供应链整合概述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供应商合作的重要性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仓储物流部在供应链整合中的作用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供应链整合的实践与案例分析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提升供应链整合效果的策略与建议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供应链整合概述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供应链整合是指通过协调、优化和管理供应链各个环节和参与者，实现资源的高效配置、降低成本、提高响应速度和增强整体竞争力的过程。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供应链整合有助于打破传统供应链中的信息孤岛，加强各环节之间的协同合作，提升整体供应链的效率和灵活性，从而更好地满足客户需求，增强企业市场竞争力。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13342" r="1334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供应链整合的定义与意义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目标</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实现供应链整体最优，降低成本，提高效益。</a:t>
            </a:r>
          </a:p>
        </p:txBody>
      </p:sp>
      <p:pic>
        <p:nvPicPr>
          <p:cNvPr id="6" name="Picture 6"/>
          <p:cNvPicPr>
            <a:picLocks noChangeAspect="1"/>
          </p:cNvPicPr>
          <p:nvPr/>
        </p:nvPicPr>
        <p:blipFill>
          <a:blip r:embed="rId2"/>
          <a:srcRect t="17101" b="17101"/>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l="5518" r="5518"/>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加强各环节之间的协同合作，消除浪费，提高效率。</a:t>
            </a:r>
          </a:p>
        </p:txBody>
      </p:sp>
      <p:pic>
        <p:nvPicPr>
          <p:cNvPr id="10" name="Picture 10"/>
          <p:cNvPicPr>
            <a:picLocks noChangeAspect="1"/>
          </p:cNvPicPr>
          <p:nvPr/>
        </p:nvPicPr>
        <p:blipFill>
          <a:blip r:embed="rId4"/>
          <a:srcRect t="8005" b="8005"/>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供应链整合的目标与原则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50654" cy="914400"/>
            <a:chOff x="454963" y="93878"/>
            <a:chExt cx="10650654"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10775"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供应链整合的目标与原则</a:t>
              </a:r>
            </a:p>
          </p:txBody>
        </p:sp>
      </p:grpSp>
      <p:sp>
        <p:nvSpPr>
          <p:cNvPr id="24" name="TextBox 24"/>
          <p:cNvSpPr txBox="1"/>
          <p:nvPr/>
        </p:nvSpPr>
        <p:spPr>
          <a:xfrm>
            <a:off x="970539" y="2375347"/>
            <a:ext cx="3888341" cy="3162649"/>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80000"/>
              </a:lnSpc>
              <a:buFont typeface="Arial"/>
              <a:buChar char="•"/>
            </a:pPr>
            <a:r>
              <a:rPr lang="en-US" sz="1500">
                <a:solidFill>
                  <a:schemeClr val="dk1">
                    <a:alpha val="100000"/>
                  </a:schemeClr>
                </a:solidFill>
                <a:latin typeface="Microsoft Yahei"/>
                <a:ea typeface="Microsoft Yahei"/>
                <a:cs typeface="Microsoft Yahei"/>
              </a:rPr>
              <a:t>提升供应链的响应速度和灵活性，快速响应市场变化。</a:t>
            </a:r>
          </a:p>
        </p:txBody>
      </p:sp>
      <p:sp>
        <p:nvSpPr>
          <p:cNvPr id="25" name="AutoShape 25"/>
          <p:cNvSpPr/>
          <p:nvPr/>
        </p:nvSpPr>
        <p:spPr>
          <a:xfrm>
            <a:off x="8869284" y="1724456"/>
            <a:ext cx="1112806" cy="111128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9246951" y="2006396"/>
            <a:ext cx="355759" cy="488728"/>
            <a:chOff x="9246951" y="2006396"/>
            <a:chExt cx="355759" cy="488728"/>
          </a:xfrm>
        </p:grpSpPr>
        <p:sp>
          <p:nvSpPr>
            <p:cNvPr id="27" name="AutoShape 27"/>
            <p:cNvSpPr/>
            <p:nvPr/>
          </p:nvSpPr>
          <p:spPr>
            <a:xfrm>
              <a:off x="9249427" y="2006396"/>
              <a:ext cx="350996" cy="488728"/>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9246951" y="2006396"/>
              <a:ext cx="355759" cy="488728"/>
            </a:xfrm>
            <a:custGeom>
              <a:rect l="l" t="t"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9" name="AutoShape 29"/>
          <p:cNvSpPr/>
          <p:nvPr/>
        </p:nvSpPr>
        <p:spPr>
          <a:xfrm>
            <a:off x="7154784" y="2168988"/>
            <a:ext cx="754094" cy="75409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8974059" y="4475657"/>
            <a:ext cx="942975" cy="93983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9253761" y="4762883"/>
            <a:ext cx="381952" cy="365379"/>
          </a:xfrm>
          <a:custGeom>
            <a:rect l="l" t="t"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705615" y="2719818"/>
            <a:ext cx="1655731" cy="165573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8050039" y="3166160"/>
            <a:ext cx="965549" cy="862584"/>
          </a:xfrm>
          <a:custGeom>
            <a:rect l="l" t="t"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888459" y="3223119"/>
            <a:ext cx="996982" cy="996982"/>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438790" y="3427907"/>
            <a:ext cx="941356" cy="939832"/>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6" name="Group 36"/>
          <p:cNvGrpSpPr/>
          <p:nvPr/>
        </p:nvGrpSpPr>
        <p:grpSpPr>
          <a:xfrm>
            <a:off x="6726064" y="3627837"/>
            <a:ext cx="376047" cy="403289"/>
            <a:chOff x="6726064" y="3627837"/>
            <a:chExt cx="376047" cy="403289"/>
          </a:xfrm>
        </p:grpSpPr>
        <p:sp>
          <p:nvSpPr>
            <p:cNvPr id="37" name="AutoShape 37"/>
            <p:cNvSpPr/>
            <p:nvPr/>
          </p:nvSpPr>
          <p:spPr>
            <a:xfrm>
              <a:off x="6728064" y="3627837"/>
              <a:ext cx="374047" cy="403289"/>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6855318" y="3629837"/>
              <a:ext cx="246793" cy="278987"/>
            </a:xfrm>
            <a:custGeom>
              <a:rect l="l" t="t"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6726064" y="3753090"/>
              <a:ext cx="246793" cy="278035"/>
            </a:xfrm>
            <a:custGeom>
              <a:rect l="l" t="t"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0" name="AutoShape 40"/>
          <p:cNvSpPr/>
          <p:nvPr/>
        </p:nvSpPr>
        <p:spPr>
          <a:xfrm>
            <a:off x="7334997" y="4608940"/>
            <a:ext cx="1147763" cy="1147763"/>
          </a:xfrm>
          <a:prstGeom prst="ellipse">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1" name="Group 41"/>
          <p:cNvGrpSpPr/>
          <p:nvPr/>
        </p:nvGrpSpPr>
        <p:grpSpPr>
          <a:xfrm>
            <a:off x="7679450" y="4875395"/>
            <a:ext cx="458857" cy="474497"/>
            <a:chOff x="7679450" y="4875395"/>
            <a:chExt cx="458857" cy="474497"/>
          </a:xfrm>
        </p:grpSpPr>
        <p:sp>
          <p:nvSpPr>
            <p:cNvPr id="42" name="AutoShape 42"/>
            <p:cNvSpPr/>
            <p:nvPr/>
          </p:nvSpPr>
          <p:spPr>
            <a:xfrm>
              <a:off x="7805622" y="4875395"/>
              <a:ext cx="206512" cy="224827"/>
            </a:xfrm>
            <a:prstGeom prst="ellipse">
              <a:avLst/>
            </a:pr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7679450" y="5135348"/>
              <a:ext cx="458857" cy="214544"/>
            </a:xfrm>
            <a:custGeom>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4" name="Freeform 44"/>
          <p:cNvSpPr/>
          <p:nvPr/>
        </p:nvSpPr>
        <p:spPr>
          <a:xfrm>
            <a:off x="10218660" y="3455593"/>
            <a:ext cx="412781" cy="412781"/>
          </a:xfrm>
          <a:custGeom>
            <a:rect l="l" t="t" r="r" b="b"/>
            <a:pathLst>
              <a:path w="20512" h="21600">
                <a:moveTo>
                  <a:pt x="13692" y="8626"/>
                </a:moveTo>
                <a:lnTo>
                  <a:pt x="12040" y="10330"/>
                </a:lnTo>
                <a:cubicBezTo>
                  <a:pt x="12133" y="10461"/>
                  <a:pt x="12223" y="10598"/>
                  <a:pt x="12309" y="10739"/>
                </a:cubicBezTo>
                <a:cubicBezTo>
                  <a:pt x="13857" y="13353"/>
                  <a:pt x="13057" y="16782"/>
                  <a:pt x="10523" y="18381"/>
                </a:cubicBezTo>
                <a:cubicBezTo>
                  <a:pt x="9676" y="18917"/>
                  <a:pt x="8707" y="19199"/>
                  <a:pt x="7721" y="19199"/>
                </a:cubicBezTo>
                <a:cubicBezTo>
                  <a:pt x="5825" y="19199"/>
                  <a:pt x="4105" y="18206"/>
                  <a:pt x="3118" y="16540"/>
                </a:cubicBezTo>
                <a:cubicBezTo>
                  <a:pt x="2367" y="15274"/>
                  <a:pt x="2141" y="13783"/>
                  <a:pt x="2477" y="12337"/>
                </a:cubicBezTo>
                <a:cubicBezTo>
                  <a:pt x="2815" y="10895"/>
                  <a:pt x="3674" y="9673"/>
                  <a:pt x="4902" y="8899"/>
                </a:cubicBezTo>
                <a:cubicBezTo>
                  <a:pt x="5751" y="8364"/>
                  <a:pt x="6720" y="8081"/>
                  <a:pt x="7707" y="8081"/>
                </a:cubicBezTo>
                <a:cubicBezTo>
                  <a:pt x="8723" y="8081"/>
                  <a:pt x="9686" y="8368"/>
                  <a:pt x="10517" y="8891"/>
                </a:cubicBezTo>
                <a:lnTo>
                  <a:pt x="9430" y="10070"/>
                </a:lnTo>
                <a:cubicBezTo>
                  <a:pt x="8906" y="9801"/>
                  <a:pt x="8322" y="9649"/>
                  <a:pt x="7711" y="9649"/>
                </a:cubicBezTo>
                <a:cubicBezTo>
                  <a:pt x="7000" y="9649"/>
                  <a:pt x="6303" y="9853"/>
                  <a:pt x="5695" y="10236"/>
                </a:cubicBezTo>
                <a:cubicBezTo>
                  <a:pt x="3875" y="11384"/>
                  <a:pt x="3302" y="13845"/>
                  <a:pt x="4414" y="15722"/>
                </a:cubicBezTo>
                <a:cubicBezTo>
                  <a:pt x="5123" y="16918"/>
                  <a:pt x="6358" y="17632"/>
                  <a:pt x="7715" y="17632"/>
                </a:cubicBezTo>
                <a:cubicBezTo>
                  <a:pt x="8425" y="17632"/>
                  <a:pt x="9122" y="17428"/>
                  <a:pt x="9730" y="17045"/>
                </a:cubicBezTo>
                <a:cubicBezTo>
                  <a:pt x="10611" y="16490"/>
                  <a:pt x="11230" y="15614"/>
                  <a:pt x="11471" y="14577"/>
                </a:cubicBezTo>
                <a:cubicBezTo>
                  <a:pt x="11713" y="13538"/>
                  <a:pt x="11550" y="12468"/>
                  <a:pt x="11010" y="11560"/>
                </a:cubicBezTo>
                <a:cubicBezTo>
                  <a:pt x="10991" y="11525"/>
                  <a:pt x="10967" y="11494"/>
                  <a:pt x="10946" y="11460"/>
                </a:cubicBezTo>
                <a:lnTo>
                  <a:pt x="8192" y="14304"/>
                </a:lnTo>
                <a:cubicBezTo>
                  <a:pt x="8116" y="14383"/>
                  <a:pt x="8016" y="14422"/>
                  <a:pt x="7917" y="14422"/>
                </a:cubicBezTo>
                <a:cubicBezTo>
                  <a:pt x="7819" y="14422"/>
                  <a:pt x="7718" y="14383"/>
                  <a:pt x="7644" y="14304"/>
                </a:cubicBezTo>
                <a:cubicBezTo>
                  <a:pt x="7490" y="14146"/>
                  <a:pt x="7490" y="13895"/>
                  <a:pt x="7644" y="13739"/>
                </a:cubicBezTo>
                <a:lnTo>
                  <a:pt x="17851" y="3203"/>
                </a:lnTo>
                <a:lnTo>
                  <a:pt x="17079" y="2942"/>
                </a:lnTo>
                <a:lnTo>
                  <a:pt x="15933" y="0"/>
                </a:lnTo>
                <a:lnTo>
                  <a:pt x="11871" y="4408"/>
                </a:lnTo>
                <a:lnTo>
                  <a:pt x="12605" y="6622"/>
                </a:lnTo>
                <a:lnTo>
                  <a:pt x="12142" y="7125"/>
                </a:lnTo>
                <a:cubicBezTo>
                  <a:pt x="10838" y="6182"/>
                  <a:pt x="9285" y="5680"/>
                  <a:pt x="7706" y="5680"/>
                </a:cubicBezTo>
                <a:cubicBezTo>
                  <a:pt x="6334" y="5680"/>
                  <a:pt x="4945" y="6058"/>
                  <a:pt x="3690" y="6850"/>
                </a:cubicBezTo>
                <a:cubicBezTo>
                  <a:pt x="56" y="9143"/>
                  <a:pt x="-1088" y="14042"/>
                  <a:pt x="1135" y="17791"/>
                </a:cubicBezTo>
                <a:cubicBezTo>
                  <a:pt x="2588" y="20245"/>
                  <a:pt x="5125" y="21600"/>
                  <a:pt x="7722" y="21600"/>
                </a:cubicBezTo>
                <a:cubicBezTo>
                  <a:pt x="9093" y="21600"/>
                  <a:pt x="10482" y="21221"/>
                  <a:pt x="11738" y="20430"/>
                </a:cubicBezTo>
                <a:cubicBezTo>
                  <a:pt x="15371" y="18135"/>
                  <a:pt x="16514" y="13237"/>
                  <a:pt x="14292" y="9487"/>
                </a:cubicBezTo>
                <a:cubicBezTo>
                  <a:pt x="14111" y="9179"/>
                  <a:pt x="13906" y="8898"/>
                  <a:pt x="13692" y="8626"/>
                </a:cubicBezTo>
                <a:moveTo>
                  <a:pt x="18676" y="3481"/>
                </a:moveTo>
                <a:lnTo>
                  <a:pt x="14381" y="7915"/>
                </a:lnTo>
                <a:lnTo>
                  <a:pt x="16451" y="8512"/>
                </a:lnTo>
                <a:lnTo>
                  <a:pt x="20512" y="4103"/>
                </a:lnTo>
                <a:lnTo>
                  <a:pt x="18676" y="3481"/>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5" name="Group 45"/>
          <p:cNvGrpSpPr/>
          <p:nvPr/>
        </p:nvGrpSpPr>
        <p:grpSpPr>
          <a:xfrm>
            <a:off x="7380145" y="2375347"/>
            <a:ext cx="272942" cy="241109"/>
            <a:chOff x="7380145" y="2375347"/>
            <a:chExt cx="272942" cy="241109"/>
          </a:xfrm>
        </p:grpSpPr>
        <p:sp>
          <p:nvSpPr>
            <p:cNvPr id="46" name="Freeform 46"/>
            <p:cNvSpPr/>
            <p:nvPr/>
          </p:nvSpPr>
          <p:spPr>
            <a:xfrm>
              <a:off x="7399265" y="2485735"/>
              <a:ext cx="233260" cy="130721"/>
            </a:xfrm>
            <a:custGeom>
              <a:rect l="l" t="t" r="r" b="b"/>
              <a:pathLst>
                <a:path w="21600" h="21600">
                  <a:moveTo>
                    <a:pt x="0" y="21600"/>
                  </a:moveTo>
                  <a:lnTo>
                    <a:pt x="21600" y="21600"/>
                  </a:lnTo>
                  <a:lnTo>
                    <a:pt x="108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7380145" y="2375347"/>
              <a:ext cx="272942" cy="161597"/>
            </a:xfrm>
            <a:custGeom>
              <a:rect l="l" t="t" r="r" b="b"/>
              <a:pathLst>
                <a:path w="21600" h="21600">
                  <a:moveTo>
                    <a:pt x="0" y="0"/>
                  </a:moveTo>
                  <a:lnTo>
                    <a:pt x="0" y="21600"/>
                  </a:lnTo>
                  <a:lnTo>
                    <a:pt x="5023" y="21600"/>
                  </a:lnTo>
                  <a:lnTo>
                    <a:pt x="6823" y="18190"/>
                  </a:lnTo>
                  <a:lnTo>
                    <a:pt x="2314" y="18190"/>
                  </a:lnTo>
                  <a:lnTo>
                    <a:pt x="2314" y="3410"/>
                  </a:lnTo>
                  <a:lnTo>
                    <a:pt x="19286" y="3410"/>
                  </a:lnTo>
                  <a:lnTo>
                    <a:pt x="19286" y="18190"/>
                  </a:lnTo>
                  <a:lnTo>
                    <a:pt x="14777" y="18190"/>
                  </a:lnTo>
                  <a:lnTo>
                    <a:pt x="16577" y="21600"/>
                  </a:lnTo>
                  <a:lnTo>
                    <a:pt x="21600" y="21600"/>
                  </a:lnTo>
                  <a:lnTo>
                    <a:pt x="21600" y="0"/>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8" name="AutoShape 48"/>
          <p:cNvSpPr/>
          <p:nvPr/>
        </p:nvSpPr>
        <p:spPr>
          <a:xfrm>
            <a:off x="1066267" y="2006396"/>
            <a:ext cx="1203412" cy="16168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33906" r="33906"/>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顾客导向</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始终以顾客需求为出发点和落脚点。</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系统思考</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从全局和整体的角度思考供应链问题。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供应链整合的目标与原则</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供应链整合的目标与原则</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协同合作</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各环节之间应相互支持、协同合作。</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信息共享</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打破信息孤岛，实现信息共享和透明化。</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185294" y="1548543"/>
            <a:ext cx="3728630" cy="4162004"/>
          </a:xfrm>
          <a:prstGeom prst="roundRect">
            <a:avLst>
              <a:gd name="adj" fmla="val 6064"/>
            </a:avLst>
          </a:prstGeom>
          <a:solidFill>
            <a:schemeClr val="accent1">
              <a:alpha val="2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254377" y="1410097"/>
            <a:ext cx="4438895" cy="4438895"/>
          </a:xfrm>
          <a:prstGeom prst="ellipse">
            <a:avLst/>
          </a:prstGeom>
          <a:noFill/>
          <a:ln w="76200">
            <a:solidFill>
              <a:schemeClr val="accent1">
                <a:alpha val="2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4" name="Freeform 4"/>
          <p:cNvSpPr/>
          <p:nvPr/>
        </p:nvSpPr>
        <p:spPr>
          <a:xfrm>
            <a:off x="2068173" y="2224607"/>
            <a:ext cx="2811304" cy="2809875"/>
          </a:xfrm>
          <a:custGeom>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77" y="10800"/>
                </a:moveTo>
                <a:cubicBezTo>
                  <a:pt x="1177" y="16115"/>
                  <a:pt x="5485" y="20423"/>
                  <a:pt x="10800" y="20423"/>
                </a:cubicBezTo>
                <a:cubicBezTo>
                  <a:pt x="16115" y="20423"/>
                  <a:pt x="20423" y="16115"/>
                  <a:pt x="20423" y="10800"/>
                </a:cubicBezTo>
                <a:cubicBezTo>
                  <a:pt x="20423" y="5485"/>
                  <a:pt x="16115" y="1177"/>
                  <a:pt x="10800" y="1177"/>
                </a:cubicBezTo>
                <a:cubicBezTo>
                  <a:pt x="5485" y="1177"/>
                  <a:pt x="1177" y="5485"/>
                  <a:pt x="1177" y="10800"/>
                </a:cubicBezTo>
                <a:close/>
              </a:path>
            </a:pathLst>
          </a:custGeom>
          <a:solidFill>
            <a:schemeClr val="accent1">
              <a:alpha val="5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26728" y="2547282"/>
            <a:ext cx="2294194" cy="2200553"/>
          </a:xfrm>
          <a:custGeom>
            <a:rect l="l" t="t" r="r" b="b"/>
            <a:pathLst>
              <a:path w="1905000" h="1905000">
                <a:moveTo>
                  <a:pt x="47625" y="666750"/>
                </a:moveTo>
                <a:lnTo>
                  <a:pt x="381000" y="190500"/>
                </a:lnTo>
                <a:lnTo>
                  <a:pt x="952500" y="0"/>
                </a:lnTo>
                <a:lnTo>
                  <a:pt x="1524000" y="190500"/>
                </a:lnTo>
                <a:lnTo>
                  <a:pt x="1857375" y="666750"/>
                </a:lnTo>
                <a:lnTo>
                  <a:pt x="1857375" y="1238250"/>
                </a:lnTo>
                <a:lnTo>
                  <a:pt x="1524000" y="1714500"/>
                </a:lnTo>
                <a:lnTo>
                  <a:pt x="952500" y="1905000"/>
                </a:lnTo>
                <a:lnTo>
                  <a:pt x="381000" y="1714500"/>
                </a:lnTo>
                <a:lnTo>
                  <a:pt x="47625" y="123825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011408" y="3167128"/>
            <a:ext cx="924834" cy="92483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供应链整合的现状与挑战</a:t>
              </a:r>
            </a:p>
          </p:txBody>
        </p:sp>
      </p:grpSp>
      <p:sp>
        <p:nvSpPr>
          <p:cNvPr id="29" name="AutoShape 29"/>
          <p:cNvSpPr/>
          <p:nvPr/>
        </p:nvSpPr>
        <p:spPr>
          <a:xfrm>
            <a:off x="10948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9675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3021165" y="541488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1365333" y="2365115"/>
            <a:ext cx="364336" cy="36433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5238033" y="2344636"/>
            <a:ext cx="364336" cy="34814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3291657" y="5684996"/>
            <a:ext cx="364336" cy="36433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a:off x="5858880" y="3629545"/>
            <a:ext cx="750753" cy="0"/>
          </a:xfrm>
          <a:prstGeom prst="line">
            <a:avLst/>
          </a:prstGeom>
          <a:ln w="57150">
            <a:solidFill>
              <a:schemeClr val="accent1"/>
            </a:solidFill>
            <a:prstDash val="sys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供应链各环节之间信息不透明，导致信息传递不畅、决策失误等问题。</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信息不透明</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利益不一致</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技术落后</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市场变化快速</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供应链各环节参与者利益不一致，难以形成统一的协同合作机制。</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部分企业供应链管理技术落后，难以实现高效的供应链整合。</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市场变化快速，要求企业能够快速响应并调整供应链策略，对企业供应链整合能力提出了更高的要求。</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供应链整合的现状与挑战</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供应商合作的重要性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提供原材料、零部件或成品</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供应商是供应链中的关键环节，负责提供生产所需的各种原材料、零部件或成品。</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保证产品质量</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供应商需要确保其提供的产品符合质量标准，以减少生产过程中的问题和成本。</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配合生产和交货计划</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供应商需要与生产商紧密合作，确保按照生产计划及时交货，避免生产延误。</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供应商的角色与职责</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提高产品质量</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优质的供应商可以提供更高质量的产品，从而提高最终产品的质量和客户满意度。</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增强供应链稳定性</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与供应商建立稳定的合作关系有助于减少供应链中的不确定性和风险。</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优化库存管理</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通过与供应商紧密合作，可以实现库存信息的实时共享，避免库存积压和浪费。</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降低采购成本</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通过与供应商建立长期合作关系，可以获得更优惠的价格和更好的付款条件，从而降低采购成本。</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供应商合作的意义与价值</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技术创新能力</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了解供应商的技术研发能力和创新能力，以判断其是否具有潜在的竞争优势。</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服务水平</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评估供应商在售前、售中和售后服务方面的表现，包括响应速度、解决问题的能力等。</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价格竞争力</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对比不同供应商的价格水平，选择性价比较高的供应商。</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质量保证能力</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评估供应商的质量保证体系、产品质量水平以及持续改进的能力。</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交货准时率</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考察供应商的交货准时率，以评估其生产计划和物流管理的可靠性。</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供应商选择与评估标准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仓储物流部在供应链整合中的作用</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10800000">
            <a:off x="5310197" y="3360"/>
            <a:ext cx="6881803" cy="1578837"/>
          </a:xfrm>
          <a:prstGeom prst="rtTriangl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865044" y="1413187"/>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负责商品的入库、在库及出库管理，确保库存准确率和商品安全。</a:t>
            </a:r>
          </a:p>
        </p:txBody>
      </p:sp>
      <p:sp>
        <p:nvSpPr>
          <p:cNvPr id="4" name="TextBox 4"/>
          <p:cNvSpPr txBox="1"/>
          <p:nvPr/>
        </p:nvSpPr>
        <p:spPr>
          <a:xfrm>
            <a:off x="829105" y="2538726"/>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监控物流运作绩效，持续改善并提升物流服务质量。</a:t>
            </a:r>
          </a:p>
        </p:txBody>
      </p:sp>
      <p:sp>
        <p:nvSpPr>
          <p:cNvPr id="5" name="AutoShape 5"/>
          <p:cNvSpPr/>
          <p:nvPr/>
        </p:nvSpPr>
        <p:spPr>
          <a:xfrm>
            <a:off x="726223" y="1564498"/>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0284" y="269003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6654250" y="1413187"/>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优化仓库布局，提升仓储作业效率，降低物流成本。</a:t>
            </a:r>
          </a:p>
        </p:txBody>
      </p:sp>
      <p:sp>
        <p:nvSpPr>
          <p:cNvPr id="8" name="AutoShape 8"/>
          <p:cNvSpPr/>
          <p:nvPr/>
        </p:nvSpPr>
        <p:spPr>
          <a:xfrm>
            <a:off x="6515429" y="1564498"/>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633797" y="2538726"/>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协调内外部资源，确保供应链畅通无阻，支撑公司销售业务。</a:t>
            </a:r>
          </a:p>
        </p:txBody>
      </p:sp>
      <p:sp>
        <p:nvSpPr>
          <p:cNvPr id="10" name="AutoShape 10"/>
          <p:cNvSpPr/>
          <p:nvPr/>
        </p:nvSpPr>
        <p:spPr>
          <a:xfrm>
            <a:off x="6494977" y="269003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t="2062" b="2062"/>
          <a:stretch>
            <a:fillRect/>
          </a:stretch>
        </p:blipFill>
        <p:spPr>
          <a:xfrm>
            <a:off x="454963" y="3801273"/>
            <a:ext cx="3547872" cy="2267712"/>
          </a:xfrm>
          <a:prstGeom prst="rect">
            <a:avLst/>
          </a:prstGeom>
        </p:spPr>
      </p:pic>
      <p:pic>
        <p:nvPicPr>
          <p:cNvPr id="12" name="Picture 12"/>
          <p:cNvPicPr>
            <a:picLocks noChangeAspect="1"/>
          </p:cNvPicPr>
          <p:nvPr/>
        </p:nvPicPr>
        <p:blipFill>
          <a:blip r:embed="rId3"/>
          <a:srcRect l="5998" r="5998"/>
          <a:stretch>
            <a:fillRect/>
          </a:stretch>
        </p:blipFill>
        <p:spPr>
          <a:xfrm>
            <a:off x="4281896" y="3801273"/>
            <a:ext cx="3547872" cy="2267712"/>
          </a:xfrm>
          <a:prstGeom prst="rect">
            <a:avLst/>
          </a:prstGeom>
        </p:spPr>
      </p:pic>
      <p:pic>
        <p:nvPicPr>
          <p:cNvPr id="13" name="Picture 13"/>
          <p:cNvPicPr>
            <a:picLocks noChangeAspect="1"/>
          </p:cNvPicPr>
          <p:nvPr/>
        </p:nvPicPr>
        <p:blipFill>
          <a:blip r:embed="rId4"/>
          <a:srcRect t="1639" b="1639"/>
          <a:stretch>
            <a:fillRect/>
          </a:stretch>
        </p:blipFill>
        <p:spPr>
          <a:xfrm>
            <a:off x="8108829" y="3801273"/>
            <a:ext cx="3547872" cy="2267712"/>
          </a:xfrm>
          <a:prstGeom prst="rect">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仓储物流部的职能与任务</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https://d.book118.com/946133224154010050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2024-09-16T02:31:44.183</cp:lastPrinted>
  <dcterms:created xsi:type="dcterms:W3CDTF">2024-09-15T18:31:44Z</dcterms:created>
  <dcterms:modified xsi:type="dcterms:W3CDTF">2024-09-15T18:31:46Z</dcterms:modified>
</cp:coreProperties>
</file>