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513B7-44EC-4BA6-B689-FCE3CDB63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73AC0-D5B6-459B-80EE-134DF8F4B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94D4D-BFEF-4618-A5CB-458530275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11244-B0DD-4798-81B8-302F83C64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AFD71-8D0A-4546-A90E-82DAE29BE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163B41-B4DD-4C6B-B4BA-AA41D90AA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2C31E2-1050-4628-A282-4C1BE951F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36C1F-6637-4193-A9F7-E73E90BAF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A9BB9-0247-458F-A585-6FFD968D0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790AB-23C8-4F3B-9246-247776229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FA4F4-8DA0-4976-849B-920D32496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14" r:id="rId2"/>
    <p:sldLayoutId id="2147485015" r:id="rId3"/>
    <p:sldLayoutId id="2147485016" r:id="rId4"/>
    <p:sldLayoutId id="2147485017" r:id="rId5"/>
    <p:sldLayoutId id="2147485018" r:id="rId6"/>
    <p:sldLayoutId id="2147485019" r:id="rId7"/>
    <p:sldLayoutId id="2147485020" r:id="rId8"/>
    <p:sldLayoutId id="2147485021" r:id="rId9"/>
    <p:sldLayoutId id="2147485022" r:id="rId10"/>
    <p:sldLayoutId id="214748502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4114213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物业管理相关法律法规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物业管理法律法规概述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物业管理法律法规的主要内容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物业管理法律法规的实施与监督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物业管理法律法规的完善与发展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物业管理法律法规的实践应用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物业管理法律法规概述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物业管理的定义和范围</a:t>
            </a:r>
            <a:endParaRPr lang="zh-CN" altLang="en-US"/>
          </a:p>
        </p:txBody>
      </p:sp>
      <p:sp>
        <p:nvSpPr>
          <p:cNvPr id="1049080" name="矩形 3"/>
          <p:cNvSpPr/>
          <p:nvPr>
            <p:custDataLst>
              <p:tags r:id="rId2"/>
            </p:custDataLst>
          </p:nvPr>
        </p:nvSpPr>
        <p:spPr>
          <a:xfrm>
            <a:off x="2690352" y="5256449"/>
            <a:ext cx="3618331" cy="396864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 5"/>
          <p:cNvSpPr/>
          <p:nvPr>
            <p:custDataLst>
              <p:tags r:id="rId3"/>
            </p:custDataLst>
          </p:nvPr>
        </p:nvSpPr>
        <p:spPr>
          <a:xfrm>
            <a:off x="2750228" y="5260312"/>
            <a:ext cx="3020961" cy="39409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4"/>
            </p:custDataLst>
          </p:nvPr>
        </p:nvSpPr>
        <p:spPr>
          <a:xfrm>
            <a:off x="3193828" y="5701337"/>
            <a:ext cx="6395175" cy="620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物业管理法律法规概述：物业管理法律法规是规范物业管理活动的重要文件，包括《物业管理条例》、《物业服务收费管理办法》等相关法规和规章。这些法律法规明确了物业管理的定义、范围、目的、原则、权利义务等内容，为物业管理提供了法律依据和保障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6" name="标题"/>
          <p:cNvSpPr txBox="1"/>
          <p:nvPr>
            <p:custDataLst>
              <p:tags r:id="rId5"/>
            </p:custDataLst>
          </p:nvPr>
        </p:nvSpPr>
        <p:spPr>
          <a:xfrm>
            <a:off x="3151979" y="5255805"/>
            <a:ext cx="2234737" cy="40246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088" name="矩形 8"/>
          <p:cNvSpPr/>
          <p:nvPr>
            <p:custDataLst>
              <p:tags r:id="rId6"/>
            </p:custDataLst>
          </p:nvPr>
        </p:nvSpPr>
        <p:spPr>
          <a:xfrm>
            <a:off x="2690352" y="4025444"/>
            <a:ext cx="3618331" cy="396864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任意多边形 5"/>
          <p:cNvSpPr/>
          <p:nvPr>
            <p:custDataLst>
              <p:tags r:id="rId7"/>
            </p:custDataLst>
          </p:nvPr>
        </p:nvSpPr>
        <p:spPr>
          <a:xfrm>
            <a:off x="2750228" y="4029307"/>
            <a:ext cx="3020961" cy="39409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8"/>
            </p:custDataLst>
          </p:nvPr>
        </p:nvSpPr>
        <p:spPr>
          <a:xfrm>
            <a:off x="3193828" y="4470331"/>
            <a:ext cx="6395175" cy="620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物业管理的目的：物业管理的目的是为业主和使用人提供一个安全、舒适、便利的居住和工作环境，提高物业的使用价值和经济效益。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4" name="标题"/>
          <p:cNvSpPr txBox="1"/>
          <p:nvPr>
            <p:custDataLst>
              <p:tags r:id="rId9"/>
            </p:custDataLst>
          </p:nvPr>
        </p:nvSpPr>
        <p:spPr>
          <a:xfrm>
            <a:off x="3151979" y="4024800"/>
            <a:ext cx="2234737" cy="40246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096" name="矩形 23"/>
          <p:cNvSpPr/>
          <p:nvPr>
            <p:custDataLst>
              <p:tags r:id="rId10"/>
            </p:custDataLst>
          </p:nvPr>
        </p:nvSpPr>
        <p:spPr>
          <a:xfrm>
            <a:off x="2690352" y="1563434"/>
            <a:ext cx="3618331" cy="396864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任意多边形 5"/>
          <p:cNvSpPr/>
          <p:nvPr>
            <p:custDataLst>
              <p:tags r:id="rId11"/>
            </p:custDataLst>
          </p:nvPr>
        </p:nvSpPr>
        <p:spPr>
          <a:xfrm>
            <a:off x="2750228" y="1567297"/>
            <a:ext cx="3020961" cy="39409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12"/>
            </p:custDataLst>
          </p:nvPr>
        </p:nvSpPr>
        <p:spPr>
          <a:xfrm>
            <a:off x="3193828" y="2008321"/>
            <a:ext cx="6395175" cy="620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物业管理的定义：物业管理是指业主通过选聘物业服务企业，由业主和物业服务企业按照物业服务合同约定，对房屋及配套设施设备和相关场地进行维修、养护、管理，维护物业管理区域内的环境卫生和秩序的活动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2" name="标题"/>
          <p:cNvSpPr txBox="1"/>
          <p:nvPr>
            <p:custDataLst>
              <p:tags r:id="rId13"/>
            </p:custDataLst>
          </p:nvPr>
        </p:nvSpPr>
        <p:spPr>
          <a:xfrm>
            <a:off x="3193828" y="1562790"/>
            <a:ext cx="2192889" cy="40246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104" name="矩形 27"/>
          <p:cNvSpPr/>
          <p:nvPr>
            <p:custDataLst>
              <p:tags r:id="rId14"/>
            </p:custDataLst>
          </p:nvPr>
        </p:nvSpPr>
        <p:spPr>
          <a:xfrm>
            <a:off x="2690352" y="2794439"/>
            <a:ext cx="3618331" cy="396864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任意多边形 5"/>
          <p:cNvSpPr/>
          <p:nvPr>
            <p:custDataLst>
              <p:tags r:id="rId15"/>
            </p:custDataLst>
          </p:nvPr>
        </p:nvSpPr>
        <p:spPr>
          <a:xfrm>
            <a:off x="2750228" y="2798302"/>
            <a:ext cx="3020961" cy="39409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16"/>
            </p:custDataLst>
          </p:nvPr>
        </p:nvSpPr>
        <p:spPr>
          <a:xfrm>
            <a:off x="3193828" y="3239326"/>
            <a:ext cx="6395175" cy="620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物业管理的范围：物业管理范围包括对房屋及配套设施设备和相关场地的维修、养护、管理，维护物业管理区域内的环境卫生和秩序。具体包括房屋维护与修缮、设备维护、设施设备管理、环境卫生管理、秩序维护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0" name="标题"/>
          <p:cNvSpPr txBox="1"/>
          <p:nvPr>
            <p:custDataLst>
              <p:tags r:id="rId17"/>
            </p:custDataLst>
          </p:nvPr>
        </p:nvSpPr>
        <p:spPr>
          <a:xfrm>
            <a:off x="3151979" y="2793795"/>
            <a:ext cx="2234737" cy="40246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物业管理法律法规的体系结构</a:t>
            </a:r>
            <a:endParaRPr lang="zh-CN" altLang="en-US"/>
          </a:p>
        </p:txBody>
      </p:sp>
      <p:sp>
        <p:nvSpPr>
          <p:cNvPr id="10491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法律法规的层次结构：包括宪法、法律、行政法规、地方性法规等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法律法规的分类结构：包括物业服务合同、物业服务收费、物业服务监管等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法律法规的效力等级：上位法优于下位法，同位法之间具有同等效力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法律法规的适用范围：适用于物业管理活动中的各方主体，包括业主、物业服务企业、政府等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物业管理法律法规的作用和意义</a:t>
            </a:r>
            <a:endParaRPr lang="zh-CN" altLang="en-US"/>
          </a:p>
        </p:txBody>
      </p:sp>
      <p:sp>
        <p:nvSpPr>
          <p:cNvPr id="10492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75267" y="168824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96415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8"/>
          <p:cNvSpPr/>
          <p:nvPr>
            <p:custDataLst>
              <p:tags r:id="rId4"/>
            </p:custDataLst>
          </p:nvPr>
        </p:nvSpPr>
        <p:spPr>
          <a:xfrm>
            <a:off x="6485727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9"/>
          <p:cNvSpPr/>
          <p:nvPr>
            <p:custDataLst>
              <p:tags r:id="rId5"/>
            </p:custDataLst>
          </p:nvPr>
        </p:nvSpPr>
        <p:spPr>
          <a:xfrm flipV="1">
            <a:off x="6358201" y="186255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71181" y="168888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93610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4"/>
          <p:cNvSpPr/>
          <p:nvPr>
            <p:custDataLst>
              <p:tags r:id="rId8"/>
            </p:custDataLst>
          </p:nvPr>
        </p:nvSpPr>
        <p:spPr>
          <a:xfrm>
            <a:off x="782922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5"/>
          <p:cNvSpPr/>
          <p:nvPr>
            <p:custDataLst>
              <p:tags r:id="rId9"/>
            </p:custDataLst>
          </p:nvPr>
        </p:nvSpPr>
        <p:spPr>
          <a:xfrm flipV="1">
            <a:off x="654755" y="186255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82922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规范物业管理行为，保障业主和物业服务企业的合法权益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85727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维护社会稳定，构建和谐社区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96600" y="170170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18388" y="447460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1"/>
          <p:cNvSpPr/>
          <p:nvPr>
            <p:custDataLst>
              <p:tags r:id="rId14"/>
            </p:custDataLst>
          </p:nvPr>
        </p:nvSpPr>
        <p:spPr>
          <a:xfrm>
            <a:off x="3707701" y="251428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2"/>
          <p:cNvSpPr/>
          <p:nvPr>
            <p:custDataLst>
              <p:tags r:id="rId15"/>
            </p:custDataLst>
          </p:nvPr>
        </p:nvSpPr>
        <p:spPr>
          <a:xfrm flipV="1">
            <a:off x="3580174" y="187601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2653" y="172669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4442" y="449831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25"/>
          <p:cNvSpPr/>
          <p:nvPr>
            <p:custDataLst>
              <p:tags r:id="rId18"/>
            </p:custDataLst>
          </p:nvPr>
        </p:nvSpPr>
        <p:spPr>
          <a:xfrm>
            <a:off x="9263113" y="253927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26"/>
          <p:cNvSpPr/>
          <p:nvPr>
            <p:custDataLst>
              <p:tags r:id="rId19"/>
            </p:custDataLst>
          </p:nvPr>
        </p:nvSpPr>
        <p:spPr>
          <a:xfrm flipV="1">
            <a:off x="9136228" y="190100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63754" y="324868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推动相关法律法规的完善，为物业管理提供有力保障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7701" y="322369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促进物业管理行业的健康发展，提高物业服务水平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物业管理法律法规的主要内容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物业服务合同</a:t>
            </a:r>
            <a:endParaRPr lang="zh-CN" altLang="en-US"/>
          </a:p>
        </p:txBody>
      </p:sp>
      <p:sp>
        <p:nvSpPr>
          <p:cNvPr id="1049418" name="矩形 15"/>
          <p:cNvSpPr/>
          <p:nvPr>
            <p:custDataLst>
              <p:tags r:id="rId2"/>
            </p:custDataLst>
          </p:nvPr>
        </p:nvSpPr>
        <p:spPr>
          <a:xfrm>
            <a:off x="2469768" y="164359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物业服务合同的定义和性质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任意多边形 17"/>
          <p:cNvSpPr/>
          <p:nvPr>
            <p:custDataLst>
              <p:tags r:id="rId3"/>
            </p:custDataLst>
          </p:nvPr>
        </p:nvSpPr>
        <p:spPr>
          <a:xfrm flipV="1">
            <a:off x="2391414" y="156279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 18"/>
          <p:cNvSpPr/>
          <p:nvPr>
            <p:custDataLst>
              <p:tags r:id="rId4"/>
            </p:custDataLst>
          </p:nvPr>
        </p:nvSpPr>
        <p:spPr>
          <a:xfrm flipH="1">
            <a:off x="8574864" y="212351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27"/>
          <p:cNvSpPr/>
          <p:nvPr>
            <p:custDataLst>
              <p:tags r:id="rId5"/>
            </p:custDataLst>
          </p:nvPr>
        </p:nvSpPr>
        <p:spPr>
          <a:xfrm>
            <a:off x="2469768" y="296092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物业服务合同的主要内容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任意多边形 29"/>
          <p:cNvSpPr/>
          <p:nvPr>
            <p:custDataLst>
              <p:tags r:id="rId6"/>
            </p:custDataLst>
          </p:nvPr>
        </p:nvSpPr>
        <p:spPr>
          <a:xfrm flipV="1">
            <a:off x="2391414" y="288012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 30"/>
          <p:cNvSpPr/>
          <p:nvPr>
            <p:custDataLst>
              <p:tags r:id="rId7"/>
            </p:custDataLst>
          </p:nvPr>
        </p:nvSpPr>
        <p:spPr>
          <a:xfrm flipH="1">
            <a:off x="8574864" y="344084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5"/>
          <p:cNvSpPr/>
          <p:nvPr>
            <p:custDataLst>
              <p:tags r:id="rId8"/>
            </p:custDataLst>
          </p:nvPr>
        </p:nvSpPr>
        <p:spPr>
          <a:xfrm>
            <a:off x="2469768" y="427825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物业服务合同的签订和履行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任意多边形 7"/>
          <p:cNvSpPr/>
          <p:nvPr>
            <p:custDataLst>
              <p:tags r:id="rId9"/>
            </p:custDataLst>
          </p:nvPr>
        </p:nvSpPr>
        <p:spPr>
          <a:xfrm flipV="1">
            <a:off x="2391414" y="419744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任意多边形 8"/>
          <p:cNvSpPr/>
          <p:nvPr>
            <p:custDataLst>
              <p:tags r:id="rId10"/>
            </p:custDataLst>
          </p:nvPr>
        </p:nvSpPr>
        <p:spPr>
          <a:xfrm flipH="1">
            <a:off x="8574864" y="475817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10"/>
          <p:cNvSpPr/>
          <p:nvPr>
            <p:custDataLst>
              <p:tags r:id="rId11"/>
            </p:custDataLst>
          </p:nvPr>
        </p:nvSpPr>
        <p:spPr>
          <a:xfrm>
            <a:off x="2469768" y="559558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物业服务合同纠纷的处理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任意多边形 12"/>
          <p:cNvSpPr/>
          <p:nvPr>
            <p:custDataLst>
              <p:tags r:id="rId12"/>
            </p:custDataLst>
          </p:nvPr>
        </p:nvSpPr>
        <p:spPr>
          <a:xfrm flipV="1">
            <a:off x="2391414" y="551477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任意多边形 13"/>
          <p:cNvSpPr/>
          <p:nvPr>
            <p:custDataLst>
              <p:tags r:id="rId13"/>
            </p:custDataLst>
          </p:nvPr>
        </p:nvSpPr>
        <p:spPr>
          <a:xfrm flipH="1">
            <a:off x="8574864" y="607550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物业服务收费</a:t>
            </a:r>
            <a:endParaRPr lang="zh-CN" altLang="en-US"/>
          </a:p>
        </p:txBody>
      </p:sp>
      <p:sp>
        <p:nvSpPr>
          <p:cNvPr id="1049488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2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0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物业服务收费的监管和投诉处理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6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物业服务收费与业主权益的关系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8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物业服务收费的依据和标准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0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物业服务收费的种类和方式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物业服务标准</a:t>
            </a:r>
            <a:endParaRPr lang="zh-CN" altLang="en-US"/>
          </a:p>
        </p:txBody>
      </p:sp>
      <p:sp>
        <p:nvSpPr>
          <p:cNvPr id="1049558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物业服务内容：包括保洁、安保、绿化、维修等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服务标准：包括服务质量、服务时间、服务态度等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法律法规对物业服务标准的规定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物业服务标准的监管与执行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物业服务纠纷处理</a:t>
            </a:r>
            <a:endParaRPr lang="zh-CN" altLang="en-US"/>
          </a:p>
        </p:txBody>
      </p:sp>
      <p:sp>
        <p:nvSpPr>
          <p:cNvPr id="1049628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0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2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4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6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处理方式：物业服务纠纷可以通过协商、调解、仲裁、诉讼等方式进行处理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8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物业服务纠纷的种类：常见的物业服务纠纷包括服务质量、收费标准、维修责任等方面的问题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0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法律法规依据：处理物业服务纠纷时，应遵循《物业管理条例》等相关法律法规的规定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2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注意事项：在处理物业服务纠纷时，应注意保护业主和物业服务企业的合法权益，避免产生更大的矛盾和损失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75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9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物业管理法律法规的实施与监督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7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物业管理法律法规的实施机构</a:t>
            </a:r>
            <a:endParaRPr lang="zh-CN" altLang="en-US"/>
          </a:p>
        </p:txBody>
      </p:sp>
      <p:sp>
        <p:nvSpPr>
          <p:cNvPr id="10497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物业服务企业：负责具体实施物业管理法律法规，确保物业服务质量和安全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8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业主大会：监督物业服务企业执行物业管理法律法规，维护业主权益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4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相关部门：如城管、公安、消防等部门，对物业管理法律法规的实施进行监督和指导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法律责任：违反物业管理法律法规的行为将承担相应的法律责任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6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https://d.book118.com/946141142132010035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汉仪粗圆简</vt:lpstr>
      <vt:lpstr>Wingdings</vt:lpstr>
      <vt:lpstr>江城圆体 700W</vt:lpstr>
      <vt:lpstr>Calibri Light</vt:lpstr>
      <vt:lpstr>宋体</vt:lpstr>
      <vt:lpstr>微软雅黑</vt:lpstr>
      <vt:lpstr>Office Theme</vt:lpstr>
      <vt:lpstr>物业管理相关法律法规</vt:lpstr>
      <vt:lpstr>目录</vt:lpstr>
      <vt:lpstr>单击添加章节标题</vt:lpstr>
      <vt:lpstr>物业管理法律法规概述</vt:lpstr>
      <vt:lpstr>PowerPoint Presentation</vt:lpstr>
      <vt:lpstr>物业管理的定义和范围</vt:lpstr>
      <vt:lpstr>物业管理法律法规的体系结构</vt:lpstr>
      <vt:lpstr>物业管理法律法规的作用和意义</vt:lpstr>
      <vt:lpstr>物业管理法律法规的主要内容</vt:lpstr>
      <vt:lpstr>PowerPoint Presentation</vt:lpstr>
      <vt:lpstr>物业服务合同</vt:lpstr>
      <vt:lpstr>物业服务收费</vt:lpstr>
      <vt:lpstr>物业服务标准</vt:lpstr>
      <vt:lpstr>物业服务纠纷处理</vt:lpstr>
      <vt:lpstr>物业管理法律法规的实施与监督</vt:lpstr>
      <vt:lpstr>PowerPoint Presentation</vt:lpstr>
      <vt:lpstr>物业管理法律法规的实施机构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2024-09-05T10:46:31.165</cp:lastPrinted>
  <dcterms:created xsi:type="dcterms:W3CDTF">2024-09-05T02:46:31Z</dcterms:created>
  <dcterms:modified xsi:type="dcterms:W3CDTF">2024-09-05T02:46:33Z</dcterms:modified>
</cp:coreProperties>
</file>