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F4856A-A312-4EA0-B566-6323AE0A9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3647E7-449A-40F8-B81E-7EE3E6D22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EF2F9-EC73-4919-9F35-32AFBF5DB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7B699B-B915-435C-BD58-B5E38AB06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C9ACC0-22E6-4348-8B22-2CED71315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69E890-44DB-443E-AD7A-52472CA97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9CF0EE-56EC-43FE-A1C5-741F672171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ED1546-7F69-4BE5-A5C8-BD44D9167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AC6580-A097-427C-95A6-9990292B4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FF643-E9E9-4F36-BCB3-F24773AF4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06771-632D-44D7-9FA4-1D2951D2D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15002503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新生儿配奶制度与流程医学课件\n## 1.新生儿配奶制度的重要性及基本原则\n### 1.1新生儿配奶制度对新生儿健康的影响\n### 1.2新生儿配奶制度的基本原则与要求\n### 1.3新生儿配奶制度与母乳喂养的关系\n## 2.新生儿配奶流程与方法\n### 2.1新生儿配奶流程的基本步骤\n### 2.2新生儿配奶的具体方法与技巧\n### 2.3新生儿配奶流程中的注意事项与风险管理\n## 3.新生儿配奶的常见问题及解决方法\n### 3.1新生儿配奶过程中常见问题及原因\n### 3.2新生儿配奶问题的解决方法与实践\n### 3.3新生儿配奶问题的预防与干预策略\n## 4.新生儿配奶制度与流程的实施与监控\n### 4.1新生儿配奶制度与流程的实施策略与方法\n### 4.2新生儿配奶制度与流程的监控与评估\n### 4.3新生儿配奶制度与流程的持续改进与优化\n## 5.新生儿配奶制度与流程的未来发展趋势\n### 5.1新生儿配奶制度与流程的发展趋势与挑战\n### 5.2新生儿配奶制度与流程的创新与实践\n### 5.3新生儿配奶制度与流程的未来展望与建议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700"/>
              <a:t>新生儿配奶制度与流程医学课件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新生儿配奶制度的重要性及基本原则</a:t>
            </a:r>
            <a:endParaRPr/>
          </a:p>
        </p:txBody>
      </p:sp>
      <p:sp>
        <p:nvSpPr>
          <p:cNvPr id="133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4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新生儿配奶制度是确保新生儿获得充足营养的关键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合适的配方奶可以帮助新生儿健康成长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避免因喂养不当导致的营养不足或过度</a:t>
                </a:r>
                <a:endParaRPr/>
              </a:p>
            </p:txBody>
          </p:sp>
          <p:pic>
            <p:nvPicPr>
              <p:cNvPr id="17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新生儿配奶制度有助于预防新生儿疾病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合理的营养摄入可以提高新生儿的免疫力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降低感染和消化系统疾病的发生率</a:t>
                </a:r>
                <a:endParaRPr/>
              </a:p>
            </p:txBody>
          </p:sp>
          <p:pic>
            <p:nvPicPr>
              <p:cNvPr id="18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新生儿配奶制度有利于培养良好的喂养习惯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规律的喂养时间有助于新生儿建立良好的作息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正确的喂养方式可以减少新生儿喂养过程中的不适</a:t>
                </a:r>
                <a:endParaRPr/>
              </a:p>
            </p:txBody>
          </p:sp>
          <p:pic>
            <p:nvPicPr>
              <p:cNvPr id="18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新生儿配奶制度对新生儿健康的影响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新生儿配奶制度的基本原则与要求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新生儿配奶制度的基本原则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个性化：根据新生儿的个体差异和需求制定配奶方案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动态：根据新生儿的生长发育情况调整配奶方案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安全性：确保配方奶的质量和安全性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新生儿配奶制度的基本要求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了解新生儿的出生情况、体重和身高等基本信息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掌握新生儿喂养需求和配奶技巧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定期评估新生儿的生长发育情况</a:t>
                </a:r>
                <a:endParaRPr/>
              </a:p>
            </p:txBody>
          </p:sp>
          <p:pic>
            <p:nvPicPr>
              <p:cNvPr id="2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新生儿配奶制度与母乳喂养相辅相成</a:t>
                </a:r>
                <a:endParaRPr/>
              </a:p>
            </p:txBody>
          </p:sp>
          <p:sp>
            <p:nvSpPr>
              <p:cNvPr id="2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配奶制度可以为新生儿提供充足的奶量，确保其生长发育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母乳喂养则为新生儿提供了免疫力和营养物质的天然来源</a:t>
                </a:r>
                <a:endParaRPr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新生儿配奶制度应尊重和支持母乳喂养</a:t>
                </a:r>
                <a:endParaRPr/>
              </a:p>
            </p:txBody>
          </p:sp>
          <p:sp>
            <p:nvSpPr>
              <p:cNvPr id="21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在新生儿出生后的前几周内，鼓励母乳喂养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当母乳喂养不足时，及时引入配方奶进行补充</a:t>
                </a:r>
                <a:endParaRPr/>
              </a:p>
            </p:txBody>
          </p:sp>
          <p:sp>
            <p:nvSpPr>
              <p:cNvPr id="21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新生儿配奶制度与母乳喂养的关系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新生儿配奶流程与方法</a:t>
            </a:r>
            <a:endParaRPr/>
          </a:p>
        </p:txBody>
      </p:sp>
      <p:sp>
        <p:nvSpPr>
          <p:cNvPr id="224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25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7" name="Tencent"/>
          <p:cNvSpPr>
            <a:spLocks noChangeAspect="1"/>
          </p:cNvSpPr>
          <p:nvPr/>
        </p:nvSpPr>
        <p:spPr>
          <a:xfrm>
            <a:off x="4296000" y="2337972"/>
            <a:ext cx="3600000" cy="3600000"/>
          </a:xfrm>
          <a:prstGeom prst="ellipse">
            <a:avLst/>
          </a:prstGeom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8" name="Tencent"/>
          <p:cNvSpPr/>
          <p:nvPr/>
        </p:nvSpPr>
        <p:spPr>
          <a:xfrm>
            <a:off x="8456167" y="4881686"/>
            <a:ext cx="50206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kumimoji="1" lang="en-US" altLang="zh-CN" sz="2000" b="1">
                <a:solidFill>
                  <a:schemeClr val="accent4"/>
                </a:solidFill>
                <a:latin typeface="+mj-ea"/>
                <a:ea typeface="+mj-ea"/>
              </a:rPr>
              <a:t>04</a:t>
            </a:r>
            <a:endParaRPr/>
          </a:p>
        </p:txBody>
      </p:sp>
      <p:sp>
        <p:nvSpPr>
          <p:cNvPr id="229" name="Tencent"/>
          <p:cNvSpPr/>
          <p:nvPr/>
        </p:nvSpPr>
        <p:spPr>
          <a:xfrm>
            <a:off x="8456167" y="2474356"/>
            <a:ext cx="50206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kumimoji="1" lang="en-US" altLang="zh-CN" sz="20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/>
          </a:p>
        </p:txBody>
      </p:sp>
      <p:sp>
        <p:nvSpPr>
          <p:cNvPr id="230" name="Tencent"/>
          <p:cNvSpPr/>
          <p:nvPr/>
        </p:nvSpPr>
        <p:spPr>
          <a:xfrm>
            <a:off x="3233771" y="4881686"/>
            <a:ext cx="50206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000" b="1">
                <a:solidFill>
                  <a:schemeClr val="accent3"/>
                </a:solidFill>
                <a:latin typeface="+mj-ea"/>
                <a:ea typeface="+mj-ea"/>
              </a:rPr>
              <a:t>03</a:t>
            </a:r>
            <a:endParaRPr/>
          </a:p>
        </p:txBody>
      </p:sp>
      <p:sp>
        <p:nvSpPr>
          <p:cNvPr id="231" name="Tencent"/>
          <p:cNvSpPr/>
          <p:nvPr/>
        </p:nvSpPr>
        <p:spPr>
          <a:xfrm>
            <a:off x="3233771" y="2471753"/>
            <a:ext cx="50206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000" b="1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/>
          </a:p>
        </p:txBody>
      </p:sp>
      <p:grpSp>
        <p:nvGrpSpPr>
          <p:cNvPr id="23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93309" y="1936566"/>
            <a:ext cx="10805382" cy="4512298"/>
            <a:chOff x="693309" y="1936566"/>
            <a:chExt cx="10805382" cy="4512298"/>
          </a:xfrm>
        </p:grpSpPr>
        <p:grpSp>
          <p:nvGrpSpPr>
            <p:cNvPr id="233" name=""/>
            <p:cNvGrpSpPr/>
            <p:nvPr/>
          </p:nvGrpSpPr>
          <p:grpSpPr>
            <a:xfrm>
              <a:off x="693309" y="1936566"/>
              <a:ext cx="5335969" cy="2160000"/>
              <a:chOff x="693309" y="1936566"/>
              <a:chExt cx="5335969" cy="2160000"/>
            </a:xfrm>
          </p:grpSpPr>
          <p:sp>
            <p:nvSpPr>
              <p:cNvPr id="234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3869278" y="1936566"/>
                <a:ext cx="2160000" cy="21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评估新生儿的需求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93309" y="2888139"/>
                <a:ext cx="3042524" cy="115079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了解新生儿的出生情况、体重和身高等基本信息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掌握新生儿的喂养需求和配奶技巧</a:t>
                </a:r>
                <a:endParaRPr/>
              </a:p>
            </p:txBody>
          </p:sp>
        </p:grpSp>
        <p:grpSp>
          <p:nvGrpSpPr>
            <p:cNvPr id="236" name=""/>
            <p:cNvGrpSpPr/>
            <p:nvPr/>
          </p:nvGrpSpPr>
          <p:grpSpPr>
            <a:xfrm>
              <a:off x="6162723" y="1936566"/>
              <a:ext cx="5335968" cy="2160000"/>
              <a:chOff x="6162723" y="1936566"/>
              <a:chExt cx="5335968" cy="2160000"/>
            </a:xfrm>
          </p:grpSpPr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56167" y="2890742"/>
                <a:ext cx="3042524" cy="115079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根据新生儿的年龄、体重和发育情况选择合适的配方奶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考虑新生儿的特殊需求，如过敏、早产等</a:t>
                </a:r>
                <a:endParaRPr/>
              </a:p>
            </p:txBody>
          </p:sp>
          <p:sp>
            <p:nvSpPr>
              <p:cNvPr id="238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162723" y="1936566"/>
                <a:ext cx="2160000" cy="216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选择合适的配方奶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39" name=""/>
            <p:cNvGrpSpPr/>
            <p:nvPr/>
          </p:nvGrpSpPr>
          <p:grpSpPr>
            <a:xfrm>
              <a:off x="693309" y="4243479"/>
              <a:ext cx="5335969" cy="2205385"/>
              <a:chOff x="693309" y="4243479"/>
              <a:chExt cx="5335969" cy="2205385"/>
            </a:xfrm>
          </p:grpSpPr>
          <p:sp>
            <p:nvSpPr>
              <p:cNvPr id="240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3869278" y="4243479"/>
                <a:ext cx="2160000" cy="216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制定配奶方案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93309" y="5298072"/>
                <a:ext cx="3042524" cy="115079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根据新生儿的需求和配方奶的特点制定配奶方案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设定喂养时间和喂养量</a:t>
                </a:r>
                <a:endParaRPr/>
              </a:p>
            </p:txBody>
          </p:sp>
        </p:grpSp>
        <p:grpSp>
          <p:nvGrpSpPr>
            <p:cNvPr id="242" name=""/>
            <p:cNvGrpSpPr/>
            <p:nvPr/>
          </p:nvGrpSpPr>
          <p:grpSpPr>
            <a:xfrm>
              <a:off x="6162723" y="4243479"/>
              <a:ext cx="5335968" cy="2205385"/>
              <a:chOff x="6162723" y="4243479"/>
              <a:chExt cx="5335968" cy="2205385"/>
            </a:xfrm>
          </p:grpSpPr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56167" y="5298072"/>
                <a:ext cx="3042524" cy="115079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按照配奶方案进行喂养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观察新生儿的反应和生长发育情况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定期评估和调整配奶方案</a:t>
                </a:r>
                <a:endParaRPr/>
              </a:p>
            </p:txBody>
          </p:sp>
          <p:sp>
            <p:nvSpPr>
              <p:cNvPr id="244" name="椭圆 13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162723" y="4243479"/>
                <a:ext cx="2160000" cy="2160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实施配奶流程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新生儿配奶流程的基本步骤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4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4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配奶工具的选择与使用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选择合适的奶瓶和奶嘴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学会正确的消毒方法</a:t>
                </a:r>
                <a:endParaRPr/>
              </a:p>
            </p:txBody>
          </p:sp>
          <p:sp>
            <p:nvSpPr>
              <p:cNvPr id="25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配方奶的冲调方法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按照配方奶的说明进行冲调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注意温度和浓度的控制</a:t>
                </a:r>
                <a:endParaRPr/>
              </a:p>
            </p:txBody>
          </p:sp>
          <p:sp>
            <p:nvSpPr>
              <p:cNvPr id="25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喂养技巧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正确的抱持和喂养姿势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适时调整喂养量和频率</a:t>
                </a:r>
                <a:endParaRPr/>
              </a:p>
            </p:txBody>
          </p:sp>
          <p:sp>
            <p:nvSpPr>
              <p:cNvPr id="26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新生儿配奶的具体方法与技巧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新生儿配奶流程中的注意事项与风险管理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保持喂养环境的清洁和安静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注意观察新生儿的反应和排便情况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风险管理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及时发现和处理喂养过程中的问题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避免过度喂养和喂养不足</a:t>
                </a:r>
                <a:endParaRPr/>
              </a:p>
            </p:txBody>
          </p:sp>
          <p:pic>
            <p:nvPicPr>
              <p:cNvPr id="2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新生儿配奶的常见问题及解决方法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3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4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5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喂养不耐受</a:t>
                </a:r>
                <a:endParaRPr/>
              </a:p>
            </p:txBody>
          </p:sp>
          <p:sp>
            <p:nvSpPr>
              <p:cNvPr id="1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原因：新生儿消化系统发育不完善，配方奶成分不适合等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解决方法：调整配方奶成分，尝试更换奶嘴和喂养姿势</a:t>
                </a:r>
                <a:endParaRPr/>
              </a:p>
            </p:txBody>
          </p:sp>
        </p:grpSp>
        <p:grpSp>
          <p:nvGrpSpPr>
            <p:cNvPr id="18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9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喂养不足</a:t>
                </a:r>
                <a:endParaRPr/>
              </a:p>
            </p:txBody>
          </p:sp>
          <p:sp>
            <p:nvSpPr>
              <p:cNvPr id="2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原因：新生儿食欲不振，喂养技巧不当等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解决方法：增加喂养次数，调整喂养时间和量，寻求专业指导</a:t>
                </a:r>
                <a:endParaRPr/>
              </a:p>
            </p:txBody>
          </p:sp>
        </p:grpSp>
        <p:grpSp>
          <p:nvGrpSpPr>
            <p:cNvPr id="22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3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喂养过度</a:t>
                </a:r>
                <a:endParaRPr/>
              </a:p>
            </p:txBody>
          </p:sp>
          <p:sp>
            <p:nvSpPr>
              <p:cNvPr id="2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原因：喂养过量，新生儿无法消化过多的奶量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解决方法：减少喂养次数，控制奶量，观察新生儿的反应</a:t>
                </a:r>
                <a:endParaRPr/>
              </a:p>
            </p:txBody>
          </p: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新生儿配奶过程中常见问题及原因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https://d.book118.com/946150025034010054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新生儿配奶制度与流程医学课件</vt:lpstr>
      <vt:lpstr>新生儿配奶制度的重要性及基本原则</vt:lpstr>
      <vt:lpstr>PowerPoint Presentation</vt:lpstr>
      <vt:lpstr>PowerPoint Presentation</vt:lpstr>
      <vt:lpstr>PowerPoint Presentation</vt:lpstr>
      <vt:lpstr>新生儿配奶流程与方法</vt:lpstr>
      <vt:lpstr>PowerPoint Presentation</vt:lpstr>
      <vt:lpstr>PowerPoint Presentation</vt:lpstr>
      <vt:lpstr>PowerPoint Presentation</vt:lpstr>
      <vt:lpstr>新生儿配奶的常见问题及解决方法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2024-09-21T05:33:47.320</cp:lastPrinted>
  <dcterms:created xsi:type="dcterms:W3CDTF">2024-09-20T21:33:47Z</dcterms:created>
  <dcterms:modified xsi:type="dcterms:W3CDTF">2024-09-20T21:33:49Z</dcterms:modified>
</cp:coreProperties>
</file>