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28F33-EA0C-468A-A04D-1A4380E6A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F2127-25CA-4B1F-BD64-9AE8E2339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62E1C-8141-4590-B80D-DFD6120B5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2C9FC2-2F77-4B17-B638-45DBB0D74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2BC725-B312-40FA-8E58-70E59814B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7D8F4D-AC43-47D1-833F-2961ACF51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9D5CC7-9408-4917-96EC-FB0E0616E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6B34DC-A3BF-436E-A9F7-A0E23A86B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D85755-7D42-4463-89BF-A7DA77E51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E86FF-7DC8-40B2-A420-379C81610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FF8AB-779F-43D9-B22C-FD063DB9F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15323515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仓储物流部的物流成本控制与效益评估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2024-02-02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仓储物流部简介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物流成本控制策略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效益评估指标体系构建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案例分析：成功企业实践分享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仓储物流部未来发展规划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总结反思与改进建议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仓储物流部简介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08237" y="2765511"/>
            <a:ext cx="2066666" cy="2034479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342656" y="3020446"/>
            <a:ext cx="1579961" cy="1555333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361932" y="3147365"/>
            <a:ext cx="1381354" cy="1349776"/>
          </a:xfrm>
          <a:custGeom>
            <a:rect l="l" t="t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592129" y="3282330"/>
            <a:ext cx="1096670" cy="1110691"/>
          </a:xfrm>
          <a:custGeom>
            <a:rect l="l" t="t" r="r" b="b"/>
            <a:pathLst>
              <a:path w="100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5480" y="3693182"/>
            <a:ext cx="241961" cy="257747"/>
          </a:xfrm>
          <a:custGeom>
            <a:rect l="l" t="t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46799" y="3669498"/>
            <a:ext cx="311848" cy="312177"/>
          </a:xfrm>
          <a:custGeom>
            <a:rect l="l" t="t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123840" y="3682939"/>
            <a:ext cx="271690" cy="272548"/>
          </a:xfrm>
          <a:custGeom>
            <a:rect l="l" t="t" r="r" b="b"/>
            <a:pathLst>
              <a:path w="402" h="402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471011" y="3694433"/>
            <a:ext cx="259096" cy="268709"/>
          </a:xfrm>
          <a:custGeom>
            <a:rect l="l" t="t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991178" y="1657025"/>
            <a:ext cx="2351478" cy="110848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对物资进行分类、整理、标识和保管，确保物资安全、准确、及时供应。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997234" y="1671446"/>
            <a:ext cx="2351478" cy="10940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优化仓储布局，提高仓储空间利用率，降低仓储成本。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170344" y="3648908"/>
            <a:ext cx="2351478" cy="115104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负责物资的入库、存储、出库等仓储管理工作。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474903" y="3317957"/>
            <a:ext cx="2351478" cy="117914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协调与其他部门的物流运作，保障生产、销售等环节的顺畅进行。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部门职责与功能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33" y="213065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480" b="16480"/>
          <a:stretch>
            <a:fillRect/>
          </a:stretch>
        </p:blipFill>
        <p:spPr>
          <a:xfrm>
            <a:off x="1278694" y="230843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52917" y="2077612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52917" y="317386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2917" y="431864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3507" y="1856835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控制物流成本是提高企业盈利能力的重要手段。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803507" y="2973254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降低物流成本可以增强企业市场竞争力，提高客户满意度。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03507" y="4099755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精细化的物流成本控制有助于企业优化资源配置，提高整体运营效率。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物流成本控制重要性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82285" y="2541447"/>
            <a:ext cx="2017385" cy="2017385"/>
          </a:xfrm>
          <a:prstGeom prst="ellipse">
            <a:avLst/>
          </a:prstGeom>
          <a:solidFill>
            <a:srgbClr val="EB554D">
              <a:alpha val="0"/>
            </a:srgb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855830" y="2636398"/>
            <a:ext cx="1867814" cy="1867814"/>
          </a:xfrm>
          <a:custGeom>
            <a:rect l="l" t="t" r="r" b="b"/>
            <a:pathLst>
              <a:path w="1089" h="1089">
                <a:moveTo>
                  <a:pt x="895" y="194"/>
                </a:moveTo>
                <a:cubicBezTo>
                  <a:pt x="1089" y="388"/>
                  <a:pt x="1089" y="702"/>
                  <a:pt x="895" y="895"/>
                </a:cubicBezTo>
                <a:cubicBezTo>
                  <a:pt x="701" y="1089"/>
                  <a:pt x="387" y="1089"/>
                  <a:pt x="193" y="895"/>
                </a:cubicBezTo>
                <a:cubicBezTo>
                  <a:pt x="0" y="702"/>
                  <a:pt x="0" y="388"/>
                  <a:pt x="193" y="194"/>
                </a:cubicBezTo>
                <a:cubicBezTo>
                  <a:pt x="387" y="0"/>
                  <a:pt x="701" y="0"/>
                  <a:pt x="895" y="1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00000">
            <a:off x="4978603" y="2758196"/>
            <a:ext cx="1616172" cy="1616172"/>
          </a:xfrm>
          <a:custGeom>
            <a:rect l="l" t="t" r="r" b="b"/>
            <a:pathLst>
              <a:path w="984" h="983">
                <a:moveTo>
                  <a:pt x="809" y="175"/>
                </a:moveTo>
                <a:cubicBezTo>
                  <a:pt x="984" y="350"/>
                  <a:pt x="984" y="634"/>
                  <a:pt x="809" y="809"/>
                </a:cubicBezTo>
                <a:cubicBezTo>
                  <a:pt x="634" y="983"/>
                  <a:pt x="350" y="983"/>
                  <a:pt x="175" y="809"/>
                </a:cubicBezTo>
                <a:cubicBezTo>
                  <a:pt x="0" y="634"/>
                  <a:pt x="0" y="350"/>
                  <a:pt x="175" y="175"/>
                </a:cubicBezTo>
                <a:cubicBezTo>
                  <a:pt x="350" y="0"/>
                  <a:pt x="634" y="0"/>
                  <a:pt x="809" y="17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959940" y="1506609"/>
            <a:ext cx="1188609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963173" y="1506609"/>
            <a:ext cx="1075410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6342644" y="4159789"/>
            <a:ext cx="467929" cy="467929"/>
          </a:xfrm>
          <a:custGeom>
            <a:rect l="l" t="t" r="r" b="b"/>
            <a:pathLst>
              <a:path w="339" h="339">
                <a:moveTo>
                  <a:pt x="339" y="270"/>
                </a:moveTo>
                <a:lnTo>
                  <a:pt x="270" y="339"/>
                </a:lnTo>
                <a:lnTo>
                  <a:pt x="0" y="71"/>
                </a:lnTo>
                <a:lnTo>
                  <a:pt x="70" y="0"/>
                </a:lnTo>
                <a:lnTo>
                  <a:pt x="339" y="2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181100" y="3999708"/>
            <a:ext cx="338206" cy="338206"/>
          </a:xfrm>
          <a:custGeom>
            <a:rect l="l" t="t" r="r" b="b"/>
            <a:pathLst>
              <a:path w="197" h="197">
                <a:moveTo>
                  <a:pt x="188" y="77"/>
                </a:moveTo>
                <a:cubicBezTo>
                  <a:pt x="197" y="87"/>
                  <a:pt x="197" y="102"/>
                  <a:pt x="188" y="111"/>
                </a:cubicBezTo>
                <a:cubicBezTo>
                  <a:pt x="112" y="187"/>
                  <a:pt x="112" y="187"/>
                  <a:pt x="112" y="187"/>
                </a:cubicBezTo>
                <a:cubicBezTo>
                  <a:pt x="102" y="197"/>
                  <a:pt x="87" y="197"/>
                  <a:pt x="78" y="187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0" y="110"/>
                  <a:pt x="0" y="95"/>
                  <a:pt x="10" y="86"/>
                </a:cubicBezTo>
                <a:cubicBezTo>
                  <a:pt x="86" y="9"/>
                  <a:pt x="86" y="9"/>
                  <a:pt x="86" y="9"/>
                </a:cubicBezTo>
                <a:cubicBezTo>
                  <a:pt x="95" y="0"/>
                  <a:pt x="111" y="0"/>
                  <a:pt x="120" y="9"/>
                </a:cubicBezTo>
                <a:lnTo>
                  <a:pt x="188" y="77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22816" y="4438742"/>
            <a:ext cx="847710" cy="848929"/>
          </a:xfrm>
          <a:custGeom>
            <a:rect l="l" t="t" r="r" b="b"/>
            <a:pathLst>
              <a:path w="492" h="495">
                <a:moveTo>
                  <a:pt x="86" y="10"/>
                </a:moveTo>
                <a:cubicBezTo>
                  <a:pt x="41" y="55"/>
                  <a:pt x="41" y="55"/>
                  <a:pt x="41" y="55"/>
                </a:cubicBezTo>
                <a:cubicBezTo>
                  <a:pt x="31" y="64"/>
                  <a:pt x="31" y="64"/>
                  <a:pt x="31" y="64"/>
                </a:cubicBezTo>
                <a:cubicBezTo>
                  <a:pt x="26" y="70"/>
                  <a:pt x="26" y="70"/>
                  <a:pt x="26" y="70"/>
                </a:cubicBezTo>
                <a:cubicBezTo>
                  <a:pt x="9" y="86"/>
                  <a:pt x="9" y="86"/>
                  <a:pt x="9" y="86"/>
                </a:cubicBezTo>
                <a:cubicBezTo>
                  <a:pt x="0" y="95"/>
                  <a:pt x="0" y="111"/>
                  <a:pt x="9" y="120"/>
                </a:cubicBezTo>
                <a:cubicBezTo>
                  <a:pt x="374" y="485"/>
                  <a:pt x="374" y="485"/>
                  <a:pt x="374" y="485"/>
                </a:cubicBezTo>
                <a:cubicBezTo>
                  <a:pt x="384" y="495"/>
                  <a:pt x="399" y="495"/>
                  <a:pt x="408" y="485"/>
                </a:cubicBezTo>
                <a:cubicBezTo>
                  <a:pt x="425" y="469"/>
                  <a:pt x="425" y="469"/>
                  <a:pt x="425" y="469"/>
                </a:cubicBezTo>
                <a:cubicBezTo>
                  <a:pt x="430" y="463"/>
                  <a:pt x="430" y="463"/>
                  <a:pt x="430" y="463"/>
                </a:cubicBezTo>
                <a:cubicBezTo>
                  <a:pt x="440" y="454"/>
                  <a:pt x="440" y="454"/>
                  <a:pt x="440" y="454"/>
                </a:cubicBezTo>
                <a:cubicBezTo>
                  <a:pt x="485" y="409"/>
                  <a:pt x="485" y="409"/>
                  <a:pt x="485" y="409"/>
                </a:cubicBezTo>
                <a:cubicBezTo>
                  <a:pt x="494" y="399"/>
                  <a:pt x="494" y="384"/>
                  <a:pt x="485" y="375"/>
                </a:cubicBezTo>
                <a:cubicBezTo>
                  <a:pt x="119" y="10"/>
                  <a:pt x="119" y="10"/>
                  <a:pt x="119" y="10"/>
                </a:cubicBezTo>
                <a:cubicBezTo>
                  <a:pt x="110" y="0"/>
                  <a:pt x="95" y="0"/>
                  <a:pt x="86" y="1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22816" y="4558833"/>
            <a:ext cx="728838" cy="728838"/>
          </a:xfrm>
          <a:custGeom>
            <a:rect l="l" t="t" r="r" b="b"/>
            <a:pathLst>
              <a:path w="425" h="425">
                <a:moveTo>
                  <a:pt x="9" y="16"/>
                </a:moveTo>
                <a:cubicBezTo>
                  <a:pt x="0" y="25"/>
                  <a:pt x="0" y="41"/>
                  <a:pt x="9" y="50"/>
                </a:cubicBezTo>
                <a:cubicBezTo>
                  <a:pt x="374" y="415"/>
                  <a:pt x="374" y="415"/>
                  <a:pt x="374" y="415"/>
                </a:cubicBezTo>
                <a:cubicBezTo>
                  <a:pt x="384" y="425"/>
                  <a:pt x="399" y="425"/>
                  <a:pt x="408" y="415"/>
                </a:cubicBezTo>
                <a:cubicBezTo>
                  <a:pt x="425" y="399"/>
                  <a:pt x="425" y="399"/>
                  <a:pt x="425" y="399"/>
                </a:cubicBezTo>
                <a:cubicBezTo>
                  <a:pt x="26" y="0"/>
                  <a:pt x="26" y="0"/>
                  <a:pt x="26" y="0"/>
                </a:cubicBezTo>
                <a:lnTo>
                  <a:pt x="9" y="16"/>
                </a:lnTo>
                <a:close/>
              </a:path>
            </a:pathLst>
          </a:cu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675364" y="4533961"/>
            <a:ext cx="701284" cy="699943"/>
          </a:xfrm>
          <a:custGeom>
            <a:rect l="l" t="t" r="r" b="b"/>
            <a:pathLst>
              <a:path w="508" h="507">
                <a:moveTo>
                  <a:pt x="0" y="11"/>
                </a:moveTo>
                <a:lnTo>
                  <a:pt x="496" y="507"/>
                </a:lnTo>
                <a:lnTo>
                  <a:pt x="508" y="496"/>
                </a:lnTo>
                <a:lnTo>
                  <a:pt x="13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374295" y="3168047"/>
            <a:ext cx="833367" cy="764187"/>
          </a:xfrm>
          <a:custGeom>
            <a:rect l="l" t="t" r="r" b="b"/>
            <a:pathLst>
              <a:path w="125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976949" y="3940294"/>
            <a:ext cx="1118671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40649" y="4617988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通过效益评估，发现仓储物流部存在的问题和不足，提出改进措施。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58609" y="218506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评估仓储物流部的运营效益，为企业决策提供数据支持。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63173" y="3964678"/>
            <a:ext cx="1075410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05242" y="4617988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将仓储物流部的效益与企业整体效益相联系，促进企业整体协调发展。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5242" y="2185067"/>
            <a:ext cx="2991272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效益评估有助于激励仓储物流部员工积极改进工作，提高工作效率。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效益评估目的和意义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物流成本控制策略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556" b="145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025" b="170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7700" b="1770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降低运输成本措施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优化运输路线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通过合理规划运输路线，减少运输里程和运输时间，降低运输成本。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选择经济合理的运输方式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根据货物特性和运输距离，选择最经济合理的运输方式，如铁路、公路、水路或航空运输。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提高运输工具实载率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通过合理配载、减少空驶和拼车等方式，提高运输工具的实载率，降低单位运输成本。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通过与供应商建立紧密合作关系，实现库存最小化，甚至零库存，降低库存持有成本。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推行零库存管理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如ABC分类法、经济订货量模型等，对库存进行科学管理，减少不必要的库存积压。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采用先进的库存管理技术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通过提高销售预测准确率、加强仓储管理等方式，加速库存周转，降低库存持有成本。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加速库存周转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减少库存持有成本方法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加强装卸搬运人员培训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提高装卸搬运人员的技能水平和操作熟练度，进一步提高装卸搬运效率。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实现装卸搬运机械化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通过引进先进的装卸搬运设备和技术，实现装卸搬运机械化，提高装卸搬运效率。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合理安排装卸搬运作业流程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对装卸搬运作业流程进行合理规划和优化，减少无效劳动和重复劳动。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提高装卸搬运效率途径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406" r="25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推行绿色包装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采用环保材料、简化包装结构等方式，推行绿色包装，降低包装成本。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合理规划流通加工环节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根据产品特性和市场需求，合理规划流通加工环节，避免过度加工和浪费。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加强包装及流通加工设备管理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对包装及流通加工设备进行定期维护和保养，确保其正常运转和高效利用。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优化包装及流通加工环节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效益评估指标体系构建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包括仓储服务费、运输费、增值服务费等收入项目的变化情况。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分析仓储物流部的净利润、毛利率等盈利状况，评估其盈利能力和经营效率。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对仓储物流部的各项成本进行细化分析，包括人工成本、设备折旧、房租水电等，找出成本控制的关键点。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3885" r="33885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收入指标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利润指标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成本指标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财务指标分析（收入、利润等）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客户满意度调查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定期开展客户满意度调查，了解客户对仓储物流部服务的评价和需求。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反馈机制建立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建立客户反馈渠道和处理流程，对客户投诉和建议进行及时响应和处理，提升客户满意度。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服务质量改进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根据客户满意度调查结果和反馈意见，制定针对性的服务质量改进措施，提高服务水平。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客户满意度调查及反馈机制建立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https://d.book118.com/946153235155010050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2024-09-16T03:01:43.521</cp:lastPrinted>
  <dcterms:created xsi:type="dcterms:W3CDTF">2024-09-15T19:01:43Z</dcterms:created>
  <dcterms:modified xsi:type="dcterms:W3CDTF">2024-09-15T19:01:45Z</dcterms:modified>
</cp:coreProperties>
</file>