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7" r:id="rId36"/>
  </p:sldIdLst>
  <p:sldSz cx="9144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tags" Target="tags/tag1.xml" /><Relationship Id="rId38" Type="http://schemas.openxmlformats.org/officeDocument/2006/relationships/presProps" Target="presProps.xml" /><Relationship Id="rId39" Type="http://schemas.openxmlformats.org/officeDocument/2006/relationships/viewProps" Target="viewProps.xml" /><Relationship Id="rId4" Type="http://schemas.openxmlformats.org/officeDocument/2006/relationships/slide" Target="slides/slide2.xml" /><Relationship Id="rId40" Type="http://schemas.openxmlformats.org/officeDocument/2006/relationships/theme" Target="theme/theme1.xml" /><Relationship Id="rId41"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7EC7D59-43A5-4E1E-82CF-C6ACE1BA32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C8F49A-8222-4E90-BEEB-C48BD40B64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872FCA-121C-434A-85EB-B60D7F65FA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96ED1F3-3615-47B1-8171-0A5B3B9E10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899652-1925-4B25-851D-CD18F80BDC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3F69FBD-025F-4BB4-9774-18BDAA7F916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29ADA2C-D05D-4195-912E-47E0F1E8F1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21B4F88-A9A0-4A7E-8F53-4592084D15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ED1268-EEE8-4179-BAF5-22FF07F077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C9D9F0-8E3A-4257-86C6-53D50A3705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D230E4-CBA9-4DE0-A2A0-7D8844D030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3600" b="1" i="0">
                <a:solidFill>
                  <a:srgbClr val="A60000"/>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A60000"/>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A60000"/>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600" b="1" i="0">
                <a:solidFill>
                  <a:srgbClr val="A60000"/>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5.png" /><Relationship Id="rId11" Type="http://schemas.openxmlformats.org/officeDocument/2006/relationships/image" Target="../media/image6.png" /><Relationship Id="rId12" Type="http://schemas.openxmlformats.org/officeDocument/2006/relationships/image" Target="../media/image7.pn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image" Target="../media/image2.png" /><Relationship Id="rId8" Type="http://schemas.openxmlformats.org/officeDocument/2006/relationships/image" Target="../media/image3.png" /><Relationship Id="rId9" Type="http://schemas.openxmlformats.org/officeDocument/2006/relationships/image" Target="../media/image4.png"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6" name="bg object 16"/>
          <p:cNvSpPr/>
          <p:nvPr/>
        </p:nvSpPr>
        <p:spPr>
          <a:xfrm>
            <a:off x="622300" y="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7" name="bg object 17"/>
          <p:cNvSpPr/>
          <p:nvPr/>
        </p:nvSpPr>
        <p:spPr>
          <a:xfrm>
            <a:off x="622300" y="320675"/>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8" name="bg object 18"/>
          <p:cNvSpPr/>
          <p:nvPr/>
        </p:nvSpPr>
        <p:spPr>
          <a:xfrm>
            <a:off x="622300" y="642408"/>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9" name="bg object 19"/>
          <p:cNvSpPr/>
          <p:nvPr/>
        </p:nvSpPr>
        <p:spPr>
          <a:xfrm>
            <a:off x="622300" y="96361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0" name="bg object 20"/>
          <p:cNvSpPr/>
          <p:nvPr/>
        </p:nvSpPr>
        <p:spPr>
          <a:xfrm>
            <a:off x="622300" y="128428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1" name="bg object 21"/>
          <p:cNvSpPr/>
          <p:nvPr/>
        </p:nvSpPr>
        <p:spPr>
          <a:xfrm>
            <a:off x="622300" y="160496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2" name="bg object 22"/>
          <p:cNvSpPr/>
          <p:nvPr/>
        </p:nvSpPr>
        <p:spPr>
          <a:xfrm>
            <a:off x="622300" y="192563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3" name="bg object 23"/>
          <p:cNvSpPr/>
          <p:nvPr/>
        </p:nvSpPr>
        <p:spPr>
          <a:xfrm>
            <a:off x="622300" y="2246312"/>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4" name="bg object 24"/>
          <p:cNvSpPr/>
          <p:nvPr/>
        </p:nvSpPr>
        <p:spPr>
          <a:xfrm>
            <a:off x="622300" y="2568046"/>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5" name="bg object 25"/>
          <p:cNvSpPr/>
          <p:nvPr/>
        </p:nvSpPr>
        <p:spPr>
          <a:xfrm>
            <a:off x="622300" y="288925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6" name="bg object 26"/>
          <p:cNvSpPr/>
          <p:nvPr/>
        </p:nvSpPr>
        <p:spPr>
          <a:xfrm>
            <a:off x="622300" y="32099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7" name="bg object 27"/>
          <p:cNvSpPr/>
          <p:nvPr/>
        </p:nvSpPr>
        <p:spPr>
          <a:xfrm>
            <a:off x="622300" y="3530600"/>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8" name="bg object 28"/>
          <p:cNvSpPr/>
          <p:nvPr/>
        </p:nvSpPr>
        <p:spPr>
          <a:xfrm>
            <a:off x="622300" y="4494212"/>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9" name="bg object 29"/>
          <p:cNvSpPr/>
          <p:nvPr/>
        </p:nvSpPr>
        <p:spPr>
          <a:xfrm>
            <a:off x="622300" y="4814888"/>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0" name="bg object 30"/>
          <p:cNvSpPr/>
          <p:nvPr/>
        </p:nvSpPr>
        <p:spPr>
          <a:xfrm>
            <a:off x="622300" y="5778500"/>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1" name="bg object 31"/>
          <p:cNvSpPr/>
          <p:nvPr/>
        </p:nvSpPr>
        <p:spPr>
          <a:xfrm>
            <a:off x="622300" y="6740525"/>
            <a:ext cx="33655" cy="81280"/>
          </a:xfrm>
          <a:custGeom>
            <a:rect l="l" t="t" r="r" b="b"/>
            <a:pathLst>
              <a:path w="33654"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32" name="bg object 32"/>
          <p:cNvSpPr/>
          <p:nvPr/>
        </p:nvSpPr>
        <p:spPr>
          <a:xfrm>
            <a:off x="1328737"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3" name="bg object 33"/>
          <p:cNvSpPr/>
          <p:nvPr/>
        </p:nvSpPr>
        <p:spPr>
          <a:xfrm>
            <a:off x="1328737"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34" name="bg object 34"/>
          <p:cNvSpPr/>
          <p:nvPr/>
        </p:nvSpPr>
        <p:spPr>
          <a:xfrm>
            <a:off x="1328737"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35" name="bg object 35"/>
          <p:cNvSpPr/>
          <p:nvPr/>
        </p:nvSpPr>
        <p:spPr>
          <a:xfrm>
            <a:off x="1328737"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6" name="bg object 36"/>
          <p:cNvSpPr/>
          <p:nvPr/>
        </p:nvSpPr>
        <p:spPr>
          <a:xfrm>
            <a:off x="1328737"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7" name="bg object 37"/>
          <p:cNvSpPr/>
          <p:nvPr/>
        </p:nvSpPr>
        <p:spPr>
          <a:xfrm>
            <a:off x="1328737"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8" name="bg object 38"/>
          <p:cNvSpPr/>
          <p:nvPr/>
        </p:nvSpPr>
        <p:spPr>
          <a:xfrm>
            <a:off x="1328737"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9" name="bg object 39"/>
          <p:cNvSpPr/>
          <p:nvPr/>
        </p:nvSpPr>
        <p:spPr>
          <a:xfrm>
            <a:off x="1328737"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0" name="bg object 40"/>
          <p:cNvSpPr/>
          <p:nvPr/>
        </p:nvSpPr>
        <p:spPr>
          <a:xfrm>
            <a:off x="1328737"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1" name="bg object 41"/>
          <p:cNvSpPr/>
          <p:nvPr/>
        </p:nvSpPr>
        <p:spPr>
          <a:xfrm>
            <a:off x="1328737"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2" name="bg object 42"/>
          <p:cNvSpPr/>
          <p:nvPr/>
        </p:nvSpPr>
        <p:spPr>
          <a:xfrm>
            <a:off x="1328737"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3" name="bg object 43"/>
          <p:cNvSpPr/>
          <p:nvPr/>
        </p:nvSpPr>
        <p:spPr>
          <a:xfrm>
            <a:off x="1328737"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4" name="bg object 44"/>
          <p:cNvSpPr/>
          <p:nvPr/>
        </p:nvSpPr>
        <p:spPr>
          <a:xfrm>
            <a:off x="1328737"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5" name="bg object 45"/>
          <p:cNvSpPr/>
          <p:nvPr/>
        </p:nvSpPr>
        <p:spPr>
          <a:xfrm>
            <a:off x="1328737"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6" name="bg object 46"/>
          <p:cNvSpPr/>
          <p:nvPr/>
        </p:nvSpPr>
        <p:spPr>
          <a:xfrm>
            <a:off x="1328737" y="6419850"/>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7" name="bg object 47"/>
          <p:cNvSpPr/>
          <p:nvPr/>
        </p:nvSpPr>
        <p:spPr>
          <a:xfrm>
            <a:off x="1328737"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48" name="bg object 48"/>
          <p:cNvSpPr/>
          <p:nvPr/>
        </p:nvSpPr>
        <p:spPr>
          <a:xfrm>
            <a:off x="2043112"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9" name="bg object 49"/>
          <p:cNvSpPr/>
          <p:nvPr/>
        </p:nvSpPr>
        <p:spPr>
          <a:xfrm>
            <a:off x="2043112"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0" name="bg object 50"/>
          <p:cNvSpPr/>
          <p:nvPr/>
        </p:nvSpPr>
        <p:spPr>
          <a:xfrm>
            <a:off x="2043112"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1" name="bg object 51"/>
          <p:cNvSpPr/>
          <p:nvPr/>
        </p:nvSpPr>
        <p:spPr>
          <a:xfrm>
            <a:off x="2043112"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2" name="bg object 52"/>
          <p:cNvSpPr/>
          <p:nvPr/>
        </p:nvSpPr>
        <p:spPr>
          <a:xfrm>
            <a:off x="2043112"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3" name="bg object 53"/>
          <p:cNvSpPr/>
          <p:nvPr/>
        </p:nvSpPr>
        <p:spPr>
          <a:xfrm>
            <a:off x="2043112"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4" name="bg object 54"/>
          <p:cNvSpPr/>
          <p:nvPr/>
        </p:nvSpPr>
        <p:spPr>
          <a:xfrm>
            <a:off x="2043112"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5" name="bg object 55"/>
          <p:cNvSpPr/>
          <p:nvPr/>
        </p:nvSpPr>
        <p:spPr>
          <a:xfrm>
            <a:off x="2043112"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6" name="bg object 56"/>
          <p:cNvSpPr/>
          <p:nvPr/>
        </p:nvSpPr>
        <p:spPr>
          <a:xfrm>
            <a:off x="2043112"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7" name="bg object 57"/>
          <p:cNvSpPr/>
          <p:nvPr/>
        </p:nvSpPr>
        <p:spPr>
          <a:xfrm>
            <a:off x="2043112"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8" name="bg object 58"/>
          <p:cNvSpPr/>
          <p:nvPr/>
        </p:nvSpPr>
        <p:spPr>
          <a:xfrm>
            <a:off x="2043112"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9" name="bg object 59"/>
          <p:cNvSpPr/>
          <p:nvPr/>
        </p:nvSpPr>
        <p:spPr>
          <a:xfrm>
            <a:off x="2043112" y="3530600"/>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0" name="bg object 60"/>
          <p:cNvSpPr/>
          <p:nvPr/>
        </p:nvSpPr>
        <p:spPr>
          <a:xfrm>
            <a:off x="2043112" y="3852333"/>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1" name="bg object 61"/>
          <p:cNvSpPr/>
          <p:nvPr/>
        </p:nvSpPr>
        <p:spPr>
          <a:xfrm>
            <a:off x="2043112"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2" name="bg object 62"/>
          <p:cNvSpPr/>
          <p:nvPr/>
        </p:nvSpPr>
        <p:spPr>
          <a:xfrm>
            <a:off x="2043112" y="4494212"/>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3" name="bg object 63"/>
          <p:cNvSpPr/>
          <p:nvPr/>
        </p:nvSpPr>
        <p:spPr>
          <a:xfrm>
            <a:off x="2043112" y="4814888"/>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4" name="bg object 64"/>
          <p:cNvSpPr/>
          <p:nvPr/>
        </p:nvSpPr>
        <p:spPr>
          <a:xfrm>
            <a:off x="2043112"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5" name="bg object 65"/>
          <p:cNvSpPr/>
          <p:nvPr/>
        </p:nvSpPr>
        <p:spPr>
          <a:xfrm>
            <a:off x="2043112" y="54578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6" name="bg object 66"/>
          <p:cNvSpPr/>
          <p:nvPr/>
        </p:nvSpPr>
        <p:spPr>
          <a:xfrm>
            <a:off x="2043112" y="5778500"/>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7" name="bg object 67"/>
          <p:cNvSpPr/>
          <p:nvPr/>
        </p:nvSpPr>
        <p:spPr>
          <a:xfrm>
            <a:off x="2043112"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8" name="bg object 68"/>
          <p:cNvSpPr/>
          <p:nvPr/>
        </p:nvSpPr>
        <p:spPr>
          <a:xfrm>
            <a:off x="2043112" y="6419850"/>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9" name="bg object 69"/>
          <p:cNvSpPr/>
          <p:nvPr/>
        </p:nvSpPr>
        <p:spPr>
          <a:xfrm>
            <a:off x="2043112"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70" name="bg object 70"/>
          <p:cNvSpPr/>
          <p:nvPr/>
        </p:nvSpPr>
        <p:spPr>
          <a:xfrm>
            <a:off x="2749550"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1" name="bg object 71"/>
          <p:cNvSpPr/>
          <p:nvPr/>
        </p:nvSpPr>
        <p:spPr>
          <a:xfrm>
            <a:off x="2749550"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2" name="bg object 72"/>
          <p:cNvSpPr/>
          <p:nvPr/>
        </p:nvSpPr>
        <p:spPr>
          <a:xfrm>
            <a:off x="2749550"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3" name="bg object 73"/>
          <p:cNvSpPr/>
          <p:nvPr/>
        </p:nvSpPr>
        <p:spPr>
          <a:xfrm>
            <a:off x="2749550"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4" name="bg object 74"/>
          <p:cNvSpPr/>
          <p:nvPr/>
        </p:nvSpPr>
        <p:spPr>
          <a:xfrm>
            <a:off x="2749550"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5" name="bg object 75"/>
          <p:cNvSpPr/>
          <p:nvPr/>
        </p:nvSpPr>
        <p:spPr>
          <a:xfrm>
            <a:off x="2749550"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6" name="bg object 76"/>
          <p:cNvSpPr/>
          <p:nvPr/>
        </p:nvSpPr>
        <p:spPr>
          <a:xfrm>
            <a:off x="2749550"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7" name="bg object 77"/>
          <p:cNvSpPr/>
          <p:nvPr/>
        </p:nvSpPr>
        <p:spPr>
          <a:xfrm>
            <a:off x="2749550"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8" name="bg object 78"/>
          <p:cNvSpPr/>
          <p:nvPr/>
        </p:nvSpPr>
        <p:spPr>
          <a:xfrm>
            <a:off x="2749550"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9" name="bg object 79"/>
          <p:cNvSpPr/>
          <p:nvPr/>
        </p:nvSpPr>
        <p:spPr>
          <a:xfrm>
            <a:off x="2749550"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0" name="bg object 80"/>
          <p:cNvSpPr/>
          <p:nvPr/>
        </p:nvSpPr>
        <p:spPr>
          <a:xfrm>
            <a:off x="2749550"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1" name="bg object 81"/>
          <p:cNvSpPr/>
          <p:nvPr/>
        </p:nvSpPr>
        <p:spPr>
          <a:xfrm>
            <a:off x="2749550" y="3530600"/>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2" name="bg object 82"/>
          <p:cNvSpPr/>
          <p:nvPr/>
        </p:nvSpPr>
        <p:spPr>
          <a:xfrm>
            <a:off x="2749550" y="3852333"/>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3" name="bg object 83"/>
          <p:cNvSpPr/>
          <p:nvPr/>
        </p:nvSpPr>
        <p:spPr>
          <a:xfrm>
            <a:off x="2749550"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4" name="bg object 84"/>
          <p:cNvSpPr/>
          <p:nvPr/>
        </p:nvSpPr>
        <p:spPr>
          <a:xfrm>
            <a:off x="2749550" y="4494212"/>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5" name="bg object 85"/>
          <p:cNvSpPr/>
          <p:nvPr/>
        </p:nvSpPr>
        <p:spPr>
          <a:xfrm>
            <a:off x="2749550" y="4814888"/>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6" name="bg object 86"/>
          <p:cNvSpPr/>
          <p:nvPr/>
        </p:nvSpPr>
        <p:spPr>
          <a:xfrm>
            <a:off x="2749550"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7" name="bg object 87"/>
          <p:cNvSpPr/>
          <p:nvPr/>
        </p:nvSpPr>
        <p:spPr>
          <a:xfrm>
            <a:off x="2749550" y="54578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8" name="bg object 88"/>
          <p:cNvSpPr/>
          <p:nvPr/>
        </p:nvSpPr>
        <p:spPr>
          <a:xfrm>
            <a:off x="2749550" y="5778500"/>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9" name="bg object 89"/>
          <p:cNvSpPr/>
          <p:nvPr/>
        </p:nvSpPr>
        <p:spPr>
          <a:xfrm>
            <a:off x="2749550"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0" name="bg object 90"/>
          <p:cNvSpPr/>
          <p:nvPr/>
        </p:nvSpPr>
        <p:spPr>
          <a:xfrm>
            <a:off x="2749550" y="6419850"/>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1" name="bg object 91"/>
          <p:cNvSpPr/>
          <p:nvPr/>
        </p:nvSpPr>
        <p:spPr>
          <a:xfrm>
            <a:off x="2749550"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92" name="bg object 92"/>
          <p:cNvSpPr/>
          <p:nvPr/>
        </p:nvSpPr>
        <p:spPr>
          <a:xfrm>
            <a:off x="3455987" y="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3" name="bg object 93"/>
          <p:cNvSpPr/>
          <p:nvPr/>
        </p:nvSpPr>
        <p:spPr>
          <a:xfrm>
            <a:off x="3455987" y="320675"/>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94" name="bg object 94"/>
          <p:cNvSpPr/>
          <p:nvPr/>
        </p:nvSpPr>
        <p:spPr>
          <a:xfrm>
            <a:off x="3455987" y="642408"/>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95" name="bg object 95"/>
          <p:cNvSpPr/>
          <p:nvPr/>
        </p:nvSpPr>
        <p:spPr>
          <a:xfrm>
            <a:off x="3455987" y="96361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6" name="bg object 96"/>
          <p:cNvSpPr/>
          <p:nvPr/>
        </p:nvSpPr>
        <p:spPr>
          <a:xfrm>
            <a:off x="3455987" y="128428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7" name="bg object 97"/>
          <p:cNvSpPr/>
          <p:nvPr/>
        </p:nvSpPr>
        <p:spPr>
          <a:xfrm>
            <a:off x="3455987" y="160496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8" name="bg object 98"/>
          <p:cNvSpPr/>
          <p:nvPr/>
        </p:nvSpPr>
        <p:spPr>
          <a:xfrm>
            <a:off x="3455987" y="192563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9" name="bg object 99"/>
          <p:cNvSpPr/>
          <p:nvPr/>
        </p:nvSpPr>
        <p:spPr>
          <a:xfrm>
            <a:off x="3455987" y="2246312"/>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00" name="bg object 100"/>
          <p:cNvSpPr/>
          <p:nvPr/>
        </p:nvSpPr>
        <p:spPr>
          <a:xfrm>
            <a:off x="3455987" y="2568046"/>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01" name="bg object 101"/>
          <p:cNvSpPr/>
          <p:nvPr/>
        </p:nvSpPr>
        <p:spPr>
          <a:xfrm>
            <a:off x="3455987" y="288925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2" name="bg object 102"/>
          <p:cNvSpPr/>
          <p:nvPr/>
        </p:nvSpPr>
        <p:spPr>
          <a:xfrm>
            <a:off x="3455987" y="32099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3" name="bg object 103"/>
          <p:cNvSpPr/>
          <p:nvPr/>
        </p:nvSpPr>
        <p:spPr>
          <a:xfrm>
            <a:off x="3455987" y="3530600"/>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04" name="bg object 104"/>
          <p:cNvSpPr/>
          <p:nvPr/>
        </p:nvSpPr>
        <p:spPr>
          <a:xfrm>
            <a:off x="3455987" y="3852333"/>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05" name="bg object 105"/>
          <p:cNvSpPr/>
          <p:nvPr/>
        </p:nvSpPr>
        <p:spPr>
          <a:xfrm>
            <a:off x="3455987" y="4173537"/>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6" name="bg object 106"/>
          <p:cNvSpPr/>
          <p:nvPr/>
        </p:nvSpPr>
        <p:spPr>
          <a:xfrm>
            <a:off x="3455987" y="4494212"/>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7" name="bg object 107"/>
          <p:cNvSpPr/>
          <p:nvPr/>
        </p:nvSpPr>
        <p:spPr>
          <a:xfrm>
            <a:off x="3455987" y="4814888"/>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8" name="bg object 108"/>
          <p:cNvSpPr/>
          <p:nvPr/>
        </p:nvSpPr>
        <p:spPr>
          <a:xfrm>
            <a:off x="3455987" y="5135563"/>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09" name="bg object 109"/>
          <p:cNvSpPr/>
          <p:nvPr/>
        </p:nvSpPr>
        <p:spPr>
          <a:xfrm>
            <a:off x="3455987" y="54578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10" name="bg object 110"/>
          <p:cNvSpPr/>
          <p:nvPr/>
        </p:nvSpPr>
        <p:spPr>
          <a:xfrm>
            <a:off x="3455987" y="5778500"/>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11" name="bg object 111"/>
          <p:cNvSpPr/>
          <p:nvPr/>
        </p:nvSpPr>
        <p:spPr>
          <a:xfrm>
            <a:off x="3455987" y="609917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12" name="bg object 112"/>
          <p:cNvSpPr/>
          <p:nvPr/>
        </p:nvSpPr>
        <p:spPr>
          <a:xfrm>
            <a:off x="3455987" y="6419850"/>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13" name="bg object 113"/>
          <p:cNvSpPr/>
          <p:nvPr/>
        </p:nvSpPr>
        <p:spPr>
          <a:xfrm>
            <a:off x="3455987" y="6740525"/>
            <a:ext cx="33655" cy="81280"/>
          </a:xfrm>
          <a:custGeom>
            <a:rect l="l" t="t" r="r" b="b"/>
            <a:pathLst>
              <a:path w="33654"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114" name="bg object 114"/>
          <p:cNvSpPr/>
          <p:nvPr/>
        </p:nvSpPr>
        <p:spPr>
          <a:xfrm>
            <a:off x="4171950"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5" name="bg object 115"/>
          <p:cNvSpPr/>
          <p:nvPr/>
        </p:nvSpPr>
        <p:spPr>
          <a:xfrm>
            <a:off x="4171950"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16" name="bg object 116"/>
          <p:cNvSpPr/>
          <p:nvPr/>
        </p:nvSpPr>
        <p:spPr>
          <a:xfrm>
            <a:off x="4171950"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17" name="bg object 117"/>
          <p:cNvSpPr/>
          <p:nvPr/>
        </p:nvSpPr>
        <p:spPr>
          <a:xfrm>
            <a:off x="4171950"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8" name="bg object 118"/>
          <p:cNvSpPr/>
          <p:nvPr/>
        </p:nvSpPr>
        <p:spPr>
          <a:xfrm>
            <a:off x="4171950"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9" name="bg object 119"/>
          <p:cNvSpPr/>
          <p:nvPr/>
        </p:nvSpPr>
        <p:spPr>
          <a:xfrm>
            <a:off x="4171950"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0" name="bg object 120"/>
          <p:cNvSpPr/>
          <p:nvPr/>
        </p:nvSpPr>
        <p:spPr>
          <a:xfrm>
            <a:off x="4171950"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1" name="bg object 121"/>
          <p:cNvSpPr/>
          <p:nvPr/>
        </p:nvSpPr>
        <p:spPr>
          <a:xfrm>
            <a:off x="417195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2" name="bg object 122"/>
          <p:cNvSpPr/>
          <p:nvPr/>
        </p:nvSpPr>
        <p:spPr>
          <a:xfrm>
            <a:off x="417195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3" name="bg object 123"/>
          <p:cNvSpPr/>
          <p:nvPr/>
        </p:nvSpPr>
        <p:spPr>
          <a:xfrm>
            <a:off x="417195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4" name="bg object 124"/>
          <p:cNvSpPr/>
          <p:nvPr/>
        </p:nvSpPr>
        <p:spPr>
          <a:xfrm>
            <a:off x="417195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5" name="bg object 125"/>
          <p:cNvSpPr/>
          <p:nvPr/>
        </p:nvSpPr>
        <p:spPr>
          <a:xfrm>
            <a:off x="417195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6" name="bg object 126"/>
          <p:cNvSpPr/>
          <p:nvPr/>
        </p:nvSpPr>
        <p:spPr>
          <a:xfrm>
            <a:off x="417195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7" name="bg object 127"/>
          <p:cNvSpPr/>
          <p:nvPr/>
        </p:nvSpPr>
        <p:spPr>
          <a:xfrm>
            <a:off x="417195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8" name="bg object 128"/>
          <p:cNvSpPr/>
          <p:nvPr/>
        </p:nvSpPr>
        <p:spPr>
          <a:xfrm>
            <a:off x="417195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9" name="bg object 129"/>
          <p:cNvSpPr/>
          <p:nvPr/>
        </p:nvSpPr>
        <p:spPr>
          <a:xfrm>
            <a:off x="417195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0" name="bg object 130"/>
          <p:cNvSpPr/>
          <p:nvPr/>
        </p:nvSpPr>
        <p:spPr>
          <a:xfrm>
            <a:off x="417195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1" name="bg object 131"/>
          <p:cNvSpPr/>
          <p:nvPr/>
        </p:nvSpPr>
        <p:spPr>
          <a:xfrm>
            <a:off x="417195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2" name="bg object 132"/>
          <p:cNvSpPr/>
          <p:nvPr/>
        </p:nvSpPr>
        <p:spPr>
          <a:xfrm>
            <a:off x="4171950"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3" name="bg object 133"/>
          <p:cNvSpPr/>
          <p:nvPr/>
        </p:nvSpPr>
        <p:spPr>
          <a:xfrm>
            <a:off x="417195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4" name="bg object 134"/>
          <p:cNvSpPr/>
          <p:nvPr/>
        </p:nvSpPr>
        <p:spPr>
          <a:xfrm>
            <a:off x="4171950"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5" name="bg object 135"/>
          <p:cNvSpPr/>
          <p:nvPr/>
        </p:nvSpPr>
        <p:spPr>
          <a:xfrm>
            <a:off x="417195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36" name="bg object 136"/>
          <p:cNvSpPr/>
          <p:nvPr/>
        </p:nvSpPr>
        <p:spPr>
          <a:xfrm>
            <a:off x="4878387"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7" name="bg object 137"/>
          <p:cNvSpPr/>
          <p:nvPr/>
        </p:nvSpPr>
        <p:spPr>
          <a:xfrm>
            <a:off x="4878387"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38" name="bg object 138"/>
          <p:cNvSpPr/>
          <p:nvPr/>
        </p:nvSpPr>
        <p:spPr>
          <a:xfrm>
            <a:off x="4878387"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39" name="bg object 139"/>
          <p:cNvSpPr/>
          <p:nvPr/>
        </p:nvSpPr>
        <p:spPr>
          <a:xfrm>
            <a:off x="4878387"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0" name="bg object 140"/>
          <p:cNvSpPr/>
          <p:nvPr/>
        </p:nvSpPr>
        <p:spPr>
          <a:xfrm>
            <a:off x="4878387"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1" name="bg object 141"/>
          <p:cNvSpPr/>
          <p:nvPr/>
        </p:nvSpPr>
        <p:spPr>
          <a:xfrm>
            <a:off x="4878387"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2" name="bg object 142"/>
          <p:cNvSpPr/>
          <p:nvPr/>
        </p:nvSpPr>
        <p:spPr>
          <a:xfrm>
            <a:off x="4878387"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3" name="bg object 143"/>
          <p:cNvSpPr/>
          <p:nvPr/>
        </p:nvSpPr>
        <p:spPr>
          <a:xfrm>
            <a:off x="4878387"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4" name="bg object 144"/>
          <p:cNvSpPr/>
          <p:nvPr/>
        </p:nvSpPr>
        <p:spPr>
          <a:xfrm>
            <a:off x="4878387"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5" name="bg object 145"/>
          <p:cNvSpPr/>
          <p:nvPr/>
        </p:nvSpPr>
        <p:spPr>
          <a:xfrm>
            <a:off x="4878387"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6" name="bg object 146"/>
          <p:cNvSpPr/>
          <p:nvPr/>
        </p:nvSpPr>
        <p:spPr>
          <a:xfrm>
            <a:off x="4878387"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7" name="bg object 147"/>
          <p:cNvSpPr/>
          <p:nvPr/>
        </p:nvSpPr>
        <p:spPr>
          <a:xfrm>
            <a:off x="4878387"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8" name="bg object 148"/>
          <p:cNvSpPr/>
          <p:nvPr/>
        </p:nvSpPr>
        <p:spPr>
          <a:xfrm>
            <a:off x="4878387"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9" name="bg object 149"/>
          <p:cNvSpPr/>
          <p:nvPr/>
        </p:nvSpPr>
        <p:spPr>
          <a:xfrm>
            <a:off x="4878387"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0" name="bg object 150"/>
          <p:cNvSpPr/>
          <p:nvPr/>
        </p:nvSpPr>
        <p:spPr>
          <a:xfrm>
            <a:off x="4878387"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1" name="bg object 151"/>
          <p:cNvSpPr/>
          <p:nvPr/>
        </p:nvSpPr>
        <p:spPr>
          <a:xfrm>
            <a:off x="4878387"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2" name="bg object 152"/>
          <p:cNvSpPr/>
          <p:nvPr/>
        </p:nvSpPr>
        <p:spPr>
          <a:xfrm>
            <a:off x="4878387"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3" name="bg object 153"/>
          <p:cNvSpPr/>
          <p:nvPr/>
        </p:nvSpPr>
        <p:spPr>
          <a:xfrm>
            <a:off x="4878387"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4" name="bg object 154"/>
          <p:cNvSpPr/>
          <p:nvPr/>
        </p:nvSpPr>
        <p:spPr>
          <a:xfrm>
            <a:off x="4878387"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5" name="bg object 155"/>
          <p:cNvSpPr/>
          <p:nvPr/>
        </p:nvSpPr>
        <p:spPr>
          <a:xfrm>
            <a:off x="4878387"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6" name="bg object 156"/>
          <p:cNvSpPr/>
          <p:nvPr/>
        </p:nvSpPr>
        <p:spPr>
          <a:xfrm>
            <a:off x="4878387"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7" name="bg object 157"/>
          <p:cNvSpPr/>
          <p:nvPr/>
        </p:nvSpPr>
        <p:spPr>
          <a:xfrm>
            <a:off x="4878387"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58" name="bg object 158"/>
          <p:cNvSpPr/>
          <p:nvPr/>
        </p:nvSpPr>
        <p:spPr>
          <a:xfrm>
            <a:off x="5584825"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9" name="bg object 159"/>
          <p:cNvSpPr/>
          <p:nvPr/>
        </p:nvSpPr>
        <p:spPr>
          <a:xfrm>
            <a:off x="5584825"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0" name="bg object 160"/>
          <p:cNvSpPr/>
          <p:nvPr/>
        </p:nvSpPr>
        <p:spPr>
          <a:xfrm>
            <a:off x="5584825"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1" name="bg object 161"/>
          <p:cNvSpPr/>
          <p:nvPr/>
        </p:nvSpPr>
        <p:spPr>
          <a:xfrm>
            <a:off x="5584825"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2" name="bg object 162"/>
          <p:cNvSpPr/>
          <p:nvPr/>
        </p:nvSpPr>
        <p:spPr>
          <a:xfrm>
            <a:off x="5584825"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3" name="bg object 163"/>
          <p:cNvSpPr/>
          <p:nvPr/>
        </p:nvSpPr>
        <p:spPr>
          <a:xfrm>
            <a:off x="5584825"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4" name="bg object 164"/>
          <p:cNvSpPr/>
          <p:nvPr/>
        </p:nvSpPr>
        <p:spPr>
          <a:xfrm>
            <a:off x="5584825"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5" name="bg object 165"/>
          <p:cNvSpPr/>
          <p:nvPr/>
        </p:nvSpPr>
        <p:spPr>
          <a:xfrm>
            <a:off x="5584825"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6" name="bg object 166"/>
          <p:cNvSpPr/>
          <p:nvPr/>
        </p:nvSpPr>
        <p:spPr>
          <a:xfrm>
            <a:off x="5584825"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7" name="bg object 167"/>
          <p:cNvSpPr/>
          <p:nvPr/>
        </p:nvSpPr>
        <p:spPr>
          <a:xfrm>
            <a:off x="5584825"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8" name="bg object 168"/>
          <p:cNvSpPr/>
          <p:nvPr/>
        </p:nvSpPr>
        <p:spPr>
          <a:xfrm>
            <a:off x="5584825"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9" name="bg object 169"/>
          <p:cNvSpPr/>
          <p:nvPr/>
        </p:nvSpPr>
        <p:spPr>
          <a:xfrm>
            <a:off x="5584825"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0" name="bg object 170"/>
          <p:cNvSpPr/>
          <p:nvPr/>
        </p:nvSpPr>
        <p:spPr>
          <a:xfrm>
            <a:off x="5584825"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1" name="bg object 171"/>
          <p:cNvSpPr/>
          <p:nvPr/>
        </p:nvSpPr>
        <p:spPr>
          <a:xfrm>
            <a:off x="5584825"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2" name="bg object 172"/>
          <p:cNvSpPr/>
          <p:nvPr/>
        </p:nvSpPr>
        <p:spPr>
          <a:xfrm>
            <a:off x="5584825"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3" name="bg object 173"/>
          <p:cNvSpPr/>
          <p:nvPr/>
        </p:nvSpPr>
        <p:spPr>
          <a:xfrm>
            <a:off x="5584825"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4" name="bg object 174"/>
          <p:cNvSpPr/>
          <p:nvPr/>
        </p:nvSpPr>
        <p:spPr>
          <a:xfrm>
            <a:off x="5584825"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5" name="bg object 175"/>
          <p:cNvSpPr/>
          <p:nvPr/>
        </p:nvSpPr>
        <p:spPr>
          <a:xfrm>
            <a:off x="5584825"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6" name="bg object 176"/>
          <p:cNvSpPr/>
          <p:nvPr/>
        </p:nvSpPr>
        <p:spPr>
          <a:xfrm>
            <a:off x="5584825"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7" name="bg object 177"/>
          <p:cNvSpPr/>
          <p:nvPr/>
        </p:nvSpPr>
        <p:spPr>
          <a:xfrm>
            <a:off x="5584825"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8" name="bg object 178"/>
          <p:cNvSpPr/>
          <p:nvPr/>
        </p:nvSpPr>
        <p:spPr>
          <a:xfrm>
            <a:off x="5584825"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9" name="bg object 179"/>
          <p:cNvSpPr/>
          <p:nvPr/>
        </p:nvSpPr>
        <p:spPr>
          <a:xfrm>
            <a:off x="5584825"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80" name="bg object 180"/>
          <p:cNvSpPr/>
          <p:nvPr/>
        </p:nvSpPr>
        <p:spPr>
          <a:xfrm>
            <a:off x="6299200"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1" name="bg object 181"/>
          <p:cNvSpPr/>
          <p:nvPr/>
        </p:nvSpPr>
        <p:spPr>
          <a:xfrm>
            <a:off x="6299200"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2" name="bg object 182"/>
          <p:cNvSpPr/>
          <p:nvPr/>
        </p:nvSpPr>
        <p:spPr>
          <a:xfrm>
            <a:off x="6299200"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3" name="bg object 183"/>
          <p:cNvSpPr/>
          <p:nvPr/>
        </p:nvSpPr>
        <p:spPr>
          <a:xfrm>
            <a:off x="6299200"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4" name="bg object 184"/>
          <p:cNvSpPr/>
          <p:nvPr/>
        </p:nvSpPr>
        <p:spPr>
          <a:xfrm>
            <a:off x="6299200"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5" name="bg object 185"/>
          <p:cNvSpPr/>
          <p:nvPr/>
        </p:nvSpPr>
        <p:spPr>
          <a:xfrm>
            <a:off x="6299200"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6" name="bg object 186"/>
          <p:cNvSpPr/>
          <p:nvPr/>
        </p:nvSpPr>
        <p:spPr>
          <a:xfrm>
            <a:off x="6299200"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7" name="bg object 187"/>
          <p:cNvSpPr/>
          <p:nvPr/>
        </p:nvSpPr>
        <p:spPr>
          <a:xfrm>
            <a:off x="629920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8" name="bg object 188"/>
          <p:cNvSpPr/>
          <p:nvPr/>
        </p:nvSpPr>
        <p:spPr>
          <a:xfrm>
            <a:off x="629920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9" name="bg object 189"/>
          <p:cNvSpPr/>
          <p:nvPr/>
        </p:nvSpPr>
        <p:spPr>
          <a:xfrm>
            <a:off x="629920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0" name="bg object 190"/>
          <p:cNvSpPr/>
          <p:nvPr/>
        </p:nvSpPr>
        <p:spPr>
          <a:xfrm>
            <a:off x="629920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1" name="bg object 191"/>
          <p:cNvSpPr/>
          <p:nvPr/>
        </p:nvSpPr>
        <p:spPr>
          <a:xfrm>
            <a:off x="629920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92" name="bg object 192"/>
          <p:cNvSpPr/>
          <p:nvPr/>
        </p:nvSpPr>
        <p:spPr>
          <a:xfrm>
            <a:off x="629920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93" name="bg object 193"/>
          <p:cNvSpPr/>
          <p:nvPr/>
        </p:nvSpPr>
        <p:spPr>
          <a:xfrm>
            <a:off x="629920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4" name="bg object 194"/>
          <p:cNvSpPr/>
          <p:nvPr/>
        </p:nvSpPr>
        <p:spPr>
          <a:xfrm>
            <a:off x="629920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5" name="bg object 195"/>
          <p:cNvSpPr/>
          <p:nvPr/>
        </p:nvSpPr>
        <p:spPr>
          <a:xfrm>
            <a:off x="629920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6" name="bg object 196"/>
          <p:cNvSpPr/>
          <p:nvPr/>
        </p:nvSpPr>
        <p:spPr>
          <a:xfrm>
            <a:off x="629920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7" name="bg object 197"/>
          <p:cNvSpPr/>
          <p:nvPr/>
        </p:nvSpPr>
        <p:spPr>
          <a:xfrm>
            <a:off x="629920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8" name="bg object 198"/>
          <p:cNvSpPr/>
          <p:nvPr/>
        </p:nvSpPr>
        <p:spPr>
          <a:xfrm>
            <a:off x="6299200"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9" name="bg object 199"/>
          <p:cNvSpPr/>
          <p:nvPr/>
        </p:nvSpPr>
        <p:spPr>
          <a:xfrm>
            <a:off x="629920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0" name="bg object 200"/>
          <p:cNvSpPr/>
          <p:nvPr/>
        </p:nvSpPr>
        <p:spPr>
          <a:xfrm>
            <a:off x="6299200"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1" name="bg object 201"/>
          <p:cNvSpPr/>
          <p:nvPr/>
        </p:nvSpPr>
        <p:spPr>
          <a:xfrm>
            <a:off x="629920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202" name="bg object 202"/>
          <p:cNvSpPr/>
          <p:nvPr/>
        </p:nvSpPr>
        <p:spPr>
          <a:xfrm>
            <a:off x="7005637"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3" name="bg object 203"/>
          <p:cNvSpPr/>
          <p:nvPr/>
        </p:nvSpPr>
        <p:spPr>
          <a:xfrm>
            <a:off x="7005637"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4" name="bg object 204"/>
          <p:cNvSpPr/>
          <p:nvPr/>
        </p:nvSpPr>
        <p:spPr>
          <a:xfrm>
            <a:off x="7005637"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5" name="bg object 205"/>
          <p:cNvSpPr/>
          <p:nvPr/>
        </p:nvSpPr>
        <p:spPr>
          <a:xfrm>
            <a:off x="7005637"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6" name="bg object 206"/>
          <p:cNvSpPr/>
          <p:nvPr/>
        </p:nvSpPr>
        <p:spPr>
          <a:xfrm>
            <a:off x="7005637"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7" name="bg object 207"/>
          <p:cNvSpPr/>
          <p:nvPr/>
        </p:nvSpPr>
        <p:spPr>
          <a:xfrm>
            <a:off x="7005637"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8" name="bg object 208"/>
          <p:cNvSpPr/>
          <p:nvPr/>
        </p:nvSpPr>
        <p:spPr>
          <a:xfrm>
            <a:off x="7005637"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9" name="bg object 209"/>
          <p:cNvSpPr/>
          <p:nvPr/>
        </p:nvSpPr>
        <p:spPr>
          <a:xfrm>
            <a:off x="7005637"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0" name="bg object 210"/>
          <p:cNvSpPr/>
          <p:nvPr/>
        </p:nvSpPr>
        <p:spPr>
          <a:xfrm>
            <a:off x="7005637"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1" name="bg object 211"/>
          <p:cNvSpPr/>
          <p:nvPr/>
        </p:nvSpPr>
        <p:spPr>
          <a:xfrm>
            <a:off x="7005637"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2" name="bg object 212"/>
          <p:cNvSpPr/>
          <p:nvPr/>
        </p:nvSpPr>
        <p:spPr>
          <a:xfrm>
            <a:off x="7005637"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3" name="bg object 213"/>
          <p:cNvSpPr/>
          <p:nvPr/>
        </p:nvSpPr>
        <p:spPr>
          <a:xfrm>
            <a:off x="7005637"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4" name="bg object 214"/>
          <p:cNvSpPr/>
          <p:nvPr/>
        </p:nvSpPr>
        <p:spPr>
          <a:xfrm>
            <a:off x="7005637"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5" name="bg object 215"/>
          <p:cNvSpPr/>
          <p:nvPr/>
        </p:nvSpPr>
        <p:spPr>
          <a:xfrm>
            <a:off x="7005637"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6" name="bg object 216"/>
          <p:cNvSpPr/>
          <p:nvPr/>
        </p:nvSpPr>
        <p:spPr>
          <a:xfrm>
            <a:off x="7005637"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217" name="bg object 217"/>
          <p:cNvSpPr/>
          <p:nvPr/>
        </p:nvSpPr>
        <p:spPr>
          <a:xfrm>
            <a:off x="7712075"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18" name="bg object 218"/>
          <p:cNvSpPr/>
          <p:nvPr/>
        </p:nvSpPr>
        <p:spPr>
          <a:xfrm>
            <a:off x="7712075"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19" name="bg object 219"/>
          <p:cNvSpPr/>
          <p:nvPr/>
        </p:nvSpPr>
        <p:spPr>
          <a:xfrm>
            <a:off x="7712075"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0" name="bg object 220"/>
          <p:cNvSpPr/>
          <p:nvPr/>
        </p:nvSpPr>
        <p:spPr>
          <a:xfrm>
            <a:off x="7712075"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1" name="bg object 221"/>
          <p:cNvSpPr/>
          <p:nvPr/>
        </p:nvSpPr>
        <p:spPr>
          <a:xfrm>
            <a:off x="7712075"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22" name="bg object 222"/>
          <p:cNvSpPr/>
          <p:nvPr/>
        </p:nvSpPr>
        <p:spPr>
          <a:xfrm>
            <a:off x="7712075"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23" name="bg object 223"/>
          <p:cNvSpPr/>
          <p:nvPr/>
        </p:nvSpPr>
        <p:spPr>
          <a:xfrm>
            <a:off x="7712075"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4" name="bg object 224"/>
          <p:cNvSpPr/>
          <p:nvPr/>
        </p:nvSpPr>
        <p:spPr>
          <a:xfrm>
            <a:off x="7712075"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5" name="bg object 225"/>
          <p:cNvSpPr/>
          <p:nvPr/>
        </p:nvSpPr>
        <p:spPr>
          <a:xfrm>
            <a:off x="7712075"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6" name="bg object 226"/>
          <p:cNvSpPr/>
          <p:nvPr/>
        </p:nvSpPr>
        <p:spPr>
          <a:xfrm>
            <a:off x="7712075"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7" name="bg object 227"/>
          <p:cNvSpPr/>
          <p:nvPr/>
        </p:nvSpPr>
        <p:spPr>
          <a:xfrm>
            <a:off x="7712075"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8" name="bg object 228"/>
          <p:cNvSpPr/>
          <p:nvPr/>
        </p:nvSpPr>
        <p:spPr>
          <a:xfrm>
            <a:off x="7712075"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29" name="bg object 229"/>
          <p:cNvSpPr/>
          <p:nvPr/>
        </p:nvSpPr>
        <p:spPr>
          <a:xfrm>
            <a:off x="7712075"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30" name="bg object 230"/>
          <p:cNvSpPr/>
          <p:nvPr/>
        </p:nvSpPr>
        <p:spPr>
          <a:xfrm>
            <a:off x="7712075"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31" name="bg object 231"/>
          <p:cNvSpPr/>
          <p:nvPr/>
        </p:nvSpPr>
        <p:spPr>
          <a:xfrm>
            <a:off x="7712075"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232" name="bg object 232"/>
          <p:cNvSpPr/>
          <p:nvPr/>
        </p:nvSpPr>
        <p:spPr>
          <a:xfrm>
            <a:off x="842645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33" name="bg object 233"/>
          <p:cNvSpPr/>
          <p:nvPr/>
        </p:nvSpPr>
        <p:spPr>
          <a:xfrm>
            <a:off x="842645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34" name="bg object 234"/>
          <p:cNvSpPr/>
          <p:nvPr/>
        </p:nvSpPr>
        <p:spPr>
          <a:xfrm>
            <a:off x="842645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35" name="bg object 235"/>
          <p:cNvSpPr/>
          <p:nvPr/>
        </p:nvSpPr>
        <p:spPr>
          <a:xfrm>
            <a:off x="842645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36" name="bg object 236"/>
          <p:cNvSpPr/>
          <p:nvPr/>
        </p:nvSpPr>
        <p:spPr>
          <a:xfrm>
            <a:off x="842645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37" name="bg object 237"/>
          <p:cNvSpPr/>
          <p:nvPr/>
        </p:nvSpPr>
        <p:spPr>
          <a:xfrm>
            <a:off x="842645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38" name="bg object 238"/>
          <p:cNvSpPr/>
          <p:nvPr/>
        </p:nvSpPr>
        <p:spPr>
          <a:xfrm>
            <a:off x="842645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39" name="bg object 239"/>
          <p:cNvSpPr/>
          <p:nvPr/>
        </p:nvSpPr>
        <p:spPr>
          <a:xfrm>
            <a:off x="842645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0" name="bg object 240"/>
          <p:cNvSpPr/>
          <p:nvPr/>
        </p:nvSpPr>
        <p:spPr>
          <a:xfrm>
            <a:off x="842645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1" name="bg object 241"/>
          <p:cNvSpPr/>
          <p:nvPr/>
        </p:nvSpPr>
        <p:spPr>
          <a:xfrm>
            <a:off x="842645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pic>
        <p:nvPicPr>
          <p:cNvPr id="242" name="bg object 242"/>
          <p:cNvPicPr/>
          <p:nvPr/>
        </p:nvPicPr>
        <p:blipFill>
          <a:blip r:embed="rId6"/>
          <a:stretch>
            <a:fillRect/>
          </a:stretch>
        </p:blipFill>
        <p:spPr>
          <a:xfrm>
            <a:off x="1089298" y="3447414"/>
            <a:ext cx="492819" cy="565786"/>
          </a:xfrm>
          <a:prstGeom prst="rect">
            <a:avLst/>
          </a:prstGeom>
        </p:spPr>
      </p:pic>
      <p:sp>
        <p:nvSpPr>
          <p:cNvPr id="243" name="bg object 243"/>
          <p:cNvSpPr/>
          <p:nvPr/>
        </p:nvSpPr>
        <p:spPr>
          <a:xfrm>
            <a:off x="842645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4" name="bg object 244"/>
          <p:cNvSpPr/>
          <p:nvPr/>
        </p:nvSpPr>
        <p:spPr>
          <a:xfrm>
            <a:off x="8426450" y="577850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5" name="bg object 245"/>
          <p:cNvSpPr/>
          <p:nvPr/>
        </p:nvSpPr>
        <p:spPr>
          <a:xfrm>
            <a:off x="842645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6" name="bg object 246"/>
          <p:cNvSpPr/>
          <p:nvPr/>
        </p:nvSpPr>
        <p:spPr>
          <a:xfrm>
            <a:off x="8426450" y="6419850"/>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47" name="bg object 247"/>
          <p:cNvSpPr/>
          <p:nvPr/>
        </p:nvSpPr>
        <p:spPr>
          <a:xfrm>
            <a:off x="842645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pic>
        <p:nvPicPr>
          <p:cNvPr id="248" name="bg object 248"/>
          <p:cNvPicPr/>
          <p:nvPr/>
        </p:nvPicPr>
        <p:blipFill>
          <a:blip r:embed="rId7"/>
          <a:stretch>
            <a:fillRect/>
          </a:stretch>
        </p:blipFill>
        <p:spPr>
          <a:xfrm>
            <a:off x="1089298" y="4494212"/>
            <a:ext cx="492819" cy="517808"/>
          </a:xfrm>
          <a:prstGeom prst="rect">
            <a:avLst/>
          </a:prstGeom>
        </p:spPr>
      </p:pic>
      <p:pic>
        <p:nvPicPr>
          <p:cNvPr id="249" name="bg object 249"/>
          <p:cNvPicPr/>
          <p:nvPr/>
        </p:nvPicPr>
        <p:blipFill>
          <a:blip r:embed="rId8"/>
          <a:stretch>
            <a:fillRect/>
          </a:stretch>
        </p:blipFill>
        <p:spPr>
          <a:xfrm>
            <a:off x="1089298" y="5457825"/>
            <a:ext cx="492819" cy="563846"/>
          </a:xfrm>
          <a:prstGeom prst="rect">
            <a:avLst/>
          </a:prstGeom>
        </p:spPr>
      </p:pic>
      <p:pic>
        <p:nvPicPr>
          <p:cNvPr id="250" name="bg object 250"/>
          <p:cNvPicPr/>
          <p:nvPr/>
        </p:nvPicPr>
        <p:blipFill>
          <a:blip r:embed="rId9"/>
          <a:stretch>
            <a:fillRect/>
          </a:stretch>
        </p:blipFill>
        <p:spPr>
          <a:xfrm>
            <a:off x="403498" y="3852333"/>
            <a:ext cx="492819" cy="569137"/>
          </a:xfrm>
          <a:prstGeom prst="rect">
            <a:avLst/>
          </a:prstGeom>
        </p:spPr>
      </p:pic>
      <p:pic>
        <p:nvPicPr>
          <p:cNvPr id="251" name="bg object 251"/>
          <p:cNvPicPr/>
          <p:nvPr/>
        </p:nvPicPr>
        <p:blipFill>
          <a:blip r:embed="rId10"/>
          <a:stretch>
            <a:fillRect/>
          </a:stretch>
        </p:blipFill>
        <p:spPr>
          <a:xfrm>
            <a:off x="403498" y="5073014"/>
            <a:ext cx="492819" cy="545147"/>
          </a:xfrm>
          <a:prstGeom prst="rect">
            <a:avLst/>
          </a:prstGeom>
        </p:spPr>
      </p:pic>
      <p:pic>
        <p:nvPicPr>
          <p:cNvPr id="252" name="bg object 252"/>
          <p:cNvPicPr/>
          <p:nvPr/>
        </p:nvPicPr>
        <p:blipFill>
          <a:blip r:embed="rId11"/>
          <a:stretch>
            <a:fillRect/>
          </a:stretch>
        </p:blipFill>
        <p:spPr>
          <a:xfrm>
            <a:off x="403498" y="6099175"/>
            <a:ext cx="492819" cy="481295"/>
          </a:xfrm>
          <a:prstGeom prst="rect">
            <a:avLst/>
          </a:prstGeom>
        </p:spPr>
      </p:pic>
      <p:pic>
        <p:nvPicPr>
          <p:cNvPr id="253" name="bg object 253"/>
          <p:cNvPicPr/>
          <p:nvPr/>
        </p:nvPicPr>
        <p:blipFill>
          <a:blip r:embed="rId12"/>
          <a:stretch>
            <a:fillRect/>
          </a:stretch>
        </p:blipFill>
        <p:spPr>
          <a:xfrm>
            <a:off x="7005637" y="-2161"/>
            <a:ext cx="2139750" cy="2088137"/>
          </a:xfrm>
          <a:prstGeom prst="rect">
            <a:avLst/>
          </a:prstGeom>
        </p:spPr>
      </p:pic>
      <p:sp>
        <p:nvSpPr>
          <p:cNvPr id="2" name="Holder 2"/>
          <p:cNvSpPr>
            <a:spLocks noGrp="1"/>
          </p:cNvSpPr>
          <p:nvPr>
            <p:ph type="title"/>
          </p:nvPr>
        </p:nvSpPr>
        <p:spPr>
          <a:xfrm>
            <a:off x="402590" y="649128"/>
            <a:ext cx="7797800" cy="1122680"/>
          </a:xfrm>
          <a:prstGeom prst="rect">
            <a:avLst/>
          </a:prstGeom>
        </p:spPr>
        <p:txBody>
          <a:bodyPr wrap="square" lIns="0" tIns="0" rIns="0" bIns="0">
            <a:spAutoFit/>
          </a:bodyPr>
          <a:lstStyle>
            <a:lvl1pPr>
              <a:defRPr sz="3600" b="1" i="0">
                <a:solidFill>
                  <a:srgbClr val="A60000"/>
                </a:solidFill>
                <a:latin typeface="Microsoft JhengHei"/>
                <a:cs typeface="Microsoft JhengHei"/>
              </a:defRPr>
            </a:lvl1pPr>
          </a:lstStyle>
          <a:p/>
        </p:txBody>
      </p:sp>
      <p:sp>
        <p:nvSpPr>
          <p:cNvPr id="3" name="Holder 3"/>
          <p:cNvSpPr>
            <a:spLocks noGrp="1"/>
          </p:cNvSpPr>
          <p:nvPr>
            <p:ph type="body" idx="1"/>
          </p:nvPr>
        </p:nvSpPr>
        <p:spPr>
          <a:xfrm>
            <a:off x="604837" y="1593850"/>
            <a:ext cx="8164830" cy="4657725"/>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6204001122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93700" y="619759"/>
            <a:ext cx="8255000" cy="1122680"/>
          </a:xfrm>
          <a:prstGeom prst="rect">
            <a:avLst/>
          </a:prstGeom>
        </p:spPr>
        <p:txBody>
          <a:bodyPr vert="horz" wrap="square" lIns="0" tIns="12700" rIns="0" bIns="0" rtlCol="0">
            <a:spAutoFit/>
          </a:bodyPr>
          <a:lstStyle/>
          <a:p>
            <a:pPr marL="2526665" marR="5080" indent="-2514600">
              <a:lnSpc>
                <a:spcPct val="100000"/>
              </a:lnSpc>
              <a:spcBef>
                <a:spcPts val="100"/>
              </a:spcBef>
              <a:tabLst>
                <a:tab pos="926465"/>
              </a:tabLst>
            </a:pPr>
            <a:r>
              <a:rPr spc="685">
                <a:solidFill>
                  <a:srgbClr val="8C0000"/>
                </a:solidFill>
              </a:rPr>
              <a:t>§6</a:t>
            </a:r>
            <a:r>
              <a:rPr>
                <a:solidFill>
                  <a:srgbClr val="8C0000"/>
                </a:solidFill>
              </a:rPr>
              <a:t>	</a:t>
            </a:r>
            <a:r>
              <a:rPr spc="-5">
                <a:solidFill>
                  <a:srgbClr val="8C0000"/>
                </a:solidFill>
              </a:rPr>
              <a:t>生产费用在完工产品与在产品之间归</a:t>
            </a:r>
            <a:r>
              <a:rPr spc="-10">
                <a:solidFill>
                  <a:srgbClr val="8C0000"/>
                </a:solidFill>
              </a:rPr>
              <a:t>集与分配的核算</a:t>
            </a:r>
          </a:p>
        </p:txBody>
      </p:sp>
      <p:sp>
        <p:nvSpPr>
          <p:cNvPr id="3" name="object 3"/>
          <p:cNvSpPr txBox="1"/>
          <p:nvPr/>
        </p:nvSpPr>
        <p:spPr>
          <a:xfrm>
            <a:off x="1050290" y="2324184"/>
            <a:ext cx="1384300" cy="1586230"/>
          </a:xfrm>
          <a:prstGeom prst="rect">
            <a:avLst/>
          </a:prstGeom>
        </p:spPr>
        <p:txBody>
          <a:bodyPr vert="horz" wrap="square" lIns="0" tIns="304165" rIns="0" bIns="0" rtlCol="0">
            <a:spAutoFit/>
          </a:bodyPr>
          <a:lstStyle/>
          <a:p>
            <a:pPr marL="355600" indent="-342900">
              <a:lnSpc>
                <a:spcPct val="100000"/>
              </a:lnSpc>
              <a:spcBef>
                <a:spcPts val="2395"/>
              </a:spcBef>
              <a:buClr>
                <a:srgbClr val="00468C"/>
              </a:buClr>
              <a:buSzPct val="101562"/>
              <a:buFont typeface="Wingdings"/>
              <a:buChar char=""/>
              <a:tabLst>
                <a:tab pos="355600"/>
              </a:tabLst>
            </a:pPr>
            <a:r>
              <a:rPr sz="3200" b="1" spc="409">
                <a:solidFill>
                  <a:srgbClr val="00259A"/>
                </a:solidFill>
                <a:latin typeface="Microsoft JhengHei"/>
                <a:cs typeface="Microsoft JhengHei"/>
              </a:rPr>
              <a:t>§6.1</a:t>
            </a:r>
            <a:endParaRPr sz="3200">
              <a:latin typeface="Microsoft JhengHei"/>
              <a:cs typeface="Microsoft JhengHei"/>
            </a:endParaRPr>
          </a:p>
          <a:p>
            <a:pPr marL="355600" indent="-342900">
              <a:lnSpc>
                <a:spcPct val="100000"/>
              </a:lnSpc>
              <a:spcBef>
                <a:spcPts val="2300"/>
              </a:spcBef>
              <a:buClr>
                <a:srgbClr val="00468C"/>
              </a:buClr>
              <a:buSzPct val="101562"/>
              <a:buFont typeface="Wingdings"/>
              <a:buChar char=""/>
              <a:tabLst>
                <a:tab pos="355600"/>
              </a:tabLst>
            </a:pPr>
            <a:r>
              <a:rPr sz="3200" b="1" spc="409">
                <a:solidFill>
                  <a:srgbClr val="00259A"/>
                </a:solidFill>
                <a:latin typeface="Microsoft JhengHei"/>
                <a:cs typeface="Microsoft JhengHei"/>
              </a:rPr>
              <a:t>§6.2</a:t>
            </a:r>
            <a:endParaRPr sz="3200">
              <a:latin typeface="Microsoft JhengHei"/>
              <a:cs typeface="Microsoft JhengHei"/>
            </a:endParaRPr>
          </a:p>
        </p:txBody>
      </p:sp>
      <p:sp>
        <p:nvSpPr>
          <p:cNvPr id="4" name="object 4"/>
          <p:cNvSpPr txBox="1"/>
          <p:nvPr/>
        </p:nvSpPr>
        <p:spPr>
          <a:xfrm>
            <a:off x="2815590" y="2615522"/>
            <a:ext cx="3276600" cy="513080"/>
          </a:xfrm>
          <a:prstGeom prst="rect">
            <a:avLst/>
          </a:prstGeom>
        </p:spPr>
        <p:txBody>
          <a:bodyPr vert="horz" wrap="square" lIns="0" tIns="12700" rIns="0" bIns="0" rtlCol="0">
            <a:spAutoFit/>
          </a:bodyPr>
          <a:lstStyle/>
          <a:p>
            <a:pPr marL="12700">
              <a:lnSpc>
                <a:spcPct val="100000"/>
              </a:lnSpc>
              <a:spcBef>
                <a:spcPts val="100"/>
              </a:spcBef>
            </a:pPr>
            <a:r>
              <a:rPr sz="3200" b="1" spc="-10">
                <a:solidFill>
                  <a:srgbClr val="00259A"/>
                </a:solidFill>
                <a:latin typeface="Microsoft JhengHei"/>
                <a:cs typeface="Microsoft JhengHei"/>
              </a:rPr>
              <a:t>在产品数量的核算</a:t>
            </a:r>
            <a:endParaRPr sz="3200">
              <a:latin typeface="Microsoft JhengHei"/>
              <a:cs typeface="Microsoft JhengHei"/>
            </a:endParaRPr>
          </a:p>
        </p:txBody>
      </p:sp>
      <p:sp>
        <p:nvSpPr>
          <p:cNvPr id="5" name="object 5"/>
          <p:cNvSpPr txBox="1"/>
          <p:nvPr/>
        </p:nvSpPr>
        <p:spPr>
          <a:xfrm>
            <a:off x="2815590" y="3395810"/>
            <a:ext cx="5308600" cy="513080"/>
          </a:xfrm>
          <a:prstGeom prst="rect">
            <a:avLst/>
          </a:prstGeom>
        </p:spPr>
        <p:txBody>
          <a:bodyPr vert="horz" wrap="square" lIns="0" tIns="12700" rIns="0" bIns="0" rtlCol="0">
            <a:spAutoFit/>
          </a:bodyPr>
          <a:lstStyle/>
          <a:p>
            <a:pPr marL="12700">
              <a:lnSpc>
                <a:spcPct val="100000"/>
              </a:lnSpc>
              <a:spcBef>
                <a:spcPts val="100"/>
              </a:spcBef>
            </a:pPr>
            <a:r>
              <a:rPr sz="3200" b="1" spc="-5">
                <a:solidFill>
                  <a:srgbClr val="00259A"/>
                </a:solidFill>
                <a:latin typeface="Microsoft JhengHei"/>
                <a:cs typeface="Microsoft JhengHei"/>
              </a:rPr>
              <a:t>生产费用在完工产品与在产品</a:t>
            </a:r>
            <a:endParaRPr sz="3200">
              <a:latin typeface="Microsoft JhengHei"/>
              <a:cs typeface="Microsoft JhengHei"/>
            </a:endParaRPr>
          </a:p>
        </p:txBody>
      </p:sp>
      <p:sp>
        <p:nvSpPr>
          <p:cNvPr id="6" name="object 6"/>
          <p:cNvSpPr txBox="1"/>
          <p:nvPr/>
        </p:nvSpPr>
        <p:spPr>
          <a:xfrm>
            <a:off x="2879089" y="4146437"/>
            <a:ext cx="2870200" cy="513080"/>
          </a:xfrm>
          <a:prstGeom prst="rect">
            <a:avLst/>
          </a:prstGeom>
        </p:spPr>
        <p:txBody>
          <a:bodyPr vert="horz" wrap="square" lIns="0" tIns="12700" rIns="0" bIns="0" rtlCol="0">
            <a:spAutoFit/>
          </a:bodyPr>
          <a:lstStyle/>
          <a:p>
            <a:pPr marL="12700">
              <a:lnSpc>
                <a:spcPct val="100000"/>
              </a:lnSpc>
              <a:spcBef>
                <a:spcPts val="100"/>
              </a:spcBef>
            </a:pPr>
            <a:r>
              <a:rPr sz="3200" b="1" spc="-10">
                <a:solidFill>
                  <a:srgbClr val="00259A"/>
                </a:solidFill>
                <a:latin typeface="Microsoft JhengHei"/>
                <a:cs typeface="Microsoft JhengHei"/>
              </a:rPr>
              <a:t>之间归集与分配</a:t>
            </a:r>
            <a:endParaRPr sz="3200">
              <a:latin typeface="Microsoft JhengHei"/>
              <a:cs typeface="Microsoft Jheng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590675" y="1031081"/>
            <a:ext cx="5359400" cy="635000"/>
          </a:xfrm>
          <a:prstGeom prst="rect">
            <a:avLst/>
          </a:prstGeom>
        </p:spPr>
        <p:txBody>
          <a:bodyPr vert="horz" wrap="square" lIns="0" tIns="12700" rIns="0" bIns="0" rtlCol="0">
            <a:spAutoFit/>
          </a:bodyPr>
          <a:lstStyle/>
          <a:p>
            <a:pPr marL="12700">
              <a:lnSpc>
                <a:spcPct val="100000"/>
              </a:lnSpc>
              <a:spcBef>
                <a:spcPts val="100"/>
              </a:spcBef>
            </a:pPr>
            <a:r>
              <a:rPr sz="4000" spc="540"/>
              <a:t>§6.1</a:t>
            </a:r>
            <a:r>
              <a:rPr sz="4000" spc="-10"/>
              <a:t>在产品数量的核算</a:t>
            </a:r>
            <a:endParaRPr sz="4000"/>
          </a:p>
        </p:txBody>
      </p:sp>
      <p:sp>
        <p:nvSpPr>
          <p:cNvPr id="3" name="object 3"/>
          <p:cNvSpPr txBox="1"/>
          <p:nvPr/>
        </p:nvSpPr>
        <p:spPr>
          <a:xfrm>
            <a:off x="1555115" y="2333667"/>
            <a:ext cx="5041900" cy="2357120"/>
          </a:xfrm>
          <a:prstGeom prst="rect">
            <a:avLst/>
          </a:prstGeom>
        </p:spPr>
        <p:txBody>
          <a:bodyPr vert="horz" wrap="square" lIns="0" tIns="294640" rIns="0" bIns="0" rtlCol="0">
            <a:spAutoFit/>
          </a:bodyPr>
          <a:lstStyle/>
          <a:p>
            <a:pPr marL="355600" indent="-342900">
              <a:lnSpc>
                <a:spcPct val="100000"/>
              </a:lnSpc>
              <a:spcBef>
                <a:spcPts val="2320"/>
              </a:spcBef>
              <a:buClr>
                <a:srgbClr val="00468C"/>
              </a:buClr>
              <a:buSzPct val="101562"/>
              <a:buFont typeface="Wingdings"/>
              <a:buChar char=""/>
              <a:tabLst>
                <a:tab pos="355600"/>
              </a:tabLst>
            </a:pPr>
            <a:r>
              <a:rPr sz="3200" b="1" spc="360">
                <a:solidFill>
                  <a:srgbClr val="002392"/>
                </a:solidFill>
                <a:latin typeface="Microsoft JhengHei"/>
                <a:cs typeface="Microsoft JhengHei"/>
              </a:rPr>
              <a:t>§6.1.1</a:t>
            </a:r>
            <a:r>
              <a:rPr sz="3200" b="1" spc="-10">
                <a:solidFill>
                  <a:srgbClr val="002392"/>
                </a:solidFill>
                <a:latin typeface="Microsoft JhengHei"/>
                <a:cs typeface="Microsoft JhengHei"/>
              </a:rPr>
              <a:t>在产品与完工产品</a:t>
            </a:r>
            <a:endParaRPr sz="3200">
              <a:latin typeface="Microsoft JhengHei"/>
              <a:cs typeface="Microsoft JhengHei"/>
            </a:endParaRPr>
          </a:p>
          <a:p>
            <a:pPr marL="355600" indent="-342900">
              <a:lnSpc>
                <a:spcPct val="100000"/>
              </a:lnSpc>
              <a:spcBef>
                <a:spcPts val="2300"/>
              </a:spcBef>
              <a:buClr>
                <a:srgbClr val="00468C"/>
              </a:buClr>
              <a:buSzPct val="101562"/>
              <a:buFont typeface="Wingdings"/>
              <a:buChar char=""/>
              <a:tabLst>
                <a:tab pos="355600"/>
              </a:tabLst>
            </a:pPr>
            <a:r>
              <a:rPr sz="3200" b="1" spc="360">
                <a:solidFill>
                  <a:srgbClr val="002392"/>
                </a:solidFill>
                <a:latin typeface="Microsoft JhengHei"/>
                <a:cs typeface="Microsoft JhengHei"/>
              </a:rPr>
              <a:t>§6.1.2</a:t>
            </a:r>
            <a:r>
              <a:rPr sz="3200" b="1" spc="-10">
                <a:solidFill>
                  <a:srgbClr val="002392"/>
                </a:solidFill>
                <a:latin typeface="Microsoft JhengHei"/>
                <a:cs typeface="Microsoft JhengHei"/>
              </a:rPr>
              <a:t>在产品收发存核算</a:t>
            </a:r>
            <a:endParaRPr sz="3200">
              <a:latin typeface="Microsoft JhengHei"/>
              <a:cs typeface="Microsoft JhengHei"/>
            </a:endParaRPr>
          </a:p>
          <a:p>
            <a:pPr marL="355600" indent="-342900">
              <a:lnSpc>
                <a:spcPct val="100000"/>
              </a:lnSpc>
              <a:spcBef>
                <a:spcPts val="2305"/>
              </a:spcBef>
              <a:buClr>
                <a:srgbClr val="00468C"/>
              </a:buClr>
              <a:buSzPct val="101562"/>
              <a:buFont typeface="Wingdings"/>
              <a:buChar char=""/>
              <a:tabLst>
                <a:tab pos="355600"/>
              </a:tabLst>
            </a:pPr>
            <a:r>
              <a:rPr sz="3200" b="1" spc="360">
                <a:solidFill>
                  <a:srgbClr val="002392"/>
                </a:solidFill>
                <a:latin typeface="Microsoft JhengHei"/>
                <a:cs typeface="Microsoft JhengHei"/>
              </a:rPr>
              <a:t>§6.1.3</a:t>
            </a:r>
            <a:r>
              <a:rPr sz="3200" b="1" spc="-10">
                <a:solidFill>
                  <a:srgbClr val="002392"/>
                </a:solidFill>
                <a:latin typeface="Microsoft JhengHei"/>
                <a:cs typeface="Microsoft JhengHei"/>
              </a:rPr>
              <a:t>在产品清查的核算</a:t>
            </a:r>
            <a:endParaRPr sz="3200">
              <a:latin typeface="Microsoft JhengHei"/>
              <a:cs typeface="Microsoft JhengHei"/>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903412" y="412750"/>
            <a:ext cx="5334000" cy="635000"/>
          </a:xfrm>
          <a:prstGeom prst="rect">
            <a:avLst/>
          </a:prstGeom>
        </p:spPr>
        <p:txBody>
          <a:bodyPr vert="horz" wrap="square" lIns="0" tIns="12700" rIns="0" bIns="0" rtlCol="0">
            <a:spAutoFit/>
          </a:bodyPr>
          <a:lstStyle/>
          <a:p>
            <a:pPr marL="12700">
              <a:lnSpc>
                <a:spcPct val="100000"/>
              </a:lnSpc>
              <a:spcBef>
                <a:spcPts val="100"/>
              </a:spcBef>
            </a:pPr>
            <a:r>
              <a:rPr sz="2800" spc="315"/>
              <a:t>§6.1.1</a:t>
            </a:r>
            <a:r>
              <a:rPr sz="4000" spc="-10"/>
              <a:t>在产品与完工产品</a:t>
            </a:r>
            <a:endParaRPr sz="4000"/>
          </a:p>
        </p:txBody>
      </p:sp>
      <p:sp>
        <p:nvSpPr>
          <p:cNvPr id="3" name="object 3"/>
          <p:cNvSpPr txBox="1"/>
          <p:nvPr/>
        </p:nvSpPr>
        <p:spPr>
          <a:xfrm>
            <a:off x="402590" y="1447043"/>
            <a:ext cx="8293100" cy="4855210"/>
          </a:xfrm>
          <a:prstGeom prst="rect">
            <a:avLst/>
          </a:prstGeom>
        </p:spPr>
        <p:txBody>
          <a:bodyPr vert="horz" wrap="square" lIns="0" tIns="12700" rIns="0" bIns="0" rtlCol="0">
            <a:spAutoFit/>
          </a:bodyPr>
          <a:lstStyle/>
          <a:p>
            <a:pPr marL="355600" marR="208915" indent="-342900" algn="just">
              <a:lnSpc>
                <a:spcPct val="110000"/>
              </a:lnSpc>
              <a:spcBef>
                <a:spcPts val="100"/>
              </a:spcBef>
              <a:buClr>
                <a:srgbClr val="00468C"/>
              </a:buClr>
              <a:buSzPct val="101562"/>
              <a:buFont typeface="Wingdings"/>
              <a:buChar char=""/>
              <a:tabLst>
                <a:tab pos="355600"/>
              </a:tabLst>
            </a:pPr>
            <a:r>
              <a:rPr sz="3200" b="1" spc="-5">
                <a:solidFill>
                  <a:srgbClr val="002392"/>
                </a:solidFill>
                <a:latin typeface="Microsoft JhengHei"/>
                <a:cs typeface="Microsoft JhengHei"/>
              </a:rPr>
              <a:t>广义在产品是就整个企业而言的，它是指没有完成全部生产过程、不能作为商品销售的</a:t>
            </a:r>
            <a:r>
              <a:rPr sz="3200" b="1" spc="240">
                <a:solidFill>
                  <a:srgbClr val="002392"/>
                </a:solidFill>
                <a:latin typeface="Microsoft JhengHei"/>
                <a:cs typeface="Microsoft JhengHei"/>
              </a:rPr>
              <a:t>产品.</a:t>
            </a:r>
            <a:endParaRPr sz="3200">
              <a:latin typeface="Microsoft JhengHei"/>
              <a:cs typeface="Microsoft JhengHei"/>
            </a:endParaRPr>
          </a:p>
          <a:p>
            <a:pPr marL="355600" indent="-342900" algn="just">
              <a:lnSpc>
                <a:spcPct val="100000"/>
              </a:lnSpc>
              <a:spcBef>
                <a:spcPts val="380"/>
              </a:spcBef>
              <a:buClr>
                <a:srgbClr val="00468C"/>
              </a:buClr>
              <a:buSzPct val="101562"/>
              <a:buFont typeface="Wingdings"/>
              <a:buChar char=""/>
              <a:tabLst>
                <a:tab pos="355600"/>
              </a:tabLst>
            </a:pPr>
            <a:r>
              <a:rPr sz="3200" b="1" spc="-10">
                <a:solidFill>
                  <a:srgbClr val="002392"/>
                </a:solidFill>
                <a:latin typeface="Microsoft JhengHei"/>
                <a:cs typeface="Microsoft JhengHei"/>
              </a:rPr>
              <a:t>广义在产品包括：</a:t>
            </a:r>
            <a:endParaRPr sz="3200">
              <a:latin typeface="Microsoft JhengHei"/>
              <a:cs typeface="Microsoft JhengHei"/>
            </a:endParaRPr>
          </a:p>
          <a:p>
            <a:pPr marL="355600" indent="-342900" algn="just">
              <a:lnSpc>
                <a:spcPct val="100000"/>
              </a:lnSpc>
              <a:spcBef>
                <a:spcPts val="385"/>
              </a:spcBef>
              <a:buClr>
                <a:srgbClr val="00468C"/>
              </a:buClr>
              <a:buSzPct val="101562"/>
              <a:buFont typeface="Wingdings"/>
              <a:buChar char=""/>
              <a:tabLst>
                <a:tab pos="355600"/>
              </a:tabLst>
            </a:pPr>
            <a:r>
              <a:rPr sz="3200" b="1" spc="204">
                <a:solidFill>
                  <a:srgbClr val="002392"/>
                </a:solidFill>
                <a:latin typeface="Microsoft JhengHei"/>
                <a:cs typeface="Microsoft JhengHei"/>
              </a:rPr>
              <a:t>(1)</a:t>
            </a:r>
            <a:r>
              <a:rPr sz="3200" b="1" spc="-5">
                <a:solidFill>
                  <a:srgbClr val="002392"/>
                </a:solidFill>
                <a:latin typeface="Microsoft JhengHei"/>
                <a:cs typeface="Microsoft JhengHei"/>
              </a:rPr>
              <a:t>正在各生产单位加工中的在产品</a:t>
            </a:r>
            <a:endParaRPr sz="3200">
              <a:latin typeface="Microsoft JhengHei"/>
              <a:cs typeface="Microsoft JhengHei"/>
            </a:endParaRPr>
          </a:p>
          <a:p>
            <a:pPr marL="355600" marR="5080" indent="-342900">
              <a:lnSpc>
                <a:spcPct val="110000"/>
              </a:lnSpc>
              <a:buClr>
                <a:srgbClr val="00468C"/>
              </a:buClr>
              <a:buSzPct val="101562"/>
              <a:buFont typeface="Wingdings"/>
              <a:buChar char=""/>
              <a:tabLst>
                <a:tab pos="355600"/>
              </a:tabLst>
            </a:pPr>
            <a:r>
              <a:rPr sz="3200" b="1" spc="204">
                <a:solidFill>
                  <a:srgbClr val="002392"/>
                </a:solidFill>
                <a:latin typeface="Microsoft JhengHei"/>
                <a:cs typeface="Microsoft JhengHei"/>
              </a:rPr>
              <a:t>(2)</a:t>
            </a:r>
            <a:r>
              <a:rPr sz="3200" b="1" spc="-5">
                <a:solidFill>
                  <a:srgbClr val="002392"/>
                </a:solidFill>
                <a:latin typeface="Microsoft JhengHei"/>
                <a:cs typeface="Microsoft JhengHei"/>
              </a:rPr>
              <a:t>已经完成一个或几个生产步骤，但还需要</a:t>
            </a:r>
            <a:r>
              <a:rPr sz="3200" b="1" spc="-10">
                <a:solidFill>
                  <a:srgbClr val="002392"/>
                </a:solidFill>
                <a:latin typeface="Microsoft JhengHei"/>
                <a:cs typeface="Microsoft JhengHei"/>
              </a:rPr>
              <a:t>继续加工的半成品</a:t>
            </a:r>
            <a:endParaRPr sz="3200">
              <a:latin typeface="Microsoft JhengHei"/>
              <a:cs typeface="Microsoft JhengHei"/>
            </a:endParaRPr>
          </a:p>
          <a:p>
            <a:pPr marL="355600" indent="-342900">
              <a:lnSpc>
                <a:spcPct val="100000"/>
              </a:lnSpc>
              <a:spcBef>
                <a:spcPts val="385"/>
              </a:spcBef>
              <a:buClr>
                <a:srgbClr val="00468C"/>
              </a:buClr>
              <a:buSzPct val="101562"/>
              <a:buFont typeface="Wingdings"/>
              <a:buChar char=""/>
              <a:tabLst>
                <a:tab pos="355600"/>
              </a:tabLst>
            </a:pPr>
            <a:r>
              <a:rPr sz="3200" b="1" spc="204">
                <a:solidFill>
                  <a:srgbClr val="002392"/>
                </a:solidFill>
                <a:latin typeface="Microsoft JhengHei"/>
                <a:cs typeface="Microsoft JhengHei"/>
              </a:rPr>
              <a:t>(3)</a:t>
            </a:r>
            <a:r>
              <a:rPr sz="3200" b="1" spc="-5">
                <a:solidFill>
                  <a:srgbClr val="002392"/>
                </a:solidFill>
                <a:latin typeface="Microsoft JhengHei"/>
                <a:cs typeface="Microsoft JhengHei"/>
              </a:rPr>
              <a:t>未经验收入库的产成品</a:t>
            </a:r>
            <a:endParaRPr sz="3200">
              <a:latin typeface="Microsoft JhengHei"/>
              <a:cs typeface="Microsoft JhengHei"/>
            </a:endParaRPr>
          </a:p>
          <a:p>
            <a:pPr marL="355600" indent="-342900">
              <a:lnSpc>
                <a:spcPct val="100000"/>
              </a:lnSpc>
              <a:spcBef>
                <a:spcPts val="385"/>
              </a:spcBef>
              <a:buClr>
                <a:srgbClr val="00468C"/>
              </a:buClr>
              <a:buSzPct val="101562"/>
              <a:buFont typeface="Wingdings"/>
              <a:buChar char=""/>
              <a:tabLst>
                <a:tab pos="355600"/>
              </a:tabLst>
            </a:pPr>
            <a:r>
              <a:rPr sz="3200" b="1" spc="204">
                <a:solidFill>
                  <a:srgbClr val="002392"/>
                </a:solidFill>
                <a:latin typeface="Microsoft JhengHei"/>
                <a:cs typeface="Microsoft JhengHei"/>
              </a:rPr>
              <a:t>(4)</a:t>
            </a:r>
            <a:r>
              <a:rPr sz="3200" b="1" spc="-10">
                <a:solidFill>
                  <a:srgbClr val="002392"/>
                </a:solidFill>
                <a:latin typeface="Microsoft JhengHei"/>
                <a:cs typeface="Microsoft JhengHei"/>
              </a:rPr>
              <a:t>等待返修的废品</a:t>
            </a:r>
            <a:endParaRPr sz="3200">
              <a:latin typeface="Microsoft JhengHei"/>
              <a:cs typeface="Microsoft JhengHei"/>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02590" y="1447043"/>
            <a:ext cx="8496300" cy="3780790"/>
          </a:xfrm>
          <a:prstGeom prst="rect">
            <a:avLst/>
          </a:prstGeom>
        </p:spPr>
        <p:txBody>
          <a:bodyPr vert="horz" wrap="square" lIns="0" tIns="12700" rIns="0" bIns="0" rtlCol="0">
            <a:spAutoFit/>
          </a:bodyPr>
          <a:lstStyle/>
          <a:p>
            <a:pPr marL="355600" marR="412115" indent="-342900">
              <a:lnSpc>
                <a:spcPct val="110000"/>
              </a:lnSpc>
              <a:spcBef>
                <a:spcPts val="100"/>
              </a:spcBef>
              <a:buClr>
                <a:srgbClr val="00468C"/>
              </a:buClr>
              <a:buSzPct val="101562"/>
              <a:buFont typeface="Wingdings"/>
              <a:buChar char=""/>
              <a:tabLst>
                <a:tab pos="355600"/>
              </a:tabLst>
            </a:pPr>
            <a:r>
              <a:rPr sz="3200" b="1" spc="-5">
                <a:solidFill>
                  <a:srgbClr val="002392"/>
                </a:solidFill>
                <a:latin typeface="Microsoft JhengHei"/>
                <a:cs typeface="Microsoft JhengHei"/>
              </a:rPr>
              <a:t>狭义在产品是指就某一个生产单位或某一个</a:t>
            </a:r>
            <a:r>
              <a:rPr sz="3200" b="1" spc="-10">
                <a:solidFill>
                  <a:srgbClr val="002392"/>
                </a:solidFill>
                <a:latin typeface="Microsoft JhengHei"/>
                <a:cs typeface="Microsoft JhengHei"/>
              </a:rPr>
              <a:t>生产步骤而言的。</a:t>
            </a:r>
            <a:endParaRPr sz="3200">
              <a:latin typeface="Microsoft JhengHei"/>
              <a:cs typeface="Microsoft JhengHei"/>
            </a:endParaRPr>
          </a:p>
          <a:p>
            <a:pPr marL="355600" marR="5080" indent="-342900">
              <a:lnSpc>
                <a:spcPct val="110000"/>
              </a:lnSpc>
              <a:buClr>
                <a:srgbClr val="00468C"/>
              </a:buClr>
              <a:buSzPct val="101562"/>
              <a:buFont typeface="Wingdings"/>
              <a:buChar char=""/>
              <a:tabLst>
                <a:tab pos="355600"/>
              </a:tabLst>
            </a:pPr>
            <a:r>
              <a:rPr sz="3200" b="1" spc="-5">
                <a:solidFill>
                  <a:srgbClr val="002392"/>
                </a:solidFill>
                <a:latin typeface="Microsoft JhengHei"/>
                <a:cs typeface="Microsoft JhengHei"/>
              </a:rPr>
              <a:t>它是指本生产单位或本生产步骤正在加工中</a:t>
            </a:r>
            <a:r>
              <a:rPr sz="3200" b="1" spc="-50">
                <a:solidFill>
                  <a:srgbClr val="002392"/>
                </a:solidFill>
                <a:latin typeface="Microsoft JhengHei"/>
                <a:cs typeface="Microsoft JhengHei"/>
              </a:rPr>
              <a:t> </a:t>
            </a:r>
            <a:r>
              <a:rPr sz="3200" b="1" spc="-5">
                <a:solidFill>
                  <a:srgbClr val="002392"/>
                </a:solidFill>
                <a:latin typeface="Microsoft JhengHei"/>
                <a:cs typeface="Microsoft JhengHei"/>
              </a:rPr>
              <a:t>的在制品，该生产单位或生产步骤已经完工的的半成品不包括在内。</a:t>
            </a:r>
            <a:endParaRPr sz="3200">
              <a:latin typeface="Microsoft JhengHei"/>
              <a:cs typeface="Microsoft JhengHei"/>
            </a:endParaRPr>
          </a:p>
          <a:p>
            <a:pPr marL="355600" marR="5080" indent="-342900">
              <a:lnSpc>
                <a:spcPct val="110000"/>
              </a:lnSpc>
              <a:buClr>
                <a:srgbClr val="00468C"/>
              </a:buClr>
              <a:buSzPct val="101562"/>
              <a:buFont typeface="Wingdings"/>
              <a:buChar char=""/>
              <a:tabLst>
                <a:tab pos="355600"/>
              </a:tabLst>
            </a:pPr>
            <a:r>
              <a:rPr sz="3200" b="1" spc="-5">
                <a:solidFill>
                  <a:srgbClr val="002392"/>
                </a:solidFill>
                <a:latin typeface="Microsoft JhengHei"/>
                <a:cs typeface="Microsoft JhengHei"/>
              </a:rPr>
              <a:t>完工产品是指已经加工完成并验收入库的产品品，也就是可供出售的产成品。</a:t>
            </a:r>
            <a:endParaRPr sz="32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28712" y="412750"/>
            <a:ext cx="6883400" cy="635000"/>
          </a:xfrm>
          <a:prstGeom prst="rect">
            <a:avLst/>
          </a:prstGeom>
        </p:spPr>
        <p:txBody>
          <a:bodyPr vert="horz" wrap="square" lIns="0" tIns="12700" rIns="0" bIns="0" rtlCol="0">
            <a:spAutoFit/>
          </a:bodyPr>
          <a:lstStyle/>
          <a:p>
            <a:pPr marL="12700">
              <a:lnSpc>
                <a:spcPct val="100000"/>
              </a:lnSpc>
              <a:spcBef>
                <a:spcPts val="100"/>
              </a:spcBef>
            </a:pPr>
            <a:r>
              <a:rPr sz="4000" spc="450"/>
              <a:t>§6.1.2</a:t>
            </a:r>
            <a:r>
              <a:rPr sz="4000" spc="-5"/>
              <a:t>在产品收发结存的核算</a:t>
            </a:r>
            <a:endParaRPr sz="4000"/>
          </a:p>
        </p:txBody>
      </p:sp>
      <p:sp>
        <p:nvSpPr>
          <p:cNvPr id="3" name="object 3"/>
          <p:cNvSpPr txBox="1"/>
          <p:nvPr/>
        </p:nvSpPr>
        <p:spPr>
          <a:xfrm>
            <a:off x="329565" y="1345108"/>
            <a:ext cx="8547100" cy="4549140"/>
          </a:xfrm>
          <a:prstGeom prst="rect">
            <a:avLst/>
          </a:prstGeom>
        </p:spPr>
        <p:txBody>
          <a:bodyPr vert="horz" wrap="square" lIns="0" tIns="10160" rIns="0" bIns="0" rtlCol="0">
            <a:spAutoFit/>
          </a:bodyPr>
          <a:lstStyle/>
          <a:p>
            <a:pPr marL="354965" marR="716280" indent="-342900">
              <a:lnSpc>
                <a:spcPts val="3520"/>
              </a:lnSpc>
              <a:spcBef>
                <a:spcPts val="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各生产单位或生产步骤在产品的收、发、结存的</a:t>
            </a:r>
            <a:r>
              <a:rPr sz="2800" b="1">
                <a:solidFill>
                  <a:srgbClr val="002392"/>
                </a:solidFill>
                <a:latin typeface="Microsoft JhengHei"/>
                <a:cs typeface="Microsoft JhengHei"/>
              </a:rPr>
              <a:t>日常核算，可以通过设置</a:t>
            </a:r>
            <a:r>
              <a:rPr sz="2800" b="1">
                <a:solidFill>
                  <a:srgbClr val="002392"/>
                </a:solidFill>
                <a:latin typeface="Arial"/>
                <a:cs typeface="Arial"/>
              </a:rPr>
              <a:t>“</a:t>
            </a:r>
            <a:r>
              <a:rPr sz="2800" b="1">
                <a:solidFill>
                  <a:srgbClr val="002392"/>
                </a:solidFill>
                <a:latin typeface="Microsoft JhengHei"/>
                <a:cs typeface="Microsoft JhengHei"/>
              </a:rPr>
              <a:t>在产品台账</a:t>
            </a:r>
            <a:r>
              <a:rPr sz="2800" b="1">
                <a:solidFill>
                  <a:srgbClr val="002392"/>
                </a:solidFill>
                <a:latin typeface="Arial"/>
                <a:cs typeface="Arial"/>
              </a:rPr>
              <a:t>”</a:t>
            </a:r>
            <a:r>
              <a:rPr sz="2800" b="1" spc="-20">
                <a:solidFill>
                  <a:srgbClr val="002392"/>
                </a:solidFill>
                <a:latin typeface="Microsoft JhengHei"/>
                <a:cs typeface="Microsoft JhengHei"/>
              </a:rPr>
              <a:t>进行。</a:t>
            </a:r>
            <a:endParaRPr sz="2800">
              <a:latin typeface="Microsoft JhengHei"/>
              <a:cs typeface="Microsoft JhengHei"/>
            </a:endParaRPr>
          </a:p>
          <a:p>
            <a:pPr marL="354965" indent="-342265">
              <a:lnSpc>
                <a:spcPct val="100000"/>
              </a:lnSpc>
              <a:spcBef>
                <a:spcPts val="865"/>
              </a:spcBef>
              <a:buClr>
                <a:srgbClr val="00468C"/>
              </a:buClr>
              <a:buSzPct val="101785"/>
              <a:buFont typeface="Wingdings"/>
              <a:buChar char=""/>
              <a:tabLst>
                <a:tab pos="354965"/>
                <a:tab pos="355600"/>
              </a:tabLst>
            </a:pPr>
            <a:r>
              <a:rPr sz="2800" b="1">
                <a:solidFill>
                  <a:srgbClr val="002392"/>
                </a:solidFill>
                <a:latin typeface="Arial"/>
                <a:cs typeface="Arial"/>
              </a:rPr>
              <a:t>“</a:t>
            </a:r>
            <a:r>
              <a:rPr sz="2800" b="1">
                <a:solidFill>
                  <a:srgbClr val="002392"/>
                </a:solidFill>
                <a:latin typeface="Microsoft JhengHei"/>
                <a:cs typeface="Microsoft JhengHei"/>
              </a:rPr>
              <a:t>在产品台账</a:t>
            </a:r>
            <a:r>
              <a:rPr sz="2800" b="1">
                <a:solidFill>
                  <a:srgbClr val="002392"/>
                </a:solidFill>
                <a:latin typeface="Arial"/>
                <a:cs typeface="Arial"/>
              </a:rPr>
              <a:t>”</a:t>
            </a:r>
            <a:r>
              <a:rPr sz="2800" b="1" spc="-15">
                <a:solidFill>
                  <a:srgbClr val="002392"/>
                </a:solidFill>
                <a:latin typeface="Microsoft JhengHei"/>
                <a:cs typeface="Microsoft JhengHei"/>
              </a:rPr>
              <a:t>的设置：</a:t>
            </a:r>
            <a:endParaRPr sz="2800">
              <a:latin typeface="Microsoft JhengHei"/>
              <a:cs typeface="Microsoft JhengHei"/>
            </a:endParaRPr>
          </a:p>
          <a:p>
            <a:pPr marL="354965" marR="5080" indent="-342900">
              <a:lnSpc>
                <a:spcPct val="112700"/>
              </a:lnSpc>
              <a:spcBef>
                <a:spcPts val="580"/>
              </a:spcBef>
              <a:buClr>
                <a:srgbClr val="00468C"/>
              </a:buClr>
              <a:buSzPct val="101785"/>
              <a:buFont typeface="Wingdings"/>
              <a:buChar char=""/>
              <a:tabLst>
                <a:tab pos="354965"/>
                <a:tab pos="355600"/>
              </a:tabLst>
            </a:pPr>
            <a:r>
              <a:rPr sz="2800" b="1">
                <a:solidFill>
                  <a:srgbClr val="002392"/>
                </a:solidFill>
                <a:latin typeface="Arial"/>
                <a:cs typeface="Arial"/>
              </a:rPr>
              <a:t>“</a:t>
            </a:r>
            <a:r>
              <a:rPr sz="2800" b="1">
                <a:solidFill>
                  <a:srgbClr val="002392"/>
                </a:solidFill>
                <a:latin typeface="Microsoft JhengHei"/>
                <a:cs typeface="Microsoft JhengHei"/>
              </a:rPr>
              <a:t>在产品台账</a:t>
            </a:r>
            <a:r>
              <a:rPr sz="2800" b="1">
                <a:solidFill>
                  <a:srgbClr val="002392"/>
                </a:solidFill>
                <a:latin typeface="Arial"/>
                <a:cs typeface="Arial"/>
              </a:rPr>
              <a:t>”</a:t>
            </a:r>
            <a:r>
              <a:rPr sz="2800" b="1" spc="-5">
                <a:solidFill>
                  <a:srgbClr val="002392"/>
                </a:solidFill>
                <a:latin typeface="Microsoft JhengHei"/>
                <a:cs typeface="Microsoft JhengHei"/>
              </a:rPr>
              <a:t>的设置应分生产单位或生产步骤，并</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按照产品品种和在产品的名称设置，以便用来反映车车间各种在产品的转入、转出和结存情况。</a:t>
            </a:r>
            <a:endParaRPr sz="2800">
              <a:latin typeface="Microsoft JhengHei"/>
              <a:cs typeface="Microsoft JhengHei"/>
            </a:endParaRPr>
          </a:p>
          <a:p>
            <a:pPr marL="354965" indent="-342265">
              <a:lnSpc>
                <a:spcPct val="100000"/>
              </a:lnSpc>
              <a:spcBef>
                <a:spcPts val="830"/>
              </a:spcBef>
              <a:buClr>
                <a:srgbClr val="00468C"/>
              </a:buClr>
              <a:buSzPct val="101785"/>
              <a:buFont typeface="Wingdings"/>
              <a:buChar char=""/>
              <a:tabLst>
                <a:tab pos="354965"/>
                <a:tab pos="355600"/>
              </a:tabLst>
            </a:pPr>
            <a:r>
              <a:rPr sz="2800" b="1">
                <a:solidFill>
                  <a:srgbClr val="002392"/>
                </a:solidFill>
                <a:latin typeface="Arial"/>
                <a:cs typeface="Arial"/>
              </a:rPr>
              <a:t>“</a:t>
            </a:r>
            <a:r>
              <a:rPr sz="2800" b="1">
                <a:solidFill>
                  <a:srgbClr val="002392"/>
                </a:solidFill>
                <a:latin typeface="Microsoft JhengHei"/>
                <a:cs typeface="Microsoft JhengHei"/>
              </a:rPr>
              <a:t>在产品台账</a:t>
            </a:r>
            <a:r>
              <a:rPr sz="2800" b="1">
                <a:solidFill>
                  <a:srgbClr val="002392"/>
                </a:solidFill>
                <a:latin typeface="Arial"/>
                <a:cs typeface="Arial"/>
              </a:rPr>
              <a:t>”</a:t>
            </a:r>
            <a:r>
              <a:rPr sz="2800" b="1" spc="-15">
                <a:solidFill>
                  <a:srgbClr val="002392"/>
                </a:solidFill>
                <a:latin typeface="Microsoft JhengHei"/>
                <a:cs typeface="Microsoft JhengHei"/>
              </a:rPr>
              <a:t>的登记：</a:t>
            </a:r>
            <a:endParaRPr sz="2800">
              <a:latin typeface="Microsoft JhengHei"/>
              <a:cs typeface="Microsoft JhengHei"/>
            </a:endParaRPr>
          </a:p>
          <a:p>
            <a:pPr marL="354965" marR="361315" indent="-342900">
              <a:lnSpc>
                <a:spcPct val="110000"/>
              </a:lnSpc>
              <a:spcBef>
                <a:spcPts val="85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应当根据有关领料凭证、在产品内部转移凭证、</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产品检验凭证和产品交库单等原始凭证逐笔登记。</a:t>
            </a:r>
            <a:endParaRPr sz="2800">
              <a:latin typeface="Microsoft JhengHei"/>
              <a:cs typeface="Microsoft JhengHei"/>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439988" y="715327"/>
            <a:ext cx="4114800" cy="452120"/>
          </a:xfrm>
          <a:prstGeom prst="rect">
            <a:avLst/>
          </a:prstGeom>
        </p:spPr>
        <p:txBody>
          <a:bodyPr vert="horz" wrap="square" lIns="0" tIns="12700" rIns="0" bIns="0" rtlCol="0">
            <a:spAutoFit/>
          </a:bodyPr>
          <a:lstStyle/>
          <a:p>
            <a:pPr marL="12700">
              <a:lnSpc>
                <a:spcPct val="100000"/>
              </a:lnSpc>
              <a:spcBef>
                <a:spcPts val="100"/>
              </a:spcBef>
            </a:pPr>
            <a:r>
              <a:rPr sz="2800" spc="315"/>
              <a:t>§6.1.3</a:t>
            </a:r>
            <a:r>
              <a:rPr sz="2800" spc="-10"/>
              <a:t>在产品清查的核算</a:t>
            </a:r>
            <a:endParaRPr sz="2800"/>
          </a:p>
        </p:txBody>
      </p:sp>
      <p:sp>
        <p:nvSpPr>
          <p:cNvPr id="3" name="object 3"/>
          <p:cNvSpPr txBox="1"/>
          <p:nvPr/>
        </p:nvSpPr>
        <p:spPr>
          <a:xfrm>
            <a:off x="474028" y="1893244"/>
            <a:ext cx="8013700" cy="3561079"/>
          </a:xfrm>
          <a:prstGeom prst="rect">
            <a:avLst/>
          </a:prstGeom>
        </p:spPr>
        <p:txBody>
          <a:bodyPr vert="horz" wrap="square" lIns="0" tIns="12700" rIns="0" bIns="0" rtlCol="0">
            <a:spAutoFit/>
          </a:bodyPr>
          <a:lstStyle/>
          <a:p>
            <a:pPr marL="354965" marR="5080" indent="-342265">
              <a:lnSpc>
                <a:spcPct val="114199"/>
              </a:lnSpc>
              <a:spcBef>
                <a:spcPts val="10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在产品的清查采用实地盘点法。根据清查结果，</a:t>
            </a:r>
            <a:r>
              <a:rPr sz="2800" b="1" spc="-235">
                <a:solidFill>
                  <a:srgbClr val="002392"/>
                </a:solidFill>
                <a:latin typeface="Microsoft JhengHei"/>
                <a:cs typeface="Microsoft JhengHei"/>
              </a:rPr>
              <a:t>企业应当编制</a:t>
            </a:r>
            <a:r>
              <a:rPr sz="2800" b="1" spc="-700">
                <a:solidFill>
                  <a:srgbClr val="002392"/>
                </a:solidFill>
                <a:latin typeface="Arial"/>
                <a:cs typeface="Arial"/>
              </a:rPr>
              <a:t>““</a:t>
            </a:r>
            <a:r>
              <a:rPr sz="2800" b="1">
                <a:solidFill>
                  <a:srgbClr val="002392"/>
                </a:solidFill>
                <a:latin typeface="Microsoft JhengHei"/>
                <a:cs typeface="Microsoft JhengHei"/>
              </a:rPr>
              <a:t>在产品盘存表</a:t>
            </a:r>
            <a:r>
              <a:rPr sz="2800" b="1">
                <a:solidFill>
                  <a:srgbClr val="002392"/>
                </a:solidFill>
                <a:latin typeface="Arial"/>
                <a:cs typeface="Arial"/>
              </a:rPr>
              <a:t>”</a:t>
            </a:r>
            <a:r>
              <a:rPr sz="2800" b="1" spc="-10">
                <a:solidFill>
                  <a:srgbClr val="002392"/>
                </a:solidFill>
                <a:latin typeface="Microsoft JhengHei"/>
                <a:cs typeface="Microsoft JhengHei"/>
              </a:rPr>
              <a:t>，列明月末在产品的</a:t>
            </a:r>
            <a:endParaRPr sz="2800">
              <a:latin typeface="Microsoft JhengHei"/>
              <a:cs typeface="Microsoft JhengHei"/>
            </a:endParaRPr>
          </a:p>
          <a:p>
            <a:pPr marL="355600" marR="183515">
              <a:lnSpc>
                <a:spcPct val="120000"/>
              </a:lnSpc>
              <a:spcBef>
                <a:spcPts val="195"/>
              </a:spcBef>
            </a:pPr>
            <a:r>
              <a:rPr sz="2800" b="1" spc="-5">
                <a:solidFill>
                  <a:srgbClr val="002392"/>
                </a:solidFill>
                <a:latin typeface="Microsoft JhengHei"/>
                <a:cs typeface="Microsoft JhengHei"/>
              </a:rPr>
              <a:t>账面数、实有数、盘盈盘亏数，以及盘亏的原</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因和处理意见，对于报废和毁损的在产品还要登</a:t>
            </a:r>
            <a:r>
              <a:rPr sz="2800" b="1" spc="-15">
                <a:solidFill>
                  <a:srgbClr val="002392"/>
                </a:solidFill>
                <a:latin typeface="Microsoft JhengHei"/>
                <a:cs typeface="Microsoft JhengHei"/>
              </a:rPr>
              <a:t>记残值。</a:t>
            </a:r>
            <a:endParaRPr sz="2800">
              <a:latin typeface="Microsoft JhengHei"/>
              <a:cs typeface="Microsoft JhengHei"/>
            </a:endParaRPr>
          </a:p>
          <a:p>
            <a:pPr marL="354965" marR="182880" indent="-342265">
              <a:lnSpc>
                <a:spcPct val="114199"/>
              </a:lnSpc>
              <a:spcBef>
                <a:spcPts val="195"/>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为了反映在产品盘盈、盘亏和毁损的处理过程，</a:t>
            </a:r>
            <a:r>
              <a:rPr sz="2800" b="1">
                <a:solidFill>
                  <a:srgbClr val="002392"/>
                </a:solidFill>
                <a:latin typeface="Microsoft JhengHei"/>
                <a:cs typeface="Microsoft JhengHei"/>
              </a:rPr>
              <a:t>应当设置</a:t>
            </a:r>
            <a:r>
              <a:rPr sz="2800" b="1">
                <a:solidFill>
                  <a:srgbClr val="002392"/>
                </a:solidFill>
                <a:latin typeface="Arial"/>
                <a:cs typeface="Arial"/>
              </a:rPr>
              <a:t>“</a:t>
            </a:r>
            <a:r>
              <a:rPr sz="2800" b="1">
                <a:solidFill>
                  <a:srgbClr val="002392"/>
                </a:solidFill>
                <a:latin typeface="Microsoft JhengHei"/>
                <a:cs typeface="Microsoft JhengHei"/>
              </a:rPr>
              <a:t>待处理财产损溢</a:t>
            </a:r>
            <a:r>
              <a:rPr sz="2800" b="1">
                <a:solidFill>
                  <a:srgbClr val="002392"/>
                </a:solidFill>
                <a:latin typeface="Arial"/>
                <a:cs typeface="Arial"/>
              </a:rPr>
              <a:t>”</a:t>
            </a:r>
            <a:r>
              <a:rPr sz="2800" b="1" spc="-20">
                <a:solidFill>
                  <a:srgbClr val="002392"/>
                </a:solidFill>
                <a:latin typeface="Microsoft JhengHei"/>
                <a:cs typeface="Microsoft JhengHei"/>
              </a:rPr>
              <a:t>账户。</a:t>
            </a:r>
            <a:endParaRPr sz="2800">
              <a:latin typeface="Microsoft JhengHei"/>
              <a:cs typeface="Microsoft JhengHei"/>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135312" y="499428"/>
            <a:ext cx="2870200" cy="452120"/>
          </a:xfrm>
          <a:prstGeom prst="rect">
            <a:avLst/>
          </a:prstGeom>
        </p:spPr>
        <p:txBody>
          <a:bodyPr vert="horz" wrap="square" lIns="0" tIns="12700" rIns="0" bIns="0" rtlCol="0">
            <a:spAutoFit/>
          </a:bodyPr>
          <a:lstStyle/>
          <a:p>
            <a:pPr marL="12700">
              <a:lnSpc>
                <a:spcPct val="100000"/>
              </a:lnSpc>
              <a:spcBef>
                <a:spcPts val="100"/>
              </a:spcBef>
            </a:pPr>
            <a:r>
              <a:rPr sz="2800" spc="-10"/>
              <a:t>在产品盘盈的核算</a:t>
            </a:r>
            <a:endParaRPr sz="2800"/>
          </a:p>
        </p:txBody>
      </p:sp>
      <p:sp>
        <p:nvSpPr>
          <p:cNvPr id="3" name="object 3"/>
          <p:cNvSpPr txBox="1"/>
          <p:nvPr/>
        </p:nvSpPr>
        <p:spPr>
          <a:xfrm>
            <a:off x="402590" y="1363731"/>
            <a:ext cx="7480300" cy="3347085"/>
          </a:xfrm>
          <a:prstGeom prst="rect">
            <a:avLst/>
          </a:prstGeom>
        </p:spPr>
        <p:txBody>
          <a:bodyPr vert="horz" wrap="square" lIns="0" tIns="132080" rIns="0" bIns="0" rtlCol="0">
            <a:spAutoFit/>
          </a:bodyPr>
          <a:lstStyle/>
          <a:p>
            <a:pPr marL="354965" indent="-342265">
              <a:lnSpc>
                <a:spcPct val="100000"/>
              </a:lnSpc>
              <a:spcBef>
                <a:spcPts val="104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在产品发生盘盈时，</a:t>
            </a:r>
            <a:endParaRPr sz="2800">
              <a:latin typeface="Microsoft JhengHei"/>
              <a:cs typeface="Microsoft JhengHei"/>
            </a:endParaRPr>
          </a:p>
          <a:p>
            <a:pPr marL="354965" indent="-342265">
              <a:lnSpc>
                <a:spcPct val="100000"/>
              </a:lnSpc>
              <a:spcBef>
                <a:spcPts val="101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借：基本生产成本</a:t>
            </a:r>
            <a:endParaRPr sz="2800">
              <a:latin typeface="Microsoft JhengHei"/>
              <a:cs typeface="Microsoft JhengHei"/>
            </a:endParaRPr>
          </a:p>
          <a:p>
            <a:pPr marL="354965" indent="-342265">
              <a:lnSpc>
                <a:spcPct val="100000"/>
              </a:lnSpc>
              <a:spcBef>
                <a:spcPts val="1005"/>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贷：待处理财产损溢——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a:p>
            <a:pPr marL="354965" indent="-342265">
              <a:lnSpc>
                <a:spcPct val="100000"/>
              </a:lnSpc>
              <a:spcBef>
                <a:spcPts val="1010"/>
              </a:spcBef>
              <a:buClr>
                <a:srgbClr val="00468C"/>
              </a:buClr>
              <a:buSzPct val="101785"/>
              <a:buFont typeface="Wingdings"/>
              <a:buChar char=""/>
              <a:tabLst>
                <a:tab pos="354965"/>
                <a:tab pos="355600"/>
              </a:tabLst>
            </a:pPr>
            <a:r>
              <a:rPr sz="2800" b="1" spc="75">
                <a:solidFill>
                  <a:srgbClr val="002392"/>
                </a:solidFill>
                <a:latin typeface="Microsoft JhengHei"/>
                <a:cs typeface="Microsoft JhengHei"/>
              </a:rPr>
              <a:t>按照规定核销时:</a:t>
            </a:r>
            <a:endParaRPr sz="2800">
              <a:latin typeface="Microsoft JhengHei"/>
              <a:cs typeface="Microsoft JhengHei"/>
            </a:endParaRPr>
          </a:p>
          <a:p>
            <a:pPr marL="354965" indent="-342265">
              <a:lnSpc>
                <a:spcPct val="100000"/>
              </a:lnSpc>
              <a:spcBef>
                <a:spcPts val="1005"/>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借：待处理财产损溢——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a:p>
            <a:pPr marL="354965" indent="-342265">
              <a:lnSpc>
                <a:spcPct val="100000"/>
              </a:lnSpc>
              <a:spcBef>
                <a:spcPts val="101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贷：管理费用</a:t>
            </a:r>
            <a:endParaRPr sz="28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597150" y="659605"/>
            <a:ext cx="4089400" cy="635000"/>
          </a:xfrm>
          <a:prstGeom prst="rect">
            <a:avLst/>
          </a:prstGeom>
        </p:spPr>
        <p:txBody>
          <a:bodyPr vert="horz" wrap="square" lIns="0" tIns="12700" rIns="0" bIns="0" rtlCol="0">
            <a:spAutoFit/>
          </a:bodyPr>
          <a:lstStyle/>
          <a:p>
            <a:pPr marL="12700">
              <a:lnSpc>
                <a:spcPct val="100000"/>
              </a:lnSpc>
              <a:spcBef>
                <a:spcPts val="100"/>
              </a:spcBef>
            </a:pPr>
            <a:r>
              <a:rPr sz="4000" spc="-10"/>
              <a:t>在产品盘亏的核算</a:t>
            </a:r>
            <a:endParaRPr sz="4000"/>
          </a:p>
        </p:txBody>
      </p:sp>
      <p:sp>
        <p:nvSpPr>
          <p:cNvPr id="3" name="object 3"/>
          <p:cNvSpPr txBox="1"/>
          <p:nvPr/>
        </p:nvSpPr>
        <p:spPr>
          <a:xfrm>
            <a:off x="329565" y="1388759"/>
            <a:ext cx="7480300" cy="4713605"/>
          </a:xfrm>
          <a:prstGeom prst="rect">
            <a:avLst/>
          </a:prstGeom>
        </p:spPr>
        <p:txBody>
          <a:bodyPr vert="horz" wrap="square" lIns="0" tIns="48260" rIns="0" bIns="0" rtlCol="0">
            <a:spAutoFit/>
          </a:bodyPr>
          <a:lstStyle/>
          <a:p>
            <a:pPr marL="354965" indent="-342265">
              <a:lnSpc>
                <a:spcPct val="100000"/>
              </a:lnSpc>
              <a:spcBef>
                <a:spcPts val="380"/>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在产品发生盘亏或毁损时:</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借：待处理财产损溢——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贷：基本生产成本</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经批准进行处理：</a:t>
            </a:r>
            <a:endParaRPr sz="2800">
              <a:latin typeface="Microsoft JhengHei"/>
              <a:cs typeface="Microsoft JhengHei"/>
            </a:endParaRPr>
          </a:p>
          <a:p>
            <a:pPr marL="354965" indent="-342265">
              <a:lnSpc>
                <a:spcPct val="100000"/>
              </a:lnSpc>
              <a:spcBef>
                <a:spcPts val="340"/>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（1）</a:t>
            </a:r>
            <a:r>
              <a:rPr sz="2800" b="1" spc="-5">
                <a:solidFill>
                  <a:srgbClr val="002392"/>
                </a:solidFill>
                <a:latin typeface="Microsoft JhengHei"/>
                <a:cs typeface="Microsoft JhengHei"/>
              </a:rPr>
              <a:t>毁损在产品的残料价值，冲减损失</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借：原材料</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贷：待处理财产损溢——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（2）</a:t>
            </a:r>
            <a:r>
              <a:rPr sz="2800" b="1" spc="-10">
                <a:solidFill>
                  <a:srgbClr val="002392"/>
                </a:solidFill>
                <a:latin typeface="Microsoft JhengHei"/>
                <a:cs typeface="Microsoft JhengHei"/>
              </a:rPr>
              <a:t>应由过失人赔款</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借：其他应收款</a:t>
            </a:r>
            <a:endParaRPr sz="2800">
              <a:latin typeface="Microsoft JhengHei"/>
              <a:cs typeface="Microsoft JhengHei"/>
            </a:endParaRPr>
          </a:p>
          <a:p>
            <a:pPr marL="354965" indent="-342265">
              <a:lnSpc>
                <a:spcPct val="100000"/>
              </a:lnSpc>
              <a:spcBef>
                <a:spcPts val="340"/>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贷：待处理财产损溢——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597150" y="659605"/>
            <a:ext cx="4089400" cy="635000"/>
          </a:xfrm>
          <a:prstGeom prst="rect">
            <a:avLst/>
          </a:prstGeom>
        </p:spPr>
        <p:txBody>
          <a:bodyPr vert="horz" wrap="square" lIns="0" tIns="12700" rIns="0" bIns="0" rtlCol="0">
            <a:spAutoFit/>
          </a:bodyPr>
          <a:lstStyle/>
          <a:p>
            <a:pPr marL="12700">
              <a:lnSpc>
                <a:spcPct val="100000"/>
              </a:lnSpc>
              <a:spcBef>
                <a:spcPts val="100"/>
              </a:spcBef>
            </a:pPr>
            <a:r>
              <a:rPr sz="4000" spc="-10"/>
              <a:t>在产品盘亏的核算</a:t>
            </a:r>
            <a:endParaRPr sz="4000"/>
          </a:p>
        </p:txBody>
      </p:sp>
      <p:sp>
        <p:nvSpPr>
          <p:cNvPr id="3" name="object 3"/>
          <p:cNvSpPr txBox="1"/>
          <p:nvPr/>
        </p:nvSpPr>
        <p:spPr>
          <a:xfrm>
            <a:off x="329565" y="1495783"/>
            <a:ext cx="7480300" cy="3857625"/>
          </a:xfrm>
          <a:prstGeom prst="rect">
            <a:avLst/>
          </a:prstGeom>
        </p:spPr>
        <p:txBody>
          <a:bodyPr vert="horz" wrap="square" lIns="0" tIns="215900" rIns="0" bIns="0" rtlCol="0">
            <a:spAutoFit/>
          </a:bodyPr>
          <a:lstStyle/>
          <a:p>
            <a:pPr marL="354965" indent="-342265">
              <a:lnSpc>
                <a:spcPct val="100000"/>
              </a:lnSpc>
              <a:spcBef>
                <a:spcPts val="1700"/>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（3）</a:t>
            </a:r>
            <a:r>
              <a:rPr sz="2800" b="1" spc="-10">
                <a:solidFill>
                  <a:srgbClr val="002392"/>
                </a:solidFill>
                <a:latin typeface="Microsoft JhengHei"/>
                <a:cs typeface="Microsoft JhengHei"/>
              </a:rPr>
              <a:t>意外灾害造成的损失</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借：营业外支出</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贷：待处理财产损溢——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（4）</a:t>
            </a:r>
            <a:r>
              <a:rPr sz="2800" b="1" spc="-5">
                <a:solidFill>
                  <a:srgbClr val="002392"/>
                </a:solidFill>
                <a:latin typeface="Microsoft JhengHei"/>
                <a:cs typeface="Microsoft JhengHei"/>
              </a:rPr>
              <a:t>由于管理不善造成损失</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借：管理费用</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0">
                <a:solidFill>
                  <a:srgbClr val="002392"/>
                </a:solidFill>
                <a:latin typeface="Microsoft JhengHei"/>
                <a:cs typeface="Microsoft JhengHei"/>
              </a:rPr>
              <a:t>贷：待处理财产损溢——</a:t>
            </a:r>
            <a:r>
              <a:rPr sz="2800" b="1" spc="-10">
                <a:solidFill>
                  <a:srgbClr val="002392"/>
                </a:solidFill>
                <a:latin typeface="Microsoft JhengHei"/>
                <a:cs typeface="Microsoft JhengHei"/>
              </a:rPr>
              <a:t>待处理流动资产损溢</a:t>
            </a:r>
            <a:endParaRPr sz="2800">
              <a:latin typeface="Microsoft JhengHei"/>
              <a:cs typeface="Microsoft JhengHei"/>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08000" y="619759"/>
            <a:ext cx="8483600" cy="1122680"/>
          </a:xfrm>
          <a:prstGeom prst="rect">
            <a:avLst/>
          </a:prstGeom>
        </p:spPr>
        <p:txBody>
          <a:bodyPr vert="horz" wrap="square" lIns="0" tIns="12700" rIns="0" bIns="0" rtlCol="0">
            <a:spAutoFit/>
          </a:bodyPr>
          <a:lstStyle/>
          <a:p>
            <a:pPr marL="2183765" marR="5080" indent="-2171700">
              <a:lnSpc>
                <a:spcPct val="100000"/>
              </a:lnSpc>
              <a:spcBef>
                <a:spcPts val="100"/>
              </a:spcBef>
            </a:pPr>
            <a:r>
              <a:rPr spc="484"/>
              <a:t>§6.2</a:t>
            </a:r>
            <a:r>
              <a:rPr spc="-5"/>
              <a:t>生产费用在完工产品与在产品之间归</a:t>
            </a:r>
            <a:r>
              <a:rPr spc="-10"/>
              <a:t>归集与分配的核算</a:t>
            </a:r>
          </a:p>
        </p:txBody>
      </p:sp>
      <p:sp>
        <p:nvSpPr>
          <p:cNvPr id="3" name="object 3"/>
          <p:cNvSpPr txBox="1"/>
          <p:nvPr/>
        </p:nvSpPr>
        <p:spPr>
          <a:xfrm>
            <a:off x="618490" y="2208738"/>
            <a:ext cx="7835900" cy="3012440"/>
          </a:xfrm>
          <a:prstGeom prst="rect">
            <a:avLst/>
          </a:prstGeom>
        </p:spPr>
        <p:txBody>
          <a:bodyPr vert="horz" wrap="square" lIns="0" tIns="12700" rIns="0" bIns="0" rtlCol="0">
            <a:spAutoFit/>
          </a:bodyPr>
          <a:lstStyle/>
          <a:p>
            <a:pPr marL="355600" marR="5080" indent="-342900" algn="just">
              <a:lnSpc>
                <a:spcPct val="140000"/>
              </a:lnSpc>
              <a:spcBef>
                <a:spcPts val="100"/>
              </a:spcBef>
              <a:buClr>
                <a:srgbClr val="00468C"/>
              </a:buClr>
              <a:buSzPct val="101785"/>
              <a:buFont typeface="Wingdings"/>
              <a:buChar char=""/>
              <a:tabLst>
                <a:tab pos="355600"/>
              </a:tabLst>
            </a:pPr>
            <a:r>
              <a:rPr sz="2800" b="1" spc="-5">
                <a:solidFill>
                  <a:srgbClr val="002392"/>
                </a:solidFill>
                <a:latin typeface="Microsoft JhengHei"/>
                <a:cs typeface="Microsoft JhengHei"/>
              </a:rPr>
              <a:t>月初在产品成本、本月生产费用、本月完工产品成本和月末在产品成本四个项目之间的关系可以由下列平衡公式表示：</a:t>
            </a:r>
            <a:endParaRPr sz="2800">
              <a:latin typeface="Microsoft JhengHei"/>
              <a:cs typeface="Microsoft JhengHei"/>
            </a:endParaRPr>
          </a:p>
          <a:p>
            <a:pPr marL="12700">
              <a:lnSpc>
                <a:spcPct val="100000"/>
              </a:lnSpc>
              <a:spcBef>
                <a:spcPts val="1345"/>
              </a:spcBef>
            </a:pPr>
            <a:r>
              <a:rPr sz="2800" b="1" spc="-5">
                <a:solidFill>
                  <a:srgbClr val="002392"/>
                </a:solidFill>
                <a:latin typeface="Microsoft JhengHei"/>
                <a:cs typeface="Microsoft JhengHei"/>
              </a:rPr>
              <a:t>月初在产品成本＋本月生产费用</a:t>
            </a:r>
            <a:endParaRPr sz="2800">
              <a:latin typeface="Microsoft JhengHei"/>
              <a:cs typeface="Microsoft JhengHei"/>
            </a:endParaRPr>
          </a:p>
          <a:p>
            <a:pPr marL="12700">
              <a:lnSpc>
                <a:spcPct val="100000"/>
              </a:lnSpc>
              <a:spcBef>
                <a:spcPts val="1340"/>
              </a:spcBef>
            </a:pPr>
            <a:r>
              <a:rPr sz="2800" b="1">
                <a:solidFill>
                  <a:srgbClr val="002392"/>
                </a:solidFill>
                <a:latin typeface="Microsoft JhengHei"/>
                <a:cs typeface="Microsoft JhengHei"/>
              </a:rPr>
              <a:t>＝</a:t>
            </a:r>
            <a:r>
              <a:rPr sz="2800" b="1" spc="-5">
                <a:solidFill>
                  <a:srgbClr val="002392"/>
                </a:solidFill>
                <a:latin typeface="Microsoft JhengHei"/>
                <a:cs typeface="Microsoft JhengHei"/>
              </a:rPr>
              <a:t>本月完工产品成本＋月末在产品成本</a:t>
            </a:r>
            <a:endParaRPr sz="2800">
              <a:latin typeface="Microsoft JhengHei"/>
              <a:cs typeface="Microsoft JhengHei"/>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257651" rIns="0" bIns="0" rtlCol="0">
            <a:spAutoFit/>
          </a:bodyPr>
          <a:lstStyle/>
          <a:p>
            <a:pPr marL="918210">
              <a:lnSpc>
                <a:spcPct val="100000"/>
              </a:lnSpc>
              <a:spcBef>
                <a:spcPts val="100"/>
              </a:spcBef>
            </a:pPr>
            <a:r>
              <a:rPr spc="-5"/>
              <a:t>在产品与产成品成本计算模式：</a:t>
            </a:r>
          </a:p>
        </p:txBody>
      </p:sp>
      <p:sp>
        <p:nvSpPr>
          <p:cNvPr id="3" name="object 3"/>
          <p:cNvSpPr txBox="1"/>
          <p:nvPr/>
        </p:nvSpPr>
        <p:spPr>
          <a:xfrm>
            <a:off x="547052" y="2150153"/>
            <a:ext cx="7226300" cy="2402840"/>
          </a:xfrm>
          <a:prstGeom prst="rect">
            <a:avLst/>
          </a:prstGeom>
        </p:spPr>
        <p:txBody>
          <a:bodyPr vert="horz" wrap="square" lIns="0" tIns="12700" rIns="0" bIns="0" rtlCol="0">
            <a:spAutoFit/>
          </a:bodyPr>
          <a:lstStyle/>
          <a:p>
            <a:pPr marL="12700" marR="5080" indent="342265">
              <a:lnSpc>
                <a:spcPct val="130000"/>
              </a:lnSpc>
              <a:spcBef>
                <a:spcPts val="100"/>
              </a:spcBef>
              <a:buClr>
                <a:srgbClr val="00468C"/>
              </a:buClr>
              <a:buSzPct val="102083"/>
              <a:buFont typeface="Wingdings"/>
              <a:buChar char=""/>
              <a:tabLst>
                <a:tab pos="354965"/>
                <a:tab pos="355600"/>
              </a:tabLst>
            </a:pPr>
            <a:r>
              <a:rPr sz="2400" b="1" spc="-250">
                <a:solidFill>
                  <a:srgbClr val="002392"/>
                </a:solidFill>
                <a:latin typeface="Microsoft JhengHei"/>
                <a:cs typeface="Microsoft JhengHei"/>
              </a:rPr>
              <a:t>1</a:t>
            </a:r>
            <a:r>
              <a:rPr sz="2400" b="1" spc="-5">
                <a:solidFill>
                  <a:srgbClr val="002392"/>
                </a:solidFill>
                <a:latin typeface="Microsoft JhengHei"/>
                <a:cs typeface="Microsoft JhengHei"/>
              </a:rPr>
              <a:t>、先计算月末在产品成本，再计算完工产品成本。</a:t>
            </a:r>
            <a:r>
              <a:rPr sz="2400" b="1" spc="-10">
                <a:solidFill>
                  <a:srgbClr val="002392"/>
                </a:solidFill>
                <a:latin typeface="Microsoft JhengHei"/>
                <a:cs typeface="Microsoft JhengHei"/>
              </a:rPr>
              <a:t>本月完工产品成本</a:t>
            </a:r>
            <a:endParaRPr sz="2400">
              <a:latin typeface="Microsoft JhengHei"/>
              <a:cs typeface="Microsoft JhengHei"/>
            </a:endParaRPr>
          </a:p>
          <a:p>
            <a:pPr marL="12700">
              <a:lnSpc>
                <a:spcPct val="100000"/>
              </a:lnSpc>
              <a:spcBef>
                <a:spcPts val="865"/>
              </a:spcBef>
            </a:pPr>
            <a:r>
              <a:rPr sz="2400" b="1">
                <a:solidFill>
                  <a:srgbClr val="002392"/>
                </a:solidFill>
                <a:latin typeface="Microsoft JhengHei"/>
                <a:cs typeface="Microsoft JhengHei"/>
              </a:rPr>
              <a:t>＝</a:t>
            </a:r>
            <a:r>
              <a:rPr sz="2400" b="1" spc="-5">
                <a:solidFill>
                  <a:srgbClr val="002392"/>
                </a:solidFill>
                <a:latin typeface="Microsoft JhengHei"/>
                <a:cs typeface="Microsoft JhengHei"/>
              </a:rPr>
              <a:t>月初在产品成本＋本月生产费用</a:t>
            </a:r>
            <a:endParaRPr sz="2400">
              <a:latin typeface="Microsoft JhengHei"/>
              <a:cs typeface="Microsoft JhengHei"/>
            </a:endParaRPr>
          </a:p>
          <a:p>
            <a:pPr marL="12700">
              <a:lnSpc>
                <a:spcPct val="100000"/>
              </a:lnSpc>
              <a:spcBef>
                <a:spcPts val="860"/>
              </a:spcBef>
            </a:pPr>
            <a:r>
              <a:rPr sz="2400" b="1" spc="155">
                <a:solidFill>
                  <a:srgbClr val="002392"/>
                </a:solidFill>
                <a:latin typeface="Microsoft JhengHei"/>
                <a:cs typeface="Microsoft JhengHei"/>
              </a:rPr>
              <a:t>-</a:t>
            </a:r>
            <a:r>
              <a:rPr sz="2400" b="1" spc="-10">
                <a:solidFill>
                  <a:srgbClr val="002392"/>
                </a:solidFill>
                <a:latin typeface="Microsoft JhengHei"/>
                <a:cs typeface="Microsoft JhengHei"/>
              </a:rPr>
              <a:t>月末在产品成本</a:t>
            </a:r>
            <a:endParaRPr sz="2400">
              <a:latin typeface="Microsoft JhengHei"/>
              <a:cs typeface="Microsoft JhengHei"/>
            </a:endParaRPr>
          </a:p>
          <a:p>
            <a:pPr marL="12700">
              <a:lnSpc>
                <a:spcPct val="100000"/>
              </a:lnSpc>
              <a:spcBef>
                <a:spcPts val="865"/>
              </a:spcBef>
            </a:pPr>
            <a:r>
              <a:rPr sz="2400" b="1" spc="-250">
                <a:solidFill>
                  <a:srgbClr val="002392"/>
                </a:solidFill>
                <a:latin typeface="Microsoft JhengHei"/>
                <a:cs typeface="Microsoft JhengHei"/>
              </a:rPr>
              <a:t>2</a:t>
            </a:r>
            <a:r>
              <a:rPr sz="2400" b="1" spc="-5">
                <a:solidFill>
                  <a:srgbClr val="002392"/>
                </a:solidFill>
                <a:latin typeface="Microsoft JhengHei"/>
                <a:cs typeface="Microsoft JhengHei"/>
              </a:rPr>
              <a:t>、先计算完工产品成本，再计算月末在产品成本</a:t>
            </a:r>
            <a:endParaRPr sz="2400">
              <a:latin typeface="Microsoft JhengHei"/>
              <a:cs typeface="Microsoft JhengHe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8740" y="1355247"/>
            <a:ext cx="8724900" cy="4463415"/>
          </a:xfrm>
          <a:prstGeom prst="rect">
            <a:avLst/>
          </a:prstGeom>
        </p:spPr>
        <p:txBody>
          <a:bodyPr vert="horz" wrap="square" lIns="0" tIns="12700" rIns="0" bIns="0" rtlCol="0">
            <a:spAutoFit/>
          </a:bodyPr>
          <a:lstStyle/>
          <a:p>
            <a:pPr marL="354965" marR="5080" indent="-342900">
              <a:lnSpc>
                <a:spcPct val="130000"/>
              </a:lnSpc>
              <a:spcBef>
                <a:spcPts val="100"/>
              </a:spcBef>
              <a:buClr>
                <a:srgbClr val="00468C"/>
              </a:buClr>
              <a:buSzPct val="101785"/>
              <a:buFont typeface="Wingdings"/>
              <a:buChar char=""/>
              <a:tabLst>
                <a:tab pos="354965"/>
                <a:tab pos="355600"/>
              </a:tabLst>
            </a:pPr>
            <a:r>
              <a:rPr sz="2800" b="1" spc="-285">
                <a:solidFill>
                  <a:srgbClr val="002392"/>
                </a:solidFill>
                <a:latin typeface="Microsoft JhengHei"/>
                <a:cs typeface="Microsoft JhengHei"/>
              </a:rPr>
              <a:t>3</a:t>
            </a:r>
            <a:r>
              <a:rPr sz="2800" b="1" spc="-5">
                <a:solidFill>
                  <a:srgbClr val="002392"/>
                </a:solidFill>
                <a:latin typeface="Microsoft JhengHei"/>
                <a:cs typeface="Microsoft JhengHei"/>
              </a:rPr>
              <a:t>、计算费用分配率，同时计算完工产品和月末在产品</a:t>
            </a:r>
            <a:r>
              <a:rPr sz="2800" b="1" spc="-20">
                <a:solidFill>
                  <a:srgbClr val="002392"/>
                </a:solidFill>
                <a:latin typeface="Microsoft JhengHei"/>
                <a:cs typeface="Microsoft JhengHei"/>
              </a:rPr>
              <a:t>成本。</a:t>
            </a:r>
            <a:endParaRPr sz="2800">
              <a:latin typeface="Microsoft JhengHei"/>
              <a:cs typeface="Microsoft JhengHei"/>
            </a:endParaRPr>
          </a:p>
          <a:p>
            <a:pPr marL="354965" indent="-342265">
              <a:lnSpc>
                <a:spcPct val="100000"/>
              </a:lnSpc>
              <a:spcBef>
                <a:spcPts val="1005"/>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某项费用分配率</a:t>
            </a:r>
            <a:endParaRPr sz="2800">
              <a:latin typeface="Microsoft JhengHei"/>
              <a:cs typeface="Microsoft JhengHei"/>
            </a:endParaRPr>
          </a:p>
          <a:p>
            <a:pPr marL="12700">
              <a:lnSpc>
                <a:spcPct val="100000"/>
              </a:lnSpc>
              <a:spcBef>
                <a:spcPts val="1010"/>
              </a:spcBef>
            </a:pPr>
            <a:r>
              <a:rPr sz="2800" b="1" spc="204">
                <a:solidFill>
                  <a:srgbClr val="002392"/>
                </a:solidFill>
                <a:latin typeface="Microsoft JhengHei"/>
                <a:cs typeface="Microsoft JhengHei"/>
              </a:rPr>
              <a:t>＝(</a:t>
            </a:r>
            <a:r>
              <a:rPr sz="2800" b="1" spc="35">
                <a:solidFill>
                  <a:srgbClr val="002392"/>
                </a:solidFill>
                <a:latin typeface="Microsoft JhengHei"/>
                <a:cs typeface="Microsoft JhengHei"/>
              </a:rPr>
              <a:t>月初在产品成本＋本月生产费用)/</a:t>
            </a:r>
            <a:r>
              <a:rPr sz="2800" b="1" spc="-10">
                <a:solidFill>
                  <a:srgbClr val="002392"/>
                </a:solidFill>
                <a:latin typeface="Microsoft JhengHei"/>
                <a:cs typeface="Microsoft JhengHei"/>
              </a:rPr>
              <a:t>分配标准总和</a:t>
            </a:r>
            <a:endParaRPr sz="2800">
              <a:latin typeface="Microsoft JhengHei"/>
              <a:cs typeface="Microsoft JhengHei"/>
            </a:endParaRPr>
          </a:p>
          <a:p>
            <a:pPr marL="354965" indent="-342265">
              <a:lnSpc>
                <a:spcPct val="100000"/>
              </a:lnSpc>
              <a:spcBef>
                <a:spcPts val="1005"/>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完工产品应负担的费用</a:t>
            </a:r>
            <a:endParaRPr sz="2800">
              <a:latin typeface="Microsoft JhengHei"/>
              <a:cs typeface="Microsoft JhengHei"/>
            </a:endParaRPr>
          </a:p>
          <a:p>
            <a:pPr marL="12700">
              <a:lnSpc>
                <a:spcPct val="100000"/>
              </a:lnSpc>
              <a:spcBef>
                <a:spcPts val="1010"/>
              </a:spcBef>
            </a:pPr>
            <a:r>
              <a:rPr sz="2800" b="1">
                <a:solidFill>
                  <a:srgbClr val="002392"/>
                </a:solidFill>
                <a:latin typeface="Microsoft JhengHei"/>
                <a:cs typeface="Microsoft JhengHei"/>
              </a:rPr>
              <a:t>＝</a:t>
            </a:r>
            <a:r>
              <a:rPr sz="2800" b="1" spc="65">
                <a:solidFill>
                  <a:srgbClr val="002392"/>
                </a:solidFill>
                <a:latin typeface="Microsoft JhengHei"/>
                <a:cs typeface="Microsoft JhengHei"/>
              </a:rPr>
              <a:t>完工产品的分配标准×</a:t>
            </a:r>
            <a:r>
              <a:rPr sz="2800" b="1" spc="-10">
                <a:solidFill>
                  <a:srgbClr val="002392"/>
                </a:solidFill>
                <a:latin typeface="Microsoft JhengHei"/>
                <a:cs typeface="Microsoft JhengHei"/>
              </a:rPr>
              <a:t>该项费用分配率</a:t>
            </a:r>
            <a:endParaRPr sz="2800">
              <a:latin typeface="Microsoft JhengHei"/>
              <a:cs typeface="Microsoft JhengHei"/>
            </a:endParaRPr>
          </a:p>
          <a:p>
            <a:pPr marL="354965" indent="-342265">
              <a:lnSpc>
                <a:spcPct val="100000"/>
              </a:lnSpc>
              <a:spcBef>
                <a:spcPts val="101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在产品应负担的费用</a:t>
            </a:r>
            <a:endParaRPr sz="2800">
              <a:latin typeface="Microsoft JhengHei"/>
              <a:cs typeface="Microsoft JhengHei"/>
            </a:endParaRPr>
          </a:p>
          <a:p>
            <a:pPr marL="12700">
              <a:lnSpc>
                <a:spcPct val="100000"/>
              </a:lnSpc>
              <a:spcBef>
                <a:spcPts val="1005"/>
              </a:spcBef>
            </a:pPr>
            <a:r>
              <a:rPr sz="2800" b="1">
                <a:solidFill>
                  <a:srgbClr val="002392"/>
                </a:solidFill>
                <a:latin typeface="Microsoft JhengHei"/>
                <a:cs typeface="Microsoft JhengHei"/>
              </a:rPr>
              <a:t>＝</a:t>
            </a:r>
            <a:r>
              <a:rPr sz="2800" b="1" spc="75">
                <a:solidFill>
                  <a:srgbClr val="002392"/>
                </a:solidFill>
                <a:latin typeface="Microsoft JhengHei"/>
                <a:cs typeface="Microsoft JhengHei"/>
              </a:rPr>
              <a:t>在产品的分配标准×</a:t>
            </a:r>
            <a:r>
              <a:rPr sz="2800" b="1" spc="-10">
                <a:solidFill>
                  <a:srgbClr val="002392"/>
                </a:solidFill>
                <a:latin typeface="Microsoft JhengHei"/>
                <a:cs typeface="Microsoft JhengHei"/>
              </a:rPr>
              <a:t>该项费用分配率</a:t>
            </a:r>
            <a:endParaRPr sz="28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5"/>
              <a:t>生产费用在完工产品与在产品之间分配</a:t>
            </a:r>
            <a:r>
              <a:rPr spc="-15"/>
              <a:t>的方法：</a:t>
            </a:r>
          </a:p>
        </p:txBody>
      </p:sp>
      <p:sp>
        <p:nvSpPr>
          <p:cNvPr id="3" name="object 3"/>
          <p:cNvSpPr txBox="1"/>
          <p:nvPr/>
        </p:nvSpPr>
        <p:spPr>
          <a:xfrm>
            <a:off x="1194752" y="2236690"/>
            <a:ext cx="6235700" cy="3603625"/>
          </a:xfrm>
          <a:prstGeom prst="rect">
            <a:avLst/>
          </a:prstGeom>
        </p:spPr>
        <p:txBody>
          <a:bodyPr vert="horz" wrap="square" lIns="0" tIns="90170" rIns="0" bIns="0" rtlCol="0">
            <a:spAutoFit/>
          </a:bodyPr>
          <a:lstStyle/>
          <a:p>
            <a:pPr marL="354965" indent="-342265">
              <a:lnSpc>
                <a:spcPct val="100000"/>
              </a:lnSpc>
              <a:spcBef>
                <a:spcPts val="710"/>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§6.2.1</a:t>
            </a:r>
            <a:r>
              <a:rPr sz="2800" b="1" spc="-10">
                <a:solidFill>
                  <a:srgbClr val="002392"/>
                </a:solidFill>
                <a:latin typeface="Microsoft JhengHei"/>
                <a:cs typeface="Microsoft JhengHei"/>
              </a:rPr>
              <a:t>不计算在产品成本法</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§6.2.2</a:t>
            </a:r>
            <a:r>
              <a:rPr sz="2800" b="1" spc="-5">
                <a:solidFill>
                  <a:srgbClr val="002392"/>
                </a:solidFill>
                <a:latin typeface="Microsoft JhengHei"/>
                <a:cs typeface="Microsoft JhengHei"/>
              </a:rPr>
              <a:t>在产品按固定成本计价法</a:t>
            </a:r>
            <a:endParaRPr sz="2800">
              <a:latin typeface="Microsoft JhengHei"/>
              <a:cs typeface="Microsoft JhengHei"/>
            </a:endParaRPr>
          </a:p>
          <a:p>
            <a:pPr marL="354965" indent="-342265">
              <a:lnSpc>
                <a:spcPct val="100000"/>
              </a:lnSpc>
              <a:spcBef>
                <a:spcPts val="675"/>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§6.2.3</a:t>
            </a:r>
            <a:r>
              <a:rPr sz="2800" b="1" spc="-5">
                <a:solidFill>
                  <a:srgbClr val="002392"/>
                </a:solidFill>
                <a:latin typeface="Microsoft JhengHei"/>
                <a:cs typeface="Microsoft JhengHei"/>
              </a:rPr>
              <a:t>在产品只计算材料成本法</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§6.2.4</a:t>
            </a:r>
            <a:r>
              <a:rPr sz="2800" b="1" spc="-10">
                <a:solidFill>
                  <a:srgbClr val="002392"/>
                </a:solidFill>
                <a:latin typeface="Microsoft JhengHei"/>
                <a:cs typeface="Microsoft JhengHei"/>
              </a:rPr>
              <a:t>约当产量法</a:t>
            </a:r>
            <a:endParaRPr sz="2800">
              <a:latin typeface="Microsoft JhengHei"/>
              <a:cs typeface="Microsoft JhengHei"/>
            </a:endParaRPr>
          </a:p>
          <a:p>
            <a:pPr marL="354965" indent="-342265">
              <a:lnSpc>
                <a:spcPct val="100000"/>
              </a:lnSpc>
              <a:spcBef>
                <a:spcPts val="675"/>
              </a:spcBef>
              <a:buClr>
                <a:srgbClr val="00468C"/>
              </a:buClr>
              <a:buSzPct val="101785"/>
              <a:buFont typeface="Wingdings"/>
              <a:buChar char=""/>
              <a:tabLst>
                <a:tab pos="354965"/>
                <a:tab pos="355600"/>
              </a:tabLst>
            </a:pPr>
            <a:r>
              <a:rPr sz="2800" b="1" spc="320">
                <a:solidFill>
                  <a:srgbClr val="002392"/>
                </a:solidFill>
                <a:latin typeface="Microsoft JhengHei"/>
                <a:cs typeface="Microsoft JhengHei"/>
              </a:rPr>
              <a:t>§6.2.5</a:t>
            </a:r>
            <a:r>
              <a:rPr sz="2800" b="1" spc="-5">
                <a:solidFill>
                  <a:srgbClr val="002392"/>
                </a:solidFill>
                <a:latin typeface="Microsoft JhengHei"/>
                <a:cs typeface="Microsoft JhengHei"/>
              </a:rPr>
              <a:t>在产品按完工产品成本计算法</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§6.2.6</a:t>
            </a:r>
            <a:r>
              <a:rPr sz="2800" b="1" spc="-5">
                <a:solidFill>
                  <a:srgbClr val="002392"/>
                </a:solidFill>
                <a:latin typeface="Microsoft JhengHei"/>
                <a:cs typeface="Microsoft JhengHei"/>
              </a:rPr>
              <a:t>在产品按定额成本计价法</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315">
                <a:solidFill>
                  <a:srgbClr val="002392"/>
                </a:solidFill>
                <a:latin typeface="Microsoft JhengHei"/>
                <a:cs typeface="Microsoft JhengHei"/>
              </a:rPr>
              <a:t>§6.2.7</a:t>
            </a:r>
            <a:r>
              <a:rPr sz="2800" b="1" spc="-10">
                <a:solidFill>
                  <a:srgbClr val="002392"/>
                </a:solidFill>
                <a:latin typeface="Microsoft JhengHei"/>
                <a:cs typeface="Microsoft JhengHei"/>
              </a:rPr>
              <a:t>定额比例法</a:t>
            </a:r>
            <a:endParaRPr sz="2800">
              <a:latin typeface="Microsoft JhengHei"/>
              <a:cs typeface="Microsoft JhengHei"/>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276350" y="462755"/>
            <a:ext cx="6375400" cy="635000"/>
          </a:xfrm>
          <a:prstGeom prst="rect">
            <a:avLst/>
          </a:prstGeom>
        </p:spPr>
        <p:txBody>
          <a:bodyPr vert="horz" wrap="square" lIns="0" tIns="12700" rIns="0" bIns="0" rtlCol="0">
            <a:spAutoFit/>
          </a:bodyPr>
          <a:lstStyle/>
          <a:p>
            <a:pPr marL="12700">
              <a:lnSpc>
                <a:spcPct val="100000"/>
              </a:lnSpc>
              <a:spcBef>
                <a:spcPts val="100"/>
              </a:spcBef>
            </a:pPr>
            <a:r>
              <a:rPr sz="4000" spc="450"/>
              <a:t>§6.2.1</a:t>
            </a:r>
            <a:r>
              <a:rPr sz="4000" spc="-10"/>
              <a:t>不计算在产品成本法</a:t>
            </a:r>
            <a:endParaRPr sz="4000"/>
          </a:p>
        </p:txBody>
      </p:sp>
      <p:sp>
        <p:nvSpPr>
          <p:cNvPr id="3" name="object 3"/>
          <p:cNvSpPr txBox="1"/>
          <p:nvPr/>
        </p:nvSpPr>
        <p:spPr>
          <a:xfrm>
            <a:off x="474028" y="1375462"/>
            <a:ext cx="8547100" cy="5190490"/>
          </a:xfrm>
          <a:prstGeom prst="rect">
            <a:avLst/>
          </a:prstGeom>
        </p:spPr>
        <p:txBody>
          <a:bodyPr vert="horz" wrap="square" lIns="0" tIns="12700" rIns="0" bIns="0" rtlCol="0">
            <a:spAutoFit/>
          </a:bodyPr>
          <a:lstStyle/>
          <a:p>
            <a:pPr marL="354965" marR="5080" indent="-342265">
              <a:lnSpc>
                <a:spcPct val="110000"/>
              </a:lnSpc>
              <a:spcBef>
                <a:spcPts val="10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不计算在产品成本法是指虽然月末有结存在产品，</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但月末在产品数量很少，价值很低，且各月在产品数数量比较稳定的情况下，对月末在产品成本忽略不</a:t>
            </a:r>
            <a:r>
              <a:rPr sz="2800" b="1" spc="-50">
                <a:solidFill>
                  <a:srgbClr val="002392"/>
                </a:solidFill>
                <a:latin typeface="Microsoft JhengHei"/>
                <a:cs typeface="Microsoft JhengHei"/>
              </a:rPr>
              <a:t> </a:t>
            </a:r>
            <a:r>
              <a:rPr sz="2800" b="1" spc="-10">
                <a:solidFill>
                  <a:srgbClr val="002392"/>
                </a:solidFill>
                <a:latin typeface="Microsoft JhengHei"/>
                <a:cs typeface="Microsoft JhengHei"/>
              </a:rPr>
              <a:t>计的一种方法。</a:t>
            </a:r>
            <a:endParaRPr sz="2800">
              <a:latin typeface="Microsoft JhengHei"/>
              <a:cs typeface="Microsoft JhengHei"/>
            </a:endParaRPr>
          </a:p>
          <a:p>
            <a:pPr marL="354965" marR="361315" indent="-342265">
              <a:lnSpc>
                <a:spcPct val="110000"/>
              </a:lnSpc>
              <a:buClr>
                <a:srgbClr val="00468C"/>
              </a:buClr>
              <a:buSzPct val="101785"/>
              <a:buFont typeface="Wingdings"/>
              <a:buChar char=""/>
              <a:tabLst>
                <a:tab pos="354965"/>
                <a:tab pos="355600"/>
              </a:tabLst>
            </a:pPr>
            <a:r>
              <a:rPr sz="2800" b="1" spc="-5">
                <a:solidFill>
                  <a:srgbClr val="002392"/>
                </a:solidFill>
                <a:latin typeface="Microsoft JhengHei"/>
                <a:cs typeface="Microsoft JhengHei"/>
              </a:rPr>
              <a:t>采用这种方法时，虽然有月末在产品，但根据成本核算的重要性原则，不计算在产品成本。</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25">
                <a:solidFill>
                  <a:srgbClr val="002392"/>
                </a:solidFill>
                <a:latin typeface="Microsoft JhengHei"/>
                <a:cs typeface="Microsoft JhengHei"/>
              </a:rPr>
              <a:t>适用范围:</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各月月末在产品数量很少的产品。</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spc="125">
                <a:solidFill>
                  <a:srgbClr val="002392"/>
                </a:solidFill>
                <a:latin typeface="Microsoft JhengHei"/>
                <a:cs typeface="Microsoft JhengHei"/>
              </a:rPr>
              <a:t>计算要点:</a:t>
            </a:r>
            <a:endParaRPr sz="2800">
              <a:latin typeface="Microsoft JhengHei"/>
              <a:cs typeface="Microsoft JhengHei"/>
            </a:endParaRPr>
          </a:p>
          <a:p>
            <a:pPr marL="354965" indent="-342265">
              <a:lnSpc>
                <a:spcPct val="100000"/>
              </a:lnSpc>
              <a:spcBef>
                <a:spcPts val="340"/>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月末在产品成本</a:t>
            </a:r>
            <a:r>
              <a:rPr sz="2800" b="1" spc="-25">
                <a:solidFill>
                  <a:srgbClr val="002392"/>
                </a:solidFill>
                <a:latin typeface="Microsoft JhengHei"/>
                <a:cs typeface="Microsoft JhengHei"/>
              </a:rPr>
              <a:t>＝0</a:t>
            </a:r>
            <a:endParaRPr sz="2800">
              <a:latin typeface="Microsoft JhengHei"/>
              <a:cs typeface="Microsoft JhengHei"/>
            </a:endParaRPr>
          </a:p>
          <a:p>
            <a:pPr marL="354965" indent="-342265">
              <a:lnSpc>
                <a:spcPct val="100000"/>
              </a:lnSpc>
              <a:spcBef>
                <a:spcPts val="335"/>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月末产成品成本＝</a:t>
            </a:r>
            <a:r>
              <a:rPr sz="2800" b="1" spc="-10">
                <a:solidFill>
                  <a:srgbClr val="002392"/>
                </a:solidFill>
                <a:latin typeface="Microsoft JhengHei"/>
                <a:cs typeface="Microsoft JhengHei"/>
              </a:rPr>
              <a:t>本月发生的生产费用</a:t>
            </a:r>
            <a:endParaRPr sz="2800">
              <a:latin typeface="Microsoft JhengHei"/>
              <a:cs typeface="Microsoft JhengHe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8350" y="678655"/>
            <a:ext cx="7391400" cy="635000"/>
          </a:xfrm>
          <a:prstGeom prst="rect">
            <a:avLst/>
          </a:prstGeom>
        </p:spPr>
        <p:txBody>
          <a:bodyPr vert="horz" wrap="square" lIns="0" tIns="12700" rIns="0" bIns="0" rtlCol="0">
            <a:spAutoFit/>
          </a:bodyPr>
          <a:lstStyle/>
          <a:p>
            <a:pPr marL="12700">
              <a:lnSpc>
                <a:spcPct val="100000"/>
              </a:lnSpc>
              <a:spcBef>
                <a:spcPts val="100"/>
              </a:spcBef>
            </a:pPr>
            <a:r>
              <a:rPr sz="4000" spc="450"/>
              <a:t>§6.2.2</a:t>
            </a:r>
            <a:r>
              <a:rPr sz="4000" spc="-5"/>
              <a:t>在产品按固定成本计价法</a:t>
            </a:r>
            <a:endParaRPr sz="4000"/>
          </a:p>
        </p:txBody>
      </p:sp>
      <p:sp>
        <p:nvSpPr>
          <p:cNvPr id="3" name="object 3"/>
          <p:cNvSpPr txBox="1"/>
          <p:nvPr/>
        </p:nvSpPr>
        <p:spPr>
          <a:xfrm>
            <a:off x="547052" y="1940028"/>
            <a:ext cx="7835900" cy="3098165"/>
          </a:xfrm>
          <a:prstGeom prst="rect">
            <a:avLst/>
          </a:prstGeom>
        </p:spPr>
        <p:txBody>
          <a:bodyPr vert="horz" wrap="square" lIns="0" tIns="12700" rIns="0" bIns="0" rtlCol="0">
            <a:spAutoFit/>
          </a:bodyPr>
          <a:lstStyle/>
          <a:p>
            <a:pPr marL="355600" marR="5080" indent="-342900" algn="just">
              <a:lnSpc>
                <a:spcPct val="120000"/>
              </a:lnSpc>
              <a:spcBef>
                <a:spcPts val="100"/>
              </a:spcBef>
              <a:buClr>
                <a:srgbClr val="00468C"/>
              </a:buClr>
              <a:buSzPct val="101785"/>
              <a:buFont typeface="Wingdings"/>
              <a:buChar char=""/>
              <a:tabLst>
                <a:tab pos="355600"/>
              </a:tabLst>
            </a:pPr>
            <a:r>
              <a:rPr sz="2800" b="1" spc="-5">
                <a:solidFill>
                  <a:srgbClr val="002392"/>
                </a:solidFill>
                <a:latin typeface="Microsoft JhengHei"/>
                <a:cs typeface="Microsoft JhengHei"/>
              </a:rPr>
              <a:t>在产品按固定成本计价法是指对各月月末在产品成本按年初固定数计算的一种方法。</a:t>
            </a:r>
            <a:endParaRPr sz="2800">
              <a:latin typeface="Microsoft JhengHei"/>
              <a:cs typeface="Microsoft JhengHei"/>
            </a:endParaRPr>
          </a:p>
          <a:p>
            <a:pPr marL="355600" marR="5080" indent="-342900" algn="just">
              <a:lnSpc>
                <a:spcPct val="120000"/>
              </a:lnSpc>
              <a:buClr>
                <a:srgbClr val="00468C"/>
              </a:buClr>
              <a:buSzPct val="101785"/>
              <a:buFont typeface="Wingdings"/>
              <a:buChar char=""/>
              <a:tabLst>
                <a:tab pos="355600"/>
              </a:tabLst>
            </a:pPr>
            <a:r>
              <a:rPr sz="2800" b="1" spc="-5">
                <a:solidFill>
                  <a:srgbClr val="002392"/>
                </a:solidFill>
                <a:latin typeface="Microsoft JhengHei"/>
                <a:cs typeface="Microsoft JhengHei"/>
              </a:rPr>
              <a:t>在月末在产品结存数量较少，但价值较大，或者在产品数量较多的情况下，如果仍然采用不计算在产品成本法，则会使成本计算不正确，而且会造成大量的账外资产，使会计信息失真。</a:t>
            </a:r>
            <a:endParaRPr sz="2800">
              <a:latin typeface="Microsoft JhengHei"/>
              <a:cs typeface="Microsoft JhengHei"/>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618490" y="1595299"/>
            <a:ext cx="8013700" cy="4784725"/>
          </a:xfrm>
          <a:prstGeom prst="rect">
            <a:avLst/>
          </a:prstGeom>
        </p:spPr>
        <p:txBody>
          <a:bodyPr vert="horz" wrap="square" lIns="0" tIns="90170" rIns="0" bIns="0" rtlCol="0">
            <a:spAutoFit/>
          </a:bodyPr>
          <a:lstStyle/>
          <a:p>
            <a:pPr marL="354965" indent="-342265">
              <a:lnSpc>
                <a:spcPct val="100000"/>
              </a:lnSpc>
              <a:spcBef>
                <a:spcPts val="710"/>
              </a:spcBef>
              <a:buClr>
                <a:srgbClr val="00468C"/>
              </a:buClr>
              <a:buSzPct val="101785"/>
              <a:buFont typeface="Wingdings"/>
              <a:buChar char=""/>
              <a:tabLst>
                <a:tab pos="354965"/>
                <a:tab pos="355600"/>
              </a:tabLst>
            </a:pPr>
            <a:r>
              <a:rPr sz="2800" b="1" spc="125">
                <a:solidFill>
                  <a:srgbClr val="002392"/>
                </a:solidFill>
                <a:latin typeface="Microsoft JhengHei"/>
                <a:cs typeface="Microsoft JhengHei"/>
              </a:rPr>
              <a:t>适用范围:</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（1）</a:t>
            </a:r>
            <a:r>
              <a:rPr sz="2800" b="1" spc="-5">
                <a:solidFill>
                  <a:srgbClr val="002392"/>
                </a:solidFill>
                <a:latin typeface="Microsoft JhengHei"/>
                <a:cs typeface="Microsoft JhengHei"/>
              </a:rPr>
              <a:t>各月月末在产品数量很小的产品。</a:t>
            </a:r>
            <a:endParaRPr sz="2800">
              <a:latin typeface="Microsoft JhengHei"/>
              <a:cs typeface="Microsoft JhengHei"/>
            </a:endParaRPr>
          </a:p>
          <a:p>
            <a:pPr marL="354965" marR="5080" indent="-342265">
              <a:lnSpc>
                <a:spcPct val="100000"/>
              </a:lnSpc>
              <a:spcBef>
                <a:spcPts val="675"/>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（2）</a:t>
            </a:r>
            <a:r>
              <a:rPr sz="2800" b="1" spc="-5">
                <a:solidFill>
                  <a:srgbClr val="002392"/>
                </a:solidFill>
                <a:latin typeface="Microsoft JhengHei"/>
                <a:cs typeface="Microsoft JhengHei"/>
              </a:rPr>
              <a:t>各月月末在产品数量虽然很大，但各月之间</a:t>
            </a:r>
            <a:r>
              <a:rPr sz="2800" b="1" spc="-10">
                <a:solidFill>
                  <a:srgbClr val="002392"/>
                </a:solidFill>
                <a:latin typeface="Microsoft JhengHei"/>
                <a:cs typeface="Microsoft JhengHei"/>
              </a:rPr>
              <a:t>的变化不大的产品。</a:t>
            </a:r>
            <a:endParaRPr sz="2800">
              <a:latin typeface="Microsoft JhengHei"/>
              <a:cs typeface="Microsoft JhengHei"/>
            </a:endParaRPr>
          </a:p>
          <a:p>
            <a:pPr marL="354965" marR="538480" indent="-342265">
              <a:lnSpc>
                <a:spcPct val="100000"/>
              </a:lnSpc>
              <a:spcBef>
                <a:spcPts val="67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例如：炼铁厂、化工厂等有固定容器装置的在</a:t>
            </a:r>
            <a:r>
              <a:rPr sz="2800" b="1" spc="-10">
                <a:solidFill>
                  <a:srgbClr val="002392"/>
                </a:solidFill>
                <a:latin typeface="Microsoft JhengHei"/>
                <a:cs typeface="Microsoft JhengHei"/>
              </a:rPr>
              <a:t>产品成本计算。</a:t>
            </a:r>
            <a:endParaRPr sz="2800">
              <a:latin typeface="Microsoft JhengHei"/>
              <a:cs typeface="Microsoft JhengHei"/>
            </a:endParaRPr>
          </a:p>
          <a:p>
            <a:pPr marL="354965" indent="-342265">
              <a:lnSpc>
                <a:spcPct val="100000"/>
              </a:lnSpc>
              <a:spcBef>
                <a:spcPts val="675"/>
              </a:spcBef>
              <a:buClr>
                <a:srgbClr val="00468C"/>
              </a:buClr>
              <a:buSzPct val="101785"/>
              <a:buFont typeface="Wingdings"/>
              <a:buChar char=""/>
              <a:tabLst>
                <a:tab pos="354965"/>
                <a:tab pos="355600"/>
              </a:tabLst>
            </a:pPr>
            <a:r>
              <a:rPr sz="2800" b="1" spc="125">
                <a:solidFill>
                  <a:srgbClr val="002392"/>
                </a:solidFill>
                <a:latin typeface="Microsoft JhengHei"/>
                <a:cs typeface="Microsoft JhengHei"/>
              </a:rPr>
              <a:t>计算要点:</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月末在产品成本＝</a:t>
            </a:r>
            <a:r>
              <a:rPr sz="2800" b="1" spc="-10">
                <a:solidFill>
                  <a:srgbClr val="002392"/>
                </a:solidFill>
                <a:latin typeface="Microsoft JhengHei"/>
                <a:cs typeface="Microsoft JhengHei"/>
              </a:rPr>
              <a:t>年初固定成本</a:t>
            </a:r>
            <a:endParaRPr sz="2800">
              <a:latin typeface="Microsoft JhengHei"/>
              <a:cs typeface="Microsoft JhengHei"/>
            </a:endParaRPr>
          </a:p>
          <a:p>
            <a:pPr marL="354965" indent="-342265">
              <a:lnSpc>
                <a:spcPts val="2975"/>
              </a:lnSpc>
              <a:spcBef>
                <a:spcPts val="670"/>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月末产成品成本＝</a:t>
            </a:r>
            <a:r>
              <a:rPr sz="2800" b="1" spc="-10">
                <a:solidFill>
                  <a:srgbClr val="002392"/>
                </a:solidFill>
                <a:latin typeface="Microsoft JhengHei"/>
                <a:cs typeface="Microsoft JhengHei"/>
              </a:rPr>
              <a:t>本月发生的生产费用</a:t>
            </a:r>
            <a:endParaRPr sz="2800">
              <a:latin typeface="Microsoft JhengHei"/>
              <a:cs typeface="Microsoft JhengHei"/>
            </a:endParaRPr>
          </a:p>
          <a:p>
            <a:pPr marL="7255509">
              <a:lnSpc>
                <a:spcPts val="2975"/>
              </a:lnSpc>
            </a:pPr>
            <a:r>
              <a:rPr sz="2800" b="1" spc="-25">
                <a:solidFill>
                  <a:srgbClr val="002392"/>
                </a:solidFill>
                <a:latin typeface="Microsoft JhengHei"/>
                <a:cs typeface="Microsoft JhengHei"/>
              </a:rPr>
              <a:t>返回</a:t>
            </a:r>
            <a:endParaRPr sz="2800">
              <a:latin typeface="Microsoft JhengHei"/>
              <a:cs typeface="Microsoft JhengHei"/>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136650" y="923448"/>
            <a:ext cx="6654800" cy="574040"/>
          </a:xfrm>
          <a:prstGeom prst="rect">
            <a:avLst/>
          </a:prstGeom>
        </p:spPr>
        <p:txBody>
          <a:bodyPr vert="horz" wrap="square" lIns="0" tIns="12700" rIns="0" bIns="0" rtlCol="0">
            <a:spAutoFit/>
          </a:bodyPr>
          <a:lstStyle/>
          <a:p>
            <a:pPr marL="12700">
              <a:lnSpc>
                <a:spcPct val="100000"/>
              </a:lnSpc>
              <a:spcBef>
                <a:spcPts val="100"/>
              </a:spcBef>
            </a:pPr>
            <a:r>
              <a:rPr spc="405"/>
              <a:t>§6.2.3</a:t>
            </a:r>
            <a:r>
              <a:rPr spc="-5"/>
              <a:t>在产品只计算材料成本法</a:t>
            </a:r>
          </a:p>
        </p:txBody>
      </p:sp>
      <p:sp>
        <p:nvSpPr>
          <p:cNvPr id="3" name="object 3"/>
          <p:cNvSpPr txBox="1"/>
          <p:nvPr/>
        </p:nvSpPr>
        <p:spPr>
          <a:xfrm>
            <a:off x="618490" y="1940028"/>
            <a:ext cx="7835900" cy="3738245"/>
          </a:xfrm>
          <a:prstGeom prst="rect">
            <a:avLst/>
          </a:prstGeom>
        </p:spPr>
        <p:txBody>
          <a:bodyPr vert="horz" wrap="square" lIns="0" tIns="12700" rIns="0" bIns="0" rtlCol="0">
            <a:spAutoFit/>
          </a:bodyPr>
          <a:lstStyle/>
          <a:p>
            <a:pPr marL="355600" marR="5080" indent="-342900" algn="just">
              <a:lnSpc>
                <a:spcPct val="120000"/>
              </a:lnSpc>
              <a:spcBef>
                <a:spcPts val="100"/>
              </a:spcBef>
              <a:buClr>
                <a:srgbClr val="00468C"/>
              </a:buClr>
              <a:buSzPct val="101785"/>
              <a:buFont typeface="Wingdings"/>
              <a:buChar char=""/>
              <a:tabLst>
                <a:tab pos="355600"/>
              </a:tabLst>
            </a:pPr>
            <a:r>
              <a:rPr sz="2800" b="1" spc="-5">
                <a:solidFill>
                  <a:srgbClr val="002392"/>
                </a:solidFill>
                <a:latin typeface="Microsoft JhengHei"/>
                <a:cs typeface="Microsoft JhengHei"/>
              </a:rPr>
              <a:t>某些企业所生产的产品，直接材料费用在产品成本总额中所占比重较大。月末在产品可以只计算其材料成本，而直接人工费用和制造费用全部由本月完工产品成本负担。</a:t>
            </a:r>
            <a:endParaRPr sz="2800">
              <a:latin typeface="Microsoft JhengHei"/>
              <a:cs typeface="Microsoft JhengHei"/>
            </a:endParaRPr>
          </a:p>
          <a:p>
            <a:pPr marL="355600" marR="5080" indent="-342900" algn="just">
              <a:lnSpc>
                <a:spcPct val="120000"/>
              </a:lnSpc>
              <a:spcBef>
                <a:spcPts val="1005"/>
              </a:spcBef>
              <a:buClr>
                <a:srgbClr val="00468C"/>
              </a:buClr>
              <a:buSzPct val="101785"/>
              <a:buFont typeface="Wingdings"/>
              <a:buChar char=""/>
              <a:tabLst>
                <a:tab pos="355600"/>
              </a:tabLst>
            </a:pPr>
            <a:r>
              <a:rPr sz="2800" b="1" spc="-5">
                <a:solidFill>
                  <a:srgbClr val="002392"/>
                </a:solidFill>
                <a:latin typeface="Microsoft JhengHei"/>
                <a:cs typeface="Microsoft JhengHei"/>
              </a:rPr>
              <a:t>采用这种方法，本月完工产成品成本等于月初在产品材料成本加上本月发生的全部生产费用，再减去月末在产品材料成本。</a:t>
            </a:r>
            <a:endParaRPr sz="2800">
              <a:latin typeface="Microsoft JhengHei"/>
              <a:cs typeface="Microsoft JhengHei"/>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7052" y="2143484"/>
            <a:ext cx="7835900" cy="3217545"/>
          </a:xfrm>
          <a:prstGeom prst="rect">
            <a:avLst/>
          </a:prstGeom>
        </p:spPr>
        <p:txBody>
          <a:bodyPr vert="horz" wrap="square" lIns="0" tIns="215900" rIns="0" bIns="0" rtlCol="0">
            <a:spAutoFit/>
          </a:bodyPr>
          <a:lstStyle/>
          <a:p>
            <a:pPr marL="354965" indent="-342265">
              <a:lnSpc>
                <a:spcPct val="100000"/>
              </a:lnSpc>
              <a:spcBef>
                <a:spcPts val="1700"/>
              </a:spcBef>
              <a:buClr>
                <a:srgbClr val="00468C"/>
              </a:buClr>
              <a:buSzPct val="101785"/>
              <a:buFont typeface="Wingdings"/>
              <a:buChar char=""/>
              <a:tabLst>
                <a:tab pos="354965"/>
                <a:tab pos="355600"/>
              </a:tabLst>
            </a:pPr>
            <a:r>
              <a:rPr sz="2800" b="1" spc="125">
                <a:solidFill>
                  <a:srgbClr val="002392"/>
                </a:solidFill>
                <a:latin typeface="Microsoft JhengHei"/>
                <a:cs typeface="Microsoft JhengHei"/>
              </a:rPr>
              <a:t>适用范围:</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各月月末在产品数量很大的产品。</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各月月末在产品数量变化很大的产品。</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原材料费用在产品成本中所占比重较大的产品。</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例如：造纸厂、酿造厂</a:t>
            </a:r>
            <a:endParaRPr sz="2800">
              <a:latin typeface="Microsoft JhengHei"/>
              <a:cs typeface="Microsoft JhengHei"/>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258127" rIns="0" bIns="0" rtlCol="0">
            <a:spAutoFit/>
          </a:bodyPr>
          <a:lstStyle/>
          <a:p>
            <a:pPr marL="505459">
              <a:lnSpc>
                <a:spcPct val="100000"/>
              </a:lnSpc>
              <a:spcBef>
                <a:spcPts val="100"/>
              </a:spcBef>
            </a:pPr>
            <a:r>
              <a:rPr sz="4000" spc="45"/>
              <a:t>在产品只计算材料成本法(</a:t>
            </a:r>
            <a:r>
              <a:rPr sz="4000" spc="175"/>
              <a:t>步骤)</a:t>
            </a:r>
            <a:endParaRPr sz="4000"/>
          </a:p>
        </p:txBody>
      </p:sp>
      <p:sp>
        <p:nvSpPr>
          <p:cNvPr id="3" name="object 3"/>
          <p:cNvSpPr txBox="1"/>
          <p:nvPr/>
        </p:nvSpPr>
        <p:spPr>
          <a:xfrm>
            <a:off x="547052" y="2033270"/>
            <a:ext cx="7835900" cy="3355340"/>
          </a:xfrm>
          <a:prstGeom prst="rect">
            <a:avLst/>
          </a:prstGeom>
        </p:spPr>
        <p:txBody>
          <a:bodyPr vert="horz" wrap="square" lIns="0" tIns="12700" rIns="0" bIns="0" rtlCol="0">
            <a:spAutoFit/>
          </a:bodyPr>
          <a:lstStyle/>
          <a:p>
            <a:pPr marL="354965" marR="182880" indent="-342265">
              <a:lnSpc>
                <a:spcPct val="100000"/>
              </a:lnSpc>
              <a:spcBef>
                <a:spcPts val="100"/>
              </a:spcBef>
              <a:buClr>
                <a:srgbClr val="00468C"/>
              </a:buClr>
              <a:buSzPct val="101785"/>
              <a:buFont typeface="Wingdings"/>
              <a:buChar char=""/>
              <a:tabLst>
                <a:tab pos="354965"/>
                <a:tab pos="355600"/>
              </a:tabLst>
            </a:pPr>
            <a:r>
              <a:rPr sz="2800" b="1" spc="180">
                <a:solidFill>
                  <a:srgbClr val="002392"/>
                </a:solidFill>
                <a:latin typeface="Microsoft JhengHei"/>
                <a:cs typeface="Microsoft JhengHei"/>
              </a:rPr>
              <a:t>(1)</a:t>
            </a:r>
            <a:r>
              <a:rPr sz="2800" b="1" spc="-5">
                <a:solidFill>
                  <a:srgbClr val="002392"/>
                </a:solidFill>
                <a:latin typeface="Microsoft JhengHei"/>
                <a:cs typeface="Microsoft JhengHei"/>
              </a:rPr>
              <a:t>将原材料费用在完工产品与在产品之间进行</a:t>
            </a:r>
            <a:r>
              <a:rPr sz="2800" b="1" spc="-25">
                <a:solidFill>
                  <a:srgbClr val="002392"/>
                </a:solidFill>
                <a:latin typeface="Microsoft JhengHei"/>
                <a:cs typeface="Microsoft JhengHei"/>
              </a:rPr>
              <a:t>分配</a:t>
            </a:r>
            <a:endParaRPr sz="2800">
              <a:latin typeface="Microsoft JhengHei"/>
              <a:cs typeface="Microsoft JhengHei"/>
            </a:endParaRPr>
          </a:p>
          <a:p>
            <a:pPr>
              <a:lnSpc>
                <a:spcPct val="100000"/>
              </a:lnSpc>
              <a:spcBef>
                <a:spcPts val="10"/>
              </a:spcBef>
              <a:buClr>
                <a:srgbClr val="00468C"/>
              </a:buClr>
              <a:buFont typeface="Wingdings"/>
              <a:buChar char=""/>
            </a:pPr>
            <a:endParaRPr sz="2550">
              <a:latin typeface="Microsoft JhengHei"/>
              <a:cs typeface="Microsoft JhengHei"/>
            </a:endParaRPr>
          </a:p>
          <a:p>
            <a:pPr marL="354965" indent="-342265">
              <a:lnSpc>
                <a:spcPct val="100000"/>
              </a:lnSpc>
              <a:spcBef>
                <a:spcPts val="5"/>
              </a:spcBef>
              <a:buClr>
                <a:srgbClr val="00468C"/>
              </a:buClr>
              <a:buSzPct val="101785"/>
              <a:buFont typeface="Wingdings"/>
              <a:buChar char=""/>
              <a:tabLst>
                <a:tab pos="354965"/>
                <a:tab pos="355600"/>
              </a:tabLst>
            </a:pPr>
            <a:r>
              <a:rPr sz="2800" b="1" spc="180">
                <a:solidFill>
                  <a:srgbClr val="002392"/>
                </a:solidFill>
                <a:latin typeface="Microsoft JhengHei"/>
                <a:cs typeface="Microsoft JhengHei"/>
              </a:rPr>
              <a:t>(2)</a:t>
            </a:r>
            <a:r>
              <a:rPr sz="2800" b="1" spc="-10">
                <a:solidFill>
                  <a:srgbClr val="002392"/>
                </a:solidFill>
                <a:latin typeface="Microsoft JhengHei"/>
                <a:cs typeface="Microsoft JhengHei"/>
              </a:rPr>
              <a:t>计算月末在产品成本</a:t>
            </a:r>
            <a:endParaRPr sz="2800">
              <a:latin typeface="Microsoft JhengHei"/>
              <a:cs typeface="Microsoft JhengHei"/>
            </a:endParaRPr>
          </a:p>
          <a:p>
            <a:pPr marL="354965" marR="5080" indent="-342265">
              <a:lnSpc>
                <a:spcPct val="100000"/>
              </a:lnSpc>
              <a:spcBef>
                <a:spcPts val="670"/>
              </a:spcBef>
              <a:buClr>
                <a:srgbClr val="00468C"/>
              </a:buClr>
              <a:buSzPct val="101785"/>
              <a:buFont typeface="Wingdings"/>
              <a:buChar char=""/>
              <a:tabLst>
                <a:tab pos="354965"/>
                <a:tab pos="355600"/>
                <a:tab pos="3021965"/>
                <a:tab pos="3555365"/>
              </a:tabLst>
            </a:pPr>
            <a:r>
              <a:rPr sz="2800" b="1">
                <a:solidFill>
                  <a:srgbClr val="002392"/>
                </a:solidFill>
                <a:latin typeface="Microsoft JhengHei"/>
                <a:cs typeface="Microsoft JhengHei"/>
              </a:rPr>
              <a:t>月末在产品成</a:t>
            </a:r>
            <a:r>
              <a:rPr sz="2800" b="1" spc="-50">
                <a:solidFill>
                  <a:srgbClr val="002392"/>
                </a:solidFill>
                <a:latin typeface="Microsoft JhengHei"/>
                <a:cs typeface="Microsoft JhengHei"/>
              </a:rPr>
              <a:t>本</a:t>
            </a:r>
            <a:r>
              <a:rPr sz="2800" b="1">
                <a:solidFill>
                  <a:srgbClr val="002392"/>
                </a:solidFill>
                <a:latin typeface="Microsoft JhengHei"/>
                <a:cs typeface="Microsoft JhengHei"/>
              </a:rPr>
              <a:t>	</a:t>
            </a:r>
            <a:r>
              <a:rPr sz="2800" b="1" spc="-50">
                <a:solidFill>
                  <a:srgbClr val="002392"/>
                </a:solidFill>
                <a:latin typeface="Microsoft JhengHei"/>
                <a:cs typeface="Microsoft JhengHei"/>
              </a:rPr>
              <a:t>＝</a:t>
            </a:r>
            <a:r>
              <a:rPr sz="2800" b="1">
                <a:solidFill>
                  <a:srgbClr val="002392"/>
                </a:solidFill>
                <a:latin typeface="Microsoft JhengHei"/>
                <a:cs typeface="Microsoft JhengHei"/>
              </a:rPr>
              <a:t>	月末在产品应负担的原材</a:t>
            </a:r>
            <a:r>
              <a:rPr sz="2800" b="1" spc="-50">
                <a:solidFill>
                  <a:srgbClr val="002392"/>
                </a:solidFill>
                <a:latin typeface="Microsoft JhengHei"/>
                <a:cs typeface="Microsoft JhengHei"/>
              </a:rPr>
              <a:t>料</a:t>
            </a:r>
            <a:r>
              <a:rPr sz="2800" b="1">
                <a:solidFill>
                  <a:srgbClr val="002392"/>
                </a:solidFill>
                <a:latin typeface="Microsoft JhengHei"/>
                <a:cs typeface="Microsoft JhengHei"/>
              </a:rPr>
              <a:t>成</a:t>
            </a:r>
            <a:r>
              <a:rPr sz="2800" b="1" spc="-50">
                <a:solidFill>
                  <a:srgbClr val="002392"/>
                </a:solidFill>
                <a:latin typeface="Microsoft JhengHei"/>
                <a:cs typeface="Microsoft JhengHei"/>
              </a:rPr>
              <a:t>本</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180">
                <a:solidFill>
                  <a:srgbClr val="002392"/>
                </a:solidFill>
                <a:latin typeface="Microsoft JhengHei"/>
                <a:cs typeface="Microsoft JhengHei"/>
              </a:rPr>
              <a:t>(3)</a:t>
            </a:r>
            <a:r>
              <a:rPr sz="2800" b="1" spc="-10">
                <a:solidFill>
                  <a:srgbClr val="002392"/>
                </a:solidFill>
                <a:latin typeface="Microsoft JhengHei"/>
                <a:cs typeface="Microsoft JhengHei"/>
              </a:rPr>
              <a:t>计算月末产成品成本</a:t>
            </a:r>
            <a:endParaRPr sz="2800">
              <a:latin typeface="Microsoft JhengHei"/>
              <a:cs typeface="Microsoft JhengHei"/>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258127" rIns="0" bIns="0" rtlCol="0">
            <a:spAutoFit/>
          </a:bodyPr>
          <a:lstStyle/>
          <a:p>
            <a:pPr marL="581660">
              <a:lnSpc>
                <a:spcPct val="100000"/>
              </a:lnSpc>
              <a:spcBef>
                <a:spcPts val="100"/>
              </a:spcBef>
            </a:pPr>
            <a:r>
              <a:rPr sz="4000"/>
              <a:t>在产品只计算材料成本法</a:t>
            </a:r>
            <a:r>
              <a:rPr spc="530"/>
              <a:t>(</a:t>
            </a:r>
            <a:r>
              <a:rPr spc="155"/>
              <a:t>例题)</a:t>
            </a:r>
            <a:endParaRPr sz="4000"/>
          </a:p>
        </p:txBody>
      </p:sp>
      <p:sp>
        <p:nvSpPr>
          <p:cNvPr id="3" name="object 3"/>
          <p:cNvSpPr txBox="1"/>
          <p:nvPr/>
        </p:nvSpPr>
        <p:spPr>
          <a:xfrm>
            <a:off x="547052" y="2013055"/>
            <a:ext cx="7835900" cy="4292600"/>
          </a:xfrm>
          <a:prstGeom prst="rect">
            <a:avLst/>
          </a:prstGeom>
        </p:spPr>
        <p:txBody>
          <a:bodyPr vert="horz" wrap="square" lIns="0" tIns="12700" rIns="0" bIns="0" rtlCol="0">
            <a:spAutoFit/>
          </a:bodyPr>
          <a:lstStyle/>
          <a:p>
            <a:pPr marL="355600" marR="5080" indent="-342900" algn="just">
              <a:lnSpc>
                <a:spcPct val="120000"/>
              </a:lnSpc>
              <a:spcBef>
                <a:spcPts val="100"/>
              </a:spcBef>
              <a:buClr>
                <a:srgbClr val="00468C"/>
              </a:buClr>
              <a:buSzPct val="101785"/>
              <a:buFont typeface="Wingdings"/>
              <a:buChar char=""/>
              <a:tabLst>
                <a:tab pos="355600"/>
              </a:tabLst>
            </a:pPr>
            <a:r>
              <a:rPr sz="2800" b="1" spc="-5">
                <a:solidFill>
                  <a:srgbClr val="002392"/>
                </a:solidFill>
                <a:latin typeface="Microsoft JhengHei"/>
                <a:cs typeface="Microsoft JhengHei"/>
              </a:rPr>
              <a:t>某厂生产的甲产品直接材料费用在产品成本中所占比重较大，在产品只计算材料成本。</a:t>
            </a:r>
            <a:endParaRPr sz="2800">
              <a:latin typeface="Microsoft JhengHei"/>
              <a:cs typeface="Microsoft JhengHei"/>
            </a:endParaRPr>
          </a:p>
          <a:p>
            <a:pPr marL="355600" marR="5080" indent="-342900" algn="just">
              <a:lnSpc>
                <a:spcPct val="120000"/>
              </a:lnSpc>
              <a:spcBef>
                <a:spcPts val="670"/>
              </a:spcBef>
              <a:buClr>
                <a:srgbClr val="00468C"/>
              </a:buClr>
              <a:buSzPct val="101785"/>
              <a:buFont typeface="Wingdings"/>
              <a:buChar char=""/>
              <a:tabLst>
                <a:tab pos="355600"/>
              </a:tabLst>
            </a:pPr>
            <a:r>
              <a:rPr sz="2800" b="1">
                <a:solidFill>
                  <a:srgbClr val="002392"/>
                </a:solidFill>
                <a:latin typeface="Microsoft JhengHei"/>
                <a:cs typeface="Microsoft JhengHei"/>
              </a:rPr>
              <a:t>甲产品月初在产品直接材料成本</a:t>
            </a:r>
            <a:r>
              <a:rPr sz="2800" b="1" spc="-285">
                <a:solidFill>
                  <a:srgbClr val="002392"/>
                </a:solidFill>
                <a:latin typeface="Microsoft JhengHei"/>
                <a:cs typeface="Microsoft JhengHei"/>
              </a:rPr>
              <a:t>1000</a:t>
            </a:r>
            <a:r>
              <a:rPr sz="2800" b="1" spc="-10">
                <a:solidFill>
                  <a:srgbClr val="002392"/>
                </a:solidFill>
                <a:latin typeface="Microsoft JhengHei"/>
                <a:cs typeface="Microsoft JhengHei"/>
              </a:rPr>
              <a:t>元；本月发</a:t>
            </a:r>
            <a:r>
              <a:rPr sz="2800" b="1">
                <a:solidFill>
                  <a:srgbClr val="002392"/>
                </a:solidFill>
                <a:latin typeface="Microsoft JhengHei"/>
                <a:cs typeface="Microsoft JhengHei"/>
              </a:rPr>
              <a:t>生生产费用</a:t>
            </a:r>
            <a:r>
              <a:rPr sz="2800" b="1" spc="-285">
                <a:solidFill>
                  <a:srgbClr val="002392"/>
                </a:solidFill>
                <a:latin typeface="Microsoft JhengHei"/>
                <a:cs typeface="Microsoft JhengHei"/>
              </a:rPr>
              <a:t>7000</a:t>
            </a:r>
            <a:r>
              <a:rPr sz="2800" b="1">
                <a:solidFill>
                  <a:srgbClr val="002392"/>
                </a:solidFill>
                <a:latin typeface="Microsoft JhengHei"/>
                <a:cs typeface="Microsoft JhengHei"/>
              </a:rPr>
              <a:t>元，其中直接材料费用</a:t>
            </a:r>
            <a:r>
              <a:rPr sz="2800" b="1" spc="-285">
                <a:solidFill>
                  <a:srgbClr val="002392"/>
                </a:solidFill>
                <a:latin typeface="Microsoft JhengHei"/>
                <a:cs typeface="Microsoft JhengHei"/>
              </a:rPr>
              <a:t>5000</a:t>
            </a:r>
            <a:r>
              <a:rPr sz="2800" b="1" spc="-25">
                <a:solidFill>
                  <a:srgbClr val="002392"/>
                </a:solidFill>
                <a:latin typeface="Microsoft JhengHei"/>
                <a:cs typeface="Microsoft JhengHei"/>
              </a:rPr>
              <a:t>元，</a:t>
            </a:r>
            <a:r>
              <a:rPr sz="2800" b="1">
                <a:solidFill>
                  <a:srgbClr val="002392"/>
                </a:solidFill>
                <a:latin typeface="Microsoft JhengHei"/>
                <a:cs typeface="Microsoft JhengHei"/>
              </a:rPr>
              <a:t>直接人工费用</a:t>
            </a:r>
            <a:r>
              <a:rPr sz="2800" b="1" spc="-285">
                <a:solidFill>
                  <a:srgbClr val="002392"/>
                </a:solidFill>
                <a:latin typeface="Microsoft JhengHei"/>
                <a:cs typeface="Microsoft JhengHei"/>
              </a:rPr>
              <a:t>1200</a:t>
            </a:r>
            <a:r>
              <a:rPr sz="2800" b="1">
                <a:solidFill>
                  <a:srgbClr val="002392"/>
                </a:solidFill>
                <a:latin typeface="Microsoft JhengHei"/>
                <a:cs typeface="Microsoft JhengHei"/>
              </a:rPr>
              <a:t>元，制造费用</a:t>
            </a:r>
            <a:r>
              <a:rPr sz="2800" b="1" spc="-285">
                <a:solidFill>
                  <a:srgbClr val="002392"/>
                </a:solidFill>
                <a:latin typeface="Microsoft JhengHei"/>
                <a:cs typeface="Microsoft JhengHei"/>
              </a:rPr>
              <a:t>800</a:t>
            </a:r>
            <a:r>
              <a:rPr sz="2800" b="1" spc="-25">
                <a:solidFill>
                  <a:srgbClr val="002392"/>
                </a:solidFill>
                <a:latin typeface="Microsoft JhengHei"/>
                <a:cs typeface="Microsoft JhengHei"/>
              </a:rPr>
              <a:t>元；</a:t>
            </a:r>
            <a:endParaRPr sz="2800">
              <a:latin typeface="Microsoft JhengHei"/>
              <a:cs typeface="Microsoft JhengHei"/>
            </a:endParaRPr>
          </a:p>
          <a:p>
            <a:pPr marL="355600" marR="5080" indent="-342900" algn="just">
              <a:lnSpc>
                <a:spcPct val="120000"/>
              </a:lnSpc>
              <a:spcBef>
                <a:spcPts val="670"/>
              </a:spcBef>
              <a:buClr>
                <a:srgbClr val="00468C"/>
              </a:buClr>
              <a:buSzPct val="101785"/>
              <a:buFont typeface="Wingdings"/>
              <a:buChar char=""/>
              <a:tabLst>
                <a:tab pos="355600"/>
              </a:tabLst>
            </a:pPr>
            <a:r>
              <a:rPr sz="2800" b="1">
                <a:solidFill>
                  <a:srgbClr val="002392"/>
                </a:solidFill>
                <a:latin typeface="Microsoft JhengHei"/>
                <a:cs typeface="Microsoft JhengHei"/>
              </a:rPr>
              <a:t>甲产品本月完工</a:t>
            </a:r>
            <a:r>
              <a:rPr sz="2800" b="1" spc="-285">
                <a:solidFill>
                  <a:srgbClr val="002392"/>
                </a:solidFill>
                <a:latin typeface="Microsoft JhengHei"/>
                <a:cs typeface="Microsoft JhengHei"/>
              </a:rPr>
              <a:t>80</a:t>
            </a:r>
            <a:r>
              <a:rPr sz="2800" b="1">
                <a:solidFill>
                  <a:srgbClr val="002392"/>
                </a:solidFill>
                <a:latin typeface="Microsoft JhengHei"/>
                <a:cs typeface="Microsoft JhengHei"/>
              </a:rPr>
              <a:t>件，月末在产品</a:t>
            </a:r>
            <a:r>
              <a:rPr sz="2800" b="1" spc="-285">
                <a:solidFill>
                  <a:srgbClr val="002392"/>
                </a:solidFill>
                <a:latin typeface="Microsoft JhengHei"/>
                <a:cs typeface="Microsoft JhengHei"/>
              </a:rPr>
              <a:t>20</a:t>
            </a:r>
            <a:r>
              <a:rPr sz="2800" b="1" spc="-10">
                <a:solidFill>
                  <a:srgbClr val="002392"/>
                </a:solidFill>
                <a:latin typeface="Microsoft JhengHei"/>
                <a:cs typeface="Microsoft JhengHei"/>
              </a:rPr>
              <a:t>件，在产品</a:t>
            </a:r>
            <a:r>
              <a:rPr sz="2800" b="1" spc="-5">
                <a:solidFill>
                  <a:srgbClr val="002392"/>
                </a:solidFill>
                <a:latin typeface="Microsoft JhengHei"/>
                <a:cs typeface="Microsoft JhengHei"/>
              </a:rPr>
              <a:t>的原材料费用已全部一次投入，材料费用按照完工产品和月末在产品的数量比例分配。</a:t>
            </a:r>
            <a:endParaRPr sz="2800">
              <a:latin typeface="Microsoft JhengHei"/>
              <a:cs typeface="Microsoft JhengHei"/>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258127" rIns="0" bIns="0" rtlCol="0">
            <a:spAutoFit/>
          </a:bodyPr>
          <a:lstStyle/>
          <a:p>
            <a:pPr marL="581660">
              <a:lnSpc>
                <a:spcPct val="100000"/>
              </a:lnSpc>
              <a:spcBef>
                <a:spcPts val="100"/>
              </a:spcBef>
            </a:pPr>
            <a:r>
              <a:rPr sz="4000"/>
              <a:t>在产品只计算材料成本法</a:t>
            </a:r>
            <a:r>
              <a:rPr spc="530"/>
              <a:t>(</a:t>
            </a:r>
            <a:r>
              <a:rPr spc="155"/>
              <a:t>例题)</a:t>
            </a:r>
            <a:endParaRPr sz="4000"/>
          </a:p>
        </p:txBody>
      </p:sp>
      <p:sp>
        <p:nvSpPr>
          <p:cNvPr id="3" name="object 3"/>
          <p:cNvSpPr txBox="1"/>
          <p:nvPr/>
        </p:nvSpPr>
        <p:spPr>
          <a:xfrm>
            <a:off x="547052" y="2033270"/>
            <a:ext cx="7658100" cy="3951604"/>
          </a:xfrm>
          <a:prstGeom prst="rect">
            <a:avLst/>
          </a:prstGeom>
        </p:spPr>
        <p:txBody>
          <a:bodyPr vert="horz" wrap="square" lIns="0" tIns="12700" rIns="0" bIns="0" rtlCol="0">
            <a:spAutoFit/>
          </a:bodyPr>
          <a:lstStyle/>
          <a:p>
            <a:pPr marL="354965" marR="5080" indent="-342265">
              <a:lnSpc>
                <a:spcPct val="100000"/>
              </a:lnSpc>
              <a:spcBef>
                <a:spcPts val="100"/>
              </a:spcBef>
              <a:buClr>
                <a:srgbClr val="00468C"/>
              </a:buClr>
              <a:buSzPct val="101785"/>
              <a:buFont typeface="Wingdings"/>
              <a:buChar char=""/>
              <a:tabLst>
                <a:tab pos="354965"/>
                <a:tab pos="355600"/>
              </a:tabLst>
            </a:pPr>
            <a:r>
              <a:rPr sz="2800" b="1" spc="-100">
                <a:solidFill>
                  <a:srgbClr val="002392"/>
                </a:solidFill>
                <a:latin typeface="Microsoft JhengHei"/>
                <a:cs typeface="Microsoft JhengHei"/>
              </a:rPr>
              <a:t>（1）</a:t>
            </a:r>
            <a:r>
              <a:rPr sz="2800" b="1" spc="-5">
                <a:solidFill>
                  <a:srgbClr val="002392"/>
                </a:solidFill>
                <a:latin typeface="Microsoft JhengHei"/>
                <a:cs typeface="Microsoft JhengHei"/>
              </a:rPr>
              <a:t>直接材料费用在完工产品与在产品之间进</a:t>
            </a:r>
            <a:r>
              <a:rPr sz="2800" b="1" spc="-20">
                <a:solidFill>
                  <a:srgbClr val="002392"/>
                </a:solidFill>
                <a:latin typeface="Microsoft JhengHei"/>
                <a:cs typeface="Microsoft JhengHei"/>
              </a:rPr>
              <a:t>行分配</a:t>
            </a:r>
            <a:endParaRPr sz="2800">
              <a:latin typeface="Microsoft JhengHei"/>
              <a:cs typeface="Microsoft JhengHei"/>
            </a:endParaRPr>
          </a:p>
          <a:p>
            <a:pPr marL="354965" indent="-342265">
              <a:lnSpc>
                <a:spcPct val="100000"/>
              </a:lnSpc>
              <a:spcBef>
                <a:spcPts val="670"/>
              </a:spcBef>
              <a:buClr>
                <a:srgbClr val="00468C"/>
              </a:buClr>
              <a:buSzPct val="101785"/>
              <a:buFont typeface="Wingdings"/>
              <a:buChar char=""/>
              <a:tabLst>
                <a:tab pos="354965"/>
                <a:tab pos="355600"/>
              </a:tabLst>
            </a:pPr>
            <a:r>
              <a:rPr sz="2800" b="1" spc="-10">
                <a:solidFill>
                  <a:srgbClr val="002392"/>
                </a:solidFill>
                <a:latin typeface="Microsoft JhengHei"/>
                <a:cs typeface="Microsoft JhengHei"/>
              </a:rPr>
              <a:t>原材料费用分配率</a:t>
            </a:r>
            <a:endParaRPr sz="2800">
              <a:latin typeface="Microsoft JhengHei"/>
              <a:cs typeface="Microsoft JhengHei"/>
            </a:endParaRPr>
          </a:p>
          <a:p>
            <a:pPr marL="12700">
              <a:lnSpc>
                <a:spcPct val="100000"/>
              </a:lnSpc>
              <a:spcBef>
                <a:spcPts val="670"/>
              </a:spcBef>
            </a:pPr>
            <a:r>
              <a:rPr sz="2800" b="1" spc="-275">
                <a:solidFill>
                  <a:srgbClr val="002392"/>
                </a:solidFill>
                <a:latin typeface="Microsoft JhengHei"/>
                <a:cs typeface="Microsoft JhengHei"/>
              </a:rPr>
              <a:t>=（1000+5000）/（80+20）=60（</a:t>
            </a:r>
            <a:r>
              <a:rPr sz="2800" b="1" spc="80">
                <a:solidFill>
                  <a:srgbClr val="002392"/>
                </a:solidFill>
                <a:latin typeface="Microsoft JhengHei"/>
                <a:cs typeface="Microsoft JhengHei"/>
              </a:rPr>
              <a:t>元/</a:t>
            </a:r>
            <a:r>
              <a:rPr sz="2800" b="1">
                <a:solidFill>
                  <a:srgbClr val="002392"/>
                </a:solidFill>
                <a:latin typeface="Microsoft JhengHei"/>
                <a:cs typeface="Microsoft JhengHei"/>
              </a:rPr>
              <a:t>件</a:t>
            </a:r>
            <a:r>
              <a:rPr sz="2800" b="1" spc="-50">
                <a:solidFill>
                  <a:srgbClr val="002392"/>
                </a:solidFill>
                <a:latin typeface="Microsoft JhengHei"/>
                <a:cs typeface="Microsoft JhengHei"/>
              </a:rPr>
              <a:t>）</a:t>
            </a:r>
            <a:endParaRPr sz="2800">
              <a:latin typeface="Microsoft JhengHei"/>
              <a:cs typeface="Microsoft JhengHei"/>
            </a:endParaRPr>
          </a:p>
          <a:p>
            <a:pPr marL="354965" indent="-342265">
              <a:lnSpc>
                <a:spcPct val="100000"/>
              </a:lnSpc>
              <a:spcBef>
                <a:spcPts val="675"/>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完工产品应负担原材料费用</a:t>
            </a:r>
            <a:endParaRPr sz="2800">
              <a:latin typeface="Microsoft JhengHei"/>
              <a:cs typeface="Microsoft JhengHei"/>
            </a:endParaRPr>
          </a:p>
          <a:p>
            <a:pPr marL="12700">
              <a:lnSpc>
                <a:spcPct val="100000"/>
              </a:lnSpc>
              <a:spcBef>
                <a:spcPts val="670"/>
              </a:spcBef>
            </a:pPr>
            <a:r>
              <a:rPr sz="2800" b="1" spc="-300">
                <a:solidFill>
                  <a:srgbClr val="002392"/>
                </a:solidFill>
                <a:latin typeface="Microsoft JhengHei"/>
                <a:cs typeface="Microsoft JhengHei"/>
              </a:rPr>
              <a:t>=80*60=4800（</a:t>
            </a:r>
            <a:r>
              <a:rPr sz="2800" b="1">
                <a:solidFill>
                  <a:srgbClr val="002392"/>
                </a:solidFill>
                <a:latin typeface="Microsoft JhengHei"/>
                <a:cs typeface="Microsoft JhengHei"/>
              </a:rPr>
              <a:t>元</a:t>
            </a:r>
            <a:r>
              <a:rPr sz="2800" b="1" spc="-50">
                <a:solidFill>
                  <a:srgbClr val="002392"/>
                </a:solidFill>
                <a:latin typeface="Microsoft JhengHei"/>
                <a:cs typeface="Microsoft JhengHei"/>
              </a:rPr>
              <a:t>）</a:t>
            </a:r>
            <a:endParaRPr sz="2800">
              <a:latin typeface="Microsoft JhengHei"/>
              <a:cs typeface="Microsoft JhengHei"/>
            </a:endParaRPr>
          </a:p>
          <a:p>
            <a:pPr marL="354965" indent="-342265">
              <a:lnSpc>
                <a:spcPct val="100000"/>
              </a:lnSpc>
              <a:spcBef>
                <a:spcPts val="675"/>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在产品应负担原材料费用</a:t>
            </a:r>
            <a:endParaRPr sz="2800">
              <a:latin typeface="Microsoft JhengHei"/>
              <a:cs typeface="Microsoft JhengHei"/>
            </a:endParaRPr>
          </a:p>
          <a:p>
            <a:pPr marL="12700">
              <a:lnSpc>
                <a:spcPct val="100000"/>
              </a:lnSpc>
              <a:spcBef>
                <a:spcPts val="670"/>
              </a:spcBef>
            </a:pPr>
            <a:r>
              <a:rPr sz="2800" b="1" spc="-300">
                <a:solidFill>
                  <a:srgbClr val="002392"/>
                </a:solidFill>
                <a:latin typeface="Microsoft JhengHei"/>
                <a:cs typeface="Microsoft JhengHei"/>
              </a:rPr>
              <a:t>=20*60=1200（</a:t>
            </a:r>
            <a:r>
              <a:rPr sz="2800" b="1">
                <a:solidFill>
                  <a:srgbClr val="002392"/>
                </a:solidFill>
                <a:latin typeface="Microsoft JhengHei"/>
                <a:cs typeface="Microsoft JhengHei"/>
              </a:rPr>
              <a:t>元</a:t>
            </a:r>
            <a:r>
              <a:rPr sz="2800" b="1" spc="-50">
                <a:solidFill>
                  <a:srgbClr val="002392"/>
                </a:solidFill>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622300" y="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 name="object 3"/>
          <p:cNvSpPr/>
          <p:nvPr/>
        </p:nvSpPr>
        <p:spPr>
          <a:xfrm>
            <a:off x="622300" y="320675"/>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 name="object 4"/>
          <p:cNvSpPr/>
          <p:nvPr/>
        </p:nvSpPr>
        <p:spPr>
          <a:xfrm>
            <a:off x="622300" y="642408"/>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 name="object 5"/>
          <p:cNvSpPr/>
          <p:nvPr/>
        </p:nvSpPr>
        <p:spPr>
          <a:xfrm>
            <a:off x="622300" y="96361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 name="object 6"/>
          <p:cNvSpPr/>
          <p:nvPr/>
        </p:nvSpPr>
        <p:spPr>
          <a:xfrm>
            <a:off x="622300" y="128428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 name="object 7"/>
          <p:cNvSpPr/>
          <p:nvPr/>
        </p:nvSpPr>
        <p:spPr>
          <a:xfrm>
            <a:off x="622300" y="160496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 name="object 8"/>
          <p:cNvSpPr/>
          <p:nvPr/>
        </p:nvSpPr>
        <p:spPr>
          <a:xfrm>
            <a:off x="622300" y="192563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 name="object 9"/>
          <p:cNvSpPr/>
          <p:nvPr/>
        </p:nvSpPr>
        <p:spPr>
          <a:xfrm>
            <a:off x="622300" y="2246312"/>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0" name="object 10"/>
          <p:cNvSpPr/>
          <p:nvPr/>
        </p:nvSpPr>
        <p:spPr>
          <a:xfrm>
            <a:off x="622300" y="2568046"/>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1" name="object 11"/>
          <p:cNvSpPr/>
          <p:nvPr/>
        </p:nvSpPr>
        <p:spPr>
          <a:xfrm>
            <a:off x="622300" y="288925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2" name="object 12"/>
          <p:cNvSpPr/>
          <p:nvPr/>
        </p:nvSpPr>
        <p:spPr>
          <a:xfrm>
            <a:off x="622300" y="32099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3" name="object 13"/>
          <p:cNvSpPr/>
          <p:nvPr/>
        </p:nvSpPr>
        <p:spPr>
          <a:xfrm>
            <a:off x="622300" y="3530600"/>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4" name="object 14"/>
          <p:cNvSpPr/>
          <p:nvPr/>
        </p:nvSpPr>
        <p:spPr>
          <a:xfrm>
            <a:off x="622300" y="4494212"/>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5" name="object 15"/>
          <p:cNvSpPr/>
          <p:nvPr/>
        </p:nvSpPr>
        <p:spPr>
          <a:xfrm>
            <a:off x="622300" y="4814888"/>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6" name="object 16"/>
          <p:cNvSpPr/>
          <p:nvPr/>
        </p:nvSpPr>
        <p:spPr>
          <a:xfrm>
            <a:off x="622300" y="6740525"/>
            <a:ext cx="33655" cy="81280"/>
          </a:xfrm>
          <a:custGeom>
            <a:rect l="l" t="t" r="r" b="b"/>
            <a:pathLst>
              <a:path w="33654"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17" name="object 17"/>
          <p:cNvSpPr/>
          <p:nvPr/>
        </p:nvSpPr>
        <p:spPr>
          <a:xfrm>
            <a:off x="1328737"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18" name="object 18"/>
          <p:cNvSpPr/>
          <p:nvPr/>
        </p:nvSpPr>
        <p:spPr>
          <a:xfrm>
            <a:off x="1328737"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19" name="object 19"/>
          <p:cNvSpPr/>
          <p:nvPr/>
        </p:nvSpPr>
        <p:spPr>
          <a:xfrm>
            <a:off x="1328737"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0" name="object 20"/>
          <p:cNvSpPr/>
          <p:nvPr/>
        </p:nvSpPr>
        <p:spPr>
          <a:xfrm>
            <a:off x="1328737"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1" name="object 21"/>
          <p:cNvSpPr/>
          <p:nvPr/>
        </p:nvSpPr>
        <p:spPr>
          <a:xfrm>
            <a:off x="1328737"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2" name="object 22"/>
          <p:cNvSpPr/>
          <p:nvPr/>
        </p:nvSpPr>
        <p:spPr>
          <a:xfrm>
            <a:off x="1328737"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3" name="object 23"/>
          <p:cNvSpPr/>
          <p:nvPr/>
        </p:nvSpPr>
        <p:spPr>
          <a:xfrm>
            <a:off x="1328737"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4" name="object 24"/>
          <p:cNvSpPr/>
          <p:nvPr/>
        </p:nvSpPr>
        <p:spPr>
          <a:xfrm>
            <a:off x="1328737"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5" name="object 25"/>
          <p:cNvSpPr/>
          <p:nvPr/>
        </p:nvSpPr>
        <p:spPr>
          <a:xfrm>
            <a:off x="1328737"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26" name="object 26"/>
          <p:cNvSpPr/>
          <p:nvPr/>
        </p:nvSpPr>
        <p:spPr>
          <a:xfrm>
            <a:off x="1328737"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7" name="object 27"/>
          <p:cNvSpPr/>
          <p:nvPr/>
        </p:nvSpPr>
        <p:spPr>
          <a:xfrm>
            <a:off x="1328737"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8" name="object 28"/>
          <p:cNvSpPr/>
          <p:nvPr/>
        </p:nvSpPr>
        <p:spPr>
          <a:xfrm>
            <a:off x="1328737"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29" name="object 29"/>
          <p:cNvSpPr/>
          <p:nvPr/>
        </p:nvSpPr>
        <p:spPr>
          <a:xfrm>
            <a:off x="1328737"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0" name="object 30"/>
          <p:cNvSpPr/>
          <p:nvPr/>
        </p:nvSpPr>
        <p:spPr>
          <a:xfrm>
            <a:off x="1328737"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1" name="object 31"/>
          <p:cNvSpPr/>
          <p:nvPr/>
        </p:nvSpPr>
        <p:spPr>
          <a:xfrm>
            <a:off x="1328737"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32" name="object 32"/>
          <p:cNvSpPr/>
          <p:nvPr/>
        </p:nvSpPr>
        <p:spPr>
          <a:xfrm>
            <a:off x="2043112"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3" name="object 33"/>
          <p:cNvSpPr/>
          <p:nvPr/>
        </p:nvSpPr>
        <p:spPr>
          <a:xfrm>
            <a:off x="2043112"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34" name="object 34"/>
          <p:cNvSpPr/>
          <p:nvPr/>
        </p:nvSpPr>
        <p:spPr>
          <a:xfrm>
            <a:off x="2043112"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35" name="object 35"/>
          <p:cNvSpPr/>
          <p:nvPr/>
        </p:nvSpPr>
        <p:spPr>
          <a:xfrm>
            <a:off x="2043112"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6" name="object 36"/>
          <p:cNvSpPr/>
          <p:nvPr/>
        </p:nvSpPr>
        <p:spPr>
          <a:xfrm>
            <a:off x="2043112"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7" name="object 37"/>
          <p:cNvSpPr/>
          <p:nvPr/>
        </p:nvSpPr>
        <p:spPr>
          <a:xfrm>
            <a:off x="2043112"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8" name="object 38"/>
          <p:cNvSpPr/>
          <p:nvPr/>
        </p:nvSpPr>
        <p:spPr>
          <a:xfrm>
            <a:off x="2043112"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39" name="object 39"/>
          <p:cNvSpPr/>
          <p:nvPr/>
        </p:nvSpPr>
        <p:spPr>
          <a:xfrm>
            <a:off x="2043112"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0" name="object 40"/>
          <p:cNvSpPr/>
          <p:nvPr/>
        </p:nvSpPr>
        <p:spPr>
          <a:xfrm>
            <a:off x="2043112"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1" name="object 41"/>
          <p:cNvSpPr/>
          <p:nvPr/>
        </p:nvSpPr>
        <p:spPr>
          <a:xfrm>
            <a:off x="2043112"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2" name="object 42"/>
          <p:cNvSpPr/>
          <p:nvPr/>
        </p:nvSpPr>
        <p:spPr>
          <a:xfrm>
            <a:off x="2043112"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3" name="object 43"/>
          <p:cNvSpPr/>
          <p:nvPr/>
        </p:nvSpPr>
        <p:spPr>
          <a:xfrm>
            <a:off x="2043112" y="3530600"/>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4" name="object 44"/>
          <p:cNvSpPr/>
          <p:nvPr/>
        </p:nvSpPr>
        <p:spPr>
          <a:xfrm>
            <a:off x="2043112" y="3852333"/>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45" name="object 45"/>
          <p:cNvSpPr/>
          <p:nvPr/>
        </p:nvSpPr>
        <p:spPr>
          <a:xfrm>
            <a:off x="2043112"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6" name="object 46"/>
          <p:cNvSpPr/>
          <p:nvPr/>
        </p:nvSpPr>
        <p:spPr>
          <a:xfrm>
            <a:off x="2043112" y="4494212"/>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7" name="object 47"/>
          <p:cNvSpPr/>
          <p:nvPr/>
        </p:nvSpPr>
        <p:spPr>
          <a:xfrm>
            <a:off x="2043112" y="4814888"/>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8" name="object 48"/>
          <p:cNvSpPr/>
          <p:nvPr/>
        </p:nvSpPr>
        <p:spPr>
          <a:xfrm>
            <a:off x="2043112"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49" name="object 49"/>
          <p:cNvSpPr/>
          <p:nvPr/>
        </p:nvSpPr>
        <p:spPr>
          <a:xfrm>
            <a:off x="2043112" y="54578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0" name="object 50"/>
          <p:cNvSpPr/>
          <p:nvPr/>
        </p:nvSpPr>
        <p:spPr>
          <a:xfrm>
            <a:off x="2043112"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1" name="object 51"/>
          <p:cNvSpPr/>
          <p:nvPr/>
        </p:nvSpPr>
        <p:spPr>
          <a:xfrm>
            <a:off x="2043112"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52" name="object 52"/>
          <p:cNvSpPr/>
          <p:nvPr/>
        </p:nvSpPr>
        <p:spPr>
          <a:xfrm>
            <a:off x="2749550" y="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3" name="object 53"/>
          <p:cNvSpPr/>
          <p:nvPr/>
        </p:nvSpPr>
        <p:spPr>
          <a:xfrm>
            <a:off x="2749550" y="320675"/>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4" name="object 54"/>
          <p:cNvSpPr/>
          <p:nvPr/>
        </p:nvSpPr>
        <p:spPr>
          <a:xfrm>
            <a:off x="2749550" y="642408"/>
            <a:ext cx="33655" cy="161290"/>
          </a:xfrm>
          <a:custGeom>
            <a:rect l="l" t="t" r="r" b="b"/>
            <a:pathLst>
              <a:path w="33655"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55" name="object 55"/>
          <p:cNvSpPr/>
          <p:nvPr/>
        </p:nvSpPr>
        <p:spPr>
          <a:xfrm>
            <a:off x="2749550" y="96361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6" name="object 56"/>
          <p:cNvSpPr/>
          <p:nvPr/>
        </p:nvSpPr>
        <p:spPr>
          <a:xfrm>
            <a:off x="2749550" y="128428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7" name="object 57"/>
          <p:cNvSpPr/>
          <p:nvPr/>
        </p:nvSpPr>
        <p:spPr>
          <a:xfrm>
            <a:off x="2749550" y="1604962"/>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8" name="object 58"/>
          <p:cNvSpPr/>
          <p:nvPr/>
        </p:nvSpPr>
        <p:spPr>
          <a:xfrm>
            <a:off x="2749550" y="1925637"/>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59" name="object 59"/>
          <p:cNvSpPr/>
          <p:nvPr/>
        </p:nvSpPr>
        <p:spPr>
          <a:xfrm>
            <a:off x="2749550" y="2246312"/>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0" name="object 60"/>
          <p:cNvSpPr/>
          <p:nvPr/>
        </p:nvSpPr>
        <p:spPr>
          <a:xfrm>
            <a:off x="2749550" y="2568046"/>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1" name="object 61"/>
          <p:cNvSpPr/>
          <p:nvPr/>
        </p:nvSpPr>
        <p:spPr>
          <a:xfrm>
            <a:off x="2749550" y="2889250"/>
            <a:ext cx="33655" cy="160655"/>
          </a:xfrm>
          <a:custGeom>
            <a:rect l="l" t="t" r="r" b="b"/>
            <a:pathLst>
              <a:path w="33655"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2" name="object 62"/>
          <p:cNvSpPr/>
          <p:nvPr/>
        </p:nvSpPr>
        <p:spPr>
          <a:xfrm>
            <a:off x="2749550" y="32099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3" name="object 63"/>
          <p:cNvSpPr/>
          <p:nvPr/>
        </p:nvSpPr>
        <p:spPr>
          <a:xfrm>
            <a:off x="2749550" y="3530600"/>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4" name="object 64"/>
          <p:cNvSpPr/>
          <p:nvPr/>
        </p:nvSpPr>
        <p:spPr>
          <a:xfrm>
            <a:off x="2749550" y="3852333"/>
            <a:ext cx="33655" cy="161290"/>
          </a:xfrm>
          <a:custGeom>
            <a:rect l="l" t="t" r="r" b="b"/>
            <a:pathLst>
              <a:path w="33655"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65" name="object 65"/>
          <p:cNvSpPr/>
          <p:nvPr/>
        </p:nvSpPr>
        <p:spPr>
          <a:xfrm>
            <a:off x="2749550" y="4173537"/>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6" name="object 66"/>
          <p:cNvSpPr/>
          <p:nvPr/>
        </p:nvSpPr>
        <p:spPr>
          <a:xfrm>
            <a:off x="2749550" y="4494212"/>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7" name="object 67"/>
          <p:cNvSpPr/>
          <p:nvPr/>
        </p:nvSpPr>
        <p:spPr>
          <a:xfrm>
            <a:off x="2749550" y="4814888"/>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8" name="object 68"/>
          <p:cNvSpPr/>
          <p:nvPr/>
        </p:nvSpPr>
        <p:spPr>
          <a:xfrm>
            <a:off x="2749550" y="5135563"/>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69" name="object 69"/>
          <p:cNvSpPr/>
          <p:nvPr/>
        </p:nvSpPr>
        <p:spPr>
          <a:xfrm>
            <a:off x="2749550" y="545782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0" name="object 70"/>
          <p:cNvSpPr/>
          <p:nvPr/>
        </p:nvSpPr>
        <p:spPr>
          <a:xfrm>
            <a:off x="2749550" y="6099175"/>
            <a:ext cx="33655" cy="160655"/>
          </a:xfrm>
          <a:custGeom>
            <a:rect l="l" t="t" r="r" b="b"/>
            <a:pathLst>
              <a:path w="33655"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1" name="object 71"/>
          <p:cNvSpPr/>
          <p:nvPr/>
        </p:nvSpPr>
        <p:spPr>
          <a:xfrm>
            <a:off x="2749550" y="6740525"/>
            <a:ext cx="33655" cy="81280"/>
          </a:xfrm>
          <a:custGeom>
            <a:rect l="l" t="t" r="r" b="b"/>
            <a:pathLst>
              <a:path w="33655"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72" name="object 72"/>
          <p:cNvSpPr/>
          <p:nvPr/>
        </p:nvSpPr>
        <p:spPr>
          <a:xfrm>
            <a:off x="3455987" y="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3" name="object 73"/>
          <p:cNvSpPr/>
          <p:nvPr/>
        </p:nvSpPr>
        <p:spPr>
          <a:xfrm>
            <a:off x="3455987" y="320675"/>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4" name="object 74"/>
          <p:cNvSpPr/>
          <p:nvPr/>
        </p:nvSpPr>
        <p:spPr>
          <a:xfrm>
            <a:off x="3455987" y="642408"/>
            <a:ext cx="33655" cy="161290"/>
          </a:xfrm>
          <a:custGeom>
            <a:rect l="l" t="t" r="r" b="b"/>
            <a:pathLst>
              <a:path w="33654" h="161290">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75" name="object 75"/>
          <p:cNvSpPr/>
          <p:nvPr/>
        </p:nvSpPr>
        <p:spPr>
          <a:xfrm>
            <a:off x="3455987" y="96361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6" name="object 76"/>
          <p:cNvSpPr/>
          <p:nvPr/>
        </p:nvSpPr>
        <p:spPr>
          <a:xfrm>
            <a:off x="3455987" y="128428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7" name="object 77"/>
          <p:cNvSpPr/>
          <p:nvPr/>
        </p:nvSpPr>
        <p:spPr>
          <a:xfrm>
            <a:off x="3455987" y="1604962"/>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8" name="object 78"/>
          <p:cNvSpPr/>
          <p:nvPr/>
        </p:nvSpPr>
        <p:spPr>
          <a:xfrm>
            <a:off x="3455987" y="1925637"/>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79" name="object 79"/>
          <p:cNvSpPr/>
          <p:nvPr/>
        </p:nvSpPr>
        <p:spPr>
          <a:xfrm>
            <a:off x="3455987" y="2246312"/>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0" name="object 80"/>
          <p:cNvSpPr/>
          <p:nvPr/>
        </p:nvSpPr>
        <p:spPr>
          <a:xfrm>
            <a:off x="3455987" y="2568046"/>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1" name="object 81"/>
          <p:cNvSpPr/>
          <p:nvPr/>
        </p:nvSpPr>
        <p:spPr>
          <a:xfrm>
            <a:off x="3455987" y="2889250"/>
            <a:ext cx="33655" cy="160655"/>
          </a:xfrm>
          <a:custGeom>
            <a:rect l="l" t="t" r="r" b="b"/>
            <a:pathLst>
              <a:path w="33654" h="160655">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2" name="object 82"/>
          <p:cNvSpPr/>
          <p:nvPr/>
        </p:nvSpPr>
        <p:spPr>
          <a:xfrm>
            <a:off x="3455987" y="32099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3" name="object 83"/>
          <p:cNvSpPr/>
          <p:nvPr/>
        </p:nvSpPr>
        <p:spPr>
          <a:xfrm>
            <a:off x="3455987" y="3530600"/>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4" name="object 84"/>
          <p:cNvSpPr/>
          <p:nvPr/>
        </p:nvSpPr>
        <p:spPr>
          <a:xfrm>
            <a:off x="3455987" y="3852333"/>
            <a:ext cx="33655" cy="161290"/>
          </a:xfrm>
          <a:custGeom>
            <a:rect l="l" t="t" r="r" b="b"/>
            <a:pathLst>
              <a:path w="33654" h="161289">
                <a:moveTo>
                  <a:pt x="33337" y="160866"/>
                </a:moveTo>
                <a:lnTo>
                  <a:pt x="0" y="160866"/>
                </a:lnTo>
                <a:lnTo>
                  <a:pt x="0" y="0"/>
                </a:lnTo>
                <a:lnTo>
                  <a:pt x="33337" y="0"/>
                </a:lnTo>
                <a:lnTo>
                  <a:pt x="33337" y="160866"/>
                </a:lnTo>
                <a:close/>
              </a:path>
            </a:pathLst>
          </a:custGeom>
          <a:solidFill>
            <a:srgbClr val="DDDDDD">
              <a:alpha val="59999"/>
            </a:srgbClr>
          </a:solidFill>
        </p:spPr>
        <p:txBody>
          <a:bodyPr wrap="square" lIns="0" tIns="0" rIns="0" bIns="0" rtlCol="0"/>
          <a:lstStyle/>
          <a:p/>
        </p:txBody>
      </p:sp>
      <p:sp>
        <p:nvSpPr>
          <p:cNvPr id="85" name="object 85"/>
          <p:cNvSpPr/>
          <p:nvPr/>
        </p:nvSpPr>
        <p:spPr>
          <a:xfrm>
            <a:off x="3455987" y="4173537"/>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6" name="object 86"/>
          <p:cNvSpPr/>
          <p:nvPr/>
        </p:nvSpPr>
        <p:spPr>
          <a:xfrm>
            <a:off x="3455987" y="4494212"/>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7" name="object 87"/>
          <p:cNvSpPr/>
          <p:nvPr/>
        </p:nvSpPr>
        <p:spPr>
          <a:xfrm>
            <a:off x="3455987" y="4814888"/>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8" name="object 88"/>
          <p:cNvSpPr/>
          <p:nvPr/>
        </p:nvSpPr>
        <p:spPr>
          <a:xfrm>
            <a:off x="3455987" y="5135563"/>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89" name="object 89"/>
          <p:cNvSpPr/>
          <p:nvPr/>
        </p:nvSpPr>
        <p:spPr>
          <a:xfrm>
            <a:off x="3455987" y="545782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0" name="object 90"/>
          <p:cNvSpPr/>
          <p:nvPr/>
        </p:nvSpPr>
        <p:spPr>
          <a:xfrm>
            <a:off x="3455987" y="6099175"/>
            <a:ext cx="33655" cy="160655"/>
          </a:xfrm>
          <a:custGeom>
            <a:rect l="l" t="t" r="r" b="b"/>
            <a:pathLst>
              <a:path w="33654" h="160654">
                <a:moveTo>
                  <a:pt x="33337" y="160337"/>
                </a:moveTo>
                <a:lnTo>
                  <a:pt x="0" y="160337"/>
                </a:lnTo>
                <a:lnTo>
                  <a:pt x="0" y="0"/>
                </a:lnTo>
                <a:lnTo>
                  <a:pt x="33337" y="0"/>
                </a:lnTo>
                <a:lnTo>
                  <a:pt x="33337" y="160337"/>
                </a:lnTo>
                <a:close/>
              </a:path>
            </a:pathLst>
          </a:custGeom>
          <a:solidFill>
            <a:srgbClr val="DDDDDD">
              <a:alpha val="59999"/>
            </a:srgbClr>
          </a:solidFill>
        </p:spPr>
        <p:txBody>
          <a:bodyPr wrap="square" lIns="0" tIns="0" rIns="0" bIns="0" rtlCol="0"/>
          <a:lstStyle/>
          <a:p/>
        </p:txBody>
      </p:sp>
      <p:sp>
        <p:nvSpPr>
          <p:cNvPr id="91" name="object 91"/>
          <p:cNvSpPr/>
          <p:nvPr/>
        </p:nvSpPr>
        <p:spPr>
          <a:xfrm>
            <a:off x="3455987" y="6740525"/>
            <a:ext cx="33655" cy="81280"/>
          </a:xfrm>
          <a:custGeom>
            <a:rect l="l" t="t" r="r" b="b"/>
            <a:pathLst>
              <a:path w="33654" h="81279">
                <a:moveTo>
                  <a:pt x="33337" y="80962"/>
                </a:moveTo>
                <a:lnTo>
                  <a:pt x="0" y="80962"/>
                </a:lnTo>
                <a:lnTo>
                  <a:pt x="0" y="0"/>
                </a:lnTo>
                <a:lnTo>
                  <a:pt x="33337" y="0"/>
                </a:lnTo>
                <a:lnTo>
                  <a:pt x="33337" y="80962"/>
                </a:lnTo>
                <a:close/>
              </a:path>
            </a:pathLst>
          </a:custGeom>
          <a:solidFill>
            <a:srgbClr val="DDDDDD">
              <a:alpha val="59999"/>
            </a:srgbClr>
          </a:solidFill>
        </p:spPr>
        <p:txBody>
          <a:bodyPr wrap="square" lIns="0" tIns="0" rIns="0" bIns="0" rtlCol="0"/>
          <a:lstStyle/>
          <a:p/>
        </p:txBody>
      </p:sp>
      <p:sp>
        <p:nvSpPr>
          <p:cNvPr id="92" name="object 92"/>
          <p:cNvSpPr/>
          <p:nvPr/>
        </p:nvSpPr>
        <p:spPr>
          <a:xfrm>
            <a:off x="4171950"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93" name="object 93"/>
          <p:cNvSpPr/>
          <p:nvPr/>
        </p:nvSpPr>
        <p:spPr>
          <a:xfrm>
            <a:off x="4171950"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94" name="object 94"/>
          <p:cNvSpPr/>
          <p:nvPr/>
        </p:nvSpPr>
        <p:spPr>
          <a:xfrm>
            <a:off x="4171950"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95" name="object 95"/>
          <p:cNvSpPr/>
          <p:nvPr/>
        </p:nvSpPr>
        <p:spPr>
          <a:xfrm>
            <a:off x="4171950"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96" name="object 96"/>
          <p:cNvSpPr/>
          <p:nvPr/>
        </p:nvSpPr>
        <p:spPr>
          <a:xfrm>
            <a:off x="4171950"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97" name="object 97"/>
          <p:cNvSpPr/>
          <p:nvPr/>
        </p:nvSpPr>
        <p:spPr>
          <a:xfrm>
            <a:off x="4171950"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98" name="object 98"/>
          <p:cNvSpPr/>
          <p:nvPr/>
        </p:nvSpPr>
        <p:spPr>
          <a:xfrm>
            <a:off x="4171950"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99" name="object 99"/>
          <p:cNvSpPr/>
          <p:nvPr/>
        </p:nvSpPr>
        <p:spPr>
          <a:xfrm>
            <a:off x="417195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00" name="object 100"/>
          <p:cNvSpPr/>
          <p:nvPr/>
        </p:nvSpPr>
        <p:spPr>
          <a:xfrm>
            <a:off x="417195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01" name="object 101"/>
          <p:cNvSpPr/>
          <p:nvPr/>
        </p:nvSpPr>
        <p:spPr>
          <a:xfrm>
            <a:off x="417195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2" name="object 102"/>
          <p:cNvSpPr/>
          <p:nvPr/>
        </p:nvSpPr>
        <p:spPr>
          <a:xfrm>
            <a:off x="417195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3" name="object 103"/>
          <p:cNvSpPr/>
          <p:nvPr/>
        </p:nvSpPr>
        <p:spPr>
          <a:xfrm>
            <a:off x="417195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04" name="object 104"/>
          <p:cNvSpPr/>
          <p:nvPr/>
        </p:nvSpPr>
        <p:spPr>
          <a:xfrm>
            <a:off x="417195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05" name="object 105"/>
          <p:cNvSpPr/>
          <p:nvPr/>
        </p:nvSpPr>
        <p:spPr>
          <a:xfrm>
            <a:off x="417195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6" name="object 106"/>
          <p:cNvSpPr/>
          <p:nvPr/>
        </p:nvSpPr>
        <p:spPr>
          <a:xfrm>
            <a:off x="417195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7" name="object 107"/>
          <p:cNvSpPr/>
          <p:nvPr/>
        </p:nvSpPr>
        <p:spPr>
          <a:xfrm>
            <a:off x="417195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8" name="object 108"/>
          <p:cNvSpPr/>
          <p:nvPr/>
        </p:nvSpPr>
        <p:spPr>
          <a:xfrm>
            <a:off x="417195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09" name="object 109"/>
          <p:cNvSpPr/>
          <p:nvPr/>
        </p:nvSpPr>
        <p:spPr>
          <a:xfrm>
            <a:off x="417195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0" name="object 110"/>
          <p:cNvSpPr/>
          <p:nvPr/>
        </p:nvSpPr>
        <p:spPr>
          <a:xfrm>
            <a:off x="417195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1" name="object 111"/>
          <p:cNvSpPr/>
          <p:nvPr/>
        </p:nvSpPr>
        <p:spPr>
          <a:xfrm>
            <a:off x="417195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12" name="object 112"/>
          <p:cNvSpPr/>
          <p:nvPr/>
        </p:nvSpPr>
        <p:spPr>
          <a:xfrm>
            <a:off x="4878387"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3" name="object 113"/>
          <p:cNvSpPr/>
          <p:nvPr/>
        </p:nvSpPr>
        <p:spPr>
          <a:xfrm>
            <a:off x="4878387"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14" name="object 114"/>
          <p:cNvSpPr/>
          <p:nvPr/>
        </p:nvSpPr>
        <p:spPr>
          <a:xfrm>
            <a:off x="4878387"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15" name="object 115"/>
          <p:cNvSpPr/>
          <p:nvPr/>
        </p:nvSpPr>
        <p:spPr>
          <a:xfrm>
            <a:off x="4878387"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6" name="object 116"/>
          <p:cNvSpPr/>
          <p:nvPr/>
        </p:nvSpPr>
        <p:spPr>
          <a:xfrm>
            <a:off x="4878387"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7" name="object 117"/>
          <p:cNvSpPr/>
          <p:nvPr/>
        </p:nvSpPr>
        <p:spPr>
          <a:xfrm>
            <a:off x="4878387"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8" name="object 118"/>
          <p:cNvSpPr/>
          <p:nvPr/>
        </p:nvSpPr>
        <p:spPr>
          <a:xfrm>
            <a:off x="4878387"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19" name="object 119"/>
          <p:cNvSpPr/>
          <p:nvPr/>
        </p:nvSpPr>
        <p:spPr>
          <a:xfrm>
            <a:off x="4878387"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0" name="object 120"/>
          <p:cNvSpPr/>
          <p:nvPr/>
        </p:nvSpPr>
        <p:spPr>
          <a:xfrm>
            <a:off x="4878387"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1" name="object 121"/>
          <p:cNvSpPr/>
          <p:nvPr/>
        </p:nvSpPr>
        <p:spPr>
          <a:xfrm>
            <a:off x="4878387"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2" name="object 122"/>
          <p:cNvSpPr/>
          <p:nvPr/>
        </p:nvSpPr>
        <p:spPr>
          <a:xfrm>
            <a:off x="4878387"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3" name="object 123"/>
          <p:cNvSpPr/>
          <p:nvPr/>
        </p:nvSpPr>
        <p:spPr>
          <a:xfrm>
            <a:off x="4878387"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4" name="object 124"/>
          <p:cNvSpPr/>
          <p:nvPr/>
        </p:nvSpPr>
        <p:spPr>
          <a:xfrm>
            <a:off x="4878387"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25" name="object 125"/>
          <p:cNvSpPr/>
          <p:nvPr/>
        </p:nvSpPr>
        <p:spPr>
          <a:xfrm>
            <a:off x="4878387"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6" name="object 126"/>
          <p:cNvSpPr/>
          <p:nvPr/>
        </p:nvSpPr>
        <p:spPr>
          <a:xfrm>
            <a:off x="4878387"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7" name="object 127"/>
          <p:cNvSpPr/>
          <p:nvPr/>
        </p:nvSpPr>
        <p:spPr>
          <a:xfrm>
            <a:off x="4878387"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8" name="object 128"/>
          <p:cNvSpPr/>
          <p:nvPr/>
        </p:nvSpPr>
        <p:spPr>
          <a:xfrm>
            <a:off x="4878387"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29" name="object 129"/>
          <p:cNvSpPr/>
          <p:nvPr/>
        </p:nvSpPr>
        <p:spPr>
          <a:xfrm>
            <a:off x="4878387"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0" name="object 130"/>
          <p:cNvSpPr/>
          <p:nvPr/>
        </p:nvSpPr>
        <p:spPr>
          <a:xfrm>
            <a:off x="4878387"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1" name="object 131"/>
          <p:cNvSpPr/>
          <p:nvPr/>
        </p:nvSpPr>
        <p:spPr>
          <a:xfrm>
            <a:off x="4878387"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32" name="object 132"/>
          <p:cNvSpPr/>
          <p:nvPr/>
        </p:nvSpPr>
        <p:spPr>
          <a:xfrm>
            <a:off x="5584825"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3" name="object 133"/>
          <p:cNvSpPr/>
          <p:nvPr/>
        </p:nvSpPr>
        <p:spPr>
          <a:xfrm>
            <a:off x="5584825"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34" name="object 134"/>
          <p:cNvSpPr/>
          <p:nvPr/>
        </p:nvSpPr>
        <p:spPr>
          <a:xfrm>
            <a:off x="5584825"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35" name="object 135"/>
          <p:cNvSpPr/>
          <p:nvPr/>
        </p:nvSpPr>
        <p:spPr>
          <a:xfrm>
            <a:off x="5584825"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6" name="object 136"/>
          <p:cNvSpPr/>
          <p:nvPr/>
        </p:nvSpPr>
        <p:spPr>
          <a:xfrm>
            <a:off x="5584825"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7" name="object 137"/>
          <p:cNvSpPr/>
          <p:nvPr/>
        </p:nvSpPr>
        <p:spPr>
          <a:xfrm>
            <a:off x="5584825"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8" name="object 138"/>
          <p:cNvSpPr/>
          <p:nvPr/>
        </p:nvSpPr>
        <p:spPr>
          <a:xfrm>
            <a:off x="5584825"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39" name="object 139"/>
          <p:cNvSpPr/>
          <p:nvPr/>
        </p:nvSpPr>
        <p:spPr>
          <a:xfrm>
            <a:off x="5584825"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0" name="object 140"/>
          <p:cNvSpPr/>
          <p:nvPr/>
        </p:nvSpPr>
        <p:spPr>
          <a:xfrm>
            <a:off x="5584825"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1" name="object 141"/>
          <p:cNvSpPr/>
          <p:nvPr/>
        </p:nvSpPr>
        <p:spPr>
          <a:xfrm>
            <a:off x="5584825"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2" name="object 142"/>
          <p:cNvSpPr/>
          <p:nvPr/>
        </p:nvSpPr>
        <p:spPr>
          <a:xfrm>
            <a:off x="5584825"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3" name="object 143"/>
          <p:cNvSpPr/>
          <p:nvPr/>
        </p:nvSpPr>
        <p:spPr>
          <a:xfrm>
            <a:off x="5584825"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4" name="object 144"/>
          <p:cNvSpPr/>
          <p:nvPr/>
        </p:nvSpPr>
        <p:spPr>
          <a:xfrm>
            <a:off x="5584825"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45" name="object 145"/>
          <p:cNvSpPr/>
          <p:nvPr/>
        </p:nvSpPr>
        <p:spPr>
          <a:xfrm>
            <a:off x="5584825"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6" name="object 146"/>
          <p:cNvSpPr/>
          <p:nvPr/>
        </p:nvSpPr>
        <p:spPr>
          <a:xfrm>
            <a:off x="5584825"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7" name="object 147"/>
          <p:cNvSpPr/>
          <p:nvPr/>
        </p:nvSpPr>
        <p:spPr>
          <a:xfrm>
            <a:off x="5584825"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8" name="object 148"/>
          <p:cNvSpPr/>
          <p:nvPr/>
        </p:nvSpPr>
        <p:spPr>
          <a:xfrm>
            <a:off x="5584825"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49" name="object 149"/>
          <p:cNvSpPr/>
          <p:nvPr/>
        </p:nvSpPr>
        <p:spPr>
          <a:xfrm>
            <a:off x="5584825"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0" name="object 150"/>
          <p:cNvSpPr/>
          <p:nvPr/>
        </p:nvSpPr>
        <p:spPr>
          <a:xfrm>
            <a:off x="5584825"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1" name="object 151"/>
          <p:cNvSpPr/>
          <p:nvPr/>
        </p:nvSpPr>
        <p:spPr>
          <a:xfrm>
            <a:off x="5584825"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52" name="object 152"/>
          <p:cNvSpPr/>
          <p:nvPr/>
        </p:nvSpPr>
        <p:spPr>
          <a:xfrm>
            <a:off x="6299200" y="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3" name="object 153"/>
          <p:cNvSpPr/>
          <p:nvPr/>
        </p:nvSpPr>
        <p:spPr>
          <a:xfrm>
            <a:off x="6299200" y="320675"/>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54" name="object 154"/>
          <p:cNvSpPr/>
          <p:nvPr/>
        </p:nvSpPr>
        <p:spPr>
          <a:xfrm>
            <a:off x="6299200" y="642408"/>
            <a:ext cx="31750" cy="161290"/>
          </a:xfrm>
          <a:custGeom>
            <a:rect l="l" t="t" r="r" b="b"/>
            <a:pathLst>
              <a:path w="31750" h="161290">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55" name="object 155"/>
          <p:cNvSpPr/>
          <p:nvPr/>
        </p:nvSpPr>
        <p:spPr>
          <a:xfrm>
            <a:off x="6299200" y="96361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6" name="object 156"/>
          <p:cNvSpPr/>
          <p:nvPr/>
        </p:nvSpPr>
        <p:spPr>
          <a:xfrm>
            <a:off x="6299200" y="128428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7" name="object 157"/>
          <p:cNvSpPr/>
          <p:nvPr/>
        </p:nvSpPr>
        <p:spPr>
          <a:xfrm>
            <a:off x="6299200" y="1604962"/>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8" name="object 158"/>
          <p:cNvSpPr/>
          <p:nvPr/>
        </p:nvSpPr>
        <p:spPr>
          <a:xfrm>
            <a:off x="6299200" y="1925637"/>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59" name="object 159"/>
          <p:cNvSpPr/>
          <p:nvPr/>
        </p:nvSpPr>
        <p:spPr>
          <a:xfrm>
            <a:off x="629920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0" name="object 160"/>
          <p:cNvSpPr/>
          <p:nvPr/>
        </p:nvSpPr>
        <p:spPr>
          <a:xfrm>
            <a:off x="629920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1" name="object 161"/>
          <p:cNvSpPr/>
          <p:nvPr/>
        </p:nvSpPr>
        <p:spPr>
          <a:xfrm>
            <a:off x="629920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2" name="object 162"/>
          <p:cNvSpPr/>
          <p:nvPr/>
        </p:nvSpPr>
        <p:spPr>
          <a:xfrm>
            <a:off x="629920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3" name="object 163"/>
          <p:cNvSpPr/>
          <p:nvPr/>
        </p:nvSpPr>
        <p:spPr>
          <a:xfrm>
            <a:off x="629920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4" name="object 164"/>
          <p:cNvSpPr/>
          <p:nvPr/>
        </p:nvSpPr>
        <p:spPr>
          <a:xfrm>
            <a:off x="629920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65" name="object 165"/>
          <p:cNvSpPr/>
          <p:nvPr/>
        </p:nvSpPr>
        <p:spPr>
          <a:xfrm>
            <a:off x="629920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6" name="object 166"/>
          <p:cNvSpPr/>
          <p:nvPr/>
        </p:nvSpPr>
        <p:spPr>
          <a:xfrm>
            <a:off x="629920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7" name="object 167"/>
          <p:cNvSpPr/>
          <p:nvPr/>
        </p:nvSpPr>
        <p:spPr>
          <a:xfrm>
            <a:off x="629920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8" name="object 168"/>
          <p:cNvSpPr/>
          <p:nvPr/>
        </p:nvSpPr>
        <p:spPr>
          <a:xfrm>
            <a:off x="629920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69" name="object 169"/>
          <p:cNvSpPr/>
          <p:nvPr/>
        </p:nvSpPr>
        <p:spPr>
          <a:xfrm>
            <a:off x="629920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0" name="object 170"/>
          <p:cNvSpPr/>
          <p:nvPr/>
        </p:nvSpPr>
        <p:spPr>
          <a:xfrm>
            <a:off x="629920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1" name="object 171"/>
          <p:cNvSpPr/>
          <p:nvPr/>
        </p:nvSpPr>
        <p:spPr>
          <a:xfrm>
            <a:off x="629920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72" name="object 172"/>
          <p:cNvSpPr/>
          <p:nvPr/>
        </p:nvSpPr>
        <p:spPr>
          <a:xfrm>
            <a:off x="7005637"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3" name="object 173"/>
          <p:cNvSpPr/>
          <p:nvPr/>
        </p:nvSpPr>
        <p:spPr>
          <a:xfrm>
            <a:off x="7005637"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4" name="object 174"/>
          <p:cNvSpPr/>
          <p:nvPr/>
        </p:nvSpPr>
        <p:spPr>
          <a:xfrm>
            <a:off x="7005637"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5" name="object 175"/>
          <p:cNvSpPr/>
          <p:nvPr/>
        </p:nvSpPr>
        <p:spPr>
          <a:xfrm>
            <a:off x="7005637"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6" name="object 176"/>
          <p:cNvSpPr/>
          <p:nvPr/>
        </p:nvSpPr>
        <p:spPr>
          <a:xfrm>
            <a:off x="7005637"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7" name="object 177"/>
          <p:cNvSpPr/>
          <p:nvPr/>
        </p:nvSpPr>
        <p:spPr>
          <a:xfrm>
            <a:off x="7005637"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78" name="object 178"/>
          <p:cNvSpPr/>
          <p:nvPr/>
        </p:nvSpPr>
        <p:spPr>
          <a:xfrm>
            <a:off x="7005637"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79" name="object 179"/>
          <p:cNvSpPr/>
          <p:nvPr/>
        </p:nvSpPr>
        <p:spPr>
          <a:xfrm>
            <a:off x="7005637"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0" name="object 180"/>
          <p:cNvSpPr/>
          <p:nvPr/>
        </p:nvSpPr>
        <p:spPr>
          <a:xfrm>
            <a:off x="7005637"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1" name="object 181"/>
          <p:cNvSpPr/>
          <p:nvPr/>
        </p:nvSpPr>
        <p:spPr>
          <a:xfrm>
            <a:off x="7005637"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2" name="object 182"/>
          <p:cNvSpPr/>
          <p:nvPr/>
        </p:nvSpPr>
        <p:spPr>
          <a:xfrm>
            <a:off x="7005637"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3" name="object 183"/>
          <p:cNvSpPr/>
          <p:nvPr/>
        </p:nvSpPr>
        <p:spPr>
          <a:xfrm>
            <a:off x="7005637"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4" name="object 184"/>
          <p:cNvSpPr/>
          <p:nvPr/>
        </p:nvSpPr>
        <p:spPr>
          <a:xfrm>
            <a:off x="7005637"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85" name="object 185"/>
          <p:cNvSpPr/>
          <p:nvPr/>
        </p:nvSpPr>
        <p:spPr>
          <a:xfrm>
            <a:off x="7712075"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6" name="object 186"/>
          <p:cNvSpPr/>
          <p:nvPr/>
        </p:nvSpPr>
        <p:spPr>
          <a:xfrm>
            <a:off x="7712075"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87" name="object 187"/>
          <p:cNvSpPr/>
          <p:nvPr/>
        </p:nvSpPr>
        <p:spPr>
          <a:xfrm>
            <a:off x="7712075"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8" name="object 188"/>
          <p:cNvSpPr/>
          <p:nvPr/>
        </p:nvSpPr>
        <p:spPr>
          <a:xfrm>
            <a:off x="7712075"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89" name="object 189"/>
          <p:cNvSpPr/>
          <p:nvPr/>
        </p:nvSpPr>
        <p:spPr>
          <a:xfrm>
            <a:off x="7712075"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90" name="object 190"/>
          <p:cNvSpPr/>
          <p:nvPr/>
        </p:nvSpPr>
        <p:spPr>
          <a:xfrm>
            <a:off x="7712075"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91" name="object 191"/>
          <p:cNvSpPr/>
          <p:nvPr/>
        </p:nvSpPr>
        <p:spPr>
          <a:xfrm>
            <a:off x="7712075"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2" name="object 192"/>
          <p:cNvSpPr/>
          <p:nvPr/>
        </p:nvSpPr>
        <p:spPr>
          <a:xfrm>
            <a:off x="7712075"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3" name="object 193"/>
          <p:cNvSpPr/>
          <p:nvPr/>
        </p:nvSpPr>
        <p:spPr>
          <a:xfrm>
            <a:off x="7712075"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4" name="object 194"/>
          <p:cNvSpPr/>
          <p:nvPr/>
        </p:nvSpPr>
        <p:spPr>
          <a:xfrm>
            <a:off x="7712075"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5" name="object 195"/>
          <p:cNvSpPr/>
          <p:nvPr/>
        </p:nvSpPr>
        <p:spPr>
          <a:xfrm>
            <a:off x="7712075"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6" name="object 196"/>
          <p:cNvSpPr/>
          <p:nvPr/>
        </p:nvSpPr>
        <p:spPr>
          <a:xfrm>
            <a:off x="7712075"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197" name="object 197"/>
          <p:cNvSpPr/>
          <p:nvPr/>
        </p:nvSpPr>
        <p:spPr>
          <a:xfrm>
            <a:off x="7712075"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sp>
        <p:nvSpPr>
          <p:cNvPr id="198" name="object 198"/>
          <p:cNvSpPr/>
          <p:nvPr/>
        </p:nvSpPr>
        <p:spPr>
          <a:xfrm>
            <a:off x="8426450" y="2246312"/>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199" name="object 199"/>
          <p:cNvSpPr/>
          <p:nvPr/>
        </p:nvSpPr>
        <p:spPr>
          <a:xfrm>
            <a:off x="8426450" y="2568046"/>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0" name="object 200"/>
          <p:cNvSpPr/>
          <p:nvPr/>
        </p:nvSpPr>
        <p:spPr>
          <a:xfrm>
            <a:off x="8426450" y="2889250"/>
            <a:ext cx="31750" cy="160655"/>
          </a:xfrm>
          <a:custGeom>
            <a:rect l="l" t="t" r="r" b="b"/>
            <a:pathLst>
              <a:path w="31750" h="160655">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1" name="object 201"/>
          <p:cNvSpPr/>
          <p:nvPr/>
        </p:nvSpPr>
        <p:spPr>
          <a:xfrm>
            <a:off x="8426450" y="32099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2" name="object 202"/>
          <p:cNvSpPr/>
          <p:nvPr/>
        </p:nvSpPr>
        <p:spPr>
          <a:xfrm>
            <a:off x="8426450" y="3530600"/>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3" name="object 203"/>
          <p:cNvSpPr/>
          <p:nvPr/>
        </p:nvSpPr>
        <p:spPr>
          <a:xfrm>
            <a:off x="8426450" y="3852333"/>
            <a:ext cx="31750" cy="161290"/>
          </a:xfrm>
          <a:custGeom>
            <a:rect l="l" t="t" r="r" b="b"/>
            <a:pathLst>
              <a:path w="31750" h="161289">
                <a:moveTo>
                  <a:pt x="31750" y="160866"/>
                </a:moveTo>
                <a:lnTo>
                  <a:pt x="0" y="160866"/>
                </a:lnTo>
                <a:lnTo>
                  <a:pt x="0" y="0"/>
                </a:lnTo>
                <a:lnTo>
                  <a:pt x="31750" y="0"/>
                </a:lnTo>
                <a:lnTo>
                  <a:pt x="31750" y="160866"/>
                </a:lnTo>
                <a:close/>
              </a:path>
            </a:pathLst>
          </a:custGeom>
          <a:solidFill>
            <a:srgbClr val="DDDDDD">
              <a:alpha val="59999"/>
            </a:srgbClr>
          </a:solidFill>
        </p:spPr>
        <p:txBody>
          <a:bodyPr wrap="square" lIns="0" tIns="0" rIns="0" bIns="0" rtlCol="0"/>
          <a:lstStyle/>
          <a:p/>
        </p:txBody>
      </p:sp>
      <p:sp>
        <p:nvSpPr>
          <p:cNvPr id="204" name="object 204"/>
          <p:cNvSpPr/>
          <p:nvPr/>
        </p:nvSpPr>
        <p:spPr>
          <a:xfrm>
            <a:off x="8426450" y="4173537"/>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5" name="object 205"/>
          <p:cNvSpPr/>
          <p:nvPr/>
        </p:nvSpPr>
        <p:spPr>
          <a:xfrm>
            <a:off x="8426450" y="4494212"/>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6" name="object 206"/>
          <p:cNvSpPr/>
          <p:nvPr/>
        </p:nvSpPr>
        <p:spPr>
          <a:xfrm>
            <a:off x="8426450" y="4814888"/>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07" name="object 207"/>
          <p:cNvSpPr/>
          <p:nvPr/>
        </p:nvSpPr>
        <p:spPr>
          <a:xfrm>
            <a:off x="8426450" y="5135563"/>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pic>
        <p:nvPicPr>
          <p:cNvPr id="208" name="object 208"/>
          <p:cNvPicPr/>
          <p:nvPr/>
        </p:nvPicPr>
        <p:blipFill>
          <a:blip r:embed="rId2"/>
          <a:stretch>
            <a:fillRect/>
          </a:stretch>
        </p:blipFill>
        <p:spPr>
          <a:xfrm>
            <a:off x="1089298" y="3447414"/>
            <a:ext cx="492819" cy="565786"/>
          </a:xfrm>
          <a:prstGeom prst="rect">
            <a:avLst/>
          </a:prstGeom>
        </p:spPr>
      </p:pic>
      <p:sp>
        <p:nvSpPr>
          <p:cNvPr id="209" name="object 209"/>
          <p:cNvSpPr/>
          <p:nvPr/>
        </p:nvSpPr>
        <p:spPr>
          <a:xfrm>
            <a:off x="8426450" y="545782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0" name="object 210"/>
          <p:cNvSpPr/>
          <p:nvPr/>
        </p:nvSpPr>
        <p:spPr>
          <a:xfrm>
            <a:off x="8426450" y="6099175"/>
            <a:ext cx="31750" cy="160655"/>
          </a:xfrm>
          <a:custGeom>
            <a:rect l="l" t="t" r="r" b="b"/>
            <a:pathLst>
              <a:path w="31750" h="160654">
                <a:moveTo>
                  <a:pt x="31750" y="160337"/>
                </a:moveTo>
                <a:lnTo>
                  <a:pt x="0" y="160337"/>
                </a:lnTo>
                <a:lnTo>
                  <a:pt x="0" y="0"/>
                </a:lnTo>
                <a:lnTo>
                  <a:pt x="31750" y="0"/>
                </a:lnTo>
                <a:lnTo>
                  <a:pt x="31750" y="160337"/>
                </a:lnTo>
                <a:close/>
              </a:path>
            </a:pathLst>
          </a:custGeom>
          <a:solidFill>
            <a:srgbClr val="DDDDDD">
              <a:alpha val="59999"/>
            </a:srgbClr>
          </a:solidFill>
        </p:spPr>
        <p:txBody>
          <a:bodyPr wrap="square" lIns="0" tIns="0" rIns="0" bIns="0" rtlCol="0"/>
          <a:lstStyle/>
          <a:p/>
        </p:txBody>
      </p:sp>
      <p:sp>
        <p:nvSpPr>
          <p:cNvPr id="211" name="object 211"/>
          <p:cNvSpPr/>
          <p:nvPr/>
        </p:nvSpPr>
        <p:spPr>
          <a:xfrm>
            <a:off x="8426450" y="6740525"/>
            <a:ext cx="31750" cy="81280"/>
          </a:xfrm>
          <a:custGeom>
            <a:rect l="l" t="t" r="r" b="b"/>
            <a:pathLst>
              <a:path w="31750" h="81279">
                <a:moveTo>
                  <a:pt x="31750" y="80962"/>
                </a:moveTo>
                <a:lnTo>
                  <a:pt x="0" y="80962"/>
                </a:lnTo>
                <a:lnTo>
                  <a:pt x="0" y="0"/>
                </a:lnTo>
                <a:lnTo>
                  <a:pt x="31750" y="0"/>
                </a:lnTo>
                <a:lnTo>
                  <a:pt x="31750" y="80962"/>
                </a:lnTo>
                <a:close/>
              </a:path>
            </a:pathLst>
          </a:custGeom>
          <a:solidFill>
            <a:srgbClr val="DDDDDD">
              <a:alpha val="59999"/>
            </a:srgbClr>
          </a:solidFill>
        </p:spPr>
        <p:txBody>
          <a:bodyPr wrap="square" lIns="0" tIns="0" rIns="0" bIns="0" rtlCol="0"/>
          <a:lstStyle/>
          <a:p/>
        </p:txBody>
      </p:sp>
      <p:pic>
        <p:nvPicPr>
          <p:cNvPr id="212" name="object 212"/>
          <p:cNvPicPr/>
          <p:nvPr/>
        </p:nvPicPr>
        <p:blipFill>
          <a:blip r:embed="rId3"/>
          <a:stretch>
            <a:fillRect/>
          </a:stretch>
        </p:blipFill>
        <p:spPr>
          <a:xfrm>
            <a:off x="1089298" y="4494212"/>
            <a:ext cx="492819" cy="517808"/>
          </a:xfrm>
          <a:prstGeom prst="rect">
            <a:avLst/>
          </a:prstGeom>
        </p:spPr>
      </p:pic>
      <p:pic>
        <p:nvPicPr>
          <p:cNvPr id="213" name="object 213"/>
          <p:cNvPicPr/>
          <p:nvPr/>
        </p:nvPicPr>
        <p:blipFill>
          <a:blip r:embed="rId4"/>
          <a:stretch>
            <a:fillRect/>
          </a:stretch>
        </p:blipFill>
        <p:spPr>
          <a:xfrm>
            <a:off x="1089298" y="5457825"/>
            <a:ext cx="492819" cy="563846"/>
          </a:xfrm>
          <a:prstGeom prst="rect">
            <a:avLst/>
          </a:prstGeom>
        </p:spPr>
      </p:pic>
      <p:pic>
        <p:nvPicPr>
          <p:cNvPr id="214" name="object 214"/>
          <p:cNvPicPr/>
          <p:nvPr/>
        </p:nvPicPr>
        <p:blipFill>
          <a:blip r:embed="rId5"/>
          <a:stretch>
            <a:fillRect/>
          </a:stretch>
        </p:blipFill>
        <p:spPr>
          <a:xfrm>
            <a:off x="403498" y="3852333"/>
            <a:ext cx="492819" cy="569137"/>
          </a:xfrm>
          <a:prstGeom prst="rect">
            <a:avLst/>
          </a:prstGeom>
        </p:spPr>
      </p:pic>
      <p:pic>
        <p:nvPicPr>
          <p:cNvPr id="215" name="object 215"/>
          <p:cNvPicPr/>
          <p:nvPr/>
        </p:nvPicPr>
        <p:blipFill>
          <a:blip r:embed="rId6"/>
          <a:stretch>
            <a:fillRect/>
          </a:stretch>
        </p:blipFill>
        <p:spPr>
          <a:xfrm>
            <a:off x="403498" y="5073014"/>
            <a:ext cx="492819" cy="545147"/>
          </a:xfrm>
          <a:prstGeom prst="rect">
            <a:avLst/>
          </a:prstGeom>
        </p:spPr>
      </p:pic>
      <p:pic>
        <p:nvPicPr>
          <p:cNvPr id="216" name="object 216"/>
          <p:cNvPicPr/>
          <p:nvPr/>
        </p:nvPicPr>
        <p:blipFill>
          <a:blip r:embed="rId7"/>
          <a:stretch>
            <a:fillRect/>
          </a:stretch>
        </p:blipFill>
        <p:spPr>
          <a:xfrm>
            <a:off x="403498" y="6099175"/>
            <a:ext cx="492819" cy="481295"/>
          </a:xfrm>
          <a:prstGeom prst="rect">
            <a:avLst/>
          </a:prstGeom>
        </p:spPr>
      </p:pic>
      <p:graphicFrame>
        <p:nvGraphicFramePr>
          <p:cNvPr id="217" name="object 217"/>
          <p:cNvGraphicFramePr>
            <a:graphicFrameLocks noGrp="1"/>
          </p:cNvGraphicFramePr>
          <p:nvPr/>
        </p:nvGraphicFramePr>
        <p:xfrm>
          <a:off x="257175" y="2281238"/>
          <a:ext cx="8521700" cy="4297045"/>
        </p:xfrm>
        <a:graphic>
          <a:graphicData uri="http://schemas.openxmlformats.org/drawingml/2006/table">
            <a:tbl>
              <a:tblPr firstRow="1" bandRow="1">
                <a:tableStyleId>{2D5ABB26-0587-4C30-8999-92F81FD0307C}</a:tableStyleId>
              </a:tblPr>
              <a:tblGrid>
                <a:gridCol w="1088390"/>
                <a:gridCol w="714374"/>
                <a:gridCol w="559435"/>
                <a:gridCol w="146685"/>
                <a:gridCol w="706119"/>
                <a:gridCol w="686434"/>
                <a:gridCol w="734695"/>
                <a:gridCol w="706120"/>
                <a:gridCol w="98425"/>
                <a:gridCol w="615950"/>
                <a:gridCol w="706119"/>
                <a:gridCol w="217170"/>
                <a:gridCol w="488950"/>
                <a:gridCol w="714375"/>
                <a:gridCol w="336550"/>
              </a:tblGrid>
              <a:tr h="593090">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摘要</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marL="261620">
                        <a:lnSpc>
                          <a:spcPct val="100000"/>
                        </a:lnSpc>
                        <a:spcBef>
                          <a:spcPts val="1200"/>
                        </a:spcBef>
                      </a:pPr>
                      <a:r>
                        <a:rPr sz="2000" b="1" spc="-15">
                          <a:solidFill>
                            <a:srgbClr val="002392"/>
                          </a:solidFill>
                          <a:latin typeface="Microsoft JhengHei"/>
                          <a:cs typeface="Microsoft JhengHei"/>
                        </a:rPr>
                        <a:t>直接材料</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marL="261620">
                        <a:lnSpc>
                          <a:spcPct val="100000"/>
                        </a:lnSpc>
                        <a:spcBef>
                          <a:spcPts val="1200"/>
                        </a:spcBef>
                      </a:pPr>
                      <a:r>
                        <a:rPr sz="2000" b="1" spc="-15">
                          <a:solidFill>
                            <a:srgbClr val="002392"/>
                          </a:solidFill>
                          <a:latin typeface="Microsoft JhengHei"/>
                          <a:cs typeface="Microsoft JhengHei"/>
                        </a:rPr>
                        <a:t>直接人工</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marL="261620">
                        <a:lnSpc>
                          <a:spcPct val="100000"/>
                        </a:lnSpc>
                        <a:spcBef>
                          <a:spcPts val="1200"/>
                        </a:spcBef>
                      </a:pPr>
                      <a:r>
                        <a:rPr sz="2000" b="1" spc="-15">
                          <a:solidFill>
                            <a:srgbClr val="002392"/>
                          </a:solidFill>
                          <a:latin typeface="Microsoft JhengHei"/>
                          <a:cs typeface="Microsoft JhengHei"/>
                        </a:rPr>
                        <a:t>制造费用</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合计</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608965">
                <a:tc gridSpan="3">
                  <a:txBody>
                    <a:bodyPr vert="horz" wrap="square"/>
                    <a:lstStyle/>
                    <a:p>
                      <a:pPr marL="192405">
                        <a:lnSpc>
                          <a:spcPct val="100000"/>
                        </a:lnSpc>
                        <a:spcBef>
                          <a:spcPts val="1260"/>
                        </a:spcBef>
                      </a:pPr>
                      <a:r>
                        <a:rPr sz="2000" b="1" spc="-10">
                          <a:solidFill>
                            <a:srgbClr val="002392"/>
                          </a:solidFill>
                          <a:latin typeface="Microsoft JhengHei"/>
                          <a:cs typeface="Microsoft JhengHei"/>
                        </a:rPr>
                        <a:t>月初在产品成本</a:t>
                      </a:r>
                      <a:endParaRPr sz="2000">
                        <a:latin typeface="Microsoft JhengHei"/>
                        <a:cs typeface="Microsoft JhengHei"/>
                      </a:endParaRPr>
                    </a:p>
                  </a:txBody>
                  <a:tcPr marL="0" marR="0" marT="16002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60"/>
                        </a:spcBef>
                      </a:pPr>
                      <a:r>
                        <a:rPr sz="2000" b="1" spc="-20">
                          <a:solidFill>
                            <a:srgbClr val="002392"/>
                          </a:solidFill>
                          <a:latin typeface="Microsoft JhengHei"/>
                          <a:cs typeface="Microsoft JhengHei"/>
                        </a:rPr>
                        <a:t>1000</a:t>
                      </a:r>
                      <a:endParaRPr sz="2000">
                        <a:latin typeface="Microsoft JhengHei"/>
                        <a:cs typeface="Microsoft JhengHei"/>
                      </a:endParaRPr>
                    </a:p>
                  </a:txBody>
                  <a:tcPr marL="0" marR="0" marT="16002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nSpc>
                          <a:spcPct val="100000"/>
                        </a:lnSpc>
                      </a:pPr>
                      <a:endParaRPr sz="2200">
                        <a:latin typeface="Times New Roman"/>
                        <a:cs typeface="Times New Roman"/>
                      </a:endParaRPr>
                    </a:p>
                  </a:txBody>
                  <a:tcPr marL="0" marR="0" marT="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nSpc>
                          <a:spcPct val="100000"/>
                        </a:lnSpc>
                      </a:pPr>
                      <a:endParaRPr sz="2200">
                        <a:latin typeface="Times New Roman"/>
                        <a:cs typeface="Times New Roman"/>
                      </a:endParaRPr>
                    </a:p>
                  </a:txBody>
                  <a:tcPr marL="0" marR="0" marT="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60"/>
                        </a:spcBef>
                      </a:pPr>
                      <a:r>
                        <a:rPr sz="2000" b="1" spc="-20">
                          <a:solidFill>
                            <a:srgbClr val="002392"/>
                          </a:solidFill>
                          <a:latin typeface="Microsoft JhengHei"/>
                          <a:cs typeface="Microsoft JhengHei"/>
                        </a:rPr>
                        <a:t>1000</a:t>
                      </a:r>
                      <a:endParaRPr sz="2000">
                        <a:latin typeface="Microsoft JhengHei"/>
                        <a:cs typeface="Microsoft JhengHei"/>
                      </a:endParaRPr>
                    </a:p>
                  </a:txBody>
                  <a:tcPr marL="0" marR="0" marT="16002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593725">
                <a:tc gridSpan="3">
                  <a:txBody>
                    <a:bodyPr vert="horz" wrap="square"/>
                    <a:lstStyle/>
                    <a:p>
                      <a:pPr marL="192405">
                        <a:lnSpc>
                          <a:spcPct val="100000"/>
                        </a:lnSpc>
                        <a:spcBef>
                          <a:spcPts val="1200"/>
                        </a:spcBef>
                      </a:pPr>
                      <a:r>
                        <a:rPr sz="2000" b="1" spc="-10">
                          <a:solidFill>
                            <a:srgbClr val="002392"/>
                          </a:solidFill>
                          <a:latin typeface="Microsoft JhengHei"/>
                          <a:cs typeface="Microsoft JhengHei"/>
                        </a:rPr>
                        <a:t>本月生产费用</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5000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1200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800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7000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593725">
                <a:tc gridSpan="3">
                  <a:txBody>
                    <a:bodyPr vert="horz" wrap="square"/>
                    <a:lstStyle/>
                    <a:p>
                      <a:pPr marL="192405">
                        <a:lnSpc>
                          <a:spcPct val="100000"/>
                        </a:lnSpc>
                        <a:spcBef>
                          <a:spcPts val="1200"/>
                        </a:spcBef>
                      </a:pPr>
                      <a:r>
                        <a:rPr sz="2000" b="1" spc="-10">
                          <a:solidFill>
                            <a:srgbClr val="002392"/>
                          </a:solidFill>
                          <a:latin typeface="Microsoft JhengHei"/>
                          <a:cs typeface="Microsoft JhengHei"/>
                        </a:rPr>
                        <a:t>生产费用合计</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6000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1200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800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8000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593725">
                <a:tc gridSpan="3">
                  <a:txBody>
                    <a:bodyPr vert="horz" wrap="square"/>
                    <a:lstStyle/>
                    <a:p>
                      <a:pPr marL="192405">
                        <a:lnSpc>
                          <a:spcPct val="100000"/>
                        </a:lnSpc>
                        <a:spcBef>
                          <a:spcPts val="1200"/>
                        </a:spcBef>
                      </a:pPr>
                      <a:r>
                        <a:rPr sz="2000" b="1" spc="-10">
                          <a:solidFill>
                            <a:srgbClr val="002392"/>
                          </a:solidFill>
                          <a:latin typeface="Microsoft JhengHei"/>
                          <a:cs typeface="Microsoft JhengHei"/>
                        </a:rPr>
                        <a:t>完工产品成本</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4800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1200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800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0">
                          <a:solidFill>
                            <a:srgbClr val="002392"/>
                          </a:solidFill>
                          <a:latin typeface="Microsoft JhengHei"/>
                          <a:cs typeface="Microsoft JhengHei"/>
                        </a:rPr>
                        <a:t>6800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593725">
                <a:tc gridSpan="3">
                  <a:txBody>
                    <a:bodyPr vert="horz" wrap="square"/>
                    <a:lstStyle/>
                    <a:p>
                      <a:pPr marL="192405">
                        <a:lnSpc>
                          <a:spcPct val="100000"/>
                        </a:lnSpc>
                        <a:spcBef>
                          <a:spcPts val="1200"/>
                        </a:spcBef>
                      </a:pPr>
                      <a:r>
                        <a:rPr sz="2000" b="1" spc="-10">
                          <a:solidFill>
                            <a:srgbClr val="002392"/>
                          </a:solidFill>
                          <a:latin typeface="Microsoft JhengHei"/>
                          <a:cs typeface="Microsoft JhengHei"/>
                        </a:rPr>
                        <a:t>完工单位成本</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60</a:t>
                      </a:r>
                      <a:endParaRPr sz="2000">
                        <a:latin typeface="Microsoft JhengHei"/>
                        <a:cs typeface="Microsoft JhengHei"/>
                      </a:endParaRPr>
                    </a:p>
                  </a:txBody>
                  <a:tcPr marL="0" marR="0" marT="152400" marB="0">
                    <a:lnL w="3175">
                      <a:solidFill>
                        <a:srgbClr val="A0A0A0"/>
                      </a:solidFill>
                      <a:prstDash val="solid"/>
                    </a:lnL>
                    <a:lnR w="3175">
                      <a:solidFill>
                        <a:srgbClr val="DDDDDD"/>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15</a:t>
                      </a:r>
                      <a:endParaRPr sz="2000">
                        <a:latin typeface="Microsoft JhengHei"/>
                        <a:cs typeface="Microsoft JhengHei"/>
                      </a:endParaRPr>
                    </a:p>
                  </a:txBody>
                  <a:tcPr marL="0" marR="0" marT="152400" marB="0">
                    <a:lnL w="3175">
                      <a:solidFill>
                        <a:srgbClr val="DDDDDD"/>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10</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00"/>
                        </a:spcBef>
                      </a:pPr>
                      <a:r>
                        <a:rPr sz="2000" b="1" spc="-25">
                          <a:solidFill>
                            <a:srgbClr val="002392"/>
                          </a:solidFill>
                          <a:latin typeface="Microsoft JhengHei"/>
                          <a:cs typeface="Microsoft JhengHei"/>
                        </a:rPr>
                        <a:t>85</a:t>
                      </a:r>
                      <a:endParaRPr sz="2000">
                        <a:latin typeface="Microsoft JhengHei"/>
                        <a:cs typeface="Microsoft JhengHei"/>
                      </a:endParaRPr>
                    </a:p>
                  </a:txBody>
                  <a:tcPr marL="0" marR="0" marT="15240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608965">
                <a:tc gridSpan="3">
                  <a:txBody>
                    <a:bodyPr vert="horz" wrap="square"/>
                    <a:lstStyle/>
                    <a:p>
                      <a:pPr marL="192405">
                        <a:lnSpc>
                          <a:spcPct val="100000"/>
                        </a:lnSpc>
                        <a:spcBef>
                          <a:spcPts val="1260"/>
                        </a:spcBef>
                      </a:pPr>
                      <a:r>
                        <a:rPr sz="2000" b="1" spc="-10">
                          <a:solidFill>
                            <a:srgbClr val="002392"/>
                          </a:solidFill>
                          <a:latin typeface="Microsoft JhengHei"/>
                          <a:cs typeface="Microsoft JhengHei"/>
                        </a:rPr>
                        <a:t>月末在产品成本</a:t>
                      </a:r>
                      <a:endParaRPr sz="2000">
                        <a:latin typeface="Microsoft JhengHei"/>
                        <a:cs typeface="Microsoft JhengHei"/>
                      </a:endParaRPr>
                    </a:p>
                  </a:txBody>
                  <a:tcPr marL="0" marR="0" marT="16002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60"/>
                        </a:spcBef>
                      </a:pPr>
                      <a:r>
                        <a:rPr sz="2000" b="1" spc="-20">
                          <a:solidFill>
                            <a:srgbClr val="002392"/>
                          </a:solidFill>
                          <a:latin typeface="Microsoft JhengHei"/>
                          <a:cs typeface="Microsoft JhengHei"/>
                        </a:rPr>
                        <a:t>1200</a:t>
                      </a:r>
                      <a:endParaRPr sz="2000">
                        <a:latin typeface="Microsoft JhengHei"/>
                        <a:cs typeface="Microsoft JhengHei"/>
                      </a:endParaRPr>
                    </a:p>
                  </a:txBody>
                  <a:tcPr marL="0" marR="0" marT="160020" marB="0">
                    <a:lnL w="3175">
                      <a:solidFill>
                        <a:srgbClr val="A0A0A0"/>
                      </a:solidFill>
                      <a:prstDash val="solid"/>
                    </a:lnL>
                    <a:lnR w="3175">
                      <a:solidFill>
                        <a:srgbClr val="DDDDDD"/>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nSpc>
                          <a:spcPct val="100000"/>
                        </a:lnSpc>
                      </a:pPr>
                      <a:endParaRPr sz="2200">
                        <a:latin typeface="Times New Roman"/>
                        <a:cs typeface="Times New Roman"/>
                      </a:endParaRPr>
                    </a:p>
                  </a:txBody>
                  <a:tcPr marL="0" marR="0" marT="0" marB="0">
                    <a:lnL w="3175">
                      <a:solidFill>
                        <a:srgbClr val="DDDDDD"/>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marL="422275">
                        <a:lnSpc>
                          <a:spcPct val="100000"/>
                        </a:lnSpc>
                        <a:spcBef>
                          <a:spcPts val="1285"/>
                        </a:spcBef>
                      </a:pPr>
                      <a:r>
                        <a:rPr sz="2800" b="1" spc="-25">
                          <a:solidFill>
                            <a:srgbClr val="002392"/>
                          </a:solidFill>
                          <a:latin typeface="Microsoft JhengHei"/>
                          <a:cs typeface="Microsoft JhengHei"/>
                        </a:rPr>
                        <a:t>返回</a:t>
                      </a:r>
                      <a:endParaRPr sz="2800">
                        <a:latin typeface="Microsoft JhengHei"/>
                        <a:cs typeface="Microsoft JhengHei"/>
                      </a:endParaRPr>
                    </a:p>
                  </a:txBody>
                  <a:tcPr marL="0" marR="0" marT="163195"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c gridSpan="3">
                  <a:txBody>
                    <a:bodyPr vert="horz" wrap="square"/>
                    <a:lstStyle/>
                    <a:p>
                      <a:pPr algn="ctr">
                        <a:lnSpc>
                          <a:spcPct val="100000"/>
                        </a:lnSpc>
                        <a:spcBef>
                          <a:spcPts val="1260"/>
                        </a:spcBef>
                      </a:pPr>
                      <a:r>
                        <a:rPr sz="2000" b="1" spc="-20">
                          <a:solidFill>
                            <a:srgbClr val="002392"/>
                          </a:solidFill>
                          <a:latin typeface="Microsoft JhengHei"/>
                          <a:cs typeface="Microsoft JhengHei"/>
                        </a:rPr>
                        <a:t>1200</a:t>
                      </a:r>
                      <a:endParaRPr sz="2000">
                        <a:latin typeface="Microsoft JhengHei"/>
                        <a:cs typeface="Microsoft JhengHei"/>
                      </a:endParaRPr>
                    </a:p>
                  </a:txBody>
                  <a:tcPr marL="0" marR="0" marT="160020" marB="0">
                    <a:lnL w="3175">
                      <a:solidFill>
                        <a:srgbClr val="A0A0A0"/>
                      </a:solidFill>
                      <a:prstDash val="solid"/>
                    </a:lnL>
                    <a:lnR w="3175">
                      <a:solidFill>
                        <a:srgbClr val="A0A0A0"/>
                      </a:solidFill>
                      <a:prstDash val="solid"/>
                    </a:lnR>
                    <a:lnT w="3175">
                      <a:solidFill>
                        <a:srgbClr val="A0A0A0"/>
                      </a:solidFill>
                      <a:prstDash val="solid"/>
                    </a:lnT>
                    <a:lnB w="3175">
                      <a:solidFill>
                        <a:srgbClr val="A0A0A0"/>
                      </a:solidFill>
                      <a:prstDash val="solid"/>
                    </a:lnB>
                  </a:tcPr>
                </a:tc>
                <a:tc hMerge="1">
                  <a:txBody>
                    <a:bodyPr vert="horz" wrap="square"/>
                    <a:lstStyle/>
                    <a:p/>
                  </a:txBody>
                  <a:tcPr marL="0" marR="0" marT="0" marB="0"/>
                </a:tc>
                <a:tc hMerge="1">
                  <a:txBody>
                    <a:bodyPr vert="horz" wrap="square"/>
                    <a:lstStyle/>
                    <a:p/>
                  </a:txBody>
                  <a:tcPr marL="0" marR="0" marT="0" marB="0"/>
                </a:tc>
              </a:tr>
              <a:tr h="111125">
                <a:tc>
                  <a:txBody>
                    <a:bodyPr vert="horz" wrap="square"/>
                    <a:lstStyle/>
                    <a:p>
                      <a:pPr>
                        <a:lnSpc>
                          <a:spcPct val="100000"/>
                        </a:lnSpc>
                      </a:pPr>
                      <a:endParaRPr sz="500">
                        <a:latin typeface="Times New Roman"/>
                        <a:cs typeface="Times New Roman"/>
                      </a:endParaRPr>
                    </a:p>
                  </a:txBody>
                  <a:tcPr marL="0" marR="0" marT="0" marB="0">
                    <a:lnR w="38100">
                      <a:solidFill>
                        <a:srgbClr val="DDDDDD"/>
                      </a:solidFill>
                      <a:prstDash val="solid"/>
                    </a:lnR>
                    <a:lnT w="3175">
                      <a:solidFill>
                        <a:srgbClr val="A0A0A0"/>
                      </a:solidFill>
                      <a:prstDash val="solid"/>
                    </a:lnT>
                  </a:tcPr>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gridSpan="2">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tcPr>
                </a:tc>
                <a:tc hMerge="1">
                  <a:txBody>
                    <a:bodyPr vert="horz" wrap="square"/>
                    <a:lstStyle/>
                    <a:p/>
                  </a:txBody>
                  <a:tcPr marL="0" marR="0" marT="0" marB="0"/>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gridSpan="2">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hMerge="1">
                  <a:txBody>
                    <a:bodyPr vert="horz" wrap="square"/>
                    <a:lstStyle/>
                    <a:p/>
                  </a:txBody>
                  <a:tcPr marL="0" marR="0" marT="0" marB="0"/>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gridSpan="2">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tcPr>
                </a:tc>
                <a:tc hMerge="1">
                  <a:txBody>
                    <a:bodyPr vert="horz" wrap="square"/>
                    <a:lstStyle/>
                    <a:p/>
                  </a:txBody>
                  <a:tcPr marL="0" marR="0" marT="0" marB="0"/>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R w="38100">
                      <a:solidFill>
                        <a:srgbClr val="DDDDDD"/>
                      </a:solidFill>
                      <a:prstDash val="solid"/>
                    </a:lnR>
                    <a:lnT w="3175">
                      <a:solidFill>
                        <a:srgbClr val="A0A0A0"/>
                      </a:solidFill>
                      <a:prstDash val="solid"/>
                    </a:lnT>
                  </a:tcPr>
                </a:tc>
                <a:tc>
                  <a:txBody>
                    <a:bodyPr vert="horz" wrap="square"/>
                    <a:lstStyle/>
                    <a:p>
                      <a:pPr>
                        <a:lnSpc>
                          <a:spcPct val="100000"/>
                        </a:lnSpc>
                      </a:pPr>
                      <a:endParaRPr sz="500">
                        <a:latin typeface="Times New Roman"/>
                        <a:cs typeface="Times New Roman"/>
                      </a:endParaRPr>
                    </a:p>
                  </a:txBody>
                  <a:tcPr marL="0" marR="0" marT="0" marB="0">
                    <a:lnL w="38100">
                      <a:solidFill>
                        <a:srgbClr val="DDDDDD"/>
                      </a:solidFill>
                      <a:prstDash val="solid"/>
                    </a:lnL>
                    <a:lnT w="3175">
                      <a:solidFill>
                        <a:srgbClr val="A0A0A0"/>
                      </a:solidFill>
                      <a:prstDash val="solid"/>
                    </a:lnT>
                  </a:tcPr>
                </a:tc>
              </a:tr>
            </a:tbl>
          </a:graphicData>
        </a:graphic>
      </p:graphicFrame>
      <p:pic>
        <p:nvPicPr>
          <p:cNvPr id="218" name="object 218"/>
          <p:cNvPicPr/>
          <p:nvPr/>
        </p:nvPicPr>
        <p:blipFill>
          <a:blip r:embed="rId8"/>
          <a:stretch>
            <a:fillRect/>
          </a:stretch>
        </p:blipFill>
        <p:spPr>
          <a:xfrm>
            <a:off x="7005637" y="-2161"/>
            <a:ext cx="2139750" cy="2088137"/>
          </a:xfrm>
          <a:prstGeom prst="rect">
            <a:avLst/>
          </a:prstGeom>
        </p:spPr>
      </p:pic>
      <p:sp>
        <p:nvSpPr>
          <p:cNvPr id="219" name="object 219"/>
          <p:cNvSpPr txBox="1">
            <a:spLocks noGrp="1"/>
          </p:cNvSpPr>
          <p:nvPr>
            <p:ph type="title"/>
          </p:nvPr>
        </p:nvSpPr>
        <p:spPr>
          <a:xfrm>
            <a:off x="383540" y="470852"/>
            <a:ext cx="5181600" cy="452120"/>
          </a:xfrm>
          <a:prstGeom prst="rect">
            <a:avLst/>
          </a:prstGeom>
        </p:spPr>
        <p:txBody>
          <a:bodyPr vert="horz" wrap="square" lIns="0" tIns="12700" rIns="0" bIns="0" rtlCol="0">
            <a:spAutoFit/>
          </a:bodyPr>
          <a:lstStyle/>
          <a:p>
            <a:pPr marL="12700">
              <a:lnSpc>
                <a:spcPct val="100000"/>
              </a:lnSpc>
              <a:spcBef>
                <a:spcPts val="100"/>
              </a:spcBef>
            </a:pPr>
            <a:r>
              <a:rPr sz="2800" spc="-100"/>
              <a:t>（2）</a:t>
            </a:r>
            <a:r>
              <a:rPr sz="2800" spc="-5"/>
              <a:t>计算完工产品与在产品成本</a:t>
            </a:r>
            <a:endParaRPr sz="2800"/>
          </a:p>
        </p:txBody>
      </p:sp>
      <p:sp>
        <p:nvSpPr>
          <p:cNvPr id="220" name="object 220"/>
          <p:cNvSpPr txBox="1"/>
          <p:nvPr/>
        </p:nvSpPr>
        <p:spPr>
          <a:xfrm>
            <a:off x="655726" y="1110932"/>
            <a:ext cx="5359400" cy="878840"/>
          </a:xfrm>
          <a:prstGeom prst="rect">
            <a:avLst/>
          </a:prstGeom>
        </p:spPr>
        <p:txBody>
          <a:bodyPr vert="horz" wrap="square" lIns="0" tIns="12700" rIns="0" bIns="0" rtlCol="0">
            <a:spAutoFit/>
          </a:bodyPr>
          <a:lstStyle/>
          <a:p>
            <a:pPr marL="12700" marR="5080" indent="2606040">
              <a:lnSpc>
                <a:spcPct val="100000"/>
              </a:lnSpc>
              <a:spcBef>
                <a:spcPts val="100"/>
              </a:spcBef>
            </a:pPr>
            <a:r>
              <a:rPr sz="2800" b="1" spc="-10">
                <a:solidFill>
                  <a:srgbClr val="002392"/>
                </a:solidFill>
                <a:latin typeface="Microsoft JhengHei"/>
                <a:cs typeface="Microsoft JhengHei"/>
              </a:rPr>
              <a:t>产品成本计算单</a:t>
            </a:r>
            <a:r>
              <a:rPr sz="2800" b="1" spc="-25">
                <a:solidFill>
                  <a:srgbClr val="002392"/>
                </a:solidFill>
                <a:latin typeface="Microsoft JhengHei"/>
                <a:cs typeface="Microsoft JhengHei"/>
              </a:rPr>
              <a:t>产品：甲产品产量：</a:t>
            </a:r>
            <a:r>
              <a:rPr sz="2800" b="1" spc="-195">
                <a:solidFill>
                  <a:srgbClr val="002392"/>
                </a:solidFill>
                <a:latin typeface="Microsoft JhengHei"/>
                <a:cs typeface="Microsoft JhengHei"/>
              </a:rPr>
              <a:t>80</a:t>
            </a:r>
            <a:r>
              <a:rPr sz="2800" b="1" spc="-10">
                <a:solidFill>
                  <a:srgbClr val="002392"/>
                </a:solidFill>
                <a:latin typeface="Microsoft JhengHei"/>
                <a:cs typeface="Microsoft JhengHei"/>
              </a:rPr>
              <a:t>件单位：元</a:t>
            </a:r>
            <a:endParaRPr sz="2800">
              <a:latin typeface="Microsoft JhengHei"/>
              <a:cs typeface="Microsoft JhengHei"/>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402590" y="878680"/>
            <a:ext cx="4597400" cy="1244600"/>
          </a:xfrm>
          <a:prstGeom prst="rect">
            <a:avLst/>
          </a:prstGeom>
        </p:spPr>
        <p:txBody>
          <a:bodyPr vert="horz" wrap="square" lIns="0" tIns="12700" rIns="0" bIns="0" rtlCol="0">
            <a:spAutoFit/>
          </a:bodyPr>
          <a:lstStyle/>
          <a:p>
            <a:pPr marL="12700" marR="5080">
              <a:lnSpc>
                <a:spcPct val="100000"/>
              </a:lnSpc>
              <a:spcBef>
                <a:spcPts val="100"/>
              </a:spcBef>
            </a:pPr>
            <a:r>
              <a:rPr sz="4000" spc="450"/>
              <a:t>§6.2.4</a:t>
            </a:r>
            <a:r>
              <a:rPr sz="4000" spc="85"/>
              <a:t>约当产量法(</a:t>
            </a:r>
            <a:r>
              <a:rPr sz="4000" spc="535"/>
              <a:t> </a:t>
            </a:r>
            <a:r>
              <a:rPr sz="4000" spc="-10"/>
              <a:t>EquivalentUnit)</a:t>
            </a:r>
            <a:endParaRPr sz="4000"/>
          </a:p>
        </p:txBody>
      </p:sp>
      <p:sp>
        <p:nvSpPr>
          <p:cNvPr id="3" name="object 3"/>
          <p:cNvSpPr txBox="1"/>
          <p:nvPr/>
        </p:nvSpPr>
        <p:spPr>
          <a:xfrm>
            <a:off x="547052" y="2300391"/>
            <a:ext cx="8191500" cy="2585720"/>
          </a:xfrm>
          <a:prstGeom prst="rect">
            <a:avLst/>
          </a:prstGeom>
        </p:spPr>
        <p:txBody>
          <a:bodyPr vert="horz" wrap="square" lIns="0" tIns="12700" rIns="0" bIns="0" rtlCol="0">
            <a:spAutoFit/>
          </a:bodyPr>
          <a:lstStyle/>
          <a:p>
            <a:pPr marL="354965" marR="5080" indent="-342265">
              <a:lnSpc>
                <a:spcPct val="120000"/>
              </a:lnSpc>
              <a:spcBef>
                <a:spcPts val="10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约当产量法是指将月末在产品数量按照完工程度</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折算为相当于完工产品的产量，即约当产量，然后后按照完工产品产量与月末在产品的约当产量的</a:t>
            </a:r>
            <a:r>
              <a:rPr sz="2800" b="1" spc="-50">
                <a:solidFill>
                  <a:srgbClr val="002392"/>
                </a:solidFill>
                <a:latin typeface="Microsoft JhengHei"/>
                <a:cs typeface="Microsoft JhengHei"/>
              </a:rPr>
              <a:t> </a:t>
            </a:r>
            <a:r>
              <a:rPr sz="2800" b="1" spc="-5">
                <a:solidFill>
                  <a:srgbClr val="002392"/>
                </a:solidFill>
                <a:latin typeface="Microsoft JhengHei"/>
                <a:cs typeface="Microsoft JhengHei"/>
              </a:rPr>
              <a:t>比例来分配计算完工产品成本和月末在产品成本</a:t>
            </a:r>
            <a:r>
              <a:rPr sz="2800" b="1" spc="-50">
                <a:solidFill>
                  <a:srgbClr val="002392"/>
                </a:solidFill>
                <a:latin typeface="Microsoft JhengHei"/>
                <a:cs typeface="Microsoft JhengHei"/>
              </a:rPr>
              <a:t> </a:t>
            </a:r>
            <a:r>
              <a:rPr sz="2800" b="1" spc="-10">
                <a:solidFill>
                  <a:srgbClr val="002392"/>
                </a:solidFill>
                <a:latin typeface="Microsoft JhengHei"/>
                <a:cs typeface="Microsoft JhengHei"/>
              </a:rPr>
              <a:t>的一种方法。</a:t>
            </a:r>
            <a:endParaRPr sz="2800">
              <a:latin typeface="Microsoft JhengHei"/>
              <a:cs typeface="Microsoft JhengHei"/>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940050" y="981233"/>
            <a:ext cx="3048000" cy="452120"/>
          </a:xfrm>
          <a:prstGeom prst="rect">
            <a:avLst/>
          </a:prstGeom>
        </p:spPr>
        <p:txBody>
          <a:bodyPr vert="horz" wrap="square" lIns="0" tIns="12700" rIns="0" bIns="0" rtlCol="0">
            <a:spAutoFit/>
          </a:bodyPr>
          <a:lstStyle/>
          <a:p>
            <a:pPr marL="12700">
              <a:lnSpc>
                <a:spcPct val="100000"/>
              </a:lnSpc>
              <a:spcBef>
                <a:spcPts val="100"/>
              </a:spcBef>
            </a:pPr>
            <a:r>
              <a:rPr sz="2800" spc="315"/>
              <a:t>§6.2.4</a:t>
            </a:r>
            <a:r>
              <a:rPr sz="2800" spc="-10"/>
              <a:t>约当产量法</a:t>
            </a:r>
            <a:endParaRPr sz="2800"/>
          </a:p>
        </p:txBody>
      </p:sp>
      <p:sp>
        <p:nvSpPr>
          <p:cNvPr id="3" name="object 3"/>
          <p:cNvSpPr txBox="1"/>
          <p:nvPr/>
        </p:nvSpPr>
        <p:spPr>
          <a:xfrm>
            <a:off x="547052" y="1946462"/>
            <a:ext cx="7835900" cy="2630170"/>
          </a:xfrm>
          <a:prstGeom prst="rect">
            <a:avLst/>
          </a:prstGeom>
        </p:spPr>
        <p:txBody>
          <a:bodyPr vert="horz" wrap="square" lIns="0" tIns="241935" rIns="0" bIns="0" rtlCol="0">
            <a:spAutoFit/>
          </a:bodyPr>
          <a:lstStyle/>
          <a:p>
            <a:pPr marL="354965" indent="-342265">
              <a:lnSpc>
                <a:spcPct val="100000"/>
              </a:lnSpc>
              <a:spcBef>
                <a:spcPts val="1905"/>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适用范围</a:t>
            </a:r>
            <a:r>
              <a:rPr sz="2800" b="1" spc="-50">
                <a:solidFill>
                  <a:srgbClr val="002392"/>
                </a:solidFill>
                <a:latin typeface="Arial"/>
                <a:cs typeface="Arial"/>
              </a:rPr>
              <a:t>:</a:t>
            </a:r>
            <a:endParaRPr sz="2800">
              <a:latin typeface="Arial"/>
              <a:cs typeface="Arial"/>
            </a:endParaRPr>
          </a:p>
          <a:p>
            <a:pPr marL="354965" indent="-342265">
              <a:lnSpc>
                <a:spcPct val="100000"/>
              </a:lnSpc>
              <a:spcBef>
                <a:spcPts val="1889"/>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各月月末在产品数量很大的产品。</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各月月末在产品数量变化很大的产品。</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原材料费用、加工费用的比重相差不多的产品。</a:t>
            </a:r>
            <a:endParaRPr sz="2800">
              <a:latin typeface="Microsoft JhengHei"/>
              <a:cs typeface="Microsoft JhengHei"/>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352425" rIns="0" bIns="0" rtlCol="0">
            <a:spAutoFit/>
          </a:bodyPr>
          <a:lstStyle/>
          <a:p>
            <a:pPr marL="2228215">
              <a:lnSpc>
                <a:spcPct val="100000"/>
              </a:lnSpc>
              <a:spcBef>
                <a:spcPts val="100"/>
              </a:spcBef>
            </a:pPr>
            <a:r>
              <a:rPr sz="2800"/>
              <a:t>约当产量法</a:t>
            </a:r>
            <a:r>
              <a:rPr sz="3200" spc="470"/>
              <a:t>(</a:t>
            </a:r>
            <a:r>
              <a:rPr sz="3200" spc="80"/>
              <a:t>计算要点)</a:t>
            </a:r>
            <a:endParaRPr sz="3200"/>
          </a:p>
        </p:txBody>
      </p:sp>
      <p:sp>
        <p:nvSpPr>
          <p:cNvPr id="3" name="object 3"/>
          <p:cNvSpPr txBox="1"/>
          <p:nvPr/>
        </p:nvSpPr>
        <p:spPr>
          <a:xfrm>
            <a:off x="547052" y="2404309"/>
            <a:ext cx="8034020" cy="2517140"/>
          </a:xfrm>
          <a:prstGeom prst="rect">
            <a:avLst/>
          </a:prstGeom>
        </p:spPr>
        <p:txBody>
          <a:bodyPr vert="horz" wrap="square" lIns="0" tIns="215900" rIns="0" bIns="0" rtlCol="0">
            <a:spAutoFit/>
          </a:bodyPr>
          <a:lstStyle/>
          <a:p>
            <a:pPr marL="354965" indent="-342265">
              <a:lnSpc>
                <a:spcPct val="100000"/>
              </a:lnSpc>
              <a:spcBef>
                <a:spcPts val="1700"/>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a:t>
            </a:r>
            <a:r>
              <a:rPr sz="2800" b="1">
                <a:solidFill>
                  <a:srgbClr val="002392"/>
                </a:solidFill>
                <a:latin typeface="Arial"/>
                <a:cs typeface="Arial"/>
              </a:rPr>
              <a:t>1</a:t>
            </a:r>
            <a:r>
              <a:rPr sz="2800" b="1">
                <a:solidFill>
                  <a:srgbClr val="002392"/>
                </a:solidFill>
                <a:latin typeface="Microsoft JhengHei"/>
                <a:cs typeface="Microsoft JhengHei"/>
              </a:rPr>
              <a:t>）</a:t>
            </a:r>
            <a:r>
              <a:rPr sz="2800" b="1" spc="-5">
                <a:solidFill>
                  <a:srgbClr val="002392"/>
                </a:solidFill>
                <a:latin typeface="Microsoft JhengHei"/>
                <a:cs typeface="Microsoft JhengHei"/>
              </a:rPr>
              <a:t>计算并确定在产品的投料程度和加工程度</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a:t>
            </a:r>
            <a:r>
              <a:rPr sz="2800" b="1">
                <a:solidFill>
                  <a:srgbClr val="002392"/>
                </a:solidFill>
                <a:latin typeface="Arial"/>
                <a:cs typeface="Arial"/>
              </a:rPr>
              <a:t>2</a:t>
            </a:r>
            <a:r>
              <a:rPr sz="2800" b="1">
                <a:solidFill>
                  <a:srgbClr val="002392"/>
                </a:solidFill>
                <a:latin typeface="Microsoft JhengHei"/>
                <a:cs typeface="Microsoft JhengHei"/>
              </a:rPr>
              <a:t>）</a:t>
            </a:r>
            <a:r>
              <a:rPr sz="2800" b="1" spc="-5">
                <a:solidFill>
                  <a:srgbClr val="002392"/>
                </a:solidFill>
                <a:latin typeface="Microsoft JhengHei"/>
                <a:cs typeface="Microsoft JhengHei"/>
              </a:rPr>
              <a:t>计算在产品的约当产量</a:t>
            </a:r>
            <a:endParaRPr sz="2800">
              <a:latin typeface="Microsoft JhengHei"/>
              <a:cs typeface="Microsoft JhengHei"/>
            </a:endParaRPr>
          </a:p>
          <a:p>
            <a:pPr marL="354965" marR="5080" indent="-342265">
              <a:lnSpc>
                <a:spcPct val="136200"/>
              </a:lnSpc>
              <a:spcBef>
                <a:spcPts val="465"/>
              </a:spcBef>
              <a:buClr>
                <a:srgbClr val="00468C"/>
              </a:buClr>
              <a:buSzPct val="101785"/>
              <a:buFont typeface="Wingdings"/>
              <a:buChar char=""/>
              <a:tabLst>
                <a:tab pos="354965"/>
                <a:tab pos="355600"/>
              </a:tabLst>
            </a:pPr>
            <a:r>
              <a:rPr sz="2800" b="1">
                <a:solidFill>
                  <a:srgbClr val="002392"/>
                </a:solidFill>
                <a:latin typeface="Microsoft JhengHei"/>
                <a:cs typeface="Microsoft JhengHei"/>
              </a:rPr>
              <a:t>（</a:t>
            </a:r>
            <a:r>
              <a:rPr sz="2800" b="1">
                <a:solidFill>
                  <a:srgbClr val="002392"/>
                </a:solidFill>
                <a:latin typeface="Arial"/>
                <a:cs typeface="Arial"/>
              </a:rPr>
              <a:t>3</a:t>
            </a:r>
            <a:r>
              <a:rPr sz="2800" b="1">
                <a:solidFill>
                  <a:srgbClr val="002392"/>
                </a:solidFill>
                <a:latin typeface="Microsoft JhengHei"/>
                <a:cs typeface="Microsoft JhengHei"/>
              </a:rPr>
              <a:t>）</a:t>
            </a:r>
            <a:r>
              <a:rPr sz="2800" b="1" spc="-5">
                <a:solidFill>
                  <a:srgbClr val="002392"/>
                </a:solidFill>
                <a:latin typeface="Microsoft JhengHei"/>
                <a:cs typeface="Microsoft JhengHei"/>
              </a:rPr>
              <a:t>计算费用分配率，分成本项目进行完工产品</a:t>
            </a:r>
            <a:r>
              <a:rPr sz="2800" b="1" spc="-10">
                <a:solidFill>
                  <a:srgbClr val="002392"/>
                </a:solidFill>
                <a:latin typeface="Microsoft JhengHei"/>
                <a:cs typeface="Microsoft JhengHei"/>
              </a:rPr>
              <a:t>与在产品成本的分配</a:t>
            </a:r>
            <a:endParaRPr sz="2800">
              <a:latin typeface="Microsoft JhengHei"/>
              <a:cs typeface="Microsoft JhengHei"/>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329565" y="874871"/>
            <a:ext cx="6261100" cy="4552950"/>
          </a:xfrm>
          <a:prstGeom prst="rect">
            <a:avLst/>
          </a:prstGeom>
        </p:spPr>
        <p:txBody>
          <a:bodyPr vert="horz" wrap="square" lIns="0" tIns="12700" rIns="0" bIns="0" rtlCol="0">
            <a:spAutoFit/>
          </a:bodyPr>
          <a:lstStyle/>
          <a:p>
            <a:pPr marL="2694940">
              <a:lnSpc>
                <a:spcPct val="100000"/>
              </a:lnSpc>
              <a:spcBef>
                <a:spcPts val="100"/>
              </a:spcBef>
            </a:pPr>
            <a:r>
              <a:rPr sz="2800" b="1" spc="65">
                <a:solidFill>
                  <a:srgbClr val="A60000"/>
                </a:solidFill>
                <a:latin typeface="Microsoft JhengHei"/>
                <a:cs typeface="Microsoft JhengHei"/>
              </a:rPr>
              <a:t>约当产量法(</a:t>
            </a:r>
            <a:r>
              <a:rPr sz="2800" b="1">
                <a:solidFill>
                  <a:srgbClr val="A60000"/>
                </a:solidFill>
                <a:latin typeface="Microsoft JhengHei"/>
                <a:cs typeface="Microsoft JhengHei"/>
              </a:rPr>
              <a:t>步骤</a:t>
            </a:r>
            <a:r>
              <a:rPr sz="2800" b="1" spc="40">
                <a:solidFill>
                  <a:srgbClr val="A60000"/>
                </a:solidFill>
                <a:latin typeface="Microsoft JhengHei"/>
                <a:cs typeface="Microsoft JhengHei"/>
              </a:rPr>
              <a:t>1)</a:t>
            </a:r>
            <a:endParaRPr sz="2800">
              <a:latin typeface="Microsoft JhengHei"/>
              <a:cs typeface="Microsoft JhengHei"/>
            </a:endParaRPr>
          </a:p>
          <a:p>
            <a:pPr>
              <a:lnSpc>
                <a:spcPct val="100000"/>
              </a:lnSpc>
              <a:spcBef>
                <a:spcPts val="5"/>
              </a:spcBef>
            </a:pPr>
            <a:endParaRPr sz="3500">
              <a:latin typeface="Microsoft JhengHei"/>
              <a:cs typeface="Microsoft JhengHei"/>
            </a:endParaRPr>
          </a:p>
          <a:p>
            <a:pPr marL="355600" indent="-342900">
              <a:lnSpc>
                <a:spcPct val="100000"/>
              </a:lnSpc>
              <a:spcBef>
                <a:spcPts val="5"/>
              </a:spcBef>
              <a:buClr>
                <a:srgbClr val="00468C"/>
              </a:buClr>
              <a:buSzPct val="101388"/>
              <a:buFont typeface="Wingdings"/>
              <a:buChar char=""/>
              <a:tabLst>
                <a:tab pos="355600"/>
              </a:tabLst>
            </a:pPr>
            <a:r>
              <a:rPr sz="3600" b="1" spc="-5">
                <a:solidFill>
                  <a:srgbClr val="002392"/>
                </a:solidFill>
                <a:latin typeface="Microsoft JhengHei"/>
                <a:cs typeface="Microsoft JhengHei"/>
              </a:rPr>
              <a:t>如果生产是单工序、单步骤</a:t>
            </a:r>
            <a:endParaRPr sz="3600">
              <a:latin typeface="Microsoft JhengHei"/>
              <a:cs typeface="Microsoft JhengHei"/>
            </a:endParaRPr>
          </a:p>
          <a:p>
            <a:pPr marL="355600" indent="-342900">
              <a:lnSpc>
                <a:spcPct val="100000"/>
              </a:lnSpc>
              <a:spcBef>
                <a:spcPts val="1545"/>
              </a:spcBef>
              <a:buClr>
                <a:srgbClr val="00468C"/>
              </a:buClr>
              <a:buSzPct val="101562"/>
              <a:buFont typeface="Wingdings"/>
              <a:buChar char=""/>
              <a:tabLst>
                <a:tab pos="355600"/>
              </a:tabLst>
            </a:pPr>
            <a:r>
              <a:rPr sz="3200" b="1" spc="204">
                <a:solidFill>
                  <a:srgbClr val="002392"/>
                </a:solidFill>
                <a:latin typeface="Microsoft JhengHei"/>
                <a:cs typeface="Microsoft JhengHei"/>
              </a:rPr>
              <a:t>(1)</a:t>
            </a:r>
            <a:r>
              <a:rPr sz="3200" b="1" spc="-5">
                <a:solidFill>
                  <a:srgbClr val="002392"/>
                </a:solidFill>
                <a:latin typeface="Microsoft JhengHei"/>
                <a:cs typeface="Microsoft JhengHei"/>
              </a:rPr>
              <a:t>若一次投料，均匀加工</a:t>
            </a:r>
            <a:endParaRPr sz="3200">
              <a:latin typeface="Microsoft JhengHei"/>
              <a:cs typeface="Microsoft JhengHei"/>
            </a:endParaRPr>
          </a:p>
          <a:p>
            <a:pPr marL="355600" indent="-342900">
              <a:lnSpc>
                <a:spcPct val="100000"/>
              </a:lnSpc>
              <a:spcBef>
                <a:spcPts val="1535"/>
              </a:spcBef>
              <a:buClr>
                <a:srgbClr val="00468C"/>
              </a:buClr>
              <a:buSzPct val="101562"/>
              <a:buFont typeface="Wingdings"/>
              <a:buChar char=""/>
              <a:tabLst>
                <a:tab pos="355600"/>
              </a:tabLst>
            </a:pPr>
            <a:r>
              <a:rPr sz="3200" b="1">
                <a:solidFill>
                  <a:srgbClr val="002392"/>
                </a:solidFill>
                <a:latin typeface="Microsoft JhengHei"/>
                <a:cs typeface="Microsoft JhengHei"/>
              </a:rPr>
              <a:t>投料程度为</a:t>
            </a:r>
            <a:r>
              <a:rPr sz="3200" b="1" spc="-450">
                <a:solidFill>
                  <a:srgbClr val="002392"/>
                </a:solidFill>
                <a:latin typeface="Microsoft JhengHei"/>
                <a:cs typeface="Microsoft JhengHei"/>
              </a:rPr>
              <a:t>100%</a:t>
            </a:r>
            <a:r>
              <a:rPr sz="3200" b="1" spc="-80">
                <a:solidFill>
                  <a:srgbClr val="002392"/>
                </a:solidFill>
                <a:latin typeface="Microsoft JhengHei"/>
                <a:cs typeface="Microsoft JhengHei"/>
              </a:rPr>
              <a:t>，加工程度为</a:t>
            </a:r>
            <a:r>
              <a:rPr sz="3200" b="1" spc="-675">
                <a:solidFill>
                  <a:srgbClr val="002392"/>
                </a:solidFill>
                <a:latin typeface="Microsoft JhengHei"/>
                <a:cs typeface="Microsoft JhengHei"/>
              </a:rPr>
              <a:t>50%</a:t>
            </a:r>
            <a:endParaRPr sz="3200">
              <a:latin typeface="Microsoft JhengHei"/>
              <a:cs typeface="Microsoft JhengHei"/>
            </a:endParaRPr>
          </a:p>
          <a:p>
            <a:pPr marL="355600" indent="-342900">
              <a:lnSpc>
                <a:spcPct val="100000"/>
              </a:lnSpc>
              <a:spcBef>
                <a:spcPts val="1535"/>
              </a:spcBef>
              <a:buClr>
                <a:srgbClr val="00468C"/>
              </a:buClr>
              <a:buSzPct val="101562"/>
              <a:buFont typeface="Wingdings"/>
              <a:buChar char=""/>
              <a:tabLst>
                <a:tab pos="355600"/>
              </a:tabLst>
            </a:pPr>
            <a:r>
              <a:rPr sz="3200" b="1" spc="204">
                <a:solidFill>
                  <a:srgbClr val="002392"/>
                </a:solidFill>
                <a:latin typeface="Microsoft JhengHei"/>
                <a:cs typeface="Microsoft JhengHei"/>
              </a:rPr>
              <a:t>(2)</a:t>
            </a:r>
            <a:r>
              <a:rPr sz="3200" b="1" spc="-10">
                <a:solidFill>
                  <a:srgbClr val="002392"/>
                </a:solidFill>
                <a:latin typeface="Microsoft JhengHei"/>
                <a:cs typeface="Microsoft JhengHei"/>
              </a:rPr>
              <a:t>均匀投料，均匀加工</a:t>
            </a:r>
            <a:endParaRPr sz="3200">
              <a:latin typeface="Microsoft JhengHei"/>
              <a:cs typeface="Microsoft JhengHei"/>
            </a:endParaRPr>
          </a:p>
          <a:p>
            <a:pPr marL="355600" indent="-342900">
              <a:lnSpc>
                <a:spcPct val="100000"/>
              </a:lnSpc>
              <a:spcBef>
                <a:spcPts val="1535"/>
              </a:spcBef>
              <a:buClr>
                <a:srgbClr val="00468C"/>
              </a:buClr>
              <a:buSzPct val="101562"/>
              <a:buFont typeface="Wingdings"/>
              <a:buChar char=""/>
              <a:tabLst>
                <a:tab pos="355600"/>
              </a:tabLst>
            </a:pPr>
            <a:r>
              <a:rPr sz="3200" b="1">
                <a:solidFill>
                  <a:srgbClr val="002392"/>
                </a:solidFill>
                <a:latin typeface="Microsoft JhengHei"/>
                <a:cs typeface="Microsoft JhengHei"/>
              </a:rPr>
              <a:t>投料程度为</a:t>
            </a:r>
            <a:r>
              <a:rPr sz="3200" b="1" spc="-490">
                <a:solidFill>
                  <a:srgbClr val="002392"/>
                </a:solidFill>
                <a:latin typeface="Microsoft JhengHei"/>
                <a:cs typeface="Microsoft JhengHei"/>
              </a:rPr>
              <a:t>50%</a:t>
            </a:r>
            <a:r>
              <a:rPr sz="3200" b="1" spc="-85">
                <a:solidFill>
                  <a:srgbClr val="002392"/>
                </a:solidFill>
                <a:latin typeface="Microsoft JhengHei"/>
                <a:cs typeface="Microsoft JhengHei"/>
              </a:rPr>
              <a:t>，加工程度为</a:t>
            </a:r>
            <a:r>
              <a:rPr sz="3200" b="1" spc="-675">
                <a:solidFill>
                  <a:srgbClr val="002392"/>
                </a:solidFill>
                <a:latin typeface="Microsoft JhengHei"/>
                <a:cs typeface="Microsoft JhengHei"/>
              </a:rPr>
              <a:t>50%</a:t>
            </a:r>
            <a:endParaRPr sz="3200">
              <a:latin typeface="Microsoft JhengHei"/>
              <a:cs typeface="Microsoft JhengHei"/>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352425" rIns="0" bIns="0" rtlCol="0">
            <a:spAutoFit/>
          </a:bodyPr>
          <a:lstStyle/>
          <a:p>
            <a:pPr marL="2533015">
              <a:lnSpc>
                <a:spcPct val="100000"/>
              </a:lnSpc>
              <a:spcBef>
                <a:spcPts val="100"/>
              </a:spcBef>
            </a:pPr>
            <a:r>
              <a:rPr sz="2800"/>
              <a:t>约当产量法</a:t>
            </a:r>
            <a:r>
              <a:rPr sz="3200" spc="470"/>
              <a:t>(</a:t>
            </a:r>
            <a:r>
              <a:rPr sz="3200"/>
              <a:t>步骤</a:t>
            </a:r>
            <a:r>
              <a:rPr sz="3200" spc="50"/>
              <a:t>1)</a:t>
            </a:r>
            <a:endParaRPr sz="3200"/>
          </a:p>
        </p:txBody>
      </p:sp>
      <p:sp>
        <p:nvSpPr>
          <p:cNvPr id="3" name="object 3"/>
          <p:cNvSpPr txBox="1"/>
          <p:nvPr/>
        </p:nvSpPr>
        <p:spPr>
          <a:xfrm>
            <a:off x="329565" y="2125895"/>
            <a:ext cx="6769100" cy="3089910"/>
          </a:xfrm>
          <a:prstGeom prst="rect">
            <a:avLst/>
          </a:prstGeom>
        </p:spPr>
        <p:txBody>
          <a:bodyPr vert="horz" wrap="square" lIns="0" tIns="222885" rIns="0" bIns="0" rtlCol="0">
            <a:spAutoFit/>
          </a:bodyPr>
          <a:lstStyle/>
          <a:p>
            <a:pPr marL="355600" indent="-342900">
              <a:lnSpc>
                <a:spcPct val="100000"/>
              </a:lnSpc>
              <a:spcBef>
                <a:spcPts val="1755"/>
              </a:spcBef>
              <a:buClr>
                <a:srgbClr val="00468C"/>
              </a:buClr>
              <a:buSzPct val="101388"/>
              <a:buFont typeface="Wingdings"/>
              <a:buChar char=""/>
              <a:tabLst>
                <a:tab pos="355600"/>
              </a:tabLst>
            </a:pPr>
            <a:r>
              <a:rPr sz="3600" b="1" spc="-5">
                <a:solidFill>
                  <a:srgbClr val="002392"/>
                </a:solidFill>
                <a:latin typeface="Microsoft JhengHei"/>
                <a:cs typeface="Microsoft JhengHei"/>
              </a:rPr>
              <a:t>如果生产是多步骤、多工序的</a:t>
            </a:r>
            <a:endParaRPr sz="3600">
              <a:latin typeface="Microsoft JhengHei"/>
              <a:cs typeface="Microsoft JhengHei"/>
            </a:endParaRPr>
          </a:p>
          <a:p>
            <a:pPr marL="355600" indent="-342900">
              <a:lnSpc>
                <a:spcPct val="100000"/>
              </a:lnSpc>
              <a:spcBef>
                <a:spcPts val="1725"/>
              </a:spcBef>
              <a:buClr>
                <a:srgbClr val="00468C"/>
              </a:buClr>
              <a:buSzPct val="101388"/>
              <a:buFont typeface="Wingdings"/>
              <a:buChar char=""/>
              <a:tabLst>
                <a:tab pos="355600"/>
              </a:tabLst>
            </a:pPr>
            <a:r>
              <a:rPr sz="3600" b="1" spc="-5">
                <a:solidFill>
                  <a:srgbClr val="002392"/>
                </a:solidFill>
                <a:latin typeface="Microsoft JhengHei"/>
                <a:cs typeface="Microsoft JhengHei"/>
              </a:rPr>
              <a:t>应根据不同投料方式，分别计算</a:t>
            </a:r>
            <a:endParaRPr sz="3600">
              <a:latin typeface="Microsoft JhengHei"/>
              <a:cs typeface="Microsoft JhengHei"/>
            </a:endParaRPr>
          </a:p>
          <a:p>
            <a:pPr marL="355600" indent="-342900">
              <a:lnSpc>
                <a:spcPct val="100000"/>
              </a:lnSpc>
              <a:spcBef>
                <a:spcPts val="1730"/>
              </a:spcBef>
              <a:buClr>
                <a:srgbClr val="00468C"/>
              </a:buClr>
              <a:buSzPct val="101388"/>
              <a:buFont typeface="Wingdings"/>
              <a:buChar char=""/>
              <a:tabLst>
                <a:tab pos="355600"/>
              </a:tabLst>
            </a:pPr>
            <a:r>
              <a:rPr sz="3600" b="1" spc="229">
                <a:solidFill>
                  <a:srgbClr val="002392"/>
                </a:solidFill>
                <a:latin typeface="Microsoft JhengHei"/>
                <a:cs typeface="Microsoft JhengHei"/>
              </a:rPr>
              <a:t>(1)</a:t>
            </a:r>
            <a:r>
              <a:rPr sz="3600" b="1" spc="-5">
                <a:solidFill>
                  <a:srgbClr val="002392"/>
                </a:solidFill>
                <a:latin typeface="Microsoft JhengHei"/>
                <a:cs typeface="Microsoft JhengHei"/>
              </a:rPr>
              <a:t>若生产开始时一次投料</a:t>
            </a:r>
            <a:endParaRPr sz="3600">
              <a:latin typeface="Microsoft JhengHei"/>
              <a:cs typeface="Microsoft JhengHei"/>
            </a:endParaRPr>
          </a:p>
          <a:p>
            <a:pPr marL="355600" indent="-342900">
              <a:lnSpc>
                <a:spcPct val="100000"/>
              </a:lnSpc>
              <a:spcBef>
                <a:spcPts val="1730"/>
              </a:spcBef>
              <a:buClr>
                <a:srgbClr val="00468C"/>
              </a:buClr>
              <a:buSzPct val="101388"/>
              <a:buFont typeface="Wingdings"/>
              <a:buChar char=""/>
              <a:tabLst>
                <a:tab pos="355600"/>
              </a:tabLst>
            </a:pPr>
            <a:r>
              <a:rPr sz="3600" b="1">
                <a:solidFill>
                  <a:srgbClr val="002392"/>
                </a:solidFill>
                <a:latin typeface="Microsoft JhengHei"/>
                <a:cs typeface="Microsoft JhengHei"/>
              </a:rPr>
              <a:t>则投料程度为</a:t>
            </a:r>
            <a:r>
              <a:rPr sz="3600" b="1" spc="-650">
                <a:solidFill>
                  <a:srgbClr val="002392"/>
                </a:solidFill>
                <a:latin typeface="Microsoft JhengHei"/>
                <a:cs typeface="Microsoft JhengHei"/>
              </a:rPr>
              <a:t>100%</a:t>
            </a:r>
            <a:endParaRPr sz="36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例题</a:t>
            </a:r>
            <a:r>
              <a:rPr sz="3200" spc="50"/>
              <a:t>1)</a:t>
            </a:r>
            <a:endParaRPr sz="3200"/>
          </a:p>
        </p:txBody>
      </p:sp>
      <p:sp>
        <p:nvSpPr>
          <p:cNvPr id="3" name="object 3"/>
          <p:cNvSpPr txBox="1"/>
          <p:nvPr/>
        </p:nvSpPr>
        <p:spPr>
          <a:xfrm>
            <a:off x="402590" y="1931180"/>
            <a:ext cx="8699500" cy="4386580"/>
          </a:xfrm>
          <a:prstGeom prst="rect">
            <a:avLst/>
          </a:prstGeom>
        </p:spPr>
        <p:txBody>
          <a:bodyPr vert="horz" wrap="square" lIns="0" tIns="116205" rIns="0" bIns="0" rtlCol="0">
            <a:spAutoFit/>
          </a:bodyPr>
          <a:lstStyle/>
          <a:p>
            <a:pPr marL="355600" indent="-342900">
              <a:lnSpc>
                <a:spcPct val="100000"/>
              </a:lnSpc>
              <a:spcBef>
                <a:spcPts val="915"/>
              </a:spcBef>
              <a:buClr>
                <a:srgbClr val="00468C"/>
              </a:buClr>
              <a:buSzPct val="101562"/>
              <a:buFont typeface="Wingdings"/>
              <a:buChar char=""/>
              <a:tabLst>
                <a:tab pos="355600"/>
              </a:tabLst>
            </a:pPr>
            <a:r>
              <a:rPr sz="3200" b="1" spc="204">
                <a:solidFill>
                  <a:srgbClr val="002392"/>
                </a:solidFill>
                <a:latin typeface="Microsoft JhengHei"/>
                <a:cs typeface="Microsoft JhengHei"/>
              </a:rPr>
              <a:t>(2)</a:t>
            </a:r>
            <a:r>
              <a:rPr sz="3200" b="1" spc="-5">
                <a:solidFill>
                  <a:srgbClr val="002392"/>
                </a:solidFill>
                <a:latin typeface="Microsoft JhengHei"/>
                <a:cs typeface="Microsoft JhengHei"/>
              </a:rPr>
              <a:t>若在每道工序开始时一次投料</a:t>
            </a:r>
            <a:endParaRPr sz="3200">
              <a:latin typeface="Microsoft JhengHei"/>
              <a:cs typeface="Microsoft JhengHei"/>
            </a:endParaRPr>
          </a:p>
          <a:p>
            <a:pPr marL="355600" marR="614680" indent="-342900">
              <a:lnSpc>
                <a:spcPts val="4990"/>
              </a:lnSpc>
              <a:spcBef>
                <a:spcPts val="85"/>
              </a:spcBef>
              <a:buClr>
                <a:srgbClr val="00468C"/>
              </a:buClr>
              <a:buSzPct val="101562"/>
              <a:buFont typeface="Wingdings"/>
              <a:buChar char=""/>
              <a:tabLst>
                <a:tab pos="355600"/>
              </a:tabLst>
            </a:pPr>
            <a:r>
              <a:rPr sz="3200" b="1" spc="-5">
                <a:solidFill>
                  <a:srgbClr val="002392"/>
                </a:solidFill>
                <a:latin typeface="Microsoft JhengHei"/>
                <a:cs typeface="Microsoft JhengHei"/>
              </a:rPr>
              <a:t>某厂生产的丙产品顺序经过第一、第二、第第三道工序加工制成。</a:t>
            </a:r>
            <a:endParaRPr sz="3200">
              <a:latin typeface="Microsoft JhengHei"/>
              <a:cs typeface="Microsoft JhengHei"/>
            </a:endParaRPr>
          </a:p>
          <a:p>
            <a:pPr marL="355600" marR="5080" indent="-342900">
              <a:lnSpc>
                <a:spcPts val="4990"/>
              </a:lnSpc>
              <a:spcBef>
                <a:spcPts val="5"/>
              </a:spcBef>
              <a:buClr>
                <a:srgbClr val="00468C"/>
              </a:buClr>
              <a:buSzPct val="101562"/>
              <a:buFont typeface="Wingdings"/>
              <a:buChar char=""/>
              <a:tabLst>
                <a:tab pos="355600"/>
              </a:tabLst>
            </a:pPr>
            <a:r>
              <a:rPr sz="3200" b="1">
                <a:solidFill>
                  <a:srgbClr val="002392"/>
                </a:solidFill>
                <a:latin typeface="Microsoft JhengHei"/>
                <a:cs typeface="Microsoft JhengHei"/>
              </a:rPr>
              <a:t>单位产品原材料消耗定额为</a:t>
            </a:r>
            <a:r>
              <a:rPr sz="3200" b="1" spc="-325">
                <a:solidFill>
                  <a:srgbClr val="002392"/>
                </a:solidFill>
                <a:latin typeface="Microsoft JhengHei"/>
                <a:cs typeface="Microsoft JhengHei"/>
              </a:rPr>
              <a:t>100</a:t>
            </a:r>
            <a:r>
              <a:rPr sz="3200" b="1" spc="-10">
                <a:solidFill>
                  <a:srgbClr val="002392"/>
                </a:solidFill>
                <a:latin typeface="Microsoft JhengHei"/>
                <a:cs typeface="Microsoft JhengHei"/>
              </a:rPr>
              <a:t>元，其中第一道</a:t>
            </a:r>
            <a:r>
              <a:rPr sz="3200" b="1">
                <a:solidFill>
                  <a:srgbClr val="002392"/>
                </a:solidFill>
                <a:latin typeface="Microsoft JhengHei"/>
                <a:cs typeface="Microsoft JhengHei"/>
              </a:rPr>
              <a:t>道工序投料定额为</a:t>
            </a:r>
            <a:r>
              <a:rPr sz="3200" b="1" spc="-325">
                <a:solidFill>
                  <a:srgbClr val="002392"/>
                </a:solidFill>
                <a:latin typeface="Microsoft JhengHei"/>
                <a:cs typeface="Microsoft JhengHei"/>
              </a:rPr>
              <a:t>40</a:t>
            </a:r>
            <a:r>
              <a:rPr sz="3200" b="1" spc="-5">
                <a:solidFill>
                  <a:srgbClr val="002392"/>
                </a:solidFill>
                <a:latin typeface="Microsoft JhengHei"/>
                <a:cs typeface="Microsoft JhengHei"/>
              </a:rPr>
              <a:t>元，第二道工序投料定额</a:t>
            </a:r>
            <a:r>
              <a:rPr sz="3200" b="1">
                <a:solidFill>
                  <a:srgbClr val="002392"/>
                </a:solidFill>
                <a:latin typeface="Microsoft JhengHei"/>
                <a:cs typeface="Microsoft JhengHei"/>
              </a:rPr>
              <a:t>额为</a:t>
            </a:r>
            <a:r>
              <a:rPr sz="3200" b="1" spc="-325">
                <a:solidFill>
                  <a:srgbClr val="002392"/>
                </a:solidFill>
                <a:latin typeface="Microsoft JhengHei"/>
                <a:cs typeface="Microsoft JhengHei"/>
              </a:rPr>
              <a:t>50</a:t>
            </a:r>
            <a:r>
              <a:rPr sz="3200" b="1">
                <a:solidFill>
                  <a:srgbClr val="002392"/>
                </a:solidFill>
                <a:latin typeface="Microsoft JhengHei"/>
                <a:cs typeface="Microsoft JhengHei"/>
              </a:rPr>
              <a:t>元，第三道工序投料定额为</a:t>
            </a:r>
            <a:r>
              <a:rPr sz="3200" b="1" spc="-325">
                <a:solidFill>
                  <a:srgbClr val="002392"/>
                </a:solidFill>
                <a:latin typeface="Microsoft JhengHei"/>
                <a:cs typeface="Microsoft JhengHei"/>
              </a:rPr>
              <a:t>10</a:t>
            </a:r>
            <a:r>
              <a:rPr sz="3200" b="1" spc="-20">
                <a:solidFill>
                  <a:srgbClr val="002392"/>
                </a:solidFill>
                <a:latin typeface="Microsoft JhengHei"/>
                <a:cs typeface="Microsoft JhengHei"/>
              </a:rPr>
              <a:t>元，原</a:t>
            </a:r>
            <a:endParaRPr sz="3200">
              <a:latin typeface="Microsoft JhengHei"/>
              <a:cs typeface="Microsoft JhengHei"/>
            </a:endParaRPr>
          </a:p>
          <a:p>
            <a:pPr marL="355600">
              <a:lnSpc>
                <a:spcPct val="100000"/>
              </a:lnSpc>
              <a:spcBef>
                <a:spcPts val="800"/>
              </a:spcBef>
            </a:pPr>
            <a:r>
              <a:rPr sz="3200" b="1" spc="-5">
                <a:solidFill>
                  <a:srgbClr val="002392"/>
                </a:solidFill>
                <a:latin typeface="Microsoft JhengHei"/>
                <a:cs typeface="Microsoft JhengHei"/>
              </a:rPr>
              <a:t>材料分别在各道工序生产开始时一次投入。</a:t>
            </a:r>
            <a:endParaRPr sz="3200">
              <a:latin typeface="Microsoft JhengHei"/>
              <a:cs typeface="Microsoft JhengHei"/>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例题</a:t>
            </a:r>
            <a:r>
              <a:rPr sz="3200" spc="50"/>
              <a:t>1)</a:t>
            </a:r>
            <a:endParaRPr sz="3200"/>
          </a:p>
        </p:txBody>
      </p:sp>
      <p:sp>
        <p:nvSpPr>
          <p:cNvPr id="3" name="object 3"/>
          <p:cNvSpPr txBox="1"/>
          <p:nvPr/>
        </p:nvSpPr>
        <p:spPr>
          <a:xfrm>
            <a:off x="724852" y="2062064"/>
            <a:ext cx="6426200" cy="3865879"/>
          </a:xfrm>
          <a:prstGeom prst="rect">
            <a:avLst/>
          </a:prstGeom>
        </p:spPr>
        <p:txBody>
          <a:bodyPr vert="horz" wrap="square" lIns="0" tIns="226060" rIns="0" bIns="0" rtlCol="0">
            <a:spAutoFit/>
          </a:bodyPr>
          <a:lstStyle/>
          <a:p>
            <a:pPr marL="354965" indent="-342265">
              <a:lnSpc>
                <a:spcPct val="100000"/>
              </a:lnSpc>
              <a:spcBef>
                <a:spcPts val="17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第一道工序月末在产品的投料率</a:t>
            </a:r>
            <a:endParaRPr sz="2800">
              <a:latin typeface="Microsoft JhengHei"/>
              <a:cs typeface="Microsoft JhengHei"/>
            </a:endParaRPr>
          </a:p>
          <a:p>
            <a:pPr marL="12700">
              <a:lnSpc>
                <a:spcPct val="100000"/>
              </a:lnSpc>
              <a:spcBef>
                <a:spcPts val="1680"/>
              </a:spcBef>
            </a:pPr>
            <a:r>
              <a:rPr sz="2800" b="1" spc="-380">
                <a:solidFill>
                  <a:srgbClr val="002392"/>
                </a:solidFill>
                <a:latin typeface="Microsoft JhengHei"/>
                <a:cs typeface="Microsoft JhengHei"/>
              </a:rPr>
              <a:t>=40*100%/（40+50+10）=40%</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第二道工序月末在产品的投料率</a:t>
            </a:r>
            <a:endParaRPr sz="2800">
              <a:latin typeface="Microsoft JhengHei"/>
              <a:cs typeface="Microsoft JhengHei"/>
            </a:endParaRPr>
          </a:p>
          <a:p>
            <a:pPr marL="12700">
              <a:lnSpc>
                <a:spcPct val="100000"/>
              </a:lnSpc>
              <a:spcBef>
                <a:spcPts val="1680"/>
              </a:spcBef>
            </a:pPr>
            <a:r>
              <a:rPr sz="2800" b="1" spc="-360">
                <a:solidFill>
                  <a:srgbClr val="002392"/>
                </a:solidFill>
                <a:latin typeface="Microsoft JhengHei"/>
                <a:cs typeface="Microsoft JhengHei"/>
              </a:rPr>
              <a:t>=（40+50*100%）/（40+50+10）=90%</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第三道工序月末在产品的投料率</a:t>
            </a:r>
            <a:endParaRPr sz="2800">
              <a:latin typeface="Microsoft JhengHei"/>
              <a:cs typeface="Microsoft JhengHei"/>
            </a:endParaRPr>
          </a:p>
          <a:p>
            <a:pPr marL="12700">
              <a:lnSpc>
                <a:spcPct val="100000"/>
              </a:lnSpc>
              <a:spcBef>
                <a:spcPts val="1680"/>
              </a:spcBef>
            </a:pPr>
            <a:r>
              <a:rPr sz="2800" b="1" spc="-365">
                <a:solidFill>
                  <a:srgbClr val="002392"/>
                </a:solidFill>
                <a:latin typeface="Microsoft JhengHei"/>
                <a:cs typeface="Microsoft JhengHei"/>
              </a:rPr>
              <a:t>=（40+50+10*100%）/（40+50+10）=100%</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步骤</a:t>
            </a:r>
            <a:r>
              <a:rPr sz="3200" spc="50"/>
              <a:t>1)</a:t>
            </a:r>
            <a:endParaRPr sz="3200"/>
          </a:p>
        </p:txBody>
      </p:sp>
      <p:sp>
        <p:nvSpPr>
          <p:cNvPr id="3" name="object 3"/>
          <p:cNvSpPr txBox="1"/>
          <p:nvPr/>
        </p:nvSpPr>
        <p:spPr>
          <a:xfrm>
            <a:off x="329565" y="1923471"/>
            <a:ext cx="6731000" cy="3430270"/>
          </a:xfrm>
          <a:prstGeom prst="rect">
            <a:avLst/>
          </a:prstGeom>
        </p:spPr>
        <p:txBody>
          <a:bodyPr vert="horz" wrap="square" lIns="0" tIns="198120" rIns="0" bIns="0" rtlCol="0">
            <a:spAutoFit/>
          </a:bodyPr>
          <a:lstStyle/>
          <a:p>
            <a:pPr marL="355600" indent="-342900">
              <a:lnSpc>
                <a:spcPct val="100000"/>
              </a:lnSpc>
              <a:spcBef>
                <a:spcPts val="1560"/>
              </a:spcBef>
              <a:buClr>
                <a:srgbClr val="00468C"/>
              </a:buClr>
              <a:buSzPct val="101562"/>
              <a:buFont typeface="Wingdings"/>
              <a:buChar char=""/>
              <a:tabLst>
                <a:tab pos="355600"/>
              </a:tabLst>
            </a:pPr>
            <a:r>
              <a:rPr sz="3200" b="1" spc="204">
                <a:solidFill>
                  <a:srgbClr val="002392"/>
                </a:solidFill>
                <a:latin typeface="Microsoft JhengHei"/>
                <a:cs typeface="Microsoft JhengHei"/>
              </a:rPr>
              <a:t>(3)</a:t>
            </a:r>
            <a:r>
              <a:rPr sz="3200" b="1" spc="-5">
                <a:solidFill>
                  <a:srgbClr val="002392"/>
                </a:solidFill>
                <a:latin typeface="Microsoft JhengHei"/>
                <a:cs typeface="Microsoft JhengHei"/>
              </a:rPr>
              <a:t>若在每道工序均匀投料</a:t>
            </a:r>
            <a:endParaRPr sz="3200">
              <a:latin typeface="Microsoft JhengHei"/>
              <a:cs typeface="Microsoft JhengHei"/>
            </a:endParaRPr>
          </a:p>
          <a:p>
            <a:pPr marL="355600" indent="-342900">
              <a:lnSpc>
                <a:spcPct val="100000"/>
              </a:lnSpc>
              <a:spcBef>
                <a:spcPts val="1540"/>
              </a:spcBef>
              <a:buClr>
                <a:srgbClr val="00468C"/>
              </a:buClr>
              <a:buSzPct val="101562"/>
              <a:buFont typeface="Wingdings"/>
              <a:buChar char=""/>
              <a:tabLst>
                <a:tab pos="355600"/>
              </a:tabLst>
            </a:pPr>
            <a:r>
              <a:rPr sz="3200" b="1" spc="-5">
                <a:solidFill>
                  <a:srgbClr val="002392"/>
                </a:solidFill>
                <a:latin typeface="Microsoft JhengHei"/>
                <a:cs typeface="Microsoft JhengHei"/>
              </a:rPr>
              <a:t>某道工序在产品投料程度</a:t>
            </a:r>
            <a:endParaRPr sz="3200">
              <a:latin typeface="Microsoft JhengHei"/>
              <a:cs typeface="Microsoft JhengHei"/>
            </a:endParaRPr>
          </a:p>
          <a:p>
            <a:pPr marL="12700">
              <a:lnSpc>
                <a:spcPct val="100000"/>
              </a:lnSpc>
              <a:spcBef>
                <a:spcPts val="1535"/>
              </a:spcBef>
            </a:pPr>
            <a:r>
              <a:rPr sz="3200" b="1" spc="-165">
                <a:solidFill>
                  <a:srgbClr val="002392"/>
                </a:solidFill>
                <a:latin typeface="Microsoft JhengHei"/>
                <a:cs typeface="Microsoft JhengHei"/>
              </a:rPr>
              <a:t>=(</a:t>
            </a:r>
            <a:r>
              <a:rPr sz="3200" b="1" spc="-5">
                <a:solidFill>
                  <a:srgbClr val="002392"/>
                </a:solidFill>
                <a:latin typeface="Microsoft JhengHei"/>
                <a:cs typeface="Microsoft JhengHei"/>
              </a:rPr>
              <a:t>上道工序累计单位原材料定额成本</a:t>
            </a:r>
            <a:endParaRPr sz="3200">
              <a:latin typeface="Microsoft JhengHei"/>
              <a:cs typeface="Microsoft JhengHei"/>
            </a:endParaRPr>
          </a:p>
          <a:p>
            <a:pPr marL="12700">
              <a:lnSpc>
                <a:spcPct val="100000"/>
              </a:lnSpc>
              <a:spcBef>
                <a:spcPts val="1535"/>
              </a:spcBef>
            </a:pPr>
            <a:r>
              <a:rPr sz="3200" b="1" spc="-815">
                <a:solidFill>
                  <a:srgbClr val="002392"/>
                </a:solidFill>
                <a:latin typeface="Microsoft JhengHei"/>
                <a:cs typeface="Microsoft JhengHei"/>
              </a:rPr>
              <a:t>+</a:t>
            </a:r>
            <a:r>
              <a:rPr sz="3200" b="1">
                <a:solidFill>
                  <a:srgbClr val="002392"/>
                </a:solidFill>
                <a:latin typeface="Microsoft JhengHei"/>
                <a:cs typeface="Microsoft JhengHei"/>
              </a:rPr>
              <a:t>该道工序单位原材料定额成本</a:t>
            </a:r>
            <a:r>
              <a:rPr sz="3200" b="1" spc="-114">
                <a:solidFill>
                  <a:srgbClr val="002392"/>
                </a:solidFill>
                <a:latin typeface="Microsoft JhengHei"/>
                <a:cs typeface="Microsoft JhengHei"/>
              </a:rPr>
              <a:t>×50%)</a:t>
            </a:r>
            <a:endParaRPr sz="3200">
              <a:latin typeface="Microsoft JhengHei"/>
              <a:cs typeface="Microsoft JhengHei"/>
            </a:endParaRPr>
          </a:p>
          <a:p>
            <a:pPr marL="12700">
              <a:lnSpc>
                <a:spcPct val="100000"/>
              </a:lnSpc>
              <a:spcBef>
                <a:spcPts val="1535"/>
              </a:spcBef>
            </a:pPr>
            <a:r>
              <a:rPr sz="3200" b="1" spc="180">
                <a:solidFill>
                  <a:srgbClr val="002392"/>
                </a:solidFill>
                <a:latin typeface="Microsoft JhengHei"/>
                <a:cs typeface="Microsoft JhengHei"/>
              </a:rPr>
              <a:t>/</a:t>
            </a:r>
            <a:r>
              <a:rPr sz="3200" b="1" spc="-5">
                <a:solidFill>
                  <a:srgbClr val="002392"/>
                </a:solidFill>
                <a:latin typeface="Microsoft JhengHei"/>
                <a:cs typeface="Microsoft JhengHei"/>
              </a:rPr>
              <a:t>单位产品原材料定额成本</a:t>
            </a:r>
            <a:endParaRPr sz="3200">
              <a:latin typeface="Microsoft JhengHei"/>
              <a:cs typeface="Microsoft JhengHei"/>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例题</a:t>
            </a:r>
            <a:r>
              <a:rPr sz="3200" spc="45"/>
              <a:t>2)</a:t>
            </a:r>
            <a:endParaRPr sz="3200"/>
          </a:p>
        </p:txBody>
      </p:sp>
      <p:sp>
        <p:nvSpPr>
          <p:cNvPr id="3" name="object 3"/>
          <p:cNvSpPr txBox="1"/>
          <p:nvPr/>
        </p:nvSpPr>
        <p:spPr>
          <a:xfrm>
            <a:off x="329565" y="2019507"/>
            <a:ext cx="8699500" cy="4114165"/>
          </a:xfrm>
          <a:prstGeom prst="rect">
            <a:avLst/>
          </a:prstGeom>
        </p:spPr>
        <p:txBody>
          <a:bodyPr vert="horz" wrap="square" lIns="0" tIns="102235" rIns="0" bIns="0" rtlCol="0">
            <a:spAutoFit/>
          </a:bodyPr>
          <a:lstStyle/>
          <a:p>
            <a:pPr marL="355600" indent="-342900">
              <a:lnSpc>
                <a:spcPct val="100000"/>
              </a:lnSpc>
              <a:spcBef>
                <a:spcPts val="805"/>
              </a:spcBef>
              <a:buClr>
                <a:srgbClr val="00468C"/>
              </a:buClr>
              <a:buSzPct val="101562"/>
              <a:buFont typeface="Wingdings"/>
              <a:buChar char=""/>
              <a:tabLst>
                <a:tab pos="355600"/>
              </a:tabLst>
            </a:pPr>
            <a:r>
              <a:rPr sz="3200" b="1" spc="204">
                <a:solidFill>
                  <a:srgbClr val="002392"/>
                </a:solidFill>
                <a:latin typeface="Microsoft JhengHei"/>
                <a:cs typeface="Microsoft JhengHei"/>
              </a:rPr>
              <a:t>(3)</a:t>
            </a:r>
            <a:r>
              <a:rPr sz="3200" b="1" spc="-10">
                <a:solidFill>
                  <a:srgbClr val="002392"/>
                </a:solidFill>
                <a:latin typeface="Microsoft JhengHei"/>
                <a:cs typeface="Microsoft JhengHei"/>
              </a:rPr>
              <a:t>若每道工序均匀投料</a:t>
            </a:r>
            <a:endParaRPr sz="3200">
              <a:latin typeface="Microsoft JhengHei"/>
              <a:cs typeface="Microsoft JhengHei"/>
            </a:endParaRPr>
          </a:p>
          <a:p>
            <a:pPr marL="354965" marR="1021080" indent="-342900">
              <a:lnSpc>
                <a:spcPct val="120000"/>
              </a:lnSpc>
              <a:buClr>
                <a:srgbClr val="00468C"/>
              </a:buClr>
              <a:buSzPct val="101562"/>
              <a:buFont typeface="Wingdings"/>
              <a:buChar char=""/>
              <a:tabLst>
                <a:tab pos="355600"/>
              </a:tabLst>
            </a:pPr>
            <a:r>
              <a:rPr sz="3200" b="1" spc="-5">
                <a:solidFill>
                  <a:srgbClr val="002392"/>
                </a:solidFill>
                <a:latin typeface="Microsoft JhengHei"/>
                <a:cs typeface="Microsoft JhengHei"/>
              </a:rPr>
              <a:t>某厂生产的丙产品顺序经过第一、第二、第三道工序加工制成。</a:t>
            </a:r>
            <a:endParaRPr sz="3200">
              <a:latin typeface="Microsoft JhengHei"/>
              <a:cs typeface="Microsoft JhengHei"/>
            </a:endParaRPr>
          </a:p>
          <a:p>
            <a:pPr marL="354965" marR="5080" indent="-342900">
              <a:lnSpc>
                <a:spcPct val="120000"/>
              </a:lnSpc>
              <a:buClr>
                <a:srgbClr val="00468C"/>
              </a:buClr>
              <a:buSzPct val="101562"/>
              <a:buFont typeface="Wingdings"/>
              <a:buChar char=""/>
              <a:tabLst>
                <a:tab pos="355600"/>
              </a:tabLst>
            </a:pPr>
            <a:r>
              <a:rPr sz="3200" b="1">
                <a:solidFill>
                  <a:srgbClr val="002392"/>
                </a:solidFill>
                <a:latin typeface="Microsoft JhengHei"/>
                <a:cs typeface="Microsoft JhengHei"/>
              </a:rPr>
              <a:t>单位产品原材料消耗定额为</a:t>
            </a:r>
            <a:r>
              <a:rPr sz="3200" b="1" spc="-325">
                <a:solidFill>
                  <a:srgbClr val="002392"/>
                </a:solidFill>
                <a:latin typeface="Microsoft JhengHei"/>
                <a:cs typeface="Microsoft JhengHei"/>
              </a:rPr>
              <a:t>100</a:t>
            </a:r>
            <a:r>
              <a:rPr sz="3200" b="1" spc="-10">
                <a:solidFill>
                  <a:srgbClr val="002392"/>
                </a:solidFill>
                <a:latin typeface="Microsoft JhengHei"/>
                <a:cs typeface="Microsoft JhengHei"/>
              </a:rPr>
              <a:t>元，其中第一道</a:t>
            </a:r>
            <a:r>
              <a:rPr sz="3200" b="1">
                <a:solidFill>
                  <a:srgbClr val="002392"/>
                </a:solidFill>
                <a:latin typeface="Microsoft JhengHei"/>
                <a:cs typeface="Microsoft JhengHei"/>
              </a:rPr>
              <a:t>道工序投料定额为</a:t>
            </a:r>
            <a:r>
              <a:rPr sz="3200" b="1" spc="-325">
                <a:solidFill>
                  <a:srgbClr val="002392"/>
                </a:solidFill>
                <a:latin typeface="Microsoft JhengHei"/>
                <a:cs typeface="Microsoft JhengHei"/>
              </a:rPr>
              <a:t>40</a:t>
            </a:r>
            <a:r>
              <a:rPr sz="3200" b="1" spc="-5">
                <a:solidFill>
                  <a:srgbClr val="002392"/>
                </a:solidFill>
                <a:latin typeface="Microsoft JhengHei"/>
                <a:cs typeface="Microsoft JhengHei"/>
              </a:rPr>
              <a:t>元，第二道工序投料定额</a:t>
            </a:r>
            <a:r>
              <a:rPr sz="3200" b="1">
                <a:solidFill>
                  <a:srgbClr val="002392"/>
                </a:solidFill>
                <a:latin typeface="Microsoft JhengHei"/>
                <a:cs typeface="Microsoft JhengHei"/>
              </a:rPr>
              <a:t>额为</a:t>
            </a:r>
            <a:r>
              <a:rPr sz="3200" b="1" spc="-325">
                <a:solidFill>
                  <a:srgbClr val="002392"/>
                </a:solidFill>
                <a:latin typeface="Microsoft JhengHei"/>
                <a:cs typeface="Microsoft JhengHei"/>
              </a:rPr>
              <a:t>50</a:t>
            </a:r>
            <a:r>
              <a:rPr sz="3200" b="1">
                <a:solidFill>
                  <a:srgbClr val="002392"/>
                </a:solidFill>
                <a:latin typeface="Microsoft JhengHei"/>
                <a:cs typeface="Microsoft JhengHei"/>
              </a:rPr>
              <a:t>元，第三道工序投料定额为</a:t>
            </a:r>
            <a:r>
              <a:rPr sz="3200" b="1" spc="-325">
                <a:solidFill>
                  <a:srgbClr val="002392"/>
                </a:solidFill>
                <a:latin typeface="Microsoft JhengHei"/>
                <a:cs typeface="Microsoft JhengHei"/>
              </a:rPr>
              <a:t>10</a:t>
            </a:r>
            <a:r>
              <a:rPr sz="3200" b="1" spc="-15">
                <a:solidFill>
                  <a:srgbClr val="002392"/>
                </a:solidFill>
                <a:latin typeface="Microsoft JhengHei"/>
                <a:cs typeface="Microsoft JhengHei"/>
              </a:rPr>
              <a:t>元，原材</a:t>
            </a:r>
            <a:r>
              <a:rPr sz="3200" b="1" spc="-5">
                <a:solidFill>
                  <a:srgbClr val="002392"/>
                </a:solidFill>
                <a:latin typeface="Microsoft JhengHei"/>
                <a:cs typeface="Microsoft JhengHei"/>
              </a:rPr>
              <a:t>材料分别在各道工序生产时均匀陆续投入。</a:t>
            </a:r>
            <a:endParaRPr sz="3200">
              <a:latin typeface="Microsoft JhengHei"/>
              <a:cs typeface="Microsoft JhengHei"/>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例题</a:t>
            </a:r>
            <a:r>
              <a:rPr sz="3200" spc="45"/>
              <a:t>2)</a:t>
            </a:r>
            <a:endParaRPr sz="3200"/>
          </a:p>
        </p:txBody>
      </p:sp>
      <p:sp>
        <p:nvSpPr>
          <p:cNvPr id="3" name="object 3"/>
          <p:cNvSpPr txBox="1"/>
          <p:nvPr/>
        </p:nvSpPr>
        <p:spPr>
          <a:xfrm>
            <a:off x="905828" y="1917602"/>
            <a:ext cx="6070600" cy="3865879"/>
          </a:xfrm>
          <a:prstGeom prst="rect">
            <a:avLst/>
          </a:prstGeom>
        </p:spPr>
        <p:txBody>
          <a:bodyPr vert="horz" wrap="square" lIns="0" tIns="226060" rIns="0" bIns="0" rtlCol="0">
            <a:spAutoFit/>
          </a:bodyPr>
          <a:lstStyle/>
          <a:p>
            <a:pPr marL="354965" indent="-342265">
              <a:lnSpc>
                <a:spcPct val="100000"/>
              </a:lnSpc>
              <a:spcBef>
                <a:spcPts val="17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第一道工序月末在产品的投料率</a:t>
            </a:r>
            <a:endParaRPr sz="2800">
              <a:latin typeface="Microsoft JhengHei"/>
              <a:cs typeface="Microsoft JhengHei"/>
            </a:endParaRPr>
          </a:p>
          <a:p>
            <a:pPr marL="12700">
              <a:lnSpc>
                <a:spcPct val="100000"/>
              </a:lnSpc>
              <a:spcBef>
                <a:spcPts val="1680"/>
              </a:spcBef>
            </a:pPr>
            <a:r>
              <a:rPr sz="2800" b="1" spc="-390">
                <a:solidFill>
                  <a:srgbClr val="002392"/>
                </a:solidFill>
                <a:latin typeface="Microsoft JhengHei"/>
                <a:cs typeface="Microsoft JhengHei"/>
              </a:rPr>
              <a:t>=40*50%/（40+50+10）=20%</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第二道工序月末在产品的投料率</a:t>
            </a:r>
            <a:endParaRPr sz="2800">
              <a:latin typeface="Microsoft JhengHei"/>
              <a:cs typeface="Microsoft JhengHei"/>
            </a:endParaRPr>
          </a:p>
          <a:p>
            <a:pPr marL="12700">
              <a:lnSpc>
                <a:spcPct val="100000"/>
              </a:lnSpc>
              <a:spcBef>
                <a:spcPts val="1680"/>
              </a:spcBef>
            </a:pPr>
            <a:r>
              <a:rPr sz="2800" b="1" spc="-320">
                <a:solidFill>
                  <a:srgbClr val="002392"/>
                </a:solidFill>
                <a:latin typeface="Microsoft JhengHei"/>
                <a:cs typeface="Microsoft JhengHei"/>
              </a:rPr>
              <a:t>=（40+50*50</a:t>
            </a:r>
            <a:r>
              <a:rPr sz="2800" b="1" spc="-320">
                <a:solidFill>
                  <a:srgbClr val="002392"/>
                </a:solidFill>
                <a:latin typeface="Candara"/>
                <a:cs typeface="Candara"/>
              </a:rPr>
              <a:t>%</a:t>
            </a:r>
            <a:r>
              <a:rPr sz="2800" b="1" spc="-320">
                <a:solidFill>
                  <a:srgbClr val="002392"/>
                </a:solidFill>
                <a:latin typeface="Microsoft JhengHei"/>
                <a:cs typeface="Microsoft JhengHei"/>
              </a:rPr>
              <a:t>）/（40+50+10）=65%</a:t>
            </a:r>
            <a:endParaRPr sz="2800">
              <a:latin typeface="Microsoft JhengHei"/>
              <a:cs typeface="Microsoft JhengHei"/>
            </a:endParaRPr>
          </a:p>
          <a:p>
            <a:pPr marL="354965" indent="-342265">
              <a:lnSpc>
                <a:spcPct val="100000"/>
              </a:lnSpc>
              <a:spcBef>
                <a:spcPts val="1680"/>
              </a:spcBef>
              <a:buClr>
                <a:srgbClr val="00468C"/>
              </a:buClr>
              <a:buSzPct val="101785"/>
              <a:buFont typeface="Wingdings"/>
              <a:buChar char=""/>
              <a:tabLst>
                <a:tab pos="354965"/>
                <a:tab pos="355600"/>
              </a:tabLst>
            </a:pPr>
            <a:r>
              <a:rPr sz="2800" b="1" spc="-5">
                <a:solidFill>
                  <a:srgbClr val="002392"/>
                </a:solidFill>
                <a:latin typeface="Microsoft JhengHei"/>
                <a:cs typeface="Microsoft JhengHei"/>
              </a:rPr>
              <a:t>第三道工序月末在产品的投料率</a:t>
            </a:r>
            <a:endParaRPr sz="2800">
              <a:latin typeface="Microsoft JhengHei"/>
              <a:cs typeface="Microsoft JhengHei"/>
            </a:endParaRPr>
          </a:p>
          <a:p>
            <a:pPr marL="12700">
              <a:lnSpc>
                <a:spcPct val="100000"/>
              </a:lnSpc>
              <a:spcBef>
                <a:spcPts val="1680"/>
              </a:spcBef>
            </a:pPr>
            <a:r>
              <a:rPr sz="2800" b="1" spc="-370">
                <a:solidFill>
                  <a:srgbClr val="002392"/>
                </a:solidFill>
                <a:latin typeface="Microsoft JhengHei"/>
                <a:cs typeface="Microsoft JhengHei"/>
              </a:rPr>
              <a:t>=（40+50+10*50%）/（40+50+10）=95%</a:t>
            </a:r>
            <a:endParaRPr sz="2800">
              <a:latin typeface="Microsoft JhengHei"/>
              <a:cs typeface="Microsoft JhengHei"/>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36525" rIns="0" bIns="0" rtlCol="0">
            <a:spAutoFit/>
          </a:bodyPr>
          <a:lstStyle/>
          <a:p>
            <a:pPr marL="2533015">
              <a:lnSpc>
                <a:spcPct val="100000"/>
              </a:lnSpc>
              <a:spcBef>
                <a:spcPts val="100"/>
              </a:spcBef>
            </a:pPr>
            <a:r>
              <a:rPr sz="2800"/>
              <a:t>约当产量法</a:t>
            </a:r>
            <a:r>
              <a:rPr sz="3200" spc="470"/>
              <a:t>(</a:t>
            </a:r>
            <a:r>
              <a:rPr sz="3200"/>
              <a:t>步骤</a:t>
            </a:r>
            <a:r>
              <a:rPr sz="3200" spc="50"/>
              <a:t>1)</a:t>
            </a:r>
            <a:endParaRPr sz="3200"/>
          </a:p>
        </p:txBody>
      </p:sp>
      <p:sp>
        <p:nvSpPr>
          <p:cNvPr id="3" name="object 3"/>
          <p:cNvSpPr txBox="1"/>
          <p:nvPr/>
        </p:nvSpPr>
        <p:spPr>
          <a:xfrm>
            <a:off x="329565" y="2109290"/>
            <a:ext cx="3416300" cy="513080"/>
          </a:xfrm>
          <a:prstGeom prst="rect">
            <a:avLst/>
          </a:prstGeom>
        </p:spPr>
        <p:txBody>
          <a:bodyPr vert="horz" wrap="square" lIns="0" tIns="12700" rIns="0" bIns="0" rtlCol="0">
            <a:spAutoFit/>
          </a:bodyPr>
          <a:lstStyle/>
          <a:p>
            <a:pPr marL="355600" indent="-342900">
              <a:lnSpc>
                <a:spcPct val="100000"/>
              </a:lnSpc>
              <a:spcBef>
                <a:spcPts val="100"/>
              </a:spcBef>
              <a:buClr>
                <a:srgbClr val="00468C"/>
              </a:buClr>
              <a:buSzPct val="101562"/>
              <a:buFont typeface="Wingdings"/>
              <a:buChar char=""/>
              <a:tabLst>
                <a:tab pos="355600"/>
              </a:tabLst>
            </a:pPr>
            <a:r>
              <a:rPr sz="3200" b="1" spc="204">
                <a:solidFill>
                  <a:srgbClr val="002392"/>
                </a:solidFill>
                <a:latin typeface="Microsoft JhengHei"/>
                <a:cs typeface="Microsoft JhengHei"/>
              </a:rPr>
              <a:t>(4)</a:t>
            </a:r>
            <a:r>
              <a:rPr sz="3200" b="1" spc="-10">
                <a:solidFill>
                  <a:srgbClr val="002392"/>
                </a:solidFill>
                <a:latin typeface="Microsoft JhengHei"/>
                <a:cs typeface="Microsoft JhengHei"/>
              </a:rPr>
              <a:t>其他投料方式</a:t>
            </a:r>
            <a:endParaRPr sz="3200">
              <a:latin typeface="Microsoft JhengHei"/>
              <a:cs typeface="Microsoft JhengHei"/>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https://d.book118.com/946204001122010033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179</Paragraphs>
  <Slides>34</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34</vt:i4>
      </vt:variant>
    </vt:vector>
  </HeadingPairs>
  <TitlesOfParts>
    <vt:vector baseType="lpstr" size="41">
      <vt:lpstr>Arial</vt:lpstr>
      <vt:lpstr>Calibri</vt:lpstr>
      <vt:lpstr>Microsoft JhengHei</vt:lpstr>
      <vt:lpstr>Wingdings</vt:lpstr>
      <vt:lpstr>Times New Roman</vt:lpstr>
      <vt:lpstr>Candara</vt:lpstr>
      <vt:lpstr>Office Theme</vt:lpstr>
      <vt:lpstr>§6	生产费用在完工产品与在产品之间归集与分配的核算</vt:lpstr>
      <vt:lpstr>§6.1在产品数量的核算</vt:lpstr>
      <vt:lpstr>§6.1.1在产品与完工产品</vt:lpstr>
      <vt:lpstr>PowerPoint Presentation</vt:lpstr>
      <vt:lpstr>§6.1.2在产品收发结存的核算</vt:lpstr>
      <vt:lpstr>§6.1.3在产品清查的核算</vt:lpstr>
      <vt:lpstr>在产品盘盈的核算</vt:lpstr>
      <vt:lpstr>在产品盘亏的核算</vt:lpstr>
      <vt:lpstr>在产品盘亏的核算</vt:lpstr>
      <vt:lpstr>§6.2生产费用在完工产品与在产品之间归归集与分配的核算</vt:lpstr>
      <vt:lpstr>在产品与产成品成本计算模式：</vt:lpstr>
      <vt:lpstr>PowerPoint Presentation</vt:lpstr>
      <vt:lpstr>生产费用在完工产品与在产品之间分配的方法：</vt:lpstr>
      <vt:lpstr>§6.2.1不计算在产品成本法</vt:lpstr>
      <vt:lpstr>§6.2.2在产品按固定成本计价法</vt:lpstr>
      <vt:lpstr>PowerPoint Presentation</vt:lpstr>
      <vt:lpstr>§6.2.3在产品只计算材料成本法</vt:lpstr>
      <vt:lpstr>PowerPoint Presentation</vt:lpstr>
      <vt:lpstr>在产品只计算材料成本法(步骤)</vt:lpstr>
      <vt:lpstr>在产品只计算材料成本法(例题)</vt:lpstr>
      <vt:lpstr>在产品只计算材料成本法(例题)</vt:lpstr>
      <vt:lpstr>（2）计算完工产品与在产品成本</vt:lpstr>
      <vt:lpstr>§6.2.4约当产量法( EquivalentUnit)</vt:lpstr>
      <vt:lpstr>§6.2.4约当产量法</vt:lpstr>
      <vt:lpstr>约当产量法(计算要点)</vt:lpstr>
      <vt:lpstr>PowerPoint Presentation</vt:lpstr>
      <vt:lpstr>约当产量法(步骤1)</vt:lpstr>
      <vt:lpstr>约当产量法(例题1)</vt:lpstr>
      <vt:lpstr>约当产量法(例题1)</vt:lpstr>
      <vt:lpstr>约当产量法(步骤1)</vt:lpstr>
      <vt:lpstr>约当产量法(例题2)</vt:lpstr>
      <vt:lpstr>约当产量法(例题2)</vt:lpstr>
      <vt:lpstr>约当产量法(步骤1)</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2024-09-02T03:32:33.004</cp:lastPrinted>
  <dcterms:created xsi:type="dcterms:W3CDTF">2024-09-01T19:32:33Z</dcterms:created>
  <dcterms:modified xsi:type="dcterms:W3CDTF">2024-09-01T19:32:35Z</dcterms:modified>
</cp:coreProperties>
</file>