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av" ContentType="audio/x-wav"/>
  <Default Extension="png" ContentType="image/png"/>
  <Default Extension="wmf" ContentType="image/x-wmf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4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528E1-6A8F-42D0-AFC1-B1C1DD2AD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2C3AB-FA1B-4266-96B8-B760E31C7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C9DA9-9A2F-4B72-89DA-108240739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9CAAF-CE90-4D4E-A853-27E3FDA17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874A28-F1AA-4CD7-BA72-344EB2C76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BD5E67-8E35-4280-BB4E-4C9C9AE1F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4FBFAB-AFAA-41EA-853B-081C4613D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A1B22-F3D9-4E0C-96FB-885D1E786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B71413-A5B5-4D18-A65E-7ADE276AC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D653E-8EC3-4AA5-BB3F-30C19399C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580E3-BFB9-4277-BE7A-2B72D136E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1524000" y="1854199"/>
            <a:ext cx="9144000" cy="1655763"/>
          </a:xfrm>
        </p:spPr>
        <p:txBody>
          <a:bodyPr anchor="b">
            <a:normAutofit/>
          </a:bodyPr>
          <a:lstStyle>
            <a:lvl1pPr algn="ctr">
              <a:defRPr sz="7200" b="0"/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2022/4/30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ags" Target="../tags/tag1.xml" /><Relationship Id="rId5" Type="http://schemas.openxmlformats.org/officeDocument/2006/relationships/tags" Target="../tags/tag2.xml" /><Relationship Id="rId6" Type="http://schemas.openxmlformats.org/officeDocument/2006/relationships/tags" Target="../tags/tag3.xml" /><Relationship Id="rId7" Type="http://schemas.openxmlformats.org/officeDocument/2006/relationships/image" Target="../media/image1.jpe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dpi="0" rotWithShape="1">
          <a:blip r:embed="rId7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占位符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8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bg1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>2022/4/30</a:t>
            </a:fld>
            <a:endParaRPr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bg1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bg1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6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4.xml" /><Relationship Id="rId3" Type="http://schemas.openxmlformats.org/officeDocument/2006/relationships/tags" Target="../tags/tag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.xml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2.wmf" /><Relationship Id="rId5" Type="http://schemas.openxmlformats.org/officeDocument/2006/relationships/tags" Target="../tags/tag7.xml" /><Relationship Id="rId6" Type="http://schemas.openxmlformats.org/officeDocument/2006/relationships/vmlDrawing" Target="../drawings/vmlDrawing1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.xml" /><Relationship Id="rId3" Type="http://schemas.openxmlformats.org/officeDocument/2006/relationships/tags" Target="../tags/tag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.xml" /><Relationship Id="rId3" Type="http://schemas.openxmlformats.org/officeDocument/2006/relationships/tags" Target="../tags/tag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.xml" /><Relationship Id="rId3" Type="http://schemas.openxmlformats.org/officeDocument/2006/relationships/tags" Target="../tags/tag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4.png" /><Relationship Id="rId4" Type="http://schemas.openxmlformats.org/officeDocument/2006/relationships/oleObject" Target="../embeddings/oleObject3.bin" TargetMode="Internal" /><Relationship Id="rId5" Type="http://schemas.openxmlformats.org/officeDocument/2006/relationships/image" Target="../media/image5.png" /><Relationship Id="rId6" Type="http://schemas.openxmlformats.org/officeDocument/2006/relationships/oleObject" Target="../embeddings/oleObject4.bin" TargetMode="Internal" /><Relationship Id="rId7" Type="http://schemas.openxmlformats.org/officeDocument/2006/relationships/image" Target="../media/image6.png" /><Relationship Id="rId8" Type="http://schemas.openxmlformats.org/officeDocument/2006/relationships/vmlDrawing" Target="../drawings/vmlDrawing2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gi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9.png" /><Relationship Id="rId4" Type="http://schemas.openxmlformats.org/officeDocument/2006/relationships/vmlDrawing" Target="../drawings/vmlDrawing3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6.bin" TargetMode="Internal" /><Relationship Id="rId3" Type="http://schemas.openxmlformats.org/officeDocument/2006/relationships/image" Target="../media/image10.png" /><Relationship Id="rId4" Type="http://schemas.openxmlformats.org/officeDocument/2006/relationships/vmlDrawing" Target="../drawings/vmlDrawing4.vml" /><Relationship Id="rId5" Type="http://schemas.openxmlformats.org/officeDocument/2006/relationships/audio" Target="../media/audio11111111.wav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audio" Target="../media/audio22222212.wav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7.bin" TargetMode="Internal" /><Relationship Id="rId3" Type="http://schemas.openxmlformats.org/officeDocument/2006/relationships/image" Target="../media/image11.png" /><Relationship Id="rId4" Type="http://schemas.openxmlformats.org/officeDocument/2006/relationships/vmlDrawing" Target="../drawings/vmlDrawing5.vml" /><Relationship Id="rId5" Type="http://schemas.openxmlformats.org/officeDocument/2006/relationships/audio" Target="../media/audio11111111.wav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png" /><Relationship Id="rId3" Type="http://schemas.openxmlformats.org/officeDocument/2006/relationships/image" Target="../media/image14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25154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标题 12"/>
          <p:cNvSpPr>
            <a:spLocks noGrp="1"/>
          </p:cNvSpPr>
          <p:nvPr>
            <p:ph type="title" idx="4294967295"/>
            <p:custDataLst>
              <p:tags r:id="rId2"/>
            </p:custDataLst>
          </p:nvPr>
        </p:nvSpPr>
        <p:spPr>
          <a:xfrm>
            <a:off x="0" y="1004659"/>
            <a:ext cx="12192000" cy="1155067"/>
          </a:xfrm>
        </p:spPr>
        <p:txBody>
          <a:bodyPr>
            <a:noAutofit/>
          </a:bodyPr>
          <a:lstStyle/>
          <a:p>
            <a:r>
              <a:rPr lang="zh-CN" altLang="en-US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楷体" pitchFamily="2" charset="-122"/>
                <a:ea typeface="华文楷体" pitchFamily="2" charset="-122"/>
                <a:sym typeface="+mn-ea"/>
              </a:rPr>
              <a:t>第六</a:t>
            </a:r>
            <a:r>
              <a:rPr lang="zh-CN" altLang="en-US" sz="3600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楷体" pitchFamily="2" charset="-122"/>
                <a:ea typeface="华文楷体" pitchFamily="2" charset="-122"/>
                <a:sym typeface="+mn-ea"/>
              </a:rPr>
              <a:t>章  数</a:t>
            </a:r>
            <a:r>
              <a:rPr lang="zh-CN" altLang="en-US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楷体" pitchFamily="2" charset="-122"/>
                <a:ea typeface="华文楷体" pitchFamily="2" charset="-122"/>
                <a:sym typeface="+mn-ea"/>
              </a:rPr>
              <a:t>据的分析</a:t>
            </a:r>
            <a:endParaRPr lang="zh-CN" altLang="en-US" sz="3600" kern="1200" baseline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文楷体" pitchFamily="2" charset="-122"/>
              <a:ea typeface="华文楷体" pitchFamily="2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741569" y="544284"/>
            <a:ext cx="38125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八年级数学北师版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·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上册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0" y="2805611"/>
            <a:ext cx="1218809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 smtClean="0">
                <a:latin typeface="+mn-ea"/>
                <a:sym typeface="+mn-ea"/>
              </a:rPr>
              <a:t>从</a:t>
            </a:r>
            <a:r>
              <a:rPr lang="zh-CN" altLang="en-US" sz="4400" b="1">
                <a:latin typeface="+mn-ea"/>
                <a:sym typeface="+mn-ea"/>
              </a:rPr>
              <a:t>统计图分析数据的集中趋势</a:t>
            </a:r>
          </a:p>
        </p:txBody>
      </p:sp>
      <p:sp>
        <p:nvSpPr>
          <p:cNvPr id="9" name="矩形 8"/>
          <p:cNvSpPr/>
          <p:nvPr/>
        </p:nvSpPr>
        <p:spPr>
          <a:xfrm>
            <a:off x="0" y="5451722"/>
            <a:ext cx="12188099" cy="4865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4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副标题 2"/>
          <p:cNvSpPr>
            <a:spLocks noGrp="1"/>
          </p:cNvSpPr>
          <p:nvPr userDrawn="1">
            <p:custDataLst>
              <p:tags r:id="rId2"/>
            </p:custDataLst>
          </p:nvPr>
        </p:nvSpPr>
        <p:spPr>
          <a:xfrm>
            <a:off x="1550440" y="253890"/>
            <a:ext cx="2556957" cy="493005"/>
          </a:xfrm>
        </p:spPr>
        <p:txBody>
          <a:bodyPr/>
          <a:lstStyle>
            <a:defPPr>
              <a:defRPr lang="zh-CN"/>
            </a:defPPr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65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94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23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52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27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新课引入</a:t>
            </a:r>
          </a:p>
          <a:p>
            <a:pPr marL="0" indent="0">
              <a:buNone/>
            </a:pPr>
            <a:endParaRPr lang="zh-CN" altLang="en-US" sz="2700" b="1" kern="1200" baseline="0"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endParaRPr lang="zh-CN" altLang="en-US"/>
          </a:p>
        </p:txBody>
      </p:sp>
      <p:sp>
        <p:nvSpPr>
          <p:cNvPr id="61" name="云形标注 3"/>
          <p:cNvSpPr/>
          <p:nvPr/>
        </p:nvSpPr>
        <p:spPr>
          <a:xfrm>
            <a:off x="2356572" y="1362075"/>
            <a:ext cx="4857750" cy="2214562"/>
          </a:xfrm>
          <a:prstGeom prst="cloudCallout">
            <a:avLst>
              <a:gd name="adj1" fmla="val -33256"/>
              <a:gd name="adj2" fmla="val 93108"/>
            </a:avLst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如何确定一组数据的平均数？</a:t>
            </a:r>
          </a:p>
        </p:txBody>
      </p:sp>
      <p:graphicFrame>
        <p:nvGraphicFramePr>
          <p:cNvPr id="62" name="Object 2"/>
          <p:cNvGraphicFramePr>
            <a:graphicFrameLocks noChangeAspect="1"/>
          </p:cNvGraphicFramePr>
          <p:nvPr/>
        </p:nvGraphicFramePr>
        <p:xfrm>
          <a:off x="4324350" y="3716338"/>
          <a:ext cx="5222875" cy="15716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公式" r:id="rId3" imgW="1307465" imgH="393700" progId="Equation.3">
                  <p:embed/>
                </p:oleObj>
              </mc:Choice>
              <mc:Fallback>
                <p:oleObj name="公式" r:id="rId3" imgW="1307465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324350" y="3716338"/>
                        <a:ext cx="5222875" cy="1571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3" name="TextBox 6"/>
          <p:cNvSpPr txBox="1">
            <a:spLocks noChangeArrowheads="1"/>
          </p:cNvSpPr>
          <p:nvPr/>
        </p:nvSpPr>
        <p:spPr bwMode="auto">
          <a:xfrm>
            <a:off x="2711450" y="4221163"/>
            <a:ext cx="1643063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latin typeface="Times New Roman" panose="02020603050405020304" pitchFamily="18" charset="0"/>
                <a:ea typeface="微软雅黑" panose="020b0503020204020204" pitchFamily="34" charset="-122"/>
              </a:rPr>
              <a:t>平均数</a:t>
            </a:r>
          </a:p>
        </p:txBody>
      </p: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副标题 2"/>
          <p:cNvSpPr>
            <a:spLocks noGrp="1"/>
          </p:cNvSpPr>
          <p:nvPr userDrawn="1">
            <p:custDataLst>
              <p:tags r:id="rId2"/>
            </p:custDataLst>
          </p:nvPr>
        </p:nvSpPr>
        <p:spPr>
          <a:xfrm>
            <a:off x="1550440" y="253890"/>
            <a:ext cx="2556957" cy="493005"/>
          </a:xfrm>
        </p:spPr>
        <p:txBody>
          <a:bodyPr/>
          <a:lstStyle>
            <a:defPPr>
              <a:defRPr lang="zh-CN"/>
            </a:defPPr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65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94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23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52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2700" b="1" kern="1200" baseline="0"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新知探究</a:t>
            </a:r>
          </a:p>
          <a:p>
            <a:endParaRPr lang="zh-CN" altLang="en-US"/>
          </a:p>
        </p:txBody>
      </p:sp>
      <p:sp>
        <p:nvSpPr>
          <p:cNvPr id="89" name="云形标注 3"/>
          <p:cNvSpPr/>
          <p:nvPr/>
        </p:nvSpPr>
        <p:spPr>
          <a:xfrm>
            <a:off x="2309813" y="1214438"/>
            <a:ext cx="5643562" cy="2071687"/>
          </a:xfrm>
          <a:prstGeom prst="cloudCallout">
            <a:avLst>
              <a:gd name="adj1" fmla="val -44485"/>
              <a:gd name="adj2" fmla="val 65929"/>
            </a:avLst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如何确定中位数？</a:t>
            </a:r>
          </a:p>
        </p:txBody>
      </p:sp>
      <p:sp>
        <p:nvSpPr>
          <p:cNvPr id="90" name="TextBox 4"/>
          <p:cNvSpPr txBox="1"/>
          <p:nvPr/>
        </p:nvSpPr>
        <p:spPr>
          <a:xfrm>
            <a:off x="2738438" y="4000500"/>
            <a:ext cx="7358062" cy="157003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确定中位数，应先把这组数据按大小顺序排列，最中间位置的一个数据或最中间两个数据的平均数即为中位数</a:t>
            </a:r>
            <a:r>
              <a:rPr lang="en-US" altLang="zh-CN" sz="3200" b="1" i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.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副标题 2"/>
          <p:cNvSpPr>
            <a:spLocks noGrp="1"/>
          </p:cNvSpPr>
          <p:nvPr userDrawn="1">
            <p:custDataLst>
              <p:tags r:id="rId2"/>
            </p:custDataLst>
          </p:nvPr>
        </p:nvSpPr>
        <p:spPr>
          <a:xfrm>
            <a:off x="1550440" y="253890"/>
            <a:ext cx="2556957" cy="493005"/>
          </a:xfrm>
        </p:spPr>
        <p:txBody>
          <a:bodyPr/>
          <a:lstStyle>
            <a:defPPr>
              <a:defRPr lang="zh-CN"/>
            </a:defPPr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65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94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23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52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27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新知探究</a:t>
            </a:r>
            <a:endParaRPr lang="zh-CN" altLang="en-US" sz="2700" b="1" kern="1200" baseline="0"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endParaRPr lang="zh-CN" altLang="en-US"/>
          </a:p>
        </p:txBody>
      </p:sp>
      <p:sp>
        <p:nvSpPr>
          <p:cNvPr id="51" name="云形标注 3"/>
          <p:cNvSpPr/>
          <p:nvPr/>
        </p:nvSpPr>
        <p:spPr>
          <a:xfrm>
            <a:off x="1878883" y="1279422"/>
            <a:ext cx="7072313" cy="2714625"/>
          </a:xfrm>
          <a:prstGeom prst="cloudCallout">
            <a:avLst>
              <a:gd name="adj1" fmla="val -37124"/>
              <a:gd name="adj2" fmla="val 78500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什么时候中位数取最中间位置的一个数据</a:t>
            </a:r>
            <a:r>
              <a:rPr 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,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什么时候取最中间两个数据的平均数</a:t>
            </a:r>
            <a:r>
              <a:rPr 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?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52" name="TextBox 4"/>
          <p:cNvSpPr txBox="1"/>
          <p:nvPr/>
        </p:nvSpPr>
        <p:spPr>
          <a:xfrm>
            <a:off x="3307633" y="4636985"/>
            <a:ext cx="6786563" cy="138499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当一组数据有奇数个时，中位数取最中间位置的一个数据；当一组数据有偶数个时，中位数取最中间两个数据的平均数</a:t>
            </a:r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.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副标题 2"/>
          <p:cNvSpPr>
            <a:spLocks noGrp="1"/>
          </p:cNvSpPr>
          <p:nvPr userDrawn="1">
            <p:custDataLst>
              <p:tags r:id="rId2"/>
            </p:custDataLst>
          </p:nvPr>
        </p:nvSpPr>
        <p:spPr>
          <a:xfrm>
            <a:off x="1550440" y="253890"/>
            <a:ext cx="2556957" cy="493005"/>
          </a:xfrm>
        </p:spPr>
        <p:txBody>
          <a:bodyPr/>
          <a:lstStyle>
            <a:defPPr>
              <a:defRPr lang="zh-CN"/>
            </a:defPPr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65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94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23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52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2700" b="1" kern="1200" baseline="0"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新知探究</a:t>
            </a:r>
          </a:p>
          <a:p>
            <a:endParaRPr lang="zh-CN" altLang="en-US"/>
          </a:p>
        </p:txBody>
      </p:sp>
      <p:sp>
        <p:nvSpPr>
          <p:cNvPr id="71" name="云形标注 4"/>
          <p:cNvSpPr/>
          <p:nvPr/>
        </p:nvSpPr>
        <p:spPr>
          <a:xfrm>
            <a:off x="2452688" y="1516319"/>
            <a:ext cx="2928937" cy="1857375"/>
          </a:xfrm>
          <a:prstGeom prst="cloudCallout">
            <a:avLst>
              <a:gd name="adj1" fmla="val -47499"/>
              <a:gd name="adj2" fmla="val 87115"/>
            </a:avLst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如何确定众数呢</a:t>
            </a:r>
            <a:r>
              <a:rPr lang="en-US" sz="32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?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72" name="TextBox 5"/>
          <p:cNvSpPr txBox="1"/>
          <p:nvPr/>
        </p:nvSpPr>
        <p:spPr>
          <a:xfrm>
            <a:off x="3381375" y="3945194"/>
            <a:ext cx="6072188" cy="149104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         找一组数据中出现次数最多的那个数据</a:t>
            </a:r>
            <a:r>
              <a:rPr lang="en-US" altLang="zh-CN" sz="32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.</a:t>
            </a:r>
            <a:endParaRPr lang="zh-CN" altLang="en-US" sz="3200" b="1">
              <a:solidFill>
                <a:srgbClr val="0000FF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 Box 42"/>
          <p:cNvSpPr txBox="1">
            <a:spLocks noChangeArrowheads="1"/>
          </p:cNvSpPr>
          <p:nvPr/>
        </p:nvSpPr>
        <p:spPr bwMode="auto">
          <a:xfrm>
            <a:off x="1432070" y="156225"/>
            <a:ext cx="1951038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200"/>
              <a:t>新知探究</a:t>
            </a:r>
          </a:p>
        </p:txBody>
      </p:sp>
      <p:pic>
        <p:nvPicPr>
          <p:cNvPr id="5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8862"/>
          <a:stretch>
            <a:fillRect/>
          </a:stretch>
        </p:blipFill>
        <p:spPr bwMode="auto">
          <a:xfrm>
            <a:off x="1881187" y="2814638"/>
            <a:ext cx="4214813" cy="3663950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6" name="Rectangle 5"/>
          <p:cNvSpPr>
            <a:spLocks noChangeArrowheads="1"/>
          </p:cNvSpPr>
          <p:nvPr/>
        </p:nvSpPr>
        <p:spPr bwMode="auto">
          <a:xfrm>
            <a:off x="1881187" y="1337151"/>
            <a:ext cx="8429625" cy="95313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 为了检查面包的质量是否达标，随机抽取了同种规格的面包</a:t>
            </a:r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10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个，这</a:t>
            </a:r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10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个面包的质量如图所示.</a:t>
            </a:r>
          </a:p>
        </p:txBody>
      </p:sp>
      <p:sp>
        <p:nvSpPr>
          <p:cNvPr id="57" name="Rectangle 20"/>
          <p:cNvSpPr>
            <a:spLocks noChangeArrowheads="1"/>
          </p:cNvSpPr>
          <p:nvPr/>
        </p:nvSpPr>
        <p:spPr bwMode="auto">
          <a:xfrm>
            <a:off x="6167437" y="2671763"/>
            <a:ext cx="4286250" cy="286131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（</a:t>
            </a: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1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）这</a:t>
            </a: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10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个面包质量的众数、中位数分别是多少？</a:t>
            </a:r>
          </a:p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（</a:t>
            </a: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2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）估计这</a:t>
            </a: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10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个面包的平均质量，再具体算一算，看看你的估计水平如何.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8"/>
          <p:cNvSpPr txBox="1">
            <a:spLocks noChangeArrowheads="1"/>
          </p:cNvSpPr>
          <p:nvPr/>
        </p:nvSpPr>
        <p:spPr bwMode="auto">
          <a:xfrm>
            <a:off x="1426872" y="235139"/>
            <a:ext cx="195103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/>
              <a:t>新知探究</a:t>
            </a:r>
          </a:p>
        </p:txBody>
      </p:sp>
      <p:sp>
        <p:nvSpPr>
          <p:cNvPr id="183" name="Rectangle 20"/>
          <p:cNvSpPr>
            <a:spLocks noChangeArrowheads="1"/>
          </p:cNvSpPr>
          <p:nvPr/>
        </p:nvSpPr>
        <p:spPr bwMode="auto">
          <a:xfrm>
            <a:off x="2038811" y="1241891"/>
            <a:ext cx="8858250" cy="58086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（</a:t>
            </a: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1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）这</a:t>
            </a: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10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个面包质量的众数、中位数分别是多少？</a:t>
            </a:r>
          </a:p>
        </p:txBody>
      </p:sp>
      <p:sp>
        <p:nvSpPr>
          <p:cNvPr id="184" name="TextBox 7"/>
          <p:cNvSpPr txBox="1"/>
          <p:nvPr/>
        </p:nvSpPr>
        <p:spPr>
          <a:xfrm>
            <a:off x="2253123" y="2099141"/>
            <a:ext cx="7715250" cy="52322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答：众数为</a:t>
            </a:r>
            <a:r>
              <a:rPr 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100 </a:t>
            </a:r>
            <a:r>
              <a:rPr lang="en-US" sz="28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g</a:t>
            </a:r>
            <a:r>
              <a:rPr 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,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中位数也是</a:t>
            </a:r>
            <a:r>
              <a:rPr 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100 </a:t>
            </a:r>
            <a:r>
              <a:rPr lang="en-US" sz="28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g</a:t>
            </a:r>
            <a:r>
              <a:rPr lang="en-US" sz="2800" b="1" i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.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85" name="TextBox 8"/>
          <p:cNvSpPr txBox="1"/>
          <p:nvPr/>
        </p:nvSpPr>
        <p:spPr>
          <a:xfrm>
            <a:off x="1895936" y="2884953"/>
            <a:ext cx="8572500" cy="52322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（</a:t>
            </a:r>
            <a:r>
              <a:rPr lang="en-US" altLang="zh-CN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2</a:t>
            </a:r>
            <a:r>
              <a:rPr lang="zh-CN" altLang="en-US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）如何确定众数？</a:t>
            </a:r>
          </a:p>
        </p:txBody>
      </p:sp>
      <p:sp>
        <p:nvSpPr>
          <p:cNvPr id="186" name="TextBox 9"/>
          <p:cNvSpPr txBox="1"/>
          <p:nvPr/>
        </p:nvSpPr>
        <p:spPr>
          <a:xfrm>
            <a:off x="2110248" y="3670766"/>
            <a:ext cx="7786688" cy="95410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答：根据统计图可以发现，在“</a:t>
            </a:r>
            <a:r>
              <a:rPr 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100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”这条线上的点最多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.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87" name="TextBox 10"/>
          <p:cNvSpPr txBox="1"/>
          <p:nvPr/>
        </p:nvSpPr>
        <p:spPr>
          <a:xfrm>
            <a:off x="1895936" y="4885203"/>
            <a:ext cx="8501062" cy="95410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（</a:t>
            </a:r>
            <a:r>
              <a:rPr lang="en-US" altLang="zh-CN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3</a:t>
            </a:r>
            <a:r>
              <a:rPr lang="zh-CN" altLang="en-US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）估计这</a:t>
            </a:r>
            <a:r>
              <a:rPr lang="en-US" altLang="zh-CN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10</a:t>
            </a:r>
            <a:r>
              <a:rPr lang="zh-CN" altLang="en-US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个面包的平均质量，再具体算一算，看看你的估计水平如何</a:t>
            </a:r>
            <a:r>
              <a:rPr lang="en-US" altLang="zh-CN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.</a:t>
            </a:r>
            <a:endParaRPr lang="zh-CN" altLang="en-US" sz="28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88" name="矩形 187"/>
          <p:cNvSpPr>
            <a:spLocks noChangeArrowheads="1"/>
          </p:cNvSpPr>
          <p:nvPr/>
        </p:nvSpPr>
        <p:spPr bwMode="auto">
          <a:xfrm>
            <a:off x="2289636" y="6099641"/>
            <a:ext cx="3685624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答：平均质量是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99</a:t>
            </a:r>
            <a:r>
              <a:rPr lang="en-US" altLang="zh-CN" b="1" i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.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8 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g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.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" grpId="0"/>
      <p:bldP spid="186" grpId="0"/>
      <p:bldP spid="18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8"/>
          <p:cNvSpPr txBox="1">
            <a:spLocks noChangeArrowheads="1"/>
          </p:cNvSpPr>
          <p:nvPr/>
        </p:nvSpPr>
        <p:spPr bwMode="auto">
          <a:xfrm>
            <a:off x="1426872" y="235139"/>
            <a:ext cx="195103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/>
              <a:t>新知探究</a:t>
            </a:r>
          </a:p>
        </p:txBody>
      </p:sp>
      <p:sp>
        <p:nvSpPr>
          <p:cNvPr id="99" name="Rectangle 16"/>
          <p:cNvSpPr txBox="1">
            <a:spLocks noChangeArrowheads="1"/>
          </p:cNvSpPr>
          <p:nvPr/>
        </p:nvSpPr>
        <p:spPr>
          <a:xfrm>
            <a:off x="2005013" y="898134"/>
            <a:ext cx="8501062" cy="1308884"/>
          </a:xfrm>
          <a:prstGeom prst="rect">
            <a:avLst/>
          </a:prstGeom>
          <a:ln>
            <a:miter lim="800000"/>
          </a:ln>
        </p:spPr>
        <p:txBody>
          <a:bodyPr rtlCol="0" anchor="ctr">
            <a:sp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  <a:buFont typeface="Wingdings 2" panose="05020102010507070707" pitchFamily="18" charset="2"/>
              <a:buNone/>
              <a:defRPr/>
            </a:pPr>
            <a:r>
              <a:rPr lang="zh-CN" altLang="en-US" b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甲、乙、丙三支青年排球队各有</a:t>
            </a:r>
            <a:r>
              <a:rPr lang="en-US" altLang="zh-CN" b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12</a:t>
            </a:r>
            <a:r>
              <a:rPr lang="zh-CN" altLang="en-US" b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名队员，三队队员的年龄情况如下图：</a:t>
            </a:r>
            <a:endParaRPr lang="zh-CN" altLang="en-US" b="1"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100" name="Object 15"/>
          <p:cNvGraphicFramePr>
            <a:graphicFrameLocks noChangeAspect="1"/>
          </p:cNvGraphicFramePr>
          <p:nvPr/>
        </p:nvGraphicFramePr>
        <p:xfrm>
          <a:off x="2187575" y="1663700"/>
          <a:ext cx="3959225" cy="2959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图表" r:id="rId2" imgW="3968750" imgH="2968625" progId="Excel.Chart.8">
                  <p:embed/>
                </p:oleObj>
              </mc:Choice>
              <mc:Fallback>
                <p:oleObj name="图表" r:id="rId2" imgW="3968750" imgH="2968625" progId="Excel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187575" y="1663700"/>
                        <a:ext cx="3959225" cy="2959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1" name="Object 14"/>
          <p:cNvGraphicFramePr>
            <a:graphicFrameLocks noChangeAspect="1"/>
          </p:cNvGraphicFramePr>
          <p:nvPr/>
        </p:nvGraphicFramePr>
        <p:xfrm>
          <a:off x="6188075" y="1949450"/>
          <a:ext cx="4062413" cy="25765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图表" r:id="rId4" imgW="4065905" imgH="2584450" progId="Excel.Chart.8">
                  <p:embed/>
                </p:oleObj>
              </mc:Choice>
              <mc:Fallback>
                <p:oleObj name="图表" r:id="rId4" imgW="4065905" imgH="2584450" progId="Excel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188075" y="1949450"/>
                        <a:ext cx="4062413" cy="25765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" name="Object 13"/>
          <p:cNvGraphicFramePr>
            <a:graphicFrameLocks noChangeAspect="1"/>
          </p:cNvGraphicFramePr>
          <p:nvPr/>
        </p:nvGraphicFramePr>
        <p:xfrm>
          <a:off x="4044950" y="3935413"/>
          <a:ext cx="4421188" cy="29733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图表" r:id="rId6" imgW="4425950" imgH="2980690" progId="Excel.Chart.8">
                  <p:embed/>
                </p:oleObj>
              </mc:Choice>
              <mc:Fallback>
                <p:oleObj name="图表" r:id="rId6" imgW="4425950" imgH="2980690" progId="Excel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044950" y="3935413"/>
                        <a:ext cx="4421188" cy="29733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8"/>
          <p:cNvSpPr txBox="1">
            <a:spLocks noChangeArrowheads="1"/>
          </p:cNvSpPr>
          <p:nvPr/>
        </p:nvSpPr>
        <p:spPr bwMode="auto">
          <a:xfrm>
            <a:off x="1426872" y="235139"/>
            <a:ext cx="195103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/>
              <a:t>新知探究</a:t>
            </a:r>
          </a:p>
        </p:txBody>
      </p:sp>
      <p:sp>
        <p:nvSpPr>
          <p:cNvPr id="37" name="Rectangle 17"/>
          <p:cNvSpPr>
            <a:spLocks noChangeArrowheads="1"/>
          </p:cNvSpPr>
          <p:nvPr/>
        </p:nvSpPr>
        <p:spPr bwMode="auto">
          <a:xfrm>
            <a:off x="1839827" y="1661484"/>
            <a:ext cx="8845841" cy="224285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(1)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观察三幅图，你能从图中分别看出三支球队队员年龄的众数吗？中位数呢？</a:t>
            </a:r>
          </a:p>
          <a:p>
            <a:pPr indent="304800"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(2)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根据图表，你能大致估计出三支球队队员的平均年龄哪个大、哪个小吗？你是怎么估计的？与同伴交流</a:t>
            </a: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.</a:t>
            </a:r>
            <a:endParaRPr lang="zh-CN" altLang="en-US" sz="2400" b="1"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005781" y="4181341"/>
            <a:ext cx="8679887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FF0000"/>
                </a:solidFill>
              </a:rPr>
              <a:t>（</a:t>
            </a:r>
            <a:r>
              <a:rPr lang="en-US" altLang="zh-CN" sz="2000" b="1">
                <a:solidFill>
                  <a:srgbClr val="FF0000"/>
                </a:solidFill>
              </a:rPr>
              <a:t>1</a:t>
            </a:r>
            <a:r>
              <a:rPr lang="zh-CN" altLang="en-US" sz="2000" b="1">
                <a:solidFill>
                  <a:srgbClr val="FF0000"/>
                </a:solidFill>
              </a:rPr>
              <a:t>）</a:t>
            </a:r>
            <a:r>
              <a:rPr lang="en-US" altLang="zh-CN" sz="2000" b="1">
                <a:solidFill>
                  <a:srgbClr val="FF0000"/>
                </a:solidFill>
              </a:rPr>
              <a:t>.</a:t>
            </a:r>
            <a:r>
              <a:rPr lang="zh-CN" altLang="en-US" sz="2000" b="1">
                <a:solidFill>
                  <a:srgbClr val="FF0000"/>
                </a:solidFill>
              </a:rPr>
              <a:t>甲队众数是</a:t>
            </a:r>
            <a:r>
              <a:rPr lang="en-US" altLang="zh-CN" sz="2000" b="1">
                <a:solidFill>
                  <a:srgbClr val="FF0000"/>
                </a:solidFill>
              </a:rPr>
              <a:t>20</a:t>
            </a:r>
            <a:r>
              <a:rPr lang="zh-CN" altLang="en-US" sz="2000" b="1">
                <a:solidFill>
                  <a:srgbClr val="FF0000"/>
                </a:solidFill>
              </a:rPr>
              <a:t>岁，乙队众数是</a:t>
            </a:r>
            <a:r>
              <a:rPr lang="en-US" altLang="zh-CN" sz="2000" b="1">
                <a:solidFill>
                  <a:srgbClr val="FF0000"/>
                </a:solidFill>
              </a:rPr>
              <a:t>19</a:t>
            </a:r>
            <a:r>
              <a:rPr lang="zh-CN" altLang="en-US" sz="2000" b="1">
                <a:solidFill>
                  <a:srgbClr val="FF0000"/>
                </a:solidFill>
              </a:rPr>
              <a:t>岁，丙队众数是</a:t>
            </a:r>
            <a:r>
              <a:rPr lang="en-US" altLang="zh-CN" sz="2000" b="1">
                <a:solidFill>
                  <a:srgbClr val="FF0000"/>
                </a:solidFill>
              </a:rPr>
              <a:t>21</a:t>
            </a:r>
            <a:r>
              <a:rPr lang="zh-CN" altLang="en-US" sz="2000" b="1">
                <a:solidFill>
                  <a:srgbClr val="FF0000"/>
                </a:solidFill>
              </a:rPr>
              <a:t>岁</a:t>
            </a:r>
            <a:r>
              <a:rPr lang="en-US" altLang="zh-CN" sz="2000" b="1">
                <a:solidFill>
                  <a:srgbClr val="FF0000"/>
                </a:solidFill>
              </a:rPr>
              <a:t>.</a:t>
            </a:r>
            <a:r>
              <a:rPr lang="zh-CN" altLang="en-US" sz="2000" b="1">
                <a:solidFill>
                  <a:srgbClr val="FF0000"/>
                </a:solidFill>
              </a:rPr>
              <a:t>甲队中位数是</a:t>
            </a:r>
            <a:r>
              <a:rPr lang="en-US" altLang="zh-CN" sz="2000" b="1">
                <a:solidFill>
                  <a:srgbClr val="FF0000"/>
                </a:solidFill>
              </a:rPr>
              <a:t>20</a:t>
            </a:r>
            <a:r>
              <a:rPr lang="zh-CN" altLang="en-US" sz="2000" b="1">
                <a:solidFill>
                  <a:srgbClr val="FF0000"/>
                </a:solidFill>
              </a:rPr>
              <a:t>岁，乙队中位数是</a:t>
            </a:r>
            <a:r>
              <a:rPr lang="en-US" altLang="zh-CN" sz="2000" b="1">
                <a:solidFill>
                  <a:srgbClr val="FF0000"/>
                </a:solidFill>
              </a:rPr>
              <a:t>19</a:t>
            </a:r>
            <a:r>
              <a:rPr lang="zh-CN" altLang="en-US" sz="2000" b="1">
                <a:solidFill>
                  <a:srgbClr val="FF0000"/>
                </a:solidFill>
              </a:rPr>
              <a:t>岁，丙队中位数是</a:t>
            </a:r>
            <a:r>
              <a:rPr lang="en-US" altLang="zh-CN" sz="2000" b="1">
                <a:solidFill>
                  <a:srgbClr val="FF0000"/>
                </a:solidFill>
              </a:rPr>
              <a:t>21</a:t>
            </a:r>
            <a:r>
              <a:rPr lang="zh-CN" altLang="en-US" sz="2000" b="1">
                <a:solidFill>
                  <a:srgbClr val="FF0000"/>
                </a:solidFill>
              </a:rPr>
              <a:t>岁</a:t>
            </a:r>
            <a:r>
              <a:rPr lang="en-US" altLang="zh-CN" sz="2000" b="1">
                <a:solidFill>
                  <a:srgbClr val="FF0000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FF0000"/>
                </a:solidFill>
              </a:rPr>
              <a:t>（</a:t>
            </a:r>
            <a:r>
              <a:rPr lang="en-US" altLang="zh-CN" sz="2000" b="1">
                <a:solidFill>
                  <a:srgbClr val="FF0000"/>
                </a:solidFill>
              </a:rPr>
              <a:t>2</a:t>
            </a:r>
            <a:r>
              <a:rPr lang="zh-CN" altLang="en-US" sz="2000" b="1">
                <a:solidFill>
                  <a:srgbClr val="FF0000"/>
                </a:solidFill>
              </a:rPr>
              <a:t>）</a:t>
            </a:r>
            <a:r>
              <a:rPr lang="en-US" altLang="zh-CN" sz="2000" b="1">
                <a:solidFill>
                  <a:srgbClr val="FF0000"/>
                </a:solidFill>
              </a:rPr>
              <a:t>.</a:t>
            </a:r>
            <a:r>
              <a:rPr lang="zh-CN" altLang="en-US" sz="2000" b="1">
                <a:solidFill>
                  <a:srgbClr val="FF0000"/>
                </a:solidFill>
              </a:rPr>
              <a:t>估计甲队平均年龄</a:t>
            </a:r>
            <a:r>
              <a:rPr lang="en-US" altLang="zh-CN" sz="2000" b="1">
                <a:solidFill>
                  <a:srgbClr val="FF0000"/>
                </a:solidFill>
              </a:rPr>
              <a:t>20</a:t>
            </a:r>
            <a:r>
              <a:rPr lang="zh-CN" altLang="en-US" sz="2000" b="1">
                <a:solidFill>
                  <a:srgbClr val="FF0000"/>
                </a:solidFill>
              </a:rPr>
              <a:t>岁，乙队平均年龄</a:t>
            </a:r>
            <a:r>
              <a:rPr lang="en-US" altLang="zh-CN" sz="2000" b="1">
                <a:solidFill>
                  <a:srgbClr val="FF0000"/>
                </a:solidFill>
              </a:rPr>
              <a:t>19</a:t>
            </a:r>
            <a:r>
              <a:rPr lang="zh-CN" altLang="en-US" sz="2000" b="1">
                <a:solidFill>
                  <a:srgbClr val="FF0000"/>
                </a:solidFill>
              </a:rPr>
              <a:t>岁，丙队平均年龄</a:t>
            </a:r>
            <a:r>
              <a:rPr lang="en-US" altLang="zh-CN" sz="2000" b="1">
                <a:solidFill>
                  <a:srgbClr val="FF0000"/>
                </a:solidFill>
              </a:rPr>
              <a:t>21</a:t>
            </a:r>
            <a:r>
              <a:rPr lang="zh-CN" altLang="en-US" sz="2000" b="1">
                <a:solidFill>
                  <a:srgbClr val="FF0000"/>
                </a:solidFill>
              </a:rPr>
              <a:t>岁</a:t>
            </a:r>
            <a:r>
              <a:rPr lang="en-US" altLang="zh-CN" sz="2000" b="1">
                <a:solidFill>
                  <a:srgbClr val="FF0000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endParaRPr lang="zh-CN" altLang="en-US" sz="20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8"/>
          <p:cNvSpPr txBox="1">
            <a:spLocks noChangeArrowheads="1"/>
          </p:cNvSpPr>
          <p:nvPr/>
        </p:nvSpPr>
        <p:spPr bwMode="auto">
          <a:xfrm>
            <a:off x="1426872" y="235139"/>
            <a:ext cx="195103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/>
              <a:t>新知探究</a:t>
            </a:r>
          </a:p>
        </p:txBody>
      </p:sp>
      <p:sp>
        <p:nvSpPr>
          <p:cNvPr id="36" name="Rectangle 14"/>
          <p:cNvSpPr>
            <a:spLocks noChangeArrowheads="1"/>
          </p:cNvSpPr>
          <p:nvPr/>
        </p:nvSpPr>
        <p:spPr bwMode="auto">
          <a:xfrm>
            <a:off x="1881188" y="1529656"/>
            <a:ext cx="8250237" cy="11348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小明调查了班级里</a:t>
            </a: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20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位同学本学期计划购买课外书的花费情况，并将结果绘制成了下面的统计图：</a:t>
            </a:r>
          </a:p>
        </p:txBody>
      </p:sp>
      <p:pic>
        <p:nvPicPr>
          <p:cNvPr id="37" name="Picture 1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38688" y="2928938"/>
            <a:ext cx="4537075" cy="2917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8" name="Picture 5" descr="678"/>
          <p:cNvPicPr>
            <a:picLocks noChangeAspect="1" noChangeArrowheads="1" noCrop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2063750" y="5084763"/>
            <a:ext cx="1785938" cy="1109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8"/>
          <p:cNvSpPr txBox="1">
            <a:spLocks noChangeArrowheads="1"/>
          </p:cNvSpPr>
          <p:nvPr/>
        </p:nvSpPr>
        <p:spPr bwMode="auto">
          <a:xfrm>
            <a:off x="1426872" y="235139"/>
            <a:ext cx="195103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/>
              <a:t>新知探究</a:t>
            </a:r>
          </a:p>
        </p:txBody>
      </p:sp>
      <p:sp>
        <p:nvSpPr>
          <p:cNvPr id="53" name="Rectangle 17"/>
          <p:cNvSpPr>
            <a:spLocks noChangeArrowheads="1"/>
          </p:cNvSpPr>
          <p:nvPr/>
        </p:nvSpPr>
        <p:spPr bwMode="auto">
          <a:xfrm>
            <a:off x="1845468" y="1382987"/>
            <a:ext cx="8286750" cy="11348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(1)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在这</a:t>
            </a: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20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位同学中</a:t>
            </a: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,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本学期计划购买课外书的花费的众数是多少？</a:t>
            </a:r>
          </a:p>
        </p:txBody>
      </p:sp>
      <p:sp>
        <p:nvSpPr>
          <p:cNvPr id="54" name="TextBox 4"/>
          <p:cNvSpPr txBox="1"/>
          <p:nvPr/>
        </p:nvSpPr>
        <p:spPr>
          <a:xfrm>
            <a:off x="2024062" y="2576564"/>
            <a:ext cx="7929563" cy="58086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答：众数是</a:t>
            </a:r>
            <a:r>
              <a:rPr 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50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元，因为</a:t>
            </a:r>
            <a:r>
              <a:rPr 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50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元占的比重最大</a:t>
            </a:r>
            <a:r>
              <a:rPr lang="en-US" sz="2400" b="1" i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.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55" name="矩形 54"/>
          <p:cNvSpPr/>
          <p:nvPr/>
        </p:nvSpPr>
        <p:spPr>
          <a:xfrm>
            <a:off x="1952625" y="3148064"/>
            <a:ext cx="8358187" cy="113486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(2)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计算这</a:t>
            </a: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20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位同学计划购买课外书的平均花</a:t>
            </a:r>
          </a:p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费是多少？你是怎么计算的？与同伴交流</a:t>
            </a: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.</a:t>
            </a:r>
            <a:endParaRPr lang="zh-CN" altLang="en-US" sz="2400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56" name="TextBox 6"/>
          <p:cNvSpPr txBox="1"/>
          <p:nvPr/>
        </p:nvSpPr>
        <p:spPr>
          <a:xfrm>
            <a:off x="1952625" y="4375322"/>
            <a:ext cx="8072438" cy="168886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答：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20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名同学的平均花费为：</a:t>
            </a:r>
            <a:r>
              <a:rPr 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 [100×(20×10%)</a:t>
            </a:r>
            <a:r>
              <a:rPr lang="en-US" sz="2400" b="1" i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+</a:t>
            </a:r>
            <a:r>
              <a:rPr 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80×(20×25%)</a:t>
            </a:r>
            <a:r>
              <a:rPr lang="en-US" sz="2400" b="1" i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+</a:t>
            </a:r>
            <a:r>
              <a:rPr 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50×(20×40%)</a:t>
            </a:r>
            <a:r>
              <a:rPr lang="en-US" sz="2400" b="1" i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+</a:t>
            </a:r>
          </a:p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30×(20×20%)</a:t>
            </a:r>
            <a:r>
              <a:rPr lang="en-US" sz="2400" b="1" i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+</a:t>
            </a:r>
            <a:r>
              <a:rPr 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20×(20×5%)]</a:t>
            </a:r>
            <a:r>
              <a:rPr lang="en-US" sz="2400" b="1" i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÷</a:t>
            </a:r>
            <a:r>
              <a:rPr 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20</a:t>
            </a:r>
            <a:r>
              <a:rPr lang="en-US" sz="2400" b="1" i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=</a:t>
            </a:r>
            <a:r>
              <a:rPr 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57(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元</a:t>
            </a:r>
            <a:r>
              <a:rPr 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)</a:t>
            </a:r>
            <a:r>
              <a:rPr lang="en-US" sz="2400" b="1" i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.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  <p:bldP spid="5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8"/>
          <p:cNvSpPr txBox="1">
            <a:spLocks noChangeArrowheads="1"/>
          </p:cNvSpPr>
          <p:nvPr/>
        </p:nvSpPr>
        <p:spPr bwMode="auto">
          <a:xfrm>
            <a:off x="1426872" y="235139"/>
            <a:ext cx="195103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/>
              <a:t>新知探究</a:t>
            </a:r>
          </a:p>
        </p:txBody>
      </p:sp>
      <p:sp>
        <p:nvSpPr>
          <p:cNvPr id="32" name="Text Box 8"/>
          <p:cNvSpPr txBox="1">
            <a:spLocks noChangeArrowheads="1"/>
          </p:cNvSpPr>
          <p:nvPr/>
        </p:nvSpPr>
        <p:spPr bwMode="auto">
          <a:xfrm>
            <a:off x="1995487" y="3468687"/>
            <a:ext cx="439261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endParaRPr lang="zh-CN" altLang="zh-CN" sz="16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33" name="Text Box 22"/>
          <p:cNvSpPr txBox="1">
            <a:spLocks noChangeArrowheads="1"/>
          </p:cNvSpPr>
          <p:nvPr/>
        </p:nvSpPr>
        <p:spPr bwMode="auto">
          <a:xfrm>
            <a:off x="5646737" y="4051300"/>
            <a:ext cx="184731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zh-CN" sz="16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34" name="TextBox 8"/>
          <p:cNvSpPr txBox="1"/>
          <p:nvPr/>
        </p:nvSpPr>
        <p:spPr>
          <a:xfrm>
            <a:off x="2024062" y="1071562"/>
            <a:ext cx="8143875" cy="203009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(3)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在上面的问题中，如果不知道调查的总人数，你还能求平均数吗？如果把算式中的小括号去掉，你有什么发现？ </a:t>
            </a:r>
          </a:p>
        </p:txBody>
      </p:sp>
      <p:sp>
        <p:nvSpPr>
          <p:cNvPr id="35" name="圆角矩形标注 9"/>
          <p:cNvSpPr/>
          <p:nvPr/>
        </p:nvSpPr>
        <p:spPr>
          <a:xfrm>
            <a:off x="1916111" y="3478929"/>
            <a:ext cx="8359775" cy="2784475"/>
          </a:xfrm>
          <a:prstGeom prst="wedgeRoundRectCallout">
            <a:avLst>
              <a:gd name="adj1" fmla="val -21523"/>
              <a:gd name="adj2" fmla="val -64737"/>
              <a:gd name="adj3" fmla="val 16667"/>
            </a:avLst>
          </a:prstGeom>
          <a:solidFill>
            <a:srgbClr val="CCFF66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约去</a:t>
            </a:r>
            <a:r>
              <a:rPr lang="en-US" sz="24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20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后可以写成</a:t>
            </a:r>
            <a:r>
              <a:rPr lang="en-US" sz="24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100×10%+80×25%+50×40%+30×20%+20×5%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，其中的百分比就是扇形统计图中各项对应的百分比.事实上，这些百分比就是“权”，所以平均数也可以直接这样算：</a:t>
            </a:r>
            <a:r>
              <a:rPr lang="en-US" sz="24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100×10%+80×25%+50×40%+30×20%+20×5%=57(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元</a:t>
            </a:r>
            <a:r>
              <a:rPr lang="en-US" sz="24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).</a:t>
            </a:r>
            <a:endParaRPr lang="zh-CN" altLang="en-US" sz="2400">
              <a:solidFill>
                <a:schemeClr val="tx1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8"/>
          <p:cNvSpPr txBox="1">
            <a:spLocks noChangeArrowheads="1"/>
          </p:cNvSpPr>
          <p:nvPr/>
        </p:nvSpPr>
        <p:spPr bwMode="auto">
          <a:xfrm>
            <a:off x="1426872" y="235139"/>
            <a:ext cx="195103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/>
              <a:t>新知探究</a:t>
            </a:r>
          </a:p>
        </p:txBody>
      </p:sp>
      <p:sp>
        <p:nvSpPr>
          <p:cNvPr id="46" name="TextBox 8"/>
          <p:cNvSpPr txBox="1"/>
          <p:nvPr/>
        </p:nvSpPr>
        <p:spPr>
          <a:xfrm>
            <a:off x="1952625" y="1285875"/>
            <a:ext cx="8429625" cy="1308628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solidFill>
                  <a:srgbClr val="7030A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某地连续统计了</a:t>
            </a:r>
            <a:r>
              <a:rPr lang="en-US" sz="2800" b="1">
                <a:solidFill>
                  <a:srgbClr val="7030A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10</a:t>
            </a:r>
            <a:r>
              <a:rPr lang="zh-CN" altLang="en-US" sz="2800" b="1">
                <a:solidFill>
                  <a:srgbClr val="7030A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天日最高气温，并绘制成如下图所示的扇形统计图：</a:t>
            </a:r>
          </a:p>
        </p:txBody>
      </p:sp>
      <p:sp>
        <p:nvSpPr>
          <p:cNvPr id="47" name="TextBox 5"/>
          <p:cNvSpPr txBox="1"/>
          <p:nvPr/>
        </p:nvSpPr>
        <p:spPr>
          <a:xfrm>
            <a:off x="1919288" y="2781300"/>
            <a:ext cx="4429125" cy="267652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(1)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这</a:t>
            </a:r>
            <a:r>
              <a:rPr 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10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天中，日最高气温的众数是多少？</a:t>
            </a:r>
          </a:p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(2)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计算这</a:t>
            </a:r>
            <a:r>
              <a:rPr 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10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天日最高气温的平均值.</a:t>
            </a:r>
          </a:p>
        </p:txBody>
      </p:sp>
      <p:graphicFrame>
        <p:nvGraphicFramePr>
          <p:cNvPr id="48" name="图表 7"/>
          <p:cNvGraphicFramePr>
            <a:graphicFrameLocks noChangeAspect="1"/>
          </p:cNvGraphicFramePr>
          <p:nvPr/>
        </p:nvGraphicFramePr>
        <p:xfrm>
          <a:off x="6759575" y="2520950"/>
          <a:ext cx="3506788" cy="31337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图表" r:id="rId2" imgW="3517265" imgH="3139440" progId="Excel.Chart.8">
                  <p:embed/>
                </p:oleObj>
              </mc:Choice>
              <mc:Fallback>
                <p:oleObj name="图表" r:id="rId2" imgW="3517265" imgH="3139440" progId="Excel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759575" y="2520950"/>
                        <a:ext cx="3506788" cy="3133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9" name="矩形 6"/>
          <p:cNvSpPr>
            <a:spLocks noChangeArrowheads="1"/>
          </p:cNvSpPr>
          <p:nvPr/>
        </p:nvSpPr>
        <p:spPr bwMode="auto">
          <a:xfrm>
            <a:off x="8183563" y="2636838"/>
            <a:ext cx="595035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1600" b="1">
                <a:solidFill>
                  <a:srgbClr val="7030A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10%</a:t>
            </a:r>
            <a:endParaRPr lang="zh-CN" altLang="en-US" sz="16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50" name="矩形 9"/>
          <p:cNvSpPr>
            <a:spLocks noChangeArrowheads="1"/>
          </p:cNvSpPr>
          <p:nvPr/>
        </p:nvSpPr>
        <p:spPr bwMode="auto">
          <a:xfrm>
            <a:off x="9048750" y="3429000"/>
            <a:ext cx="595035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1600" b="1">
                <a:solidFill>
                  <a:srgbClr val="7030A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20%</a:t>
            </a:r>
            <a:endParaRPr lang="zh-CN" altLang="en-US" sz="16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51" name="矩形 10"/>
          <p:cNvSpPr>
            <a:spLocks noChangeArrowheads="1"/>
          </p:cNvSpPr>
          <p:nvPr/>
        </p:nvSpPr>
        <p:spPr bwMode="auto">
          <a:xfrm>
            <a:off x="8543925" y="5013325"/>
            <a:ext cx="595035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1600" b="1">
                <a:solidFill>
                  <a:srgbClr val="7030A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20%</a:t>
            </a:r>
            <a:endParaRPr lang="zh-CN" altLang="en-US" sz="16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52" name="矩形 11"/>
          <p:cNvSpPr>
            <a:spLocks noChangeArrowheads="1"/>
          </p:cNvSpPr>
          <p:nvPr/>
        </p:nvSpPr>
        <p:spPr bwMode="auto">
          <a:xfrm>
            <a:off x="6959600" y="2924175"/>
            <a:ext cx="595035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1600" b="1">
                <a:solidFill>
                  <a:srgbClr val="7030A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20%</a:t>
            </a:r>
            <a:endParaRPr lang="zh-CN" altLang="en-US" sz="16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53" name="矩形 12"/>
          <p:cNvSpPr>
            <a:spLocks noChangeArrowheads="1"/>
          </p:cNvSpPr>
          <p:nvPr/>
        </p:nvSpPr>
        <p:spPr bwMode="auto">
          <a:xfrm>
            <a:off x="6672263" y="4868863"/>
            <a:ext cx="595035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1600" b="1">
                <a:solidFill>
                  <a:srgbClr val="7030A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30%</a:t>
            </a:r>
            <a:endParaRPr lang="zh-CN" altLang="en-US" sz="16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8"/>
          <p:cNvSpPr txBox="1">
            <a:spLocks noChangeArrowheads="1"/>
          </p:cNvSpPr>
          <p:nvPr/>
        </p:nvSpPr>
        <p:spPr bwMode="auto">
          <a:xfrm>
            <a:off x="1426872" y="235139"/>
            <a:ext cx="195103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/>
              <a:t>新知探究</a:t>
            </a:r>
          </a:p>
        </p:txBody>
      </p:sp>
      <p:sp>
        <p:nvSpPr>
          <p:cNvPr id="20" name="TextBox 3"/>
          <p:cNvSpPr txBox="1"/>
          <p:nvPr/>
        </p:nvSpPr>
        <p:spPr>
          <a:xfrm>
            <a:off x="2166938" y="1428750"/>
            <a:ext cx="7786687" cy="324217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解：</a:t>
            </a:r>
            <a:r>
              <a:rPr lang="en-US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(1)</a:t>
            </a:r>
            <a:r>
              <a:rPr lang="zh-CN" altLang="en-US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根据扇形统计图，</a:t>
            </a:r>
            <a:r>
              <a:rPr lang="en-US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35 ℃</a:t>
            </a:r>
            <a:r>
              <a:rPr lang="zh-CN" altLang="en-US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占的比重最大，因此日平均气温的众数是</a:t>
            </a:r>
            <a:r>
              <a:rPr lang="en-US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35 ℃.</a:t>
            </a:r>
            <a:endParaRPr lang="zh-CN" altLang="en-US" sz="2800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(2)</a:t>
            </a:r>
            <a:r>
              <a:rPr lang="zh-CN" altLang="en-US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这</a:t>
            </a:r>
            <a:r>
              <a:rPr lang="en-US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10</a:t>
            </a:r>
            <a:r>
              <a:rPr lang="zh-CN" altLang="en-US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天日最高气温的平均值是：</a:t>
            </a:r>
            <a:r>
              <a:rPr lang="en-US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32×10%+33×20%+34×20%+35×30%+36×20%=34.3(℃).</a:t>
            </a:r>
            <a:endParaRPr lang="zh-CN" altLang="en-US" sz="2800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2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8"/>
          <p:cNvSpPr txBox="1">
            <a:spLocks noChangeArrowheads="1"/>
          </p:cNvSpPr>
          <p:nvPr/>
        </p:nvSpPr>
        <p:spPr bwMode="auto">
          <a:xfrm>
            <a:off x="1426872" y="235139"/>
            <a:ext cx="195103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/>
              <a:t>新知探究</a:t>
            </a:r>
          </a:p>
        </p:txBody>
      </p:sp>
      <p:sp>
        <p:nvSpPr>
          <p:cNvPr id="6" name="矩形 4"/>
          <p:cNvSpPr>
            <a:spLocks noChangeArrowheads="1"/>
          </p:cNvSpPr>
          <p:nvPr/>
        </p:nvSpPr>
        <p:spPr bwMode="auto">
          <a:xfrm>
            <a:off x="1881188" y="1214438"/>
            <a:ext cx="8572500" cy="4523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         条形统计图、扇形统计图或折线统计图等统计图是进行数据整理的工具，是进行数据分析的前提，应用时要了解各类统计图的特点，根据统计图的各自特点，正确地进行提取数据分析，获取各组数据的平均数、中位数或众数等统计量，分析数据的集中趋势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.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         从不同的统计图中获取一组数据的平均数、众数、中位数，关键是根据统计图分析其中包含的信息，结合平均数、众数、中位数的定义进行判断或计算.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1469447" y="162517"/>
            <a:ext cx="1951038" cy="580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400"/>
              <a:t>巩固练习</a:t>
            </a:r>
          </a:p>
        </p:txBody>
      </p:sp>
      <p:sp>
        <p:nvSpPr>
          <p:cNvPr id="25" name="内容占位符 2"/>
          <p:cNvSpPr txBox="1"/>
          <p:nvPr/>
        </p:nvSpPr>
        <p:spPr>
          <a:xfrm>
            <a:off x="1666875" y="1214438"/>
            <a:ext cx="8572500" cy="214312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  <a:buFont typeface="Wingdings 2" panose="05020102010507070707" pitchFamily="18" charset="2"/>
              <a:buNone/>
              <a:defRPr/>
            </a:pPr>
            <a:r>
              <a:rPr lang="en-US" altLang="zh-CN" b="1">
                <a:latin typeface="Times New Roman" panose="02020603050405020304" pitchFamily="18" charset="0"/>
                <a:ea typeface="微软雅黑" panose="020b0503020204020204" pitchFamily="34" charset="-122"/>
              </a:rPr>
              <a:t>   </a:t>
            </a:r>
            <a:r>
              <a:rPr lang="zh-CN" altLang="en-US" b="1">
                <a:latin typeface="Times New Roman" panose="02020603050405020304" pitchFamily="18" charset="0"/>
                <a:ea typeface="微软雅黑" panose="020b0503020204020204" pitchFamily="34" charset="-122"/>
              </a:rPr>
              <a:t>学校快餐店有</a:t>
            </a:r>
            <a:r>
              <a:rPr lang="en-US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</a:t>
            </a:r>
            <a:r>
              <a:rPr lang="zh-CN" altLang="en-US" b="1">
                <a:latin typeface="Times New Roman" panose="02020603050405020304" pitchFamily="18" charset="0"/>
                <a:ea typeface="微软雅黑" panose="020b0503020204020204" pitchFamily="34" charset="-122"/>
              </a:rPr>
              <a:t>元、</a:t>
            </a:r>
            <a:r>
              <a:rPr lang="en-US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3</a:t>
            </a:r>
            <a:r>
              <a:rPr lang="zh-CN" altLang="en-US" b="1">
                <a:latin typeface="Times New Roman" panose="02020603050405020304" pitchFamily="18" charset="0"/>
                <a:ea typeface="微软雅黑" panose="020b0503020204020204" pitchFamily="34" charset="-122"/>
              </a:rPr>
              <a:t>元、</a:t>
            </a:r>
            <a:r>
              <a:rPr lang="en-US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4</a:t>
            </a:r>
            <a:r>
              <a:rPr lang="zh-CN" altLang="en-US" b="1">
                <a:latin typeface="Times New Roman" panose="02020603050405020304" pitchFamily="18" charset="0"/>
                <a:ea typeface="微软雅黑" panose="020b0503020204020204" pitchFamily="34" charset="-122"/>
              </a:rPr>
              <a:t>元三种价格的饭菜供师生选择</a:t>
            </a:r>
            <a:r>
              <a:rPr lang="en-US" b="1">
                <a:latin typeface="Times New Roman" panose="02020603050405020304" pitchFamily="18" charset="0"/>
                <a:ea typeface="微软雅黑" panose="020b0503020204020204" pitchFamily="34" charset="-122"/>
              </a:rPr>
              <a:t>(</a:t>
            </a:r>
            <a:r>
              <a:rPr lang="zh-CN" altLang="en-US" b="1">
                <a:latin typeface="Times New Roman" panose="02020603050405020304" pitchFamily="18" charset="0"/>
                <a:ea typeface="微软雅黑" panose="020b0503020204020204" pitchFamily="34" charset="-122"/>
              </a:rPr>
              <a:t>每人限购一份</a:t>
            </a:r>
            <a:r>
              <a:rPr lang="en-US" b="1">
                <a:latin typeface="Times New Roman" panose="02020603050405020304" pitchFamily="18" charset="0"/>
                <a:ea typeface="微软雅黑" panose="020b0503020204020204" pitchFamily="34" charset="-122"/>
              </a:rPr>
              <a:t>)</a:t>
            </a:r>
            <a:r>
              <a:rPr lang="zh-CN" altLang="en-US" b="1">
                <a:latin typeface="Times New Roman" panose="02020603050405020304" pitchFamily="18" charset="0"/>
                <a:ea typeface="微软雅黑" panose="020b0503020204020204" pitchFamily="34" charset="-122"/>
              </a:rPr>
              <a:t>.如图所示的是某月的销售情况统计图，则该校师生购买饭菜费用的平均数和众数是</a:t>
            </a:r>
            <a:r>
              <a:rPr lang="en-US" b="1">
                <a:latin typeface="Times New Roman" panose="02020603050405020304" pitchFamily="18" charset="0"/>
                <a:ea typeface="微软雅黑" panose="020b0503020204020204" pitchFamily="34" charset="-122"/>
              </a:rPr>
              <a:t> (</a:t>
            </a:r>
            <a:r>
              <a:rPr lang="zh-CN" altLang="en-US" b="1" i="1">
                <a:latin typeface="Times New Roman" panose="02020603050405020304" pitchFamily="18" charset="0"/>
                <a:ea typeface="微软雅黑" panose="020b0503020204020204" pitchFamily="34" charset="-122"/>
              </a:rPr>
              <a:t>　　</a:t>
            </a:r>
            <a:r>
              <a:rPr lang="en-US" b="1">
                <a:latin typeface="Times New Roman" panose="02020603050405020304" pitchFamily="18" charset="0"/>
                <a:ea typeface="微软雅黑" panose="020b0503020204020204" pitchFamily="34" charset="-122"/>
              </a:rPr>
              <a:t>)</a:t>
            </a:r>
            <a:endParaRPr lang="zh-CN" altLang="en-US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  <a:p>
            <a:pPr indent="0">
              <a:lnSpc>
                <a:spcPct val="150000"/>
              </a:lnSpc>
              <a:buFont typeface="Wingdings 2" panose="05020102010507070707" pitchFamily="18" charset="2"/>
              <a:buNone/>
              <a:defRPr/>
            </a:pPr>
            <a:r>
              <a:rPr lang="en-US" b="1" i="1">
                <a:latin typeface="Times New Roman" panose="02020603050405020304" pitchFamily="18" charset="0"/>
                <a:ea typeface="微软雅黑" panose="020b0503020204020204" pitchFamily="34" charset="-122"/>
              </a:rPr>
              <a:t> </a:t>
            </a:r>
            <a:endParaRPr lang="zh-CN" altLang="en-US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26" name="TextBox 26"/>
          <p:cNvSpPr txBox="1">
            <a:spLocks noChangeArrowheads="1"/>
          </p:cNvSpPr>
          <p:nvPr/>
        </p:nvSpPr>
        <p:spPr bwMode="auto">
          <a:xfrm>
            <a:off x="2166938" y="3357563"/>
            <a:ext cx="3000375" cy="26012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A.2</a:t>
            </a:r>
            <a:r>
              <a:rPr lang="en-US" altLang="zh-CN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.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95</a:t>
            </a:r>
            <a:r>
              <a:rPr lang="zh-CN" altLang="en-US" b="1">
                <a:latin typeface="Times New Roman" panose="02020603050405020304" pitchFamily="18" charset="0"/>
                <a:ea typeface="微软雅黑" panose="020b0503020204020204" pitchFamily="34" charset="-122"/>
              </a:rPr>
              <a:t>元，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3</a:t>
            </a:r>
            <a:r>
              <a:rPr lang="zh-CN" altLang="en-US" b="1">
                <a:latin typeface="Times New Roman" panose="02020603050405020304" pitchFamily="18" charset="0"/>
                <a:ea typeface="微软雅黑" panose="020b0503020204020204" pitchFamily="34" charset="-122"/>
              </a:rPr>
              <a:t>元</a:t>
            </a:r>
            <a:r>
              <a:rPr lang="en-US" altLang="zh-CN" b="1">
                <a:latin typeface="Times New Roman" panose="02020603050405020304" pitchFamily="18" charset="0"/>
                <a:ea typeface="微软雅黑" panose="020b0503020204020204" pitchFamily="34" charset="-122"/>
              </a:rPr>
              <a:t>	       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B.3</a:t>
            </a:r>
            <a:r>
              <a:rPr lang="zh-CN" altLang="en-US" b="1">
                <a:latin typeface="Times New Roman" panose="02020603050405020304" pitchFamily="18" charset="0"/>
                <a:ea typeface="微软雅黑" panose="020b0503020204020204" pitchFamily="34" charset="-122"/>
              </a:rPr>
              <a:t>元，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3</a:t>
            </a:r>
            <a:r>
              <a:rPr lang="zh-CN" altLang="en-US" b="1">
                <a:latin typeface="Times New Roman" panose="02020603050405020304" pitchFamily="18" charset="0"/>
                <a:ea typeface="微软雅黑" panose="020b0503020204020204" pitchFamily="34" charset="-122"/>
              </a:rPr>
              <a:t>元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C.3</a:t>
            </a:r>
            <a:r>
              <a:rPr lang="zh-CN" altLang="en-US" b="1">
                <a:latin typeface="Times New Roman" panose="02020603050405020304" pitchFamily="18" charset="0"/>
                <a:ea typeface="微软雅黑" panose="020b0503020204020204" pitchFamily="34" charset="-122"/>
              </a:rPr>
              <a:t>元，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4</a:t>
            </a:r>
            <a:r>
              <a:rPr lang="zh-CN" altLang="en-US" b="1">
                <a:latin typeface="Times New Roman" panose="02020603050405020304" pitchFamily="18" charset="0"/>
                <a:ea typeface="微软雅黑" panose="020b0503020204020204" pitchFamily="34" charset="-122"/>
              </a:rPr>
              <a:t>元</a:t>
            </a:r>
            <a:r>
              <a:rPr lang="en-US" altLang="zh-CN" b="1">
                <a:latin typeface="Times New Roman" panose="02020603050405020304" pitchFamily="18" charset="0"/>
                <a:ea typeface="微软雅黑" panose="020b0503020204020204" pitchFamily="34" charset="-122"/>
              </a:rPr>
              <a:t>	         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D.2</a:t>
            </a:r>
            <a:r>
              <a:rPr lang="en-US" altLang="zh-CN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.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95</a:t>
            </a:r>
            <a:r>
              <a:rPr lang="zh-CN" altLang="en-US" b="1">
                <a:latin typeface="Times New Roman" panose="02020603050405020304" pitchFamily="18" charset="0"/>
                <a:ea typeface="微软雅黑" panose="020b0503020204020204" pitchFamily="34" charset="-122"/>
              </a:rPr>
              <a:t>元，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4</a:t>
            </a:r>
            <a:r>
              <a:rPr lang="zh-CN" altLang="en-US" b="1">
                <a:latin typeface="Times New Roman" panose="02020603050405020304" pitchFamily="18" charset="0"/>
                <a:ea typeface="微软雅黑" panose="020b0503020204020204" pitchFamily="34" charset="-122"/>
              </a:rPr>
              <a:t>元</a:t>
            </a:r>
          </a:p>
        </p:txBody>
      </p:sp>
      <p:graphicFrame>
        <p:nvGraphicFramePr>
          <p:cNvPr id="27" name="图表 10"/>
          <p:cNvGraphicFramePr>
            <a:graphicFrameLocks noChangeAspect="1"/>
          </p:cNvGraphicFramePr>
          <p:nvPr/>
        </p:nvGraphicFramePr>
        <p:xfrm>
          <a:off x="5616575" y="3449638"/>
          <a:ext cx="4244975" cy="27765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图表" r:id="rId2" imgW="4248785" imgH="2785745" progId="Excel.Chart.8">
                  <p:embed/>
                </p:oleObj>
              </mc:Choice>
              <mc:Fallback>
                <p:oleObj name="图表" r:id="rId2" imgW="4248785" imgH="2785745" progId="Excel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616575" y="3449638"/>
                        <a:ext cx="4244975" cy="27765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" name="TextBox 11"/>
          <p:cNvSpPr txBox="1">
            <a:spLocks noChangeArrowheads="1"/>
          </p:cNvSpPr>
          <p:nvPr/>
        </p:nvSpPr>
        <p:spPr bwMode="auto">
          <a:xfrm>
            <a:off x="6738938" y="5214938"/>
            <a:ext cx="10001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55%</a:t>
            </a:r>
            <a:endParaRPr lang="zh-CN" altLang="en-US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29" name="TextBox 12"/>
          <p:cNvSpPr txBox="1">
            <a:spLocks noChangeArrowheads="1"/>
          </p:cNvSpPr>
          <p:nvPr/>
        </p:nvSpPr>
        <p:spPr bwMode="auto">
          <a:xfrm>
            <a:off x="6524625" y="4357688"/>
            <a:ext cx="10001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20%</a:t>
            </a:r>
            <a:endParaRPr lang="zh-CN" altLang="en-US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30" name="TextBox 13"/>
          <p:cNvSpPr txBox="1">
            <a:spLocks noChangeArrowheads="1"/>
          </p:cNvSpPr>
          <p:nvPr/>
        </p:nvSpPr>
        <p:spPr bwMode="auto">
          <a:xfrm>
            <a:off x="7310438" y="4357688"/>
            <a:ext cx="10001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25%</a:t>
            </a:r>
            <a:endParaRPr lang="zh-CN" altLang="en-US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31" name="TextBox 14"/>
          <p:cNvSpPr txBox="1">
            <a:spLocks noChangeArrowheads="1"/>
          </p:cNvSpPr>
          <p:nvPr/>
        </p:nvSpPr>
        <p:spPr bwMode="auto">
          <a:xfrm>
            <a:off x="6881841" y="2494079"/>
            <a:ext cx="7143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A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udio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8"/>
          <p:cNvSpPr txBox="1">
            <a:spLocks noChangeArrowheads="1"/>
          </p:cNvSpPr>
          <p:nvPr/>
        </p:nvSpPr>
        <p:spPr bwMode="auto">
          <a:xfrm>
            <a:off x="1426872" y="235139"/>
            <a:ext cx="1951038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/>
              <a:t>课堂小结</a:t>
            </a:r>
          </a:p>
        </p:txBody>
      </p:sp>
      <p:sp>
        <p:nvSpPr>
          <p:cNvPr id="39" name="TextBox 3"/>
          <p:cNvSpPr txBox="1"/>
          <p:nvPr/>
        </p:nvSpPr>
        <p:spPr>
          <a:xfrm>
            <a:off x="1952596" y="3117599"/>
            <a:ext cx="1643074" cy="5847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 cap="all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anose="02020603050405020304" pitchFamily="18" charset="0"/>
                <a:ea typeface="微软雅黑" panose="020b0503020204020204" pitchFamily="34" charset="-122"/>
              </a:rPr>
              <a:t>统计图</a:t>
            </a:r>
            <a:endParaRPr lang="en-US" altLang="zh-CN" sz="3200" b="1" cap="all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40" name="左大括号 39"/>
          <p:cNvSpPr/>
          <p:nvPr/>
        </p:nvSpPr>
        <p:spPr>
          <a:xfrm>
            <a:off x="3381375" y="2403475"/>
            <a:ext cx="428625" cy="2214563"/>
          </a:xfrm>
          <a:prstGeom prst="leftBrac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41" name="TextBox 9"/>
          <p:cNvSpPr txBox="1"/>
          <p:nvPr/>
        </p:nvSpPr>
        <p:spPr>
          <a:xfrm>
            <a:off x="3810000" y="2046288"/>
            <a:ext cx="2500313" cy="58420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latin typeface="Times New Roman" panose="02020603050405020304" pitchFamily="18" charset="0"/>
                <a:ea typeface="微软雅黑" panose="020b0503020204020204" pitchFamily="34" charset="-122"/>
              </a:rPr>
              <a:t>条形统计图</a:t>
            </a:r>
          </a:p>
        </p:txBody>
      </p:sp>
      <p:sp>
        <p:nvSpPr>
          <p:cNvPr id="42" name="TextBox 10"/>
          <p:cNvSpPr txBox="1"/>
          <p:nvPr/>
        </p:nvSpPr>
        <p:spPr>
          <a:xfrm>
            <a:off x="6381750" y="3046413"/>
            <a:ext cx="2500313" cy="58420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latin typeface="Times New Roman" panose="02020603050405020304" pitchFamily="18" charset="0"/>
                <a:ea typeface="微软雅黑" panose="020b0503020204020204" pitchFamily="34" charset="-122"/>
              </a:rPr>
              <a:t>分析数据</a:t>
            </a:r>
          </a:p>
        </p:txBody>
      </p:sp>
      <p:sp>
        <p:nvSpPr>
          <p:cNvPr id="43" name="TextBox 11"/>
          <p:cNvSpPr txBox="1"/>
          <p:nvPr/>
        </p:nvSpPr>
        <p:spPr>
          <a:xfrm>
            <a:off x="3738563" y="3046413"/>
            <a:ext cx="2500312" cy="58420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latin typeface="Times New Roman" panose="02020603050405020304" pitchFamily="18" charset="0"/>
                <a:ea typeface="微软雅黑" panose="020b0503020204020204" pitchFamily="34" charset="-122"/>
              </a:rPr>
              <a:t>折线统计图</a:t>
            </a:r>
          </a:p>
        </p:txBody>
      </p:sp>
      <p:sp>
        <p:nvSpPr>
          <p:cNvPr id="44" name="TextBox 13"/>
          <p:cNvSpPr txBox="1"/>
          <p:nvPr/>
        </p:nvSpPr>
        <p:spPr>
          <a:xfrm>
            <a:off x="3738563" y="4246563"/>
            <a:ext cx="2500312" cy="58578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latin typeface="Times New Roman" panose="02020603050405020304" pitchFamily="18" charset="0"/>
                <a:ea typeface="微软雅黑" panose="020b0503020204020204" pitchFamily="34" charset="-122"/>
              </a:rPr>
              <a:t>扇形统计图</a:t>
            </a:r>
          </a:p>
        </p:txBody>
      </p:sp>
      <p:sp>
        <p:nvSpPr>
          <p:cNvPr id="45" name="左大括号 44"/>
          <p:cNvSpPr/>
          <p:nvPr/>
        </p:nvSpPr>
        <p:spPr>
          <a:xfrm>
            <a:off x="8310563" y="2286000"/>
            <a:ext cx="428625" cy="2214563"/>
          </a:xfrm>
          <a:prstGeom prst="leftBrac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46" name="TextBox 17"/>
          <p:cNvSpPr txBox="1"/>
          <p:nvPr/>
        </p:nvSpPr>
        <p:spPr>
          <a:xfrm>
            <a:off x="8810625" y="2143125"/>
            <a:ext cx="1500188" cy="58420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latin typeface="Times New Roman" panose="02020603050405020304" pitchFamily="18" charset="0"/>
                <a:ea typeface="微软雅黑" panose="020b0503020204020204" pitchFamily="34" charset="-122"/>
              </a:rPr>
              <a:t>平均数</a:t>
            </a:r>
          </a:p>
        </p:txBody>
      </p:sp>
      <p:sp>
        <p:nvSpPr>
          <p:cNvPr id="47" name="TextBox 18"/>
          <p:cNvSpPr txBox="1"/>
          <p:nvPr/>
        </p:nvSpPr>
        <p:spPr>
          <a:xfrm>
            <a:off x="8882063" y="3143250"/>
            <a:ext cx="1285875" cy="58420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latin typeface="Times New Roman" panose="02020603050405020304" pitchFamily="18" charset="0"/>
                <a:ea typeface="微软雅黑" panose="020b0503020204020204" pitchFamily="34" charset="-122"/>
              </a:rPr>
              <a:t>众数</a:t>
            </a:r>
          </a:p>
        </p:txBody>
      </p:sp>
      <p:sp>
        <p:nvSpPr>
          <p:cNvPr id="48" name="TextBox 19"/>
          <p:cNvSpPr txBox="1"/>
          <p:nvPr/>
        </p:nvSpPr>
        <p:spPr>
          <a:xfrm>
            <a:off x="8810625" y="4071938"/>
            <a:ext cx="1500188" cy="58420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latin typeface="Times New Roman" panose="02020603050405020304" pitchFamily="18" charset="0"/>
                <a:ea typeface="微软雅黑" panose="020b0503020204020204" pitchFamily="34" charset="-122"/>
              </a:rPr>
              <a:t>中位数</a:t>
            </a:r>
          </a:p>
        </p:txBody>
      </p:sp>
      <p:sp>
        <p:nvSpPr>
          <p:cNvPr id="49" name="右大括号 48"/>
          <p:cNvSpPr/>
          <p:nvPr/>
        </p:nvSpPr>
        <p:spPr>
          <a:xfrm>
            <a:off x="6096000" y="2214563"/>
            <a:ext cx="357188" cy="2357437"/>
          </a:xfrm>
          <a:prstGeom prst="rightBrac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3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udio22222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2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3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3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4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4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Text Box 30"/>
          <p:cNvSpPr txBox="1">
            <a:spLocks noChangeArrowheads="1"/>
          </p:cNvSpPr>
          <p:nvPr/>
        </p:nvSpPr>
        <p:spPr bwMode="auto">
          <a:xfrm>
            <a:off x="1572419" y="195841"/>
            <a:ext cx="29241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200"/>
              <a:t>课堂小测</a:t>
            </a:r>
          </a:p>
        </p:txBody>
      </p:sp>
      <p:sp>
        <p:nvSpPr>
          <p:cNvPr id="132" name="TextBox 55"/>
          <p:cNvSpPr txBox="1">
            <a:spLocks noChangeArrowheads="1"/>
          </p:cNvSpPr>
          <p:nvPr/>
        </p:nvSpPr>
        <p:spPr bwMode="auto">
          <a:xfrm>
            <a:off x="1772516" y="1491630"/>
            <a:ext cx="8358188" cy="1134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1</a:t>
            </a:r>
            <a:r>
              <a:rPr lang="en-US" altLang="zh-CN" sz="2400" b="1" i="1">
                <a:latin typeface="Times New Roman" panose="02020603050405020304" pitchFamily="18" charset="0"/>
                <a:ea typeface="微软雅黑" panose="020b0503020204020204" pitchFamily="34" charset="-122"/>
              </a:rPr>
              <a:t>.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如下图所示的是某市</a:t>
            </a:r>
            <a:r>
              <a:rPr lang="en-US" altLang="zh-CN" sz="2400">
                <a:latin typeface="Times New Roman" panose="02020603050405020304" pitchFamily="18" charset="0"/>
                <a:ea typeface="微软雅黑" panose="020b0503020204020204" pitchFamily="34" charset="-122"/>
              </a:rPr>
              <a:t>5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月份某一周的最高气温统计图，则这组数据</a:t>
            </a: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(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最高气温</a:t>
            </a: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)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的众数与中位数分别是</a:t>
            </a: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(</a:t>
            </a:r>
            <a:r>
              <a:rPr lang="zh-CN" altLang="en-US" sz="2400" b="1" i="1">
                <a:latin typeface="Times New Roman" panose="02020603050405020304" pitchFamily="18" charset="0"/>
                <a:ea typeface="微软雅黑" panose="020b0503020204020204" pitchFamily="34" charset="-122"/>
              </a:rPr>
              <a:t>　　</a:t>
            </a: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)</a:t>
            </a:r>
            <a:endParaRPr lang="zh-CN" altLang="en-US" sz="2400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34" name="矩形 133"/>
          <p:cNvSpPr/>
          <p:nvPr/>
        </p:nvSpPr>
        <p:spPr>
          <a:xfrm>
            <a:off x="1952625" y="2714625"/>
            <a:ext cx="7500938" cy="113024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A.28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 ℃,</a:t>
            </a: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29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 ℃    	     </a:t>
            </a: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B.28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 ℃,</a:t>
            </a: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29</a:t>
            </a:r>
            <a:r>
              <a:rPr lang="en-US" sz="2400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.</a:t>
            </a: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5 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℃</a:t>
            </a:r>
            <a:endParaRPr lang="zh-CN" altLang="en-US" sz="2400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C</a:t>
            </a: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.28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 ℃,</a:t>
            </a: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30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 ℃	                  </a:t>
            </a: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D.29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 ℃,</a:t>
            </a:r>
            <a:r>
              <a:rPr lang="en-US" sz="24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29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 ℃</a:t>
            </a:r>
            <a:endParaRPr lang="zh-CN" altLang="en-US" sz="2400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35" name="TextBox 6"/>
          <p:cNvSpPr txBox="1">
            <a:spLocks noChangeArrowheads="1"/>
          </p:cNvSpPr>
          <p:nvPr/>
        </p:nvSpPr>
        <p:spPr bwMode="auto">
          <a:xfrm>
            <a:off x="7344641" y="2046525"/>
            <a:ext cx="714375" cy="5799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A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graphicFrame>
        <p:nvGraphicFramePr>
          <p:cNvPr id="136" name="图表 9"/>
          <p:cNvGraphicFramePr>
            <a:graphicFrameLocks noChangeAspect="1"/>
          </p:cNvGraphicFramePr>
          <p:nvPr/>
        </p:nvGraphicFramePr>
        <p:xfrm>
          <a:off x="2187575" y="4021138"/>
          <a:ext cx="4602163" cy="28876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图表" r:id="rId2" imgW="4608830" imgH="2895600" progId="Excel.Chart.8">
                  <p:embed/>
                </p:oleObj>
              </mc:Choice>
              <mc:Fallback>
                <p:oleObj name="图表" r:id="rId2" imgW="4608830" imgH="2895600" progId="Excel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187575" y="4021138"/>
                        <a:ext cx="4602163" cy="28876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7" name="TextBox 10"/>
          <p:cNvSpPr txBox="1">
            <a:spLocks noChangeArrowheads="1"/>
          </p:cNvSpPr>
          <p:nvPr/>
        </p:nvSpPr>
        <p:spPr bwMode="auto">
          <a:xfrm>
            <a:off x="6381750" y="6243638"/>
            <a:ext cx="1857375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zh-CN" altLang="en-US" sz="1600">
                <a:latin typeface="Times New Roman" panose="02020603050405020304" pitchFamily="18" charset="0"/>
                <a:ea typeface="微软雅黑" panose="020b0503020204020204" pitchFamily="34" charset="-122"/>
              </a:rPr>
              <a:t>最高气温</a:t>
            </a:r>
            <a:r>
              <a:rPr lang="en-US" altLang="zh-CN" sz="1600">
                <a:latin typeface="Times New Roman" panose="02020603050405020304" pitchFamily="18" charset="0"/>
                <a:ea typeface="微软雅黑" panose="020b0503020204020204" pitchFamily="34" charset="-122"/>
              </a:rPr>
              <a:t>/℃</a:t>
            </a:r>
            <a:endParaRPr lang="zh-CN" altLang="en-US" sz="16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38" name="TextBox 11"/>
          <p:cNvSpPr txBox="1">
            <a:spLocks noChangeArrowheads="1"/>
          </p:cNvSpPr>
          <p:nvPr/>
        </p:nvSpPr>
        <p:spPr bwMode="auto">
          <a:xfrm>
            <a:off x="2881313" y="4000500"/>
            <a:ext cx="857250" cy="418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zh-CN" altLang="en-US" sz="1600">
                <a:latin typeface="Times New Roman" panose="02020603050405020304" pitchFamily="18" charset="0"/>
                <a:ea typeface="微软雅黑" panose="020b0503020204020204" pitchFamily="34" charset="-122"/>
              </a:rPr>
              <a:t>天数</a:t>
            </a:r>
          </a:p>
        </p:txBody>
      </p:sp>
      <p:cxnSp>
        <p:nvCxnSpPr>
          <p:cNvPr id="139" name="直接箭头连接符 138"/>
          <p:cNvCxnSpPr/>
          <p:nvPr/>
        </p:nvCxnSpPr>
        <p:spPr>
          <a:xfrm flipH="1" flipV="1">
            <a:off x="2782888" y="4149725"/>
            <a:ext cx="0" cy="21590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0" name="直接箭头连接符 139"/>
          <p:cNvCxnSpPr/>
          <p:nvPr/>
        </p:nvCxnSpPr>
        <p:spPr>
          <a:xfrm>
            <a:off x="2711450" y="6308725"/>
            <a:ext cx="4286250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udio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Text Box 30"/>
          <p:cNvSpPr txBox="1">
            <a:spLocks noChangeArrowheads="1"/>
          </p:cNvSpPr>
          <p:nvPr/>
        </p:nvSpPr>
        <p:spPr bwMode="auto">
          <a:xfrm>
            <a:off x="1572419" y="195841"/>
            <a:ext cx="29241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200"/>
              <a:t>课堂小测</a:t>
            </a:r>
          </a:p>
        </p:txBody>
      </p:sp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1631950" y="1332733"/>
            <a:ext cx="8928100" cy="3768725"/>
          </a:xfrm>
          <a:prstGeom prst="rect">
            <a:avLst/>
          </a:prstGeom>
          <a:noFill/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2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．如图是某射击选手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5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次射击成绩的折线图，根据图示信息，这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5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次成绩的众数、中位数分别是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(   	)</a:t>
            </a:r>
          </a:p>
          <a:p>
            <a:pPr marL="0" indent="0">
              <a:buNone/>
            </a:pP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	A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．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7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、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8	</a:t>
            </a:r>
          </a:p>
          <a:p>
            <a:pPr marL="0" indent="0">
              <a:buNone/>
            </a:pP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	B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．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7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、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9</a:t>
            </a:r>
          </a:p>
          <a:p>
            <a:pPr marL="0" indent="0">
              <a:buNone/>
            </a:pP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	C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．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8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、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9</a:t>
            </a:r>
          </a:p>
          <a:p>
            <a:pPr marL="0" indent="0">
              <a:buNone/>
            </a:pP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	D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．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8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、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10</a:t>
            </a: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auto">
          <a:xfrm>
            <a:off x="5828624" y="1606039"/>
            <a:ext cx="444352" cy="554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>
              <a:lnSpc>
                <a:spcPct val="117000"/>
              </a:lnSpc>
              <a:spcBef>
                <a:spcPct val="20000"/>
              </a:spcBef>
            </a:pPr>
            <a:r>
              <a:rPr lang="en-US" altLang="zh-CN" sz="2800">
                <a:solidFill>
                  <a:srgbClr val="FF0066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A</a:t>
            </a:r>
          </a:p>
        </p:txBody>
      </p:sp>
      <p:pic>
        <p:nvPicPr>
          <p:cNvPr id="1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943475" y="2988496"/>
            <a:ext cx="3168650" cy="2536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Text Box 30"/>
          <p:cNvSpPr txBox="1">
            <a:spLocks noChangeArrowheads="1"/>
          </p:cNvSpPr>
          <p:nvPr/>
        </p:nvSpPr>
        <p:spPr bwMode="auto">
          <a:xfrm>
            <a:off x="1572419" y="195841"/>
            <a:ext cx="29241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200"/>
              <a:t>课堂小测</a:t>
            </a: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1631950" y="1262012"/>
            <a:ext cx="8928100" cy="3127375"/>
          </a:xfrm>
          <a:prstGeom prst="rect">
            <a:avLst/>
          </a:prstGeom>
          <a:noFill/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3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．如图是交警在一个路口统计的某个时段来往车辆的车速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(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单位：千米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/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时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)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情况．</a:t>
            </a:r>
          </a:p>
          <a:p>
            <a:pPr marL="0" indent="0">
              <a:buFont typeface="Arial" pitchFamily="34" charset="0"/>
              <a:buNone/>
            </a:pP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	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(1)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这些车的平均速度是</a:t>
            </a:r>
            <a:r>
              <a:rPr lang="zh-CN" altLang="en-US" u="sng">
                <a:latin typeface="Times New Roman" panose="02020603050405020304" pitchFamily="18" charset="0"/>
                <a:ea typeface="微软雅黑" panose="020b0503020204020204" pitchFamily="34" charset="-122"/>
              </a:rPr>
              <a:t>			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；</a:t>
            </a:r>
          </a:p>
          <a:p>
            <a:pPr marL="0" indent="0">
              <a:buFont typeface="Arial" pitchFamily="34" charset="0"/>
              <a:buNone/>
            </a:pP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	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(2)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车速的众数是</a:t>
            </a:r>
            <a:r>
              <a:rPr lang="zh-CN" altLang="en-US" u="sng">
                <a:latin typeface="Times New Roman" panose="02020603050405020304" pitchFamily="18" charset="0"/>
                <a:ea typeface="微软雅黑" panose="020b0503020204020204" pitchFamily="34" charset="-122"/>
              </a:rPr>
              <a:t>			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；	</a:t>
            </a:r>
          </a:p>
          <a:p>
            <a:pPr marL="0" indent="0">
              <a:buFont typeface="Arial" pitchFamily="34" charset="0"/>
              <a:buNone/>
            </a:pP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	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(3)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车速的中位数是</a:t>
            </a:r>
            <a:r>
              <a:rPr lang="zh-CN" altLang="en-US" u="sng">
                <a:latin typeface="Times New Roman" panose="02020603050405020304" pitchFamily="18" charset="0"/>
                <a:ea typeface="微软雅黑" panose="020b0503020204020204" pitchFamily="34" charset="-122"/>
              </a:rPr>
              <a:t>				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．</a:t>
            </a: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687835" y="3798451"/>
            <a:ext cx="3816350" cy="259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6095999" y="1887157"/>
            <a:ext cx="1762021" cy="555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7000"/>
              </a:lnSpc>
              <a:spcBef>
                <a:spcPct val="20000"/>
              </a:spcBef>
            </a:pPr>
            <a:r>
              <a:rPr lang="en-US" altLang="zh-CN" sz="2800">
                <a:solidFill>
                  <a:srgbClr val="FF0066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60</a:t>
            </a:r>
            <a:r>
              <a:rPr lang="zh-CN" altLang="en-US" sz="2800">
                <a:solidFill>
                  <a:srgbClr val="FF0066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千米</a:t>
            </a:r>
            <a:r>
              <a:rPr lang="en-US" altLang="zh-CN" sz="2800">
                <a:solidFill>
                  <a:srgbClr val="FF0066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/</a:t>
            </a:r>
            <a:r>
              <a:rPr lang="zh-CN" altLang="en-US" sz="2800">
                <a:solidFill>
                  <a:srgbClr val="FF0066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时</a:t>
            </a:r>
          </a:p>
        </p:txBody>
      </p:sp>
      <p:sp>
        <p:nvSpPr>
          <p:cNvPr id="9" name="Rectangle 5"/>
          <p:cNvSpPr>
            <a:spLocks noChangeArrowheads="1"/>
          </p:cNvSpPr>
          <p:nvPr/>
        </p:nvSpPr>
        <p:spPr bwMode="auto">
          <a:xfrm>
            <a:off x="5023260" y="2369128"/>
            <a:ext cx="1762021" cy="555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7000"/>
              </a:lnSpc>
              <a:spcBef>
                <a:spcPct val="20000"/>
              </a:spcBef>
            </a:pPr>
            <a:r>
              <a:rPr lang="en-US" altLang="zh-CN" sz="2800">
                <a:solidFill>
                  <a:srgbClr val="FF0066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70</a:t>
            </a:r>
            <a:r>
              <a:rPr lang="zh-CN" altLang="en-US" sz="2800">
                <a:solidFill>
                  <a:srgbClr val="FF0066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千米</a:t>
            </a:r>
            <a:r>
              <a:rPr lang="en-US" altLang="zh-CN" sz="2800">
                <a:solidFill>
                  <a:srgbClr val="FF0066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/</a:t>
            </a:r>
            <a:r>
              <a:rPr lang="zh-CN" altLang="en-US" sz="2800">
                <a:solidFill>
                  <a:srgbClr val="FF0066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时</a:t>
            </a:r>
          </a:p>
        </p:txBody>
      </p:sp>
      <p:sp>
        <p:nvSpPr>
          <p:cNvPr id="10" name="Rectangle 6"/>
          <p:cNvSpPr>
            <a:spLocks noChangeArrowheads="1"/>
          </p:cNvSpPr>
          <p:nvPr/>
        </p:nvSpPr>
        <p:spPr bwMode="auto">
          <a:xfrm>
            <a:off x="5390535" y="2845662"/>
            <a:ext cx="1762021" cy="555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7000"/>
              </a:lnSpc>
              <a:spcBef>
                <a:spcPct val="20000"/>
              </a:spcBef>
            </a:pPr>
            <a:r>
              <a:rPr lang="en-US" altLang="zh-CN" sz="2800">
                <a:solidFill>
                  <a:srgbClr val="FF0066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60</a:t>
            </a:r>
            <a:r>
              <a:rPr lang="zh-CN" altLang="en-US" sz="2800">
                <a:solidFill>
                  <a:srgbClr val="FF0066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千米</a:t>
            </a:r>
            <a:r>
              <a:rPr lang="en-US" altLang="zh-CN" sz="2800">
                <a:solidFill>
                  <a:srgbClr val="FF0066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/</a:t>
            </a:r>
            <a:r>
              <a:rPr lang="zh-CN" altLang="en-US" sz="2800">
                <a:solidFill>
                  <a:srgbClr val="FF0066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时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Text Box 30"/>
          <p:cNvSpPr txBox="1">
            <a:spLocks noChangeArrowheads="1"/>
          </p:cNvSpPr>
          <p:nvPr/>
        </p:nvSpPr>
        <p:spPr bwMode="auto">
          <a:xfrm>
            <a:off x="1572419" y="195841"/>
            <a:ext cx="29241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200"/>
              <a:t>课堂小测</a:t>
            </a:r>
          </a:p>
        </p:txBody>
      </p:sp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1572419" y="1435971"/>
            <a:ext cx="8928100" cy="3041650"/>
          </a:xfrm>
          <a:prstGeom prst="rect">
            <a:avLst/>
          </a:prstGeom>
          <a:noFill/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4.  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某次学生夏令营活动，有小学生、初中生、高中生和大学生参加，共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200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人，各类学生人数比例见扇形统计图．</a:t>
            </a:r>
          </a:p>
          <a:p>
            <a:pPr marL="0" indent="0">
              <a:buNone/>
            </a:pP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	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(1)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参加这次夏令营活动的</a:t>
            </a:r>
          </a:p>
          <a:p>
            <a:pPr marL="0" indent="0">
              <a:buNone/>
            </a:pP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	初中生共有多少人？</a:t>
            </a:r>
          </a:p>
        </p:txBody>
      </p:sp>
      <p:sp>
        <p:nvSpPr>
          <p:cNvPr id="14" name="Rectangle 4"/>
          <p:cNvSpPr>
            <a:spLocks noChangeArrowheads="1"/>
          </p:cNvSpPr>
          <p:nvPr/>
        </p:nvSpPr>
        <p:spPr bwMode="auto">
          <a:xfrm>
            <a:off x="2202657" y="3160790"/>
            <a:ext cx="4572000" cy="21932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7000"/>
              </a:lnSpc>
              <a:spcBef>
                <a:spcPct val="20000"/>
              </a:spcBef>
            </a:pPr>
            <a:r>
              <a:rPr lang="zh-CN" altLang="en-US" sz="2800">
                <a:solidFill>
                  <a:srgbClr val="FF0066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解：</a:t>
            </a:r>
            <a:r>
              <a:rPr lang="en-US" altLang="zh-CN" sz="2800">
                <a:solidFill>
                  <a:srgbClr val="FF0066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(1)</a:t>
            </a:r>
            <a:r>
              <a:rPr lang="zh-CN" altLang="en-US" sz="2800">
                <a:solidFill>
                  <a:srgbClr val="FF0066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参加这次夏令营活动的初中生共有</a:t>
            </a:r>
          </a:p>
          <a:p>
            <a:pPr>
              <a:lnSpc>
                <a:spcPct val="117000"/>
              </a:lnSpc>
              <a:spcBef>
                <a:spcPct val="20000"/>
              </a:spcBef>
            </a:pPr>
            <a:r>
              <a:rPr lang="en-US" altLang="zh-CN" sz="2800">
                <a:solidFill>
                  <a:srgbClr val="FF0066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200×(1-10%-20%-30%)=80(</a:t>
            </a:r>
            <a:r>
              <a:rPr lang="zh-CN" altLang="en-US" sz="2800">
                <a:solidFill>
                  <a:srgbClr val="FF0066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人</a:t>
            </a:r>
            <a:r>
              <a:rPr lang="en-US" altLang="zh-CN" sz="2800">
                <a:solidFill>
                  <a:srgbClr val="FF0066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)</a:t>
            </a:r>
            <a:r>
              <a:rPr lang="zh-CN" altLang="en-US" sz="2800">
                <a:solidFill>
                  <a:srgbClr val="FF0066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．</a:t>
            </a:r>
          </a:p>
        </p:txBody>
      </p:sp>
      <p:sp>
        <p:nvSpPr>
          <p:cNvPr id="2" name="矩形 1"/>
          <p:cNvSpPr/>
          <p:nvPr/>
        </p:nvSpPr>
        <p:spPr>
          <a:xfrm>
            <a:off x="7638415" y="4237355"/>
            <a:ext cx="1083310" cy="19177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7105" y="3243580"/>
            <a:ext cx="2548255" cy="258445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Text Box 30"/>
          <p:cNvSpPr txBox="1">
            <a:spLocks noChangeArrowheads="1"/>
          </p:cNvSpPr>
          <p:nvPr/>
        </p:nvSpPr>
        <p:spPr bwMode="auto">
          <a:xfrm>
            <a:off x="1572419" y="195841"/>
            <a:ext cx="29241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200"/>
              <a:t>课堂小测</a:t>
            </a: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1547991" y="1270002"/>
            <a:ext cx="8928100" cy="1795462"/>
          </a:xfrm>
          <a:prstGeom prst="rect">
            <a:avLst/>
          </a:prstGeom>
          <a:noFill/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(2)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活动组织者号召参加这次夏令营活动的所有学生为贫困学生捐款．结果小学生每人捐款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5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元，初中生每人捐款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10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元，高中生每人捐款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15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元，大学生每人捐款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20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元，问平均每人捐款多少元？</a:t>
            </a:r>
          </a:p>
        </p:txBody>
      </p:sp>
      <p:grpSp>
        <p:nvGrpSpPr>
          <p:cNvPr id="8" name="Group 4"/>
          <p:cNvGrpSpPr/>
          <p:nvPr/>
        </p:nvGrpSpPr>
        <p:grpSpPr>
          <a:xfrm>
            <a:off x="1652588" y="3049641"/>
            <a:ext cx="7181850" cy="3544887"/>
            <a:chOff x="68" y="1979"/>
            <a:chExt cx="4524" cy="2233"/>
          </a:xfrm>
        </p:grpSpPr>
        <p:sp>
          <p:nvSpPr>
            <p:cNvPr id="9" name="Rectangle 5"/>
            <p:cNvSpPr>
              <a:spLocks noChangeArrowheads="1"/>
            </p:cNvSpPr>
            <p:nvPr/>
          </p:nvSpPr>
          <p:spPr bwMode="auto">
            <a:xfrm>
              <a:off x="68" y="1979"/>
              <a:ext cx="3583" cy="145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20000"/>
                </a:spcBef>
              </a:pPr>
              <a:r>
                <a:rPr lang="en-US" altLang="zh-CN" sz="2400">
                  <a:solidFill>
                    <a:srgbClr val="FF0066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</a:rPr>
                <a:t>(2)</a:t>
              </a:r>
              <a:r>
                <a:rPr lang="zh-CN" altLang="en-US" sz="2400">
                  <a:solidFill>
                    <a:srgbClr val="FF0066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</a:rPr>
                <a:t>小学生、高中生和大学生的人数分别为</a:t>
              </a:r>
              <a:r>
                <a:rPr lang="en-US" altLang="zh-CN" sz="2400">
                  <a:solidFill>
                    <a:srgbClr val="FF0066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</a:rPr>
                <a:t>200×20%=40(</a:t>
              </a:r>
              <a:r>
                <a:rPr lang="zh-CN" altLang="en-US" sz="2400">
                  <a:solidFill>
                    <a:srgbClr val="FF0066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</a:rPr>
                <a:t>人</a:t>
              </a:r>
              <a:r>
                <a:rPr lang="en-US" altLang="zh-CN" sz="2400">
                  <a:solidFill>
                    <a:srgbClr val="FF0066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</a:rPr>
                <a:t>)</a:t>
              </a:r>
              <a:r>
                <a:rPr lang="zh-CN" altLang="en-US" sz="2400">
                  <a:solidFill>
                    <a:srgbClr val="FF0066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</a:rPr>
                <a:t>，</a:t>
              </a:r>
              <a:r>
                <a:rPr lang="en-US" altLang="zh-CN" sz="2400">
                  <a:solidFill>
                    <a:srgbClr val="FF0066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</a:rPr>
                <a:t>200×30%=60(</a:t>
              </a:r>
              <a:r>
                <a:rPr lang="zh-CN" altLang="en-US" sz="2400">
                  <a:solidFill>
                    <a:srgbClr val="FF0066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</a:rPr>
                <a:t>人</a:t>
              </a:r>
              <a:r>
                <a:rPr lang="en-US" altLang="zh-CN" sz="2400">
                  <a:solidFill>
                    <a:srgbClr val="FF0066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</a:rPr>
                <a:t>)</a:t>
              </a:r>
              <a:r>
                <a:rPr lang="zh-CN" altLang="en-US" sz="2400">
                  <a:solidFill>
                    <a:srgbClr val="FF0066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</a:rPr>
                <a:t>，</a:t>
              </a:r>
              <a:r>
                <a:rPr lang="en-US" altLang="zh-CN" sz="2400">
                  <a:solidFill>
                    <a:srgbClr val="FF0066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</a:rPr>
                <a:t>200×10%=20(</a:t>
              </a:r>
              <a:r>
                <a:rPr lang="zh-CN" altLang="en-US" sz="2400">
                  <a:solidFill>
                    <a:srgbClr val="FF0066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</a:rPr>
                <a:t>人</a:t>
              </a:r>
              <a:r>
                <a:rPr lang="en-US" altLang="zh-CN" sz="2400">
                  <a:solidFill>
                    <a:srgbClr val="FF0066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</a:rPr>
                <a:t>)</a:t>
              </a:r>
              <a:r>
                <a:rPr lang="zh-CN" altLang="en-US" sz="2400">
                  <a:solidFill>
                    <a:srgbClr val="FF0066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</a:rPr>
                <a:t>，</a:t>
              </a:r>
            </a:p>
            <a:p>
              <a:pPr>
                <a:lnSpc>
                  <a:spcPct val="150000"/>
                </a:lnSpc>
                <a:spcBef>
                  <a:spcPct val="20000"/>
                </a:spcBef>
              </a:pPr>
              <a:r>
                <a:rPr lang="zh-CN" altLang="en-US" sz="2400">
                  <a:solidFill>
                    <a:srgbClr val="FF0066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</a:rPr>
                <a:t>平均每人捐款</a:t>
              </a:r>
              <a:r>
                <a:rPr lang="en-US" altLang="zh-CN" sz="2400">
                  <a:solidFill>
                    <a:srgbClr val="FF0066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</a:rPr>
                <a:t>:</a:t>
              </a:r>
            </a:p>
          </p:txBody>
        </p:sp>
        <p:pic>
          <p:nvPicPr>
            <p:cNvPr id="10" name="Picture 6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158" y="3702"/>
              <a:ext cx="4434" cy="5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3195" y="3200400"/>
            <a:ext cx="2548255" cy="258445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Text Box 30"/>
          <p:cNvSpPr txBox="1">
            <a:spLocks noChangeArrowheads="1"/>
          </p:cNvSpPr>
          <p:nvPr/>
        </p:nvSpPr>
        <p:spPr bwMode="auto">
          <a:xfrm>
            <a:off x="1572419" y="195841"/>
            <a:ext cx="29241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3200"/>
              <a:t>课堂小测</a:t>
            </a:r>
          </a:p>
        </p:txBody>
      </p:sp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1572419" y="1376979"/>
            <a:ext cx="8928100" cy="1203325"/>
          </a:xfrm>
          <a:prstGeom prst="rect">
            <a:avLst/>
          </a:prstGeom>
          <a:noFill/>
        </p:spPr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(3)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在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(2)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的条件下，把每个学生的捐款数额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(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以元为单位</a:t>
            </a:r>
            <a:r>
              <a:rPr lang="en-US" altLang="zh-CN">
                <a:latin typeface="Times New Roman" panose="02020603050405020304" pitchFamily="18" charset="0"/>
                <a:ea typeface="微软雅黑" panose="020b0503020204020204" pitchFamily="34" charset="-122"/>
              </a:rPr>
              <a:t>)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</a:rPr>
              <a:t>一一记录下来，则在这组数据中，众数是多少？</a:t>
            </a:r>
          </a:p>
        </p:txBody>
      </p:sp>
      <p:sp>
        <p:nvSpPr>
          <p:cNvPr id="14" name="Rectangle 4"/>
          <p:cNvSpPr>
            <a:spLocks noChangeArrowheads="1"/>
          </p:cNvSpPr>
          <p:nvPr/>
        </p:nvSpPr>
        <p:spPr bwMode="auto">
          <a:xfrm>
            <a:off x="1788320" y="2816841"/>
            <a:ext cx="3465513" cy="117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7000"/>
              </a:lnSpc>
              <a:spcBef>
                <a:spcPct val="20000"/>
              </a:spcBef>
            </a:pPr>
            <a:r>
              <a:rPr lang="en-US" altLang="zh-CN" sz="2800">
                <a:solidFill>
                  <a:srgbClr val="FF0066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(3)</a:t>
            </a:r>
            <a:r>
              <a:rPr lang="zh-CN" altLang="en-US" sz="2800">
                <a:solidFill>
                  <a:srgbClr val="FF0066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因为初中生最多，</a:t>
            </a:r>
          </a:p>
          <a:p>
            <a:pPr>
              <a:lnSpc>
                <a:spcPct val="117000"/>
              </a:lnSpc>
              <a:spcBef>
                <a:spcPct val="20000"/>
              </a:spcBef>
            </a:pPr>
            <a:r>
              <a:rPr lang="zh-CN" altLang="en-US" sz="2800">
                <a:solidFill>
                  <a:srgbClr val="FF0066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所以众数为</a:t>
            </a:r>
            <a:r>
              <a:rPr lang="en-US" altLang="zh-CN" sz="2800">
                <a:solidFill>
                  <a:srgbClr val="FF0066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10</a:t>
            </a:r>
            <a:r>
              <a:rPr lang="zh-CN" altLang="en-US" sz="2800">
                <a:solidFill>
                  <a:srgbClr val="FF0066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元．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7105" y="3243580"/>
            <a:ext cx="2548255" cy="258445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https://d.book118.com/946225154230010054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TAG_VERSION" val="1.0"/>
  <p:tag name="KSO_WM_TEMPLATE_CATEGORY" val="custom"/>
  <p:tag name="KSO_WM_TEMPLATE_INDEX" val="20184553"/>
</p:tagLst>
</file>

<file path=ppt/tags/tag2.xml><?xml version="1.0" encoding="utf-8"?>
<p:tagLst xmlns:p="http://schemas.openxmlformats.org/presentationml/2006/main">
  <p:tag name="KSO_WM_TAG_VERSION" val="1.0"/>
  <p:tag name="KSO_WM_TEMPLATE_CATEGORY" val="custom"/>
  <p:tag name="KSO_WM_TEMPLATE_INDEX" val="20184553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4553"/>
  <p:tag name="KSO_WM_TEMPLATE_JOB_ID" val="2"/>
  <p:tag name="KSO_WM_TEMPLATE_OUTLINE_ID" val="15"/>
  <p:tag name="KSO_WM_TEMPLATE_SCENE_ID" val="1"/>
  <p:tag name="KSO_WM_TEMPLATE_THUMBS_INDEX" val="1、6、10、14、20、26、27、28、29、31"/>
  <p:tag name="KSO_WM_TEMPLATE_TOPIC_DEFAULT" val="1"/>
  <p:tag name="KSO_WM_TEMPLATE_TOPIC_ID" val="286956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596"/>
  <p:tag name="KSO_WM_UNIT_CLEAR" val="1"/>
  <p:tag name="KSO_WM_UNIT_COMPATIBLE" val="0"/>
  <p:tag name="KSO_WM_UNIT_HIGHLIGHT" val="0"/>
  <p:tag name="KSO_WM_UNIT_ID" val="custom596_1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13"/>
</p:tagLst>
</file>

<file path=ppt/tags/tag5.xml><?xml version="1.0" encoding="utf-8"?>
<p:tagLst xmlns:p="http://schemas.openxmlformats.org/presentationml/2006/main">
  <p:tag name="KSO_WM_BEAUTIFY_FLAG" val="#wm#"/>
  <p:tag name="KSO_WM_SLIDE_ID" val="custom20184553_1"/>
  <p:tag name="KSO_WM_SLIDE_INDEX" val="1"/>
  <p:tag name="KSO_WM_SLIDE_ITEM_CNT" val="2"/>
  <p:tag name="KSO_WM_SLIDE_LAYOUT" val="a_b"/>
  <p:tag name="KSO_WM_SLIDE_LAYOUT_CNT" val="1_1"/>
  <p:tag name="KSO_WM_SLIDE_POSITION" val="66*144"/>
  <p:tag name="KSO_WM_SLIDE_SIZE" val="828*343"/>
  <p:tag name="KSO_WM_SLIDE_SUBTYPE" val="pureTxt"/>
  <p:tag name="KSO_WM_SLIDE_TYPE" val="title"/>
  <p:tag name="KSO_WM_TAG_VERSION" val="1.0"/>
  <p:tag name="KSO_WM_TEMPLATE_CATEGORY" val="custom"/>
  <p:tag name="KSO_WM_TEMPLATE_INDEX" val="20184553"/>
  <p:tag name="KSO_WM_TEMPLATE_JOB_ID" val="2"/>
  <p:tag name="KSO_WM_TEMPLATE_OUTLINE_ID" val="15"/>
  <p:tag name="KSO_WM_TEMPLATE_SCENE_ID" val="1"/>
  <p:tag name="KSO_WM_TEMPLATE_THUMBS_INDEX" val="1、6、10、14、20、26、27、28、29、31"/>
  <p:tag name="KSO_WM_TEMPLATE_TOPIC_DEFAULT" val="1"/>
  <p:tag name="KSO_WM_TEMPLATE_TOPIC_ID" val="286956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596"/>
  <p:tag name="KSO_WM_UNIT_CLEAR" val="1"/>
  <p:tag name="KSO_WM_UNIT_COMPATIBLE" val="0"/>
  <p:tag name="KSO_WM_UNIT_HIGHLIGHT" val="0"/>
  <p:tag name="KSO_WM_UNIT_ID" val="custom596_1*b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b"/>
  <p:tag name="KSO_WM_UNIT_VALUE" val="66"/>
</p:tagLst>
</file>

<file path=ppt/tags/tag7.xml><?xml version="1.0" encoding="utf-8"?>
<p:tagLst xmlns:p="http://schemas.openxmlformats.org/presentationml/2006/main">
  <p:tag name="KSO_WM_BEAUTIFY_FLAG" val="#wm#"/>
  <p:tag name="KSO_WM_TEMPLATE_CATEGORY" val="custom"/>
  <p:tag name="KSO_WM_TEMPLATE_INDEX" val="20184553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596"/>
  <p:tag name="KSO_WM_UNIT_CLEAR" val="1"/>
  <p:tag name="KSO_WM_UNIT_COMPATIBLE" val="0"/>
  <p:tag name="KSO_WM_UNIT_HIGHLIGHT" val="0"/>
  <p:tag name="KSO_WM_UNIT_ID" val="custom596_1*b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b"/>
  <p:tag name="KSO_WM_UNIT_VALUE" val="66"/>
</p:tagLst>
</file>

<file path=ppt/tags/tag9.xml><?xml version="1.0" encoding="utf-8"?>
<p:tagLst xmlns:p="http://schemas.openxmlformats.org/presentationml/2006/main">
  <p:tag name="KSO_WM_BEAUTIFY_FLAG" val="#wm#"/>
  <p:tag name="KSO_WM_TEMPLATE_CATEGORY" val="custom"/>
  <p:tag name="KSO_WM_TEMPLATE_INDEX" val="20184553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596"/>
  <p:tag name="KSO_WM_UNIT_CLEAR" val="1"/>
  <p:tag name="KSO_WM_UNIT_COMPATIBLE" val="0"/>
  <p:tag name="KSO_WM_UNIT_HIGHLIGHT" val="0"/>
  <p:tag name="KSO_WM_UNIT_ID" val="custom596_1*b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b"/>
  <p:tag name="KSO_WM_UNIT_VALUE" val="66"/>
</p:tagLst>
</file>

<file path=ppt/tags/tag11.xml><?xml version="1.0" encoding="utf-8"?>
<p:tagLst xmlns:p="http://schemas.openxmlformats.org/presentationml/2006/main">
  <p:tag name="KSO_WM_BEAUTIFY_FLAG" val="#wm#"/>
  <p:tag name="KSO_WM_TEMPLATE_CATEGORY" val="custom"/>
  <p:tag name="KSO_WM_TEMPLATE_INDEX" val="2018455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596"/>
  <p:tag name="KSO_WM_UNIT_CLEAR" val="1"/>
  <p:tag name="KSO_WM_UNIT_COMPATIBLE" val="0"/>
  <p:tag name="KSO_WM_UNIT_HIGHLIGHT" val="0"/>
  <p:tag name="KSO_WM_UNIT_ID" val="custom596_1*b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b"/>
  <p:tag name="KSO_WM_UNIT_VALUE" val="66"/>
</p:tagLst>
</file>

<file path=ppt/tags/tag13.xml><?xml version="1.0" encoding="utf-8"?>
<p:tagLst xmlns:p="http://schemas.openxmlformats.org/presentationml/2006/main">
  <p:tag name="KSO_WM_BEAUTIFY_FLAG" val="#wm#"/>
  <p:tag name="KSO_WM_TEMPLATE_CATEGORY" val="custom"/>
  <p:tag name="KSO_WM_TEMPLATE_INDEX" val="20184553"/>
</p:tagLst>
</file>

<file path=ppt/tags/tag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自定义 214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1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5">
      <vt:lpstr>Arial</vt:lpstr>
      <vt:lpstr>Calibri</vt:lpstr>
      <vt:lpstr>微软雅黑</vt:lpstr>
      <vt:lpstr>黑体</vt:lpstr>
      <vt:lpstr>华文楷体</vt:lpstr>
      <vt:lpstr>Wingdings</vt:lpstr>
      <vt:lpstr>Times New Roman</vt:lpstr>
      <vt:lpstr>Wingdings 2</vt:lpstr>
      <vt:lpstr>宋体</vt:lpstr>
      <vt:lpstr>楷体_GB2312</vt:lpstr>
      <vt:lpstr>Office Theme</vt:lpstr>
      <vt:lpstr>第六章  数据的分析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2024-09-22T04:52:02.664</cp:lastPrinted>
  <dcterms:created xsi:type="dcterms:W3CDTF">2024-09-21T20:52:02Z</dcterms:created>
  <dcterms:modified xsi:type="dcterms:W3CDTF">2024-09-21T20:52:05Z</dcterms:modified>
</cp:coreProperties>
</file>