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PDKBVT+DEQSGE+ArialMT"/>
      <p:regular r:id="rId16"/>
    </p:embeddedFont>
    <p:embeddedFont>
      <p:font typeface="BAVSQB+MS-UIGothic"/>
      <p:regular r:id="rId17"/>
    </p:embeddedFont>
    <p:embeddedFont>
      <p:font typeface="DGMNGJ+LOIRIL+MicrosoftYaHei-Bold"/>
      <p:regular r:id="rId18"/>
    </p:embeddedFont>
    <p:embeddedFont>
      <p:font typeface="KOQHBR+CFMFTT+MicrosoftYaHei"/>
      <p:regular r:id="rId19"/>
    </p:embeddedFont>
    <p:embeddedFont>
      <p:font typeface="TSLNDW+KSDGPW+Arial-BoldMT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C4557-6BDA-48F7-8AA9-91C47548B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E552B-E6DF-40AF-840E-AB73D1375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DC287-F0DE-4B66-B399-C5AAE3956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9A0EF-D946-4D47-B24E-4E9D2EA04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A148F-433D-4D3C-A2F1-250FEF3C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93E8F-FDD9-49C0-8B9D-850A1B3A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579376-1D06-4F57-AB76-5298A23E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29EE0-ED62-49DF-AA7B-FCF8804A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A3312-AF40-4467-9640-9BF592E9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C5C88-06F5-4CE3-9903-AA1130CD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B3964-A908-4516-9DC0-D30AE43EF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3103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213442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PDKBVT+DEQSGE+ArialMT"/>
                <a:cs typeface="PDKBVT+DEQSGE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外科感染概述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BAVSQB+MS-UIGothic"/>
                <a:cs typeface="BAVSQB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269449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PDKBVT+DEQSGE+ArialMT"/>
                <a:cs typeface="PDKBVT+DEQSGE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外科感染的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16929" y="325393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PDKBVT+DEQSGE+ArialMT"/>
                <a:cs typeface="PDKBVT+DEQSGE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外科感染的治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DGMNGJ+LOIRIL+MicrosoftYaHei-Bold"/>
                <a:cs typeface="DGMNGJ+LOIRIL+MicrosoftYaHei-Bold"/>
              </a:rPr>
              <a:t>CONTENTS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16929" y="3814000"/>
            <a:ext cx="3738821" cy="13436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PDKBVT+DEQSGE+ArialMT"/>
                <a:cs typeface="PDKBVT+DEQSGE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特殊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型的外科感染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PDKBVT+DEQSGE+ArialMT"/>
                <a:cs typeface="PDKBVT+DEQSGE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外科感染的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BAVSQB+MS-UIGothic"/>
                <a:cs typeface="BAVSQB+MS-UIGothic"/>
              </a:rPr>
              <a:t>理与康复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外科感染是指由于手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烧伤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等原因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致的皮肤、黏膜破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，病原体侵入人体而引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的感染。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分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根据感染部位和病原体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型，外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科感染可分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表浅感染、深部感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染、器官感染等。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感染的常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BAVSQB+MS-UIGothic"/>
                <a:cs typeface="BAVSQB+MS-UIGothic"/>
              </a:rPr>
              <a:t>手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FFF"/>
                </a:solidFill>
                <a:latin typeface="BAVSQB+MS-UIGothic"/>
                <a:cs typeface="BAVSQB+MS-UIGothic"/>
              </a:rPr>
              <a:t>操作不当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创伤处</a:t>
            </a:r>
            <a:r>
              <a:rPr sz="2000" spc="25">
                <a:solidFill>
                  <a:srgbClr val="FFFFFF"/>
                </a:solidFill>
                <a:latin typeface="BAVSQB+MS-UIGothic"/>
                <a:cs typeface="BAVSQB+MS-UIGothic"/>
              </a:rPr>
              <a:t>理不当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AVSQB+MS-UIGothic"/>
                <a:cs typeface="BAVSQB+MS-UIGothic"/>
              </a:rPr>
              <a:t>免疫功能低下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98965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AVSQB+MS-UIGothic"/>
                <a:cs typeface="BAVSQB+MS-UIGothic"/>
              </a:rPr>
              <a:t>抗生素使用不当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程中未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格遵守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后未及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致感染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患者免疫功能低下，容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易感染。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抗生素使用不当或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用，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致耐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菌株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无菌操作，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BAVSQB+MS-UIGothic"/>
                <a:cs typeface="BAVSQB+MS-UIGothic"/>
              </a:rPr>
              <a:t>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感染的症状与体征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OQHBR+CFMFTT+MicrosoftYaHei"/>
                <a:cs typeface="KOQHBR+CFMFT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OQHBR+CFMFTT+MicrosoftYaHei"/>
                <a:cs typeface="KOQHBR+CFMFT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OQHBR+CFMFTT+MicrosoftYaHei"/>
                <a:cs typeface="KOQHBR+CFMFT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OQHBR+CFMFTT+MicrosoftYaHei"/>
                <a:cs typeface="KOQHBR+CFMFT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发热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局部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红肿热</a:t>
            </a:r>
            <a:r>
              <a:rPr sz="1550">
                <a:solidFill>
                  <a:srgbClr val="00A5B2"/>
                </a:solidFill>
                <a:latin typeface="BAVSQB+MS-UIGothic"/>
                <a:cs typeface="BAVSQB+MS-UIGothic"/>
              </a:rPr>
              <a:t>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分泌物增多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全身症状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感染后患者可能出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现发热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症状，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感染部位可能出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现红肿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痛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等炎症反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感染部位可能有分泌物增多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2571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象，如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脓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性分泌物等。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重感染可能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致患者出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全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身症状，如寒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、乏力等。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696719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体温升高。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前的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估患者情况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抗生素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00A5B2"/>
                </a:solidFill>
                <a:latin typeface="BAVSQB+MS-UIGothic"/>
                <a:cs typeface="BAVSQB+MS-UIGothic"/>
              </a:rPr>
              <a:t>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估患者的身体状况，了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解是否存在感染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，如糖尿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病、免疫系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疾病等。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根据手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术类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型和患者情况，合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理使用抗生素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防感染。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皮肤清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手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00A5B2"/>
                </a:solidFill>
                <a:latin typeface="BAVSQB+MS-UIGothic"/>
                <a:cs typeface="BAVSQB+MS-UIGothic"/>
              </a:rPr>
              <a:t>室准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患者手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区域的皮肤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确保手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室的无菌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境，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器械和手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格的消毒。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彻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底清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，去除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垢和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BAVSQB+MS-UIGothic"/>
                <a:cs typeface="BAVSQB+MS-UIGothic"/>
              </a:rPr>
              <a:t>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中的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AVSQB+MS-UIGothic"/>
                <a:cs typeface="BAVSQB+MS-UIGothic"/>
              </a:rPr>
              <a:t>无菌操作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AVSQB+MS-UIGothic"/>
                <a:cs typeface="BAVSQB+MS-UIGothic"/>
              </a:rPr>
              <a:t>减少手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术时间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所有参与手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需遵守无菌操作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程，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短手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术时间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口暴露于外界的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865119" y="251433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避免交叉感染。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694179" y="44117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AVSQB+MS-UIGothic"/>
                <a:cs typeface="BAVSQB+MS-UIGothic"/>
              </a:rPr>
              <a:t>止血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彻</a:t>
            </a:r>
            <a:r>
              <a:rPr sz="2300">
                <a:solidFill>
                  <a:srgbClr val="00A5B2"/>
                </a:solidFill>
                <a:latin typeface="BAVSQB+MS-UIGothic"/>
                <a:cs typeface="BAVSQB+MS-UIGothic"/>
              </a:rPr>
              <a:t>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28759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BAVSQB+MS-UIGothic"/>
                <a:cs typeface="BAVSQB+MS-UIGothic"/>
              </a:rPr>
              <a:t>引流与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缝</a:t>
            </a:r>
            <a:r>
              <a:rPr sz="2300">
                <a:solidFill>
                  <a:srgbClr val="00A5B2"/>
                </a:solidFill>
                <a:latin typeface="BAVSQB+MS-UIGothic"/>
                <a:cs typeface="BAVSQB+MS-UIGothic"/>
              </a:rPr>
              <a:t>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确保手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术过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程中止血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彻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底，防止血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152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合理放置引流物，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合方式，降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低感染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416300" y="528611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VSQB+MS-UIGothic"/>
                <a:cs typeface="BAVSQB+MS-UIGothic"/>
              </a:rPr>
              <a:t>致感染。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后的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BAVSQB+MS-UIGothic"/>
                <a:cs typeface="BAVSQB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换药</a:t>
            </a:r>
            <a:r>
              <a:rPr sz="1600">
                <a:solidFill>
                  <a:srgbClr val="FFFFFF"/>
                </a:solidFill>
                <a:latin typeface="BAVSQB+MS-UIGothic"/>
                <a:cs typeface="BAVSQB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FFFFFF"/>
                </a:solidFill>
                <a:latin typeface="BAVSQB+MS-UIGothic"/>
                <a:cs typeface="BAVSQB+MS-UIGothic"/>
              </a:rPr>
              <a:t>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AVSQB+MS-UIGothic"/>
                <a:cs typeface="BAVSQB+MS-UIGothic"/>
              </a:rPr>
              <a:t>疼痛控制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患者更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敷料，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口愈合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情况，及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理感染迹象。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合理使用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镇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物，减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患者的疼痛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感，防止因疼痛引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的感染。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AVSQB+MS-UIGothic"/>
                <a:cs typeface="BAVSQB+MS-UIGothic"/>
              </a:rPr>
              <a:t>抗生素使用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AVSQB+MS-UIGothic"/>
                <a:cs typeface="BAVSQB+MS-UIGothic"/>
              </a:rPr>
              <a:t>康复指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根据需要使用抗生素，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防手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后感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后康复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，提高身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体免疫力，降低感染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512545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AVSQB+MS-UIGothic"/>
                <a:cs typeface="BAVSQB+MS-UIGothic"/>
              </a:rPr>
              <a:t>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https://d.book118.com/946231030140010040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PDKBVT+DEQSGE+ArialMT</vt:lpstr>
      <vt:lpstr>Times New Roman</vt:lpstr>
      <vt:lpstr>BAVSQB+MS-UIGothic</vt:lpstr>
      <vt:lpstr>SimSun</vt:lpstr>
      <vt:lpstr>DGMNGJ+LOIRIL+MicrosoftYaHei-Bold</vt:lpstr>
      <vt:lpstr>KOQHBR+CFMFTT+MicrosoftYaHei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2024-09-07T02:42:59.891</cp:lastPrinted>
  <dcterms:created xsi:type="dcterms:W3CDTF">2024-09-06T18:42:59Z</dcterms:created>
  <dcterms:modified xsi:type="dcterms:W3CDTF">2024-09-06T18:43:01Z</dcterms:modified>
</cp:coreProperties>
</file>