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489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81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CA37A5-9AF1-4918-856E-2BD1E3C17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8D1785-2279-4F32-A5F2-C0451D9CA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07A7DA-F1EF-469A-A0E1-4B9233199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A33B5B-56CD-4ABF-A258-7768A0B25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F3C7D7-A1B4-4A04-A723-BD561CA3C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4B65BE-5C87-45DF-AAD8-895894270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9B30E7-65FD-4C19-96D8-CA43FF46E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A146D1-7852-4AFA-AF5E-761076D67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584B2C-99C1-4B23-B907-62BA81A99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352E7-31E5-47BC-9712-4622531E1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61CC9B-ADDF-4D44-96B9-D0D8CC7EA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4880" r:id="rId2"/>
    <p:sldLayoutId id="2147504881" r:id="rId3"/>
    <p:sldLayoutId id="2147504882" r:id="rId4"/>
    <p:sldLayoutId id="2147504883" r:id="rId5"/>
    <p:sldLayoutId id="2147504884" r:id="rId6"/>
    <p:sldLayoutId id="2147504885" r:id="rId7"/>
    <p:sldLayoutId id="2147504886" r:id="rId8"/>
    <p:sldLayoutId id="2147504887" r:id="rId9"/>
    <p:sldLayoutId id="2147504888" r:id="rId10"/>
    <p:sldLayoutId id="214750488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34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38.xml" /><Relationship Id="rId3" Type="http://schemas.openxmlformats.org/officeDocument/2006/relationships/tags" Target="../tags/tag739.xml" /><Relationship Id="rId4" Type="http://schemas.openxmlformats.org/officeDocument/2006/relationships/tags" Target="../tags/tag740.xml" /><Relationship Id="rId5" Type="http://schemas.openxmlformats.org/officeDocument/2006/relationships/tags" Target="../tags/tag741.xml" /><Relationship Id="rId6" Type="http://schemas.openxmlformats.org/officeDocument/2006/relationships/tags" Target="../tags/tag742.xml" /><Relationship Id="rId7" Type="http://schemas.openxmlformats.org/officeDocument/2006/relationships/tags" Target="../tags/tag7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44.xml" /><Relationship Id="rId3" Type="http://schemas.openxmlformats.org/officeDocument/2006/relationships/tags" Target="../tags/tag745.xml" /><Relationship Id="rId4" Type="http://schemas.openxmlformats.org/officeDocument/2006/relationships/tags" Target="../tags/tag74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5.xml" /><Relationship Id="rId11" Type="http://schemas.openxmlformats.org/officeDocument/2006/relationships/tags" Target="../tags/tag756.xml" /><Relationship Id="rId12" Type="http://schemas.openxmlformats.org/officeDocument/2006/relationships/tags" Target="../tags/tag757.xml" /><Relationship Id="rId13" Type="http://schemas.openxmlformats.org/officeDocument/2006/relationships/tags" Target="../tags/tag758.xml" /><Relationship Id="rId2" Type="http://schemas.openxmlformats.org/officeDocument/2006/relationships/tags" Target="../tags/tag747.xml" /><Relationship Id="rId3" Type="http://schemas.openxmlformats.org/officeDocument/2006/relationships/tags" Target="../tags/tag748.xml" /><Relationship Id="rId4" Type="http://schemas.openxmlformats.org/officeDocument/2006/relationships/tags" Target="../tags/tag749.xml" /><Relationship Id="rId5" Type="http://schemas.openxmlformats.org/officeDocument/2006/relationships/tags" Target="../tags/tag750.xml" /><Relationship Id="rId6" Type="http://schemas.openxmlformats.org/officeDocument/2006/relationships/tags" Target="../tags/tag751.xml" /><Relationship Id="rId7" Type="http://schemas.openxmlformats.org/officeDocument/2006/relationships/tags" Target="../tags/tag752.xml" /><Relationship Id="rId8" Type="http://schemas.openxmlformats.org/officeDocument/2006/relationships/tags" Target="../tags/tag753.xml" /><Relationship Id="rId9" Type="http://schemas.openxmlformats.org/officeDocument/2006/relationships/tags" Target="../tags/tag75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7.xml" /><Relationship Id="rId11" Type="http://schemas.openxmlformats.org/officeDocument/2006/relationships/tags" Target="../tags/tag768.xml" /><Relationship Id="rId12" Type="http://schemas.openxmlformats.org/officeDocument/2006/relationships/tags" Target="../tags/tag769.xml" /><Relationship Id="rId13" Type="http://schemas.openxmlformats.org/officeDocument/2006/relationships/tags" Target="../tags/tag770.xml" /><Relationship Id="rId2" Type="http://schemas.openxmlformats.org/officeDocument/2006/relationships/tags" Target="../tags/tag759.xml" /><Relationship Id="rId3" Type="http://schemas.openxmlformats.org/officeDocument/2006/relationships/tags" Target="../tags/tag760.xml" /><Relationship Id="rId4" Type="http://schemas.openxmlformats.org/officeDocument/2006/relationships/tags" Target="../tags/tag761.xml" /><Relationship Id="rId5" Type="http://schemas.openxmlformats.org/officeDocument/2006/relationships/tags" Target="../tags/tag762.xml" /><Relationship Id="rId6" Type="http://schemas.openxmlformats.org/officeDocument/2006/relationships/tags" Target="../tags/tag763.xml" /><Relationship Id="rId7" Type="http://schemas.openxmlformats.org/officeDocument/2006/relationships/tags" Target="../tags/tag764.xml" /><Relationship Id="rId8" Type="http://schemas.openxmlformats.org/officeDocument/2006/relationships/tags" Target="../tags/tag765.xml" /><Relationship Id="rId9" Type="http://schemas.openxmlformats.org/officeDocument/2006/relationships/tags" Target="../tags/tag76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9.xml" /><Relationship Id="rId11" Type="http://schemas.openxmlformats.org/officeDocument/2006/relationships/tags" Target="../tags/tag780.xml" /><Relationship Id="rId12" Type="http://schemas.openxmlformats.org/officeDocument/2006/relationships/tags" Target="../tags/tag781.xml" /><Relationship Id="rId13" Type="http://schemas.openxmlformats.org/officeDocument/2006/relationships/tags" Target="../tags/tag782.xml" /><Relationship Id="rId2" Type="http://schemas.openxmlformats.org/officeDocument/2006/relationships/tags" Target="../tags/tag771.xml" /><Relationship Id="rId3" Type="http://schemas.openxmlformats.org/officeDocument/2006/relationships/tags" Target="../tags/tag772.xml" /><Relationship Id="rId4" Type="http://schemas.openxmlformats.org/officeDocument/2006/relationships/tags" Target="../tags/tag773.xml" /><Relationship Id="rId5" Type="http://schemas.openxmlformats.org/officeDocument/2006/relationships/tags" Target="../tags/tag774.xml" /><Relationship Id="rId6" Type="http://schemas.openxmlformats.org/officeDocument/2006/relationships/tags" Target="../tags/tag775.xml" /><Relationship Id="rId7" Type="http://schemas.openxmlformats.org/officeDocument/2006/relationships/tags" Target="../tags/tag776.xml" /><Relationship Id="rId8" Type="http://schemas.openxmlformats.org/officeDocument/2006/relationships/tags" Target="../tags/tag777.xml" /><Relationship Id="rId9" Type="http://schemas.openxmlformats.org/officeDocument/2006/relationships/tags" Target="../tags/tag77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3.xml" /><Relationship Id="rId3" Type="http://schemas.openxmlformats.org/officeDocument/2006/relationships/tags" Target="../tags/tag784.xml" /><Relationship Id="rId4" Type="http://schemas.openxmlformats.org/officeDocument/2006/relationships/tags" Target="../tags/tag78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4.xml" /><Relationship Id="rId11" Type="http://schemas.openxmlformats.org/officeDocument/2006/relationships/tags" Target="../tags/tag795.xml" /><Relationship Id="rId12" Type="http://schemas.openxmlformats.org/officeDocument/2006/relationships/tags" Target="../tags/tag796.xml" /><Relationship Id="rId13" Type="http://schemas.openxmlformats.org/officeDocument/2006/relationships/tags" Target="../tags/tag797.xml" /><Relationship Id="rId2" Type="http://schemas.openxmlformats.org/officeDocument/2006/relationships/tags" Target="../tags/tag786.xml" /><Relationship Id="rId3" Type="http://schemas.openxmlformats.org/officeDocument/2006/relationships/tags" Target="../tags/tag787.xml" /><Relationship Id="rId4" Type="http://schemas.openxmlformats.org/officeDocument/2006/relationships/tags" Target="../tags/tag788.xml" /><Relationship Id="rId5" Type="http://schemas.openxmlformats.org/officeDocument/2006/relationships/tags" Target="../tags/tag789.xml" /><Relationship Id="rId6" Type="http://schemas.openxmlformats.org/officeDocument/2006/relationships/tags" Target="../tags/tag790.xml" /><Relationship Id="rId7" Type="http://schemas.openxmlformats.org/officeDocument/2006/relationships/tags" Target="../tags/tag791.xml" /><Relationship Id="rId8" Type="http://schemas.openxmlformats.org/officeDocument/2006/relationships/tags" Target="../tags/tag792.xml" /><Relationship Id="rId9" Type="http://schemas.openxmlformats.org/officeDocument/2006/relationships/tags" Target="../tags/tag79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6.xml" /><Relationship Id="rId11" Type="http://schemas.openxmlformats.org/officeDocument/2006/relationships/tags" Target="../tags/tag807.xml" /><Relationship Id="rId12" Type="http://schemas.openxmlformats.org/officeDocument/2006/relationships/tags" Target="../tags/tag808.xml" /><Relationship Id="rId13" Type="http://schemas.openxmlformats.org/officeDocument/2006/relationships/tags" Target="../tags/tag809.xml" /><Relationship Id="rId2" Type="http://schemas.openxmlformats.org/officeDocument/2006/relationships/tags" Target="../tags/tag798.xml" /><Relationship Id="rId3" Type="http://schemas.openxmlformats.org/officeDocument/2006/relationships/tags" Target="../tags/tag799.xml" /><Relationship Id="rId4" Type="http://schemas.openxmlformats.org/officeDocument/2006/relationships/tags" Target="../tags/tag800.xml" /><Relationship Id="rId5" Type="http://schemas.openxmlformats.org/officeDocument/2006/relationships/tags" Target="../tags/tag801.xml" /><Relationship Id="rId6" Type="http://schemas.openxmlformats.org/officeDocument/2006/relationships/tags" Target="../tags/tag802.xml" /><Relationship Id="rId7" Type="http://schemas.openxmlformats.org/officeDocument/2006/relationships/tags" Target="../tags/tag803.xml" /><Relationship Id="rId8" Type="http://schemas.openxmlformats.org/officeDocument/2006/relationships/tags" Target="../tags/tag804.xml" /><Relationship Id="rId9" Type="http://schemas.openxmlformats.org/officeDocument/2006/relationships/tags" Target="../tags/tag80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24003420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河北秦皇岛老龙头旅游策划案例分析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项目背景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资源分析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市场定位与策略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产品开发与规划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实施效果与评价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项目背景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47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河北秦皇岛老龙头的地理位置和历史背景</a:t>
            </a:r>
            <a:endParaRPr lang="zh-CN" altLang="en-US"/>
          </a:p>
        </p:txBody>
      </p:sp>
      <p:sp>
        <p:nvSpPr>
          <p:cNvPr id="1051472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地理位置：位于河北省秦皇岛市海港区，是明长城的东部起点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4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历史背景：老龙头是明代为了防御北方游牧民族而修建的长城，具有重要的历史和文化价值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6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景点特色：拥有独特的自然景观和人文景观，如城台、城墙、敌楼等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8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旅游策划：通过对老龙头的旅游资源进行整合和策划，提升其旅游价值和知名度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6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旅游策划的必要性和目标</a:t>
            </a:r>
            <a:endParaRPr lang="zh-CN" altLang="en-US"/>
          </a:p>
        </p:txBody>
      </p:sp>
      <p:sp>
        <p:nvSpPr>
          <p:cNvPr id="1051766" name="矩形 3"/>
          <p:cNvSpPr/>
          <p:nvPr>
            <p:custDataLst>
              <p:tags r:id="rId2"/>
            </p:custDataLst>
          </p:nvPr>
        </p:nvSpPr>
        <p:spPr>
          <a:xfrm>
            <a:off x="1185932" y="2181729"/>
            <a:ext cx="10391476" cy="1544459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68" name="矩形 13"/>
          <p:cNvSpPr/>
          <p:nvPr>
            <p:custDataLst>
              <p:tags r:id="rId3"/>
            </p:custDataLst>
          </p:nvPr>
        </p:nvSpPr>
        <p:spPr>
          <a:xfrm>
            <a:off x="608400" y="2181729"/>
            <a:ext cx="281813" cy="1544459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70" name="文本框 4"/>
          <p:cNvSpPr txBox="1"/>
          <p:nvPr>
            <p:custDataLst>
              <p:tags r:id="rId4"/>
            </p:custDataLst>
          </p:nvPr>
        </p:nvSpPr>
        <p:spPr>
          <a:xfrm>
            <a:off x="1484476" y="2314704"/>
            <a:ext cx="9942815" cy="12776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必要性：随着旅游业的发展，竞争日益激烈，需要专业的策划来提升旅游目的地的吸引力和竞争力。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2" name="矩形 39"/>
          <p:cNvSpPr/>
          <p:nvPr>
            <p:custDataLst>
              <p:tags r:id="rId5"/>
            </p:custDataLst>
          </p:nvPr>
        </p:nvSpPr>
        <p:spPr>
          <a:xfrm>
            <a:off x="1185932" y="4014709"/>
            <a:ext cx="10391476" cy="1544459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74" name="矩形 5"/>
          <p:cNvSpPr/>
          <p:nvPr>
            <p:custDataLst>
              <p:tags r:id="rId6"/>
            </p:custDataLst>
          </p:nvPr>
        </p:nvSpPr>
        <p:spPr>
          <a:xfrm>
            <a:off x="608400" y="4014709"/>
            <a:ext cx="281813" cy="154445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76" name="文本框 41"/>
          <p:cNvSpPr txBox="1"/>
          <p:nvPr>
            <p:custDataLst>
              <p:tags r:id="rId7"/>
            </p:custDataLst>
          </p:nvPr>
        </p:nvSpPr>
        <p:spPr>
          <a:xfrm>
            <a:off x="1484476" y="4148337"/>
            <a:ext cx="9942815" cy="12776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目标：通过旅游策划，旨在提高游客满意度、增加旅游收入、保护当地文化和自然资源、促进当地经济发展。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6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资源分析</a:t>
            </a:r>
            <a:endParaRPr lang="zh-CN" altLang="en-US"/>
          </a:p>
        </p:txBody>
      </p:sp>
      <p:sp>
        <p:nvSpPr>
          <p:cNvPr id="105206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52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自然资源的利用和保护</a:t>
            </a:r>
            <a:endParaRPr lang="zh-CN" altLang="en-US"/>
          </a:p>
        </p:txBody>
      </p:sp>
      <p:sp>
        <p:nvSpPr>
          <p:cNvPr id="105252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2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52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3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53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3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53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3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54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保护自然资源的重要性：生态平衡、可持续发展等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54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老龙头在利用和保护自然资源方面的具体措施和成效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54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河北秦皇岛老龙头的自然资源概况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54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自然资源的利用方式：旅游、农业等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83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文化资源的挖掘和展示</a:t>
            </a:r>
            <a:endParaRPr lang="zh-CN" altLang="en-US"/>
          </a:p>
        </p:txBody>
      </p:sp>
      <p:sp>
        <p:nvSpPr>
          <p:cNvPr id="105283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秦皇岛历史文化的挖掘：深入挖掘秦皇岛的历史文化，包括秦始皇的历史、长城文化等，通过展览、演出等形式展示给游客。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3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83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84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地方民俗文化的展示：收集和整理当地的民俗文化，包括民间艺术、传统手工艺等，通过现场表演、展览等形式展示给游客。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4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84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84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自然景观资源的利用：充分利用秦皇岛的自然景观资源，如海滨风光、山林景色等，设计出适合不同游客需求的旅游线路。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4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85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85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文化创意产品的开发：结合秦皇岛的文化特色，开发具有创意的文化产品，如纪念品、艺术品等，丰富游客的购物体验。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5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85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14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周边旅游资源的互补和协同</a:t>
            </a:r>
            <a:endParaRPr lang="zh-CN" altLang="en-US"/>
          </a:p>
        </p:txBody>
      </p:sp>
      <p:sp>
        <p:nvSpPr>
          <p:cNvPr id="105314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老龙头景区周边拥有丰富的自然和人文资源，这些资源在类型、特色和吸引力上存在互补性，能够满足游客多样化的需求。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4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4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5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通过整合周边旅游资源，可以实现资源共享、优势互补，提高整体竞争力，吸引更多游客前来游览。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5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5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5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周边旅游资源的协同发展，可以避免同质化竞争，促进区域内的良性竞争和合作，共同推动旅游业的发展。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5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6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6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老龙头景区应积极与周边旅游资源进行联动开发，打造一体化的旅游线路和产品，提高游客的旅游体验和满意度。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6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16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45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市场定位与策略</a:t>
            </a:r>
            <a:endParaRPr lang="zh-CN" altLang="en-US"/>
          </a:p>
        </p:txBody>
      </p:sp>
      <p:sp>
        <p:nvSpPr>
          <p:cNvPr id="105345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91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目标市场分析</a:t>
            </a:r>
            <a:endParaRPr lang="zh-CN" altLang="en-US"/>
          </a:p>
        </p:txBody>
      </p:sp>
      <p:sp>
        <p:nvSpPr>
          <p:cNvPr id="105391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91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391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目标客户群：中老年人群和家庭亲子游群体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2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92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92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市场需求：休闲度假、历史文化体验、海滨风光观赏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2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92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93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竞争态势：分析同类型旅游景区的优劣势，突出老龙头独特的历史文化资源和海滨风光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3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93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93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市场定位：打造集历史文化、休闲度假、海滨观光为一体的旅游胜地，强调与周边景区的差异化竞争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22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品牌定位与形象塑造</a:t>
            </a:r>
            <a:endParaRPr lang="zh-CN" altLang="en-US"/>
          </a:p>
        </p:txBody>
      </p:sp>
      <p:sp>
        <p:nvSpPr>
          <p:cNvPr id="105422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22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422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品牌定位：以“河北秦皇岛老龙头”为核心品牌，打造具有独特历史文化和自然景观的旅游品牌。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23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23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23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形象塑造：通过宣传和推广，将“河北秦皇岛老龙头”塑造成为具有历史底蕴、自然风光和人文特色的旅游胜地。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23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23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24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品牌传播：通过多种渠道和媒体，宣传和推广“河北秦皇岛老龙头”的品牌形象，提高知名度和美誉度。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24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24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24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品牌价值：通过提升品牌形象和知名度，增强游客对“河北秦皇岛老龙头”的认知度和忠诚度，提高品牌价值。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https://d.book118.com/946240034200010050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1*l_h_i*1_1_1"/>
  <p:tag name="KSO_WM_UNIT_INDEX" val="1_1_1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1*l_h_i*1_1_2"/>
  <p:tag name="KSO_WM_UNIT_INDEX" val="1_1_2"/>
  <p:tag name="KSO_WM_UNIT_LAYERLEVEL" val="1_1_1"/>
  <p:tag name="KSO_WM_UNIT_TYPE" val="l_h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1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1*l_h_i*1_2_1"/>
  <p:tag name="KSO_WM_UNIT_INDEX" val="1_2_1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1*l_h_i*1_2_2"/>
  <p:tag name="KSO_WM_UNIT_INDEX" val="1_2_2"/>
  <p:tag name="KSO_WM_UNIT_LAYERLEVEL" val="1_1_1"/>
  <p:tag name="KSO_WM_UNIT_TYPE" val="l_h_i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1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4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7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785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河北秦皇岛老龙头旅游策划案例分析</vt:lpstr>
      <vt:lpstr>目录</vt:lpstr>
      <vt:lpstr>单击添加章节标题</vt:lpstr>
      <vt:lpstr>项目背景</vt:lpstr>
      <vt:lpstr>河北秦皇岛老龙头的地理位置和历史背景</vt:lpstr>
      <vt:lpstr>旅游策划的必要性和目标</vt:lpstr>
      <vt:lpstr>资源分析</vt:lpstr>
      <vt:lpstr>自然资源的利用和保护</vt:lpstr>
      <vt:lpstr>文化资源的挖掘和展示</vt:lpstr>
      <vt:lpstr>周边旅游资源的互补和协同</vt:lpstr>
      <vt:lpstr>市场定位与策略</vt:lpstr>
      <vt:lpstr>目标市场分析</vt:lpstr>
      <vt:lpstr>品牌定位与形象塑造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2024-09-16T03:26:28.559</cp:lastPrinted>
  <dcterms:created xsi:type="dcterms:W3CDTF">2024-09-15T19:26:28Z</dcterms:created>
  <dcterms:modified xsi:type="dcterms:W3CDTF">2024-09-15T19:26:31Z</dcterms:modified>
</cp:coreProperties>
</file>