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FGCVJ+WFLDEQ+MicrosoftYaHei-Bold"/>
      <p:regular r:id="rId15"/>
    </p:embeddedFont>
    <p:embeddedFont>
      <p:font typeface="BFQFEO+MS-UIGothic"/>
      <p:regular r:id="rId16"/>
    </p:embeddedFont>
    <p:embeddedFont>
      <p:font typeface="AJVCUV+OCMCTG+ArialMT"/>
      <p:regular r:id="rId17"/>
    </p:embeddedFont>
    <p:embeddedFont>
      <p:font typeface="DBDHTU+HUEFM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B86FF-769A-4BC5-9298-5E1E6807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CC59B-745A-4632-A7EE-E73F19E8F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A7451-5A0B-40CD-B9CC-A3857CE8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1DD9B-411A-4D38-AB32-1F67DE722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7B38E2-9233-4C93-9BE0-57412EB1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1EF23C-9F84-4B34-84E1-E64946EC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64729-F0BF-49A5-8B86-6E835A9C8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5F7FE-4CA7-47C4-B187-532A811E3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9E97C-8316-484A-AA96-6EDBC9F0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9F9DD-B912-4392-A1AE-FCBA0C7FF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EA5B2-B07E-4BAF-B988-B9C0BD85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42033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777266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8">
                <a:solidFill>
                  <a:srgbClr val="27DFF4"/>
                </a:solidFill>
                <a:latin typeface="EFGCVJ+WFLDEQ+MicrosoftYaHei-Bold"/>
                <a:cs typeface="EFGCVJ+WFLDEQ+MicrosoftYaHei-Bold"/>
              </a:rPr>
              <a:t>chd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时</a:t>
            </a:r>
            <a:r>
              <a:rPr sz="5150" spc="20">
                <a:solidFill>
                  <a:srgbClr val="27DFF4"/>
                </a:solidFill>
                <a:latin typeface="BFQFEO+MS-UIGothic"/>
                <a:cs typeface="BFQFEO+MS-UIGothic"/>
              </a:rPr>
              <a:t>治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疗剂</a:t>
            </a:r>
            <a:r>
              <a:rPr sz="5150" spc="20">
                <a:solidFill>
                  <a:srgbClr val="27DFF4"/>
                </a:solidFill>
                <a:latin typeface="BFQFEO+MS-UIGothic"/>
                <a:cs typeface="BFQFEO+MS-UIGothic"/>
              </a:rPr>
              <a:t>量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计</a:t>
            </a:r>
            <a:r>
              <a:rPr sz="5150">
                <a:solidFill>
                  <a:srgbClr val="27DFF4"/>
                </a:solidFill>
                <a:latin typeface="BFQFEO+MS-UIGothic"/>
                <a:cs typeface="BFQFEO+MS-UIGothic"/>
              </a:rPr>
              <a:t>算</a:t>
            </a:r>
          </a:p>
          <a:p>
            <a:pPr marL="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27DFF4"/>
                </a:solidFill>
                <a:latin typeface="BFQFEO+MS-UIGothic"/>
                <a:cs typeface="BFQFEO+MS-UIGothic"/>
              </a:rPr>
              <a:t>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BFQFEO+MS-UIGothic"/>
                <a:cs typeface="BFQFE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189590" cy="13321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VCUV+OCMCTG+ArialMT"/>
                <a:cs typeface="AJVCUV+OCMC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CHD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疗剂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算概述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VCUV+OCMCTG+ArialMT"/>
                <a:cs typeface="AJVCUV+OCMC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物治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疗剂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VCUV+OCMCTG+ArialMT"/>
                <a:cs typeface="AJVCUV+OCMC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物治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疗剂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5591669" cy="13319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VCUV+OCMCTG+ArialMT"/>
                <a:cs typeface="AJVCUV+OCMC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理在</a:t>
            </a:r>
            <a:r>
              <a:rPr sz="240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CHD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VCUV+OCMCTG+ArialMT"/>
                <a:cs typeface="AJVCUV+OCMCT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CHD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疗剂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算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BFQFEO+MS-UIGothic"/>
                <a:cs typeface="BFQFEO+MS-UIGothic"/>
              </a:rPr>
              <a:t>理案例分享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FQFEO+MS-UIGothic"/>
                <a:cs typeface="BFQFEO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EFGCVJ+WFLDEQ+MicrosoftYaHei-Bold"/>
                <a:cs typeface="EFGCVJ+WFLDE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EFGCVJ+WFLDEQ+MicrosoftYaHei-Bold"/>
                <a:cs typeface="EFGCVJ+WFLDE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258066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DBDHTU+HUEFMG+MicrosoftYaHei"/>
                <a:cs typeface="DBDHTU+HUEFMG+MicrosoftYaHei"/>
              </a:rPr>
              <a:t>CHD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时</a:t>
            </a:r>
            <a:r>
              <a:rPr sz="3800" spc="27">
                <a:solidFill>
                  <a:srgbClr val="27DFF4"/>
                </a:solidFill>
                <a:latin typeface="BFQFEO+MS-UIGothic"/>
                <a:cs typeface="BFQFEO+MS-UIGothic"/>
              </a:rPr>
              <a:t>治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疗剂</a:t>
            </a:r>
            <a:r>
              <a:rPr sz="3800" spc="27">
                <a:solidFill>
                  <a:srgbClr val="27DFF4"/>
                </a:solidFill>
                <a:latin typeface="BFQFEO+MS-UIGothic"/>
                <a:cs typeface="BFQFEO+MS-UIGothic"/>
              </a:rPr>
              <a:t>量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计</a:t>
            </a:r>
            <a:r>
              <a:rPr sz="3800" spc="25">
                <a:solidFill>
                  <a:srgbClr val="27DFF4"/>
                </a:solidFill>
                <a:latin typeface="BFQFEO+MS-UIGothic"/>
                <a:cs typeface="BFQFEO+MS-UIGothic"/>
              </a:rPr>
              <a:t>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FQFEO+MS-UIGothic"/>
                <a:cs typeface="BFQFEO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FQFEO+MS-UIGothic"/>
                <a:cs typeface="BFQFEO+MS-UIGothic"/>
              </a:rPr>
              <a:t>重要性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正确的治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疗剂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量是保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效果和患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者安全的关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物可能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物中毒，而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量不足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可能影响治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BFQFEO+MS-UIGothic"/>
                <a:cs typeface="BFQFEO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算方法与步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0214" y="168699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FQFEO+MS-UIGothic"/>
                <a:cs typeface="BFQFEO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70444" y="1686996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3.</a:t>
            </a:r>
            <a:r>
              <a:rPr sz="2300" spc="11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查阅资</a:t>
            </a:r>
            <a:r>
              <a:rPr sz="2300">
                <a:solidFill>
                  <a:srgbClr val="00B6FF"/>
                </a:solidFill>
                <a:latin typeface="BFQFEO+MS-UIGothic"/>
                <a:cs typeface="BFQFEO+MS-UIGothic"/>
              </a:rPr>
              <a:t>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0214" y="3318946"/>
            <a:ext cx="2561133" cy="23445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1.</a:t>
            </a:r>
            <a:r>
              <a:rPr sz="2300" spc="11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BFQFEO+MS-UIGothic"/>
                <a:cs typeface="BFQFEO+MS-UIGothic"/>
              </a:rPr>
              <a:t>确定治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00B6FF"/>
                </a:solidFill>
                <a:latin typeface="BFQFEO+MS-UIGothic"/>
                <a:cs typeface="BFQFEO+MS-UIGothic"/>
              </a:rPr>
              <a:t>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396"/>
              </a:lnSpc>
              <a:spcBef>
                <a:spcPts val="10168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2.</a:t>
            </a:r>
            <a:r>
              <a:rPr sz="2300" spc="11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00B6FF"/>
                </a:solidFill>
                <a:latin typeface="BFQFEO+MS-UIGothic"/>
                <a:cs typeface="BFQFEO+MS-UIGothic"/>
              </a:rPr>
              <a:t>合适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300">
                <a:solidFill>
                  <a:srgbClr val="00B6FF"/>
                </a:solidFill>
                <a:latin typeface="BFQFEO+MS-UIGothic"/>
                <a:cs typeface="BFQFEO+MS-UIGothic"/>
              </a:rPr>
              <a:t>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370444" y="3318946"/>
            <a:ext cx="1970506" cy="23197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4.</a:t>
            </a:r>
            <a:r>
              <a:rPr sz="2300" spc="11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B6FF"/>
                </a:solidFill>
                <a:latin typeface="BFQFEO+MS-UIGothic"/>
                <a:cs typeface="BFQFEO+MS-UIGothic"/>
              </a:rPr>
              <a:t>算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剂</a:t>
            </a:r>
            <a:r>
              <a:rPr sz="2300">
                <a:solidFill>
                  <a:srgbClr val="00B6FF"/>
                </a:solidFill>
                <a:latin typeface="BFQFEO+MS-UIGothic"/>
                <a:cs typeface="BFQFEO+MS-UIGothic"/>
              </a:rPr>
              <a:t>量</a:t>
            </a:r>
          </a:p>
          <a:p>
            <a:pPr marL="0" marR="0">
              <a:lnSpc>
                <a:spcPts val="2396"/>
              </a:lnSpc>
              <a:spcBef>
                <a:spcPts val="9973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5.</a:t>
            </a:r>
            <a:r>
              <a:rPr sz="2300" spc="110">
                <a:solidFill>
                  <a:srgbClr val="00B6FF"/>
                </a:solidFill>
                <a:latin typeface="EFGCVJ+WFLDEQ+MicrosoftYaHei-Bold"/>
                <a:cs typeface="EFGCVJ+WFLDEQ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B6FF"/>
                </a:solidFill>
                <a:latin typeface="BFQFEO+MS-UIGothic"/>
                <a:cs typeface="BFQFEO+MS-UIGothic"/>
              </a:rPr>
              <a:t>整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剂</a:t>
            </a:r>
            <a:r>
              <a:rPr sz="2300">
                <a:solidFill>
                  <a:srgbClr val="00B6FF"/>
                </a:solidFill>
                <a:latin typeface="BFQFEO+MS-UIGothic"/>
                <a:cs typeface="BFQFEO+MS-UIGothic"/>
              </a:rPr>
              <a:t>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注意事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与建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注意事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13754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BDHTU+HUEFMG+MicrosoftYaHei"/>
                <a:cs typeface="DBDHTU+HUEFMG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格遵守用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，避免随意更改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物种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04216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BDHTU+HUEFMG+MicrosoftYaHei"/>
                <a:cs typeface="DBDHTU+HUEFMG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察患者反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BFQFEO+MS-UIGothic"/>
                <a:cs typeface="BFQFEO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注意事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与建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注意事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与建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BDHTU+HUEFMG+MicrosoftYaHei"/>
                <a:cs typeface="DBDHTU+HUEFM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BDHTU+HUEFMG+MicrosoftYaHei"/>
                <a:cs typeface="DBDHTU+HUEFM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BDHTU+HUEFMG+MicrosoftYaHei"/>
                <a:cs typeface="DBDHTU+HUEFM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BDHTU+HUEFMG+MicrosoftYaHei"/>
                <a:cs typeface="DBDHTU+HUEFMG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EFGCVJ+WFLDEQ+MicrosoftYaHei-Bold"/>
                <a:cs typeface="EFGCVJ+WFLDE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药</a:t>
            </a:r>
            <a:r>
              <a:rPr sz="3800" spc="25">
                <a:solidFill>
                  <a:srgbClr val="27DFF4"/>
                </a:solidFill>
                <a:latin typeface="BFQFEO+MS-UIGothic"/>
                <a:cs typeface="BFQFEO+MS-UIGothic"/>
              </a:rPr>
              <a:t>物治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疗剂</a:t>
            </a:r>
            <a:r>
              <a:rPr sz="3800" spc="23">
                <a:solidFill>
                  <a:srgbClr val="27DFF4"/>
                </a:solidFill>
                <a:latin typeface="BFQFEO+MS-UIGothic"/>
                <a:cs typeface="BFQFEO+MS-UIGothic"/>
              </a:rPr>
              <a:t>量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计</a:t>
            </a:r>
            <a:r>
              <a:rPr sz="3800">
                <a:solidFill>
                  <a:srgbClr val="27DFF4"/>
                </a:solidFill>
                <a:latin typeface="BFQFEO+MS-UIGothic"/>
                <a:cs typeface="BFQFEO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常用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BFQFEO+MS-UIGothic"/>
                <a:cs typeface="BFQFEO+MS-UIGothic"/>
              </a:rPr>
              <a:t>物种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FQFEO+MS-UIGothic"/>
                <a:cs typeface="BFQFEO+MS-UIGothic"/>
              </a:rPr>
              <a:t>抗生素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类药</a:t>
            </a:r>
            <a:r>
              <a:rPr sz="2000">
                <a:solidFill>
                  <a:srgbClr val="FFFFFF"/>
                </a:solidFill>
                <a:latin typeface="BFQFEO+MS-UIGothic"/>
                <a:cs typeface="BFQFEO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FQFEO+MS-UIGothic"/>
                <a:cs typeface="BFQFEO+MS-UIGothic"/>
              </a:rPr>
              <a:t>心血管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类药</a:t>
            </a:r>
            <a:r>
              <a:rPr sz="2000">
                <a:solidFill>
                  <a:srgbClr val="FFFFFF"/>
                </a:solidFill>
                <a:latin typeface="BFQFEO+MS-UIGothic"/>
                <a:cs typeface="BFQFEO+MS-UIGothic"/>
              </a:rPr>
              <a:t>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8185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2000" spc="25">
                <a:solidFill>
                  <a:srgbClr val="FFFFFF"/>
                </a:solidFill>
                <a:latin typeface="BFQFEO+MS-UIGothic"/>
                <a:cs typeface="BFQFEO+MS-UIGothic"/>
              </a:rPr>
              <a:t>痛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BFQFEO+MS-UIGothic"/>
                <a:cs typeface="BFQFEO+MS-UIGothic"/>
              </a:rPr>
              <a:t>抗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2000" spc="25">
                <a:solidFill>
                  <a:srgbClr val="FFFFFF"/>
                </a:solidFill>
                <a:latin typeface="BFQFEO+MS-UIGothic"/>
                <a:cs typeface="BFQFEO+MS-UIGothic"/>
              </a:rPr>
              <a:t>瘤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FFFFFF"/>
                </a:solidFill>
                <a:latin typeface="BFQFEO+MS-UIGothic"/>
                <a:cs typeface="BFQFEO+MS-UIGothic"/>
              </a:rPr>
              <a:t>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如降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压药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、抗心律失常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等，用于治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心血管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疾病。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1209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如青霉素、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头孢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菌素等，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用于治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感染性疾病。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01115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如阿司匹林、布洛芬等，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如化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物、靶向治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物等，用于治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疗肿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瘤。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882765" y="535405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DFD"/>
                </a:solidFill>
                <a:latin typeface="BFQFEO+MS-UIGothic"/>
                <a:cs typeface="BFQFEO+MS-UIGothic"/>
              </a:rPr>
              <a:t>解疼痛。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https://d.book118.com/946242033235010051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EFGCVJ+WFLDEQ+MicrosoftYaHei-Bold</vt:lpstr>
      <vt:lpstr>SimSun</vt:lpstr>
      <vt:lpstr>BFQFEO+MS-UIGothic</vt:lpstr>
      <vt:lpstr>AJVCUV+OCMCTG+ArialMT</vt:lpstr>
      <vt:lpstr>Times New Roman</vt:lpstr>
      <vt:lpstr>DBDHTU+HUEFMG+MicrosoftYaHei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2024-09-18T00:43:00.005</cp:lastPrinted>
  <dcterms:created xsi:type="dcterms:W3CDTF">2024-09-17T16:43:00Z</dcterms:created>
  <dcterms:modified xsi:type="dcterms:W3CDTF">2024-09-17T16:43:01Z</dcterms:modified>
</cp:coreProperties>
</file>