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068DBD-866B-4F90-A941-A87567555A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319A8C-7452-4077-83D7-7741F54B6F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5BBFB3-1CBF-4160-8985-6E9C372055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D9F0AE-0A64-4333-98D9-957668DA91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C399F3-1CFE-473A-A06A-0D2E932C9A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5D3470-A514-4599-8C5B-DB8BBA5FD7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05DCFB-8BF3-431F-88A9-02DFD4848B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4F5491-DE90-4B92-B5E1-2432CC25E7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DBBBFD-82BC-4669-BB65-14828B178F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092402-A510-4134-916B-FE7F749A81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8090B1-E773-409F-9AFE-A4F8D76FFC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004033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第五周程序设计基础</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汇报人：AA</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程序设计概述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数据类型与变量</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运算符与表达式</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控制结构</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函数与模块化设计</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文件操作与异常处理</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程序设计概述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程序设计是指通过特定的程序设计语言，编写计算机程序以解决特定问题或实现特定功能的过程。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重要性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现代社会中，计算机程序已经渗透到各个领域，程序设计因此变得至关重要。它不仅是计算机科学的核心，也是软件工程、人工智能、大数据分析等领域的基础。掌握程序设计技能对于理解计算机如何工作以及开发高效、可靠的软件具有重要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程序设计的定义与重要性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47" r="-47"/>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程序设计语言的发展历程</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第一代语言（机器语言）：最初的程序设计语言是机器语言，由0和1组成的二进制代码表示，与计算机硬件直接交互。这种语言难以理解和编写，且容易出错。</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第二代语言（汇编语言）：汇编语言使用助记符代替二进制代码，使得程序更加易于理解和编写。然而，汇编语言仍然需要程序员对计算机硬件有深入的了解。</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第三代语言（高级语言）：高级语言如Fortran、Algol等开始出现，它们更加接近自然语言，降低了程序设计的难度。这些语言提供了丰富的数据类型和控制结构，使得程序员可以更加专注于解决问题本身而不是计算机硬件的细节。</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第四代语言（非过程化语言）：非过程化语言如SQL等侧重于描述数据和数据之间的关系，而不是描述计算过程。这种语言使得数据库操作变得更加简单和高效。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模块化</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将程序划分为独立的、可重用的模块，每个模块具有特定的功能。这有助于提高程序的可维护性和可扩展性。</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清晰性</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编写易于理解的代码，包括使用有意义的变量名、添加注释等。这有助于他人理解代码逻辑，也方便程序员自己回顾和修改代码。</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健壮性</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编写能够处理异常情况的代码，确保程序在面临非法输入或错误操作时不会崩溃或产生不可预测的行为。</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效率</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在保证程序正确性的前提下，尽量优化算法和数据结构，提高程序的执行效率。同时，也要注意避免过度优化导致代码难以理解和维护。</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程序设计的基本原则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数据类型与变量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373831" y="1678692"/>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470129" y="1774799"/>
            <a:ext cx="1597342" cy="15974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116400" y="2605189"/>
            <a:ext cx="309658" cy="476345"/>
          </a:xfrm>
          <a:custGeom>
            <a:rect l="l" t="t" r="r" b="b"/>
            <a:pathLst>
              <a:path w="82" h="125">
                <a:moveTo>
                  <a:pt x="76" y="105"/>
                </a:moveTo>
                <a:cubicBezTo>
                  <a:pt x="61" y="105"/>
                  <a:pt x="61" y="105"/>
                  <a:pt x="61" y="105"/>
                </a:cubicBezTo>
                <a:cubicBezTo>
                  <a:pt x="54" y="88"/>
                  <a:pt x="55" y="70"/>
                  <a:pt x="63" y="53"/>
                </a:cubicBezTo>
                <a:cubicBezTo>
                  <a:pt x="64" y="53"/>
                  <a:pt x="64" y="53"/>
                  <a:pt x="64" y="53"/>
                </a:cubicBezTo>
                <a:cubicBezTo>
                  <a:pt x="66" y="53"/>
                  <a:pt x="68" y="51"/>
                  <a:pt x="68" y="49"/>
                </a:cubicBezTo>
                <a:cubicBezTo>
                  <a:pt x="68" y="40"/>
                  <a:pt x="68" y="40"/>
                  <a:pt x="68" y="40"/>
                </a:cubicBezTo>
                <a:cubicBezTo>
                  <a:pt x="68" y="37"/>
                  <a:pt x="66" y="36"/>
                  <a:pt x="64" y="36"/>
                </a:cubicBezTo>
                <a:cubicBezTo>
                  <a:pt x="62" y="36"/>
                  <a:pt x="62" y="36"/>
                  <a:pt x="62" y="36"/>
                </a:cubicBezTo>
                <a:cubicBezTo>
                  <a:pt x="57" y="27"/>
                  <a:pt x="55" y="18"/>
                  <a:pt x="57" y="9"/>
                </a:cubicBezTo>
                <a:cubicBezTo>
                  <a:pt x="41" y="0"/>
                  <a:pt x="41" y="0"/>
                  <a:pt x="41" y="0"/>
                </a:cubicBezTo>
                <a:cubicBezTo>
                  <a:pt x="25" y="8"/>
                  <a:pt x="25" y="8"/>
                  <a:pt x="25" y="8"/>
                </a:cubicBezTo>
                <a:cubicBezTo>
                  <a:pt x="27" y="17"/>
                  <a:pt x="25" y="27"/>
                  <a:pt x="20" y="36"/>
                </a:cubicBezTo>
                <a:cubicBezTo>
                  <a:pt x="18" y="36"/>
                  <a:pt x="18" y="36"/>
                  <a:pt x="18" y="36"/>
                </a:cubicBezTo>
                <a:cubicBezTo>
                  <a:pt x="16" y="36"/>
                  <a:pt x="14" y="37"/>
                  <a:pt x="14" y="40"/>
                </a:cubicBezTo>
                <a:cubicBezTo>
                  <a:pt x="14" y="49"/>
                  <a:pt x="14" y="49"/>
                  <a:pt x="14" y="49"/>
                </a:cubicBezTo>
                <a:cubicBezTo>
                  <a:pt x="14" y="51"/>
                  <a:pt x="16" y="53"/>
                  <a:pt x="18" y="53"/>
                </a:cubicBezTo>
                <a:cubicBezTo>
                  <a:pt x="19" y="53"/>
                  <a:pt x="19" y="53"/>
                  <a:pt x="19" y="53"/>
                </a:cubicBezTo>
                <a:cubicBezTo>
                  <a:pt x="27" y="70"/>
                  <a:pt x="28" y="88"/>
                  <a:pt x="21" y="105"/>
                </a:cubicBezTo>
                <a:cubicBezTo>
                  <a:pt x="5" y="105"/>
                  <a:pt x="5" y="105"/>
                  <a:pt x="5" y="105"/>
                </a:cubicBezTo>
                <a:cubicBezTo>
                  <a:pt x="2" y="105"/>
                  <a:pt x="0" y="109"/>
                  <a:pt x="0" y="114"/>
                </a:cubicBezTo>
                <a:cubicBezTo>
                  <a:pt x="0" y="126"/>
                  <a:pt x="0" y="126"/>
                  <a:pt x="0" y="126"/>
                </a:cubicBezTo>
                <a:cubicBezTo>
                  <a:pt x="82" y="126"/>
                  <a:pt x="82" y="126"/>
                  <a:pt x="82" y="126"/>
                </a:cubicBezTo>
                <a:cubicBezTo>
                  <a:pt x="82" y="114"/>
                  <a:pt x="82" y="114"/>
                  <a:pt x="82" y="114"/>
                </a:cubicBezTo>
                <a:cubicBezTo>
                  <a:pt x="82" y="109"/>
                  <a:pt x="79" y="105"/>
                  <a:pt x="76" y="10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946474" y="2065312"/>
            <a:ext cx="644652" cy="611315"/>
          </a:xfrm>
          <a:custGeom>
            <a:rect l="l" t="t" r="r" b="b"/>
            <a:pathLst>
              <a:path w="171" h="162">
                <a:moveTo>
                  <a:pt x="170" y="61"/>
                </a:moveTo>
                <a:cubicBezTo>
                  <a:pt x="169" y="58"/>
                  <a:pt x="166" y="56"/>
                  <a:pt x="163" y="55"/>
                </a:cubicBezTo>
                <a:cubicBezTo>
                  <a:pt x="115" y="48"/>
                  <a:pt x="115" y="48"/>
                  <a:pt x="115" y="48"/>
                </a:cubicBezTo>
                <a:cubicBezTo>
                  <a:pt x="93" y="5"/>
                  <a:pt x="93" y="5"/>
                  <a:pt x="93" y="5"/>
                </a:cubicBezTo>
                <a:cubicBezTo>
                  <a:pt x="92" y="2"/>
                  <a:pt x="89" y="0"/>
                  <a:pt x="86" y="0"/>
                </a:cubicBezTo>
                <a:cubicBezTo>
                  <a:pt x="82" y="0"/>
                  <a:pt x="79" y="2"/>
                  <a:pt x="78" y="5"/>
                </a:cubicBezTo>
                <a:cubicBezTo>
                  <a:pt x="56" y="48"/>
                  <a:pt x="56" y="48"/>
                  <a:pt x="56" y="48"/>
                </a:cubicBezTo>
                <a:cubicBezTo>
                  <a:pt x="8" y="55"/>
                  <a:pt x="8" y="55"/>
                  <a:pt x="8" y="55"/>
                </a:cubicBezTo>
                <a:cubicBezTo>
                  <a:pt x="5" y="56"/>
                  <a:pt x="3" y="58"/>
                  <a:pt x="1" y="61"/>
                </a:cubicBezTo>
                <a:cubicBezTo>
                  <a:pt x="0" y="64"/>
                  <a:pt x="1" y="68"/>
                  <a:pt x="4" y="70"/>
                </a:cubicBezTo>
                <a:cubicBezTo>
                  <a:pt x="38" y="104"/>
                  <a:pt x="38" y="104"/>
                  <a:pt x="38" y="104"/>
                </a:cubicBezTo>
                <a:cubicBezTo>
                  <a:pt x="30" y="151"/>
                  <a:pt x="30" y="151"/>
                  <a:pt x="30" y="151"/>
                </a:cubicBezTo>
                <a:cubicBezTo>
                  <a:pt x="30" y="155"/>
                  <a:pt x="31" y="158"/>
                  <a:pt x="34" y="160"/>
                </a:cubicBezTo>
                <a:cubicBezTo>
                  <a:pt x="36" y="162"/>
                  <a:pt x="40" y="162"/>
                  <a:pt x="43" y="161"/>
                </a:cubicBezTo>
                <a:cubicBezTo>
                  <a:pt x="86" y="138"/>
                  <a:pt x="86" y="138"/>
                  <a:pt x="86" y="138"/>
                </a:cubicBezTo>
                <a:cubicBezTo>
                  <a:pt x="129" y="160"/>
                  <a:pt x="129" y="160"/>
                  <a:pt x="129" y="160"/>
                </a:cubicBezTo>
                <a:cubicBezTo>
                  <a:pt x="130" y="161"/>
                  <a:pt x="131" y="161"/>
                  <a:pt x="133" y="161"/>
                </a:cubicBezTo>
                <a:cubicBezTo>
                  <a:pt x="133" y="161"/>
                  <a:pt x="133" y="161"/>
                  <a:pt x="133" y="161"/>
                </a:cubicBezTo>
                <a:cubicBezTo>
                  <a:pt x="137" y="161"/>
                  <a:pt x="141" y="158"/>
                  <a:pt x="141" y="153"/>
                </a:cubicBezTo>
                <a:cubicBezTo>
                  <a:pt x="141" y="152"/>
                  <a:pt x="141" y="152"/>
                  <a:pt x="141" y="151"/>
                </a:cubicBezTo>
                <a:cubicBezTo>
                  <a:pt x="133" y="104"/>
                  <a:pt x="133" y="104"/>
                  <a:pt x="133" y="104"/>
                </a:cubicBezTo>
                <a:cubicBezTo>
                  <a:pt x="168" y="70"/>
                  <a:pt x="168" y="70"/>
                  <a:pt x="168" y="70"/>
                </a:cubicBezTo>
                <a:cubicBezTo>
                  <a:pt x="170" y="68"/>
                  <a:pt x="171" y="64"/>
                  <a:pt x="170" y="61"/>
                </a:cubicBezTo>
                <a:close/>
                <a:moveTo>
                  <a:pt x="118" y="94"/>
                </a:moveTo>
                <a:cubicBezTo>
                  <a:pt x="116" y="96"/>
                  <a:pt x="115" y="99"/>
                  <a:pt x="115" y="102"/>
                </a:cubicBezTo>
                <a:cubicBezTo>
                  <a:pt x="121" y="137"/>
                  <a:pt x="121" y="137"/>
                  <a:pt x="121" y="137"/>
                </a:cubicBezTo>
                <a:cubicBezTo>
                  <a:pt x="90" y="121"/>
                  <a:pt x="90" y="121"/>
                  <a:pt x="90" y="121"/>
                </a:cubicBezTo>
                <a:cubicBezTo>
                  <a:pt x="87" y="119"/>
                  <a:pt x="84" y="119"/>
                  <a:pt x="82" y="121"/>
                </a:cubicBezTo>
                <a:cubicBezTo>
                  <a:pt x="50" y="137"/>
                  <a:pt x="50" y="137"/>
                  <a:pt x="50" y="137"/>
                </a:cubicBezTo>
                <a:cubicBezTo>
                  <a:pt x="56" y="102"/>
                  <a:pt x="56" y="102"/>
                  <a:pt x="56" y="102"/>
                </a:cubicBezTo>
                <a:cubicBezTo>
                  <a:pt x="57" y="99"/>
                  <a:pt x="56" y="96"/>
                  <a:pt x="54" y="94"/>
                </a:cubicBezTo>
                <a:cubicBezTo>
                  <a:pt x="28" y="70"/>
                  <a:pt x="28" y="70"/>
                  <a:pt x="28" y="70"/>
                </a:cubicBezTo>
                <a:cubicBezTo>
                  <a:pt x="63" y="65"/>
                  <a:pt x="63" y="65"/>
                  <a:pt x="63" y="65"/>
                </a:cubicBezTo>
                <a:cubicBezTo>
                  <a:pt x="66" y="64"/>
                  <a:pt x="69" y="62"/>
                  <a:pt x="70" y="60"/>
                </a:cubicBezTo>
                <a:cubicBezTo>
                  <a:pt x="86" y="28"/>
                  <a:pt x="86" y="28"/>
                  <a:pt x="86" y="28"/>
                </a:cubicBezTo>
                <a:cubicBezTo>
                  <a:pt x="101" y="60"/>
                  <a:pt x="101" y="60"/>
                  <a:pt x="101" y="60"/>
                </a:cubicBezTo>
                <a:cubicBezTo>
                  <a:pt x="103" y="62"/>
                  <a:pt x="105" y="64"/>
                  <a:pt x="108" y="65"/>
                </a:cubicBezTo>
                <a:cubicBezTo>
                  <a:pt x="143" y="70"/>
                  <a:pt x="143" y="70"/>
                  <a:pt x="143" y="70"/>
                </a:cubicBezTo>
                <a:lnTo>
                  <a:pt x="118" y="9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2265228" y="3474155"/>
            <a:ext cx="0" cy="460258"/>
          </a:xfrm>
          <a:prstGeom prst="line">
            <a:avLst/>
          </a:prstGeom>
          <a:ln w="34925">
            <a:solidFill>
              <a:srgbClr val="C1C0C0">
                <a:alpha val="100000"/>
              </a:srgbClr>
            </a:solidFill>
            <a:prstDash val="solid"/>
            <a:headEnd type="none"/>
            <a:tailEnd type="none"/>
          </a:ln>
        </p:spPr>
      </p:cxnSp>
      <p:sp>
        <p:nvSpPr>
          <p:cNvPr id="7" name="AutoShape 7"/>
          <p:cNvSpPr/>
          <p:nvPr/>
        </p:nvSpPr>
        <p:spPr>
          <a:xfrm>
            <a:off x="1578619" y="3909161"/>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22241" y="4596270"/>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用于表示整数，包括正数、负数和零，如int。</a:t>
            </a:r>
          </a:p>
        </p:txBody>
      </p:sp>
      <p:sp>
        <p:nvSpPr>
          <p:cNvPr id="9" name="TextBox 9"/>
          <p:cNvSpPr txBox="1"/>
          <p:nvPr/>
        </p:nvSpPr>
        <p:spPr>
          <a:xfrm>
            <a:off x="1203191" y="4139070"/>
            <a:ext cx="21240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整数类型</a:t>
            </a:r>
          </a:p>
        </p:txBody>
      </p:sp>
      <p:sp>
        <p:nvSpPr>
          <p:cNvPr id="10" name="AutoShape 10"/>
          <p:cNvSpPr/>
          <p:nvPr/>
        </p:nvSpPr>
        <p:spPr>
          <a:xfrm>
            <a:off x="3927679" y="1678692"/>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017309" y="1776323"/>
            <a:ext cx="1597342" cy="159743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020453" y="1776323"/>
            <a:ext cx="1597342" cy="159743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95286" y="2108174"/>
            <a:ext cx="452533" cy="131826"/>
          </a:xfrm>
          <a:custGeom>
            <a:rect l="l" t="t" r="r" b="b"/>
            <a:pathLst>
              <a:path w="120" h="35">
                <a:moveTo>
                  <a:pt x="60" y="35"/>
                </a:moveTo>
                <a:cubicBezTo>
                  <a:pt x="91" y="35"/>
                  <a:pt x="116" y="28"/>
                  <a:pt x="119" y="19"/>
                </a:cubicBezTo>
                <a:cubicBezTo>
                  <a:pt x="120" y="19"/>
                  <a:pt x="120" y="18"/>
                  <a:pt x="120" y="18"/>
                </a:cubicBezTo>
                <a:cubicBezTo>
                  <a:pt x="120" y="8"/>
                  <a:pt x="93" y="0"/>
                  <a:pt x="60" y="0"/>
                </a:cubicBezTo>
                <a:cubicBezTo>
                  <a:pt x="27" y="0"/>
                  <a:pt x="0" y="8"/>
                  <a:pt x="0" y="18"/>
                </a:cubicBezTo>
                <a:cubicBezTo>
                  <a:pt x="0" y="18"/>
                  <a:pt x="0" y="19"/>
                  <a:pt x="1" y="19"/>
                </a:cubicBezTo>
                <a:cubicBezTo>
                  <a:pt x="4" y="28"/>
                  <a:pt x="29" y="35"/>
                  <a:pt x="60" y="35"/>
                </a:cubicBezTo>
                <a:close/>
                <a:moveTo>
                  <a:pt x="10" y="15"/>
                </a:moveTo>
                <a:cubicBezTo>
                  <a:pt x="13" y="14"/>
                  <a:pt x="17" y="12"/>
                  <a:pt x="22" y="11"/>
                </a:cubicBezTo>
                <a:cubicBezTo>
                  <a:pt x="33" y="9"/>
                  <a:pt x="46" y="7"/>
                  <a:pt x="60" y="7"/>
                </a:cubicBezTo>
                <a:cubicBezTo>
                  <a:pt x="74" y="7"/>
                  <a:pt x="87" y="9"/>
                  <a:pt x="98" y="11"/>
                </a:cubicBezTo>
                <a:cubicBezTo>
                  <a:pt x="102" y="12"/>
                  <a:pt x="106" y="14"/>
                  <a:pt x="109" y="15"/>
                </a:cubicBezTo>
                <a:cubicBezTo>
                  <a:pt x="111" y="16"/>
                  <a:pt x="112" y="17"/>
                  <a:pt x="113" y="18"/>
                </a:cubicBezTo>
                <a:cubicBezTo>
                  <a:pt x="112" y="18"/>
                  <a:pt x="111" y="19"/>
                  <a:pt x="109" y="20"/>
                </a:cubicBezTo>
                <a:cubicBezTo>
                  <a:pt x="106" y="22"/>
                  <a:pt x="102" y="23"/>
                  <a:pt x="98" y="24"/>
                </a:cubicBezTo>
                <a:cubicBezTo>
                  <a:pt x="87" y="27"/>
                  <a:pt x="74" y="28"/>
                  <a:pt x="60" y="28"/>
                </a:cubicBezTo>
                <a:cubicBezTo>
                  <a:pt x="46" y="28"/>
                  <a:pt x="33" y="27"/>
                  <a:pt x="22" y="24"/>
                </a:cubicBezTo>
                <a:cubicBezTo>
                  <a:pt x="17" y="23"/>
                  <a:pt x="13" y="22"/>
                  <a:pt x="10" y="20"/>
                </a:cubicBezTo>
                <a:cubicBezTo>
                  <a:pt x="9" y="19"/>
                  <a:pt x="8" y="18"/>
                  <a:pt x="7" y="18"/>
                </a:cubicBezTo>
                <a:cubicBezTo>
                  <a:pt x="8" y="17"/>
                  <a:pt x="9" y="16"/>
                  <a:pt x="10" y="1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444410" y="2203520"/>
            <a:ext cx="751046" cy="898779"/>
          </a:xfrm>
          <a:custGeom>
            <a:rect l="l" t="t" r="r" b="b"/>
            <a:pathLst>
              <a:path w="199" h="238">
                <a:moveTo>
                  <a:pt x="198" y="11"/>
                </a:moveTo>
                <a:cubicBezTo>
                  <a:pt x="198" y="8"/>
                  <a:pt x="194" y="5"/>
                  <a:pt x="191" y="5"/>
                </a:cubicBezTo>
                <a:cubicBezTo>
                  <a:pt x="160" y="5"/>
                  <a:pt x="160" y="5"/>
                  <a:pt x="160" y="5"/>
                </a:cubicBezTo>
                <a:cubicBezTo>
                  <a:pt x="160" y="3"/>
                  <a:pt x="160" y="1"/>
                  <a:pt x="160" y="0"/>
                </a:cubicBezTo>
                <a:cubicBezTo>
                  <a:pt x="156" y="3"/>
                  <a:pt x="150" y="6"/>
                  <a:pt x="141" y="9"/>
                </a:cubicBezTo>
                <a:cubicBezTo>
                  <a:pt x="130" y="12"/>
                  <a:pt x="115" y="14"/>
                  <a:pt x="100" y="14"/>
                </a:cubicBezTo>
                <a:cubicBezTo>
                  <a:pt x="85" y="14"/>
                  <a:pt x="70" y="12"/>
                  <a:pt x="59" y="9"/>
                </a:cubicBezTo>
                <a:cubicBezTo>
                  <a:pt x="50" y="6"/>
                  <a:pt x="44" y="3"/>
                  <a:pt x="40" y="0"/>
                </a:cubicBezTo>
                <a:cubicBezTo>
                  <a:pt x="40" y="1"/>
                  <a:pt x="40" y="3"/>
                  <a:pt x="40" y="5"/>
                </a:cubicBezTo>
                <a:cubicBezTo>
                  <a:pt x="8" y="5"/>
                  <a:pt x="8" y="5"/>
                  <a:pt x="8" y="5"/>
                </a:cubicBezTo>
                <a:cubicBezTo>
                  <a:pt x="4" y="5"/>
                  <a:pt x="1" y="8"/>
                  <a:pt x="1" y="11"/>
                </a:cubicBezTo>
                <a:cubicBezTo>
                  <a:pt x="1" y="12"/>
                  <a:pt x="0" y="23"/>
                  <a:pt x="1" y="38"/>
                </a:cubicBezTo>
                <a:cubicBezTo>
                  <a:pt x="3" y="47"/>
                  <a:pt x="4" y="55"/>
                  <a:pt x="7" y="62"/>
                </a:cubicBezTo>
                <a:cubicBezTo>
                  <a:pt x="10" y="71"/>
                  <a:pt x="15" y="79"/>
                  <a:pt x="20" y="85"/>
                </a:cubicBezTo>
                <a:cubicBezTo>
                  <a:pt x="30" y="96"/>
                  <a:pt x="43" y="102"/>
                  <a:pt x="60" y="102"/>
                </a:cubicBezTo>
                <a:cubicBezTo>
                  <a:pt x="67" y="113"/>
                  <a:pt x="77" y="122"/>
                  <a:pt x="90" y="125"/>
                </a:cubicBezTo>
                <a:cubicBezTo>
                  <a:pt x="91" y="133"/>
                  <a:pt x="91" y="142"/>
                  <a:pt x="90" y="150"/>
                </a:cubicBezTo>
                <a:cubicBezTo>
                  <a:pt x="68" y="150"/>
                  <a:pt x="68" y="150"/>
                  <a:pt x="68" y="150"/>
                </a:cubicBezTo>
                <a:cubicBezTo>
                  <a:pt x="63" y="150"/>
                  <a:pt x="60" y="154"/>
                  <a:pt x="59" y="158"/>
                </a:cubicBezTo>
                <a:cubicBezTo>
                  <a:pt x="58" y="159"/>
                  <a:pt x="57" y="160"/>
                  <a:pt x="56" y="161"/>
                </a:cubicBezTo>
                <a:cubicBezTo>
                  <a:pt x="49" y="161"/>
                  <a:pt x="49" y="161"/>
                  <a:pt x="49" y="161"/>
                </a:cubicBezTo>
                <a:cubicBezTo>
                  <a:pt x="45" y="161"/>
                  <a:pt x="41" y="165"/>
                  <a:pt x="41" y="169"/>
                </a:cubicBezTo>
                <a:cubicBezTo>
                  <a:pt x="41" y="230"/>
                  <a:pt x="41" y="230"/>
                  <a:pt x="41" y="230"/>
                </a:cubicBezTo>
                <a:cubicBezTo>
                  <a:pt x="41" y="234"/>
                  <a:pt x="45" y="238"/>
                  <a:pt x="49" y="238"/>
                </a:cubicBezTo>
                <a:cubicBezTo>
                  <a:pt x="149" y="238"/>
                  <a:pt x="149" y="238"/>
                  <a:pt x="149" y="238"/>
                </a:cubicBezTo>
                <a:cubicBezTo>
                  <a:pt x="154" y="238"/>
                  <a:pt x="157" y="234"/>
                  <a:pt x="157" y="230"/>
                </a:cubicBezTo>
                <a:cubicBezTo>
                  <a:pt x="157" y="169"/>
                  <a:pt x="157" y="169"/>
                  <a:pt x="157" y="169"/>
                </a:cubicBezTo>
                <a:cubicBezTo>
                  <a:pt x="157" y="165"/>
                  <a:pt x="154" y="161"/>
                  <a:pt x="149" y="161"/>
                </a:cubicBezTo>
                <a:cubicBezTo>
                  <a:pt x="144" y="161"/>
                  <a:pt x="144" y="161"/>
                  <a:pt x="144" y="161"/>
                </a:cubicBezTo>
                <a:cubicBezTo>
                  <a:pt x="143" y="160"/>
                  <a:pt x="141" y="159"/>
                  <a:pt x="139" y="158"/>
                </a:cubicBezTo>
                <a:cubicBezTo>
                  <a:pt x="138" y="154"/>
                  <a:pt x="135" y="150"/>
                  <a:pt x="131" y="150"/>
                </a:cubicBezTo>
                <a:cubicBezTo>
                  <a:pt x="110" y="150"/>
                  <a:pt x="110" y="150"/>
                  <a:pt x="110" y="150"/>
                </a:cubicBezTo>
                <a:cubicBezTo>
                  <a:pt x="109" y="142"/>
                  <a:pt x="109" y="133"/>
                  <a:pt x="110" y="125"/>
                </a:cubicBezTo>
                <a:cubicBezTo>
                  <a:pt x="123" y="122"/>
                  <a:pt x="133" y="113"/>
                  <a:pt x="140" y="102"/>
                </a:cubicBezTo>
                <a:cubicBezTo>
                  <a:pt x="156" y="101"/>
                  <a:pt x="169" y="96"/>
                  <a:pt x="178" y="85"/>
                </a:cubicBezTo>
                <a:cubicBezTo>
                  <a:pt x="184" y="79"/>
                  <a:pt x="189" y="71"/>
                  <a:pt x="192" y="62"/>
                </a:cubicBezTo>
                <a:cubicBezTo>
                  <a:pt x="194" y="55"/>
                  <a:pt x="196" y="47"/>
                  <a:pt x="197" y="38"/>
                </a:cubicBezTo>
                <a:cubicBezTo>
                  <a:pt x="199" y="23"/>
                  <a:pt x="198" y="12"/>
                  <a:pt x="198" y="11"/>
                </a:cubicBezTo>
                <a:close/>
                <a:moveTo>
                  <a:pt x="43" y="84"/>
                </a:moveTo>
                <a:cubicBezTo>
                  <a:pt x="38" y="82"/>
                  <a:pt x="34" y="79"/>
                  <a:pt x="31" y="76"/>
                </a:cubicBezTo>
                <a:cubicBezTo>
                  <a:pt x="16" y="60"/>
                  <a:pt x="15" y="32"/>
                  <a:pt x="15" y="19"/>
                </a:cubicBezTo>
                <a:cubicBezTo>
                  <a:pt x="40" y="19"/>
                  <a:pt x="40" y="19"/>
                  <a:pt x="40" y="19"/>
                </a:cubicBezTo>
                <a:cubicBezTo>
                  <a:pt x="41" y="39"/>
                  <a:pt x="44" y="65"/>
                  <a:pt x="52" y="87"/>
                </a:cubicBezTo>
                <a:cubicBezTo>
                  <a:pt x="49" y="86"/>
                  <a:pt x="46" y="85"/>
                  <a:pt x="43" y="84"/>
                </a:cubicBezTo>
                <a:close/>
                <a:moveTo>
                  <a:pt x="135" y="177"/>
                </a:moveTo>
                <a:cubicBezTo>
                  <a:pt x="135" y="219"/>
                  <a:pt x="135" y="219"/>
                  <a:pt x="135" y="219"/>
                </a:cubicBezTo>
                <a:cubicBezTo>
                  <a:pt x="64" y="219"/>
                  <a:pt x="64" y="219"/>
                  <a:pt x="64" y="219"/>
                </a:cubicBezTo>
                <a:cubicBezTo>
                  <a:pt x="64" y="177"/>
                  <a:pt x="64" y="177"/>
                  <a:pt x="64" y="177"/>
                </a:cubicBezTo>
                <a:lnTo>
                  <a:pt x="135" y="177"/>
                </a:lnTo>
                <a:close/>
                <a:moveTo>
                  <a:pt x="168" y="76"/>
                </a:moveTo>
                <a:cubicBezTo>
                  <a:pt x="164" y="79"/>
                  <a:pt x="160" y="82"/>
                  <a:pt x="156" y="84"/>
                </a:cubicBezTo>
                <a:cubicBezTo>
                  <a:pt x="153" y="85"/>
                  <a:pt x="151" y="86"/>
                  <a:pt x="148" y="87"/>
                </a:cubicBezTo>
                <a:cubicBezTo>
                  <a:pt x="156" y="65"/>
                  <a:pt x="159" y="39"/>
                  <a:pt x="159" y="19"/>
                </a:cubicBezTo>
                <a:cubicBezTo>
                  <a:pt x="184" y="19"/>
                  <a:pt x="184" y="19"/>
                  <a:pt x="184" y="19"/>
                </a:cubicBezTo>
                <a:cubicBezTo>
                  <a:pt x="184" y="32"/>
                  <a:pt x="182" y="60"/>
                  <a:pt x="168" y="7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flipH="1">
            <a:off x="4819076" y="3474155"/>
            <a:ext cx="0" cy="460258"/>
          </a:xfrm>
          <a:prstGeom prst="line">
            <a:avLst/>
          </a:prstGeom>
          <a:ln w="34925">
            <a:solidFill>
              <a:srgbClr val="C1C0C0">
                <a:alpha val="100000"/>
              </a:srgbClr>
            </a:solidFill>
            <a:prstDash val="solid"/>
            <a:headEnd type="none"/>
            <a:tailEnd type="none"/>
          </a:ln>
        </p:spPr>
      </p:cxnSp>
      <p:sp>
        <p:nvSpPr>
          <p:cNvPr id="16" name="AutoShape 16"/>
          <p:cNvSpPr/>
          <p:nvPr/>
        </p:nvSpPr>
        <p:spPr>
          <a:xfrm>
            <a:off x="4149897" y="3907542"/>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776089" y="4608938"/>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用于表示实数，即带有小数点的数字，如float。</a:t>
            </a:r>
          </a:p>
        </p:txBody>
      </p:sp>
      <p:sp>
        <p:nvSpPr>
          <p:cNvPr id="18" name="TextBox 18"/>
          <p:cNvSpPr txBox="1"/>
          <p:nvPr/>
        </p:nvSpPr>
        <p:spPr>
          <a:xfrm>
            <a:off x="3757039" y="4161263"/>
            <a:ext cx="21240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浮点类型</a:t>
            </a:r>
          </a:p>
        </p:txBody>
      </p:sp>
      <p:sp>
        <p:nvSpPr>
          <p:cNvPr id="19" name="AutoShape 19"/>
          <p:cNvSpPr/>
          <p:nvPr/>
        </p:nvSpPr>
        <p:spPr>
          <a:xfrm>
            <a:off x="6481526" y="1677073"/>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584968" y="1776323"/>
            <a:ext cx="1597342" cy="159743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584968" y="1776323"/>
            <a:ext cx="1597342" cy="15974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21607" y="2124081"/>
            <a:ext cx="520827" cy="150876"/>
          </a:xfrm>
          <a:custGeom>
            <a:rect l="l" t="t" r="r" b="b"/>
            <a:pathLst>
              <a:path w="138" h="40">
                <a:moveTo>
                  <a:pt x="69" y="40"/>
                </a:moveTo>
                <a:cubicBezTo>
                  <a:pt x="105" y="40"/>
                  <a:pt x="134" y="32"/>
                  <a:pt x="138" y="22"/>
                </a:cubicBezTo>
                <a:cubicBezTo>
                  <a:pt x="138" y="21"/>
                  <a:pt x="138" y="21"/>
                  <a:pt x="138" y="20"/>
                </a:cubicBezTo>
                <a:cubicBezTo>
                  <a:pt x="138" y="9"/>
                  <a:pt x="107" y="0"/>
                  <a:pt x="69" y="0"/>
                </a:cubicBezTo>
                <a:cubicBezTo>
                  <a:pt x="31" y="0"/>
                  <a:pt x="0" y="9"/>
                  <a:pt x="0" y="20"/>
                </a:cubicBezTo>
                <a:cubicBezTo>
                  <a:pt x="0" y="21"/>
                  <a:pt x="0" y="21"/>
                  <a:pt x="1" y="22"/>
                </a:cubicBezTo>
                <a:cubicBezTo>
                  <a:pt x="4" y="32"/>
                  <a:pt x="33" y="40"/>
                  <a:pt x="69" y="40"/>
                </a:cubicBezTo>
                <a:close/>
                <a:moveTo>
                  <a:pt x="12" y="17"/>
                </a:moveTo>
                <a:cubicBezTo>
                  <a:pt x="15" y="16"/>
                  <a:pt x="20" y="14"/>
                  <a:pt x="26" y="13"/>
                </a:cubicBezTo>
                <a:cubicBezTo>
                  <a:pt x="38" y="9"/>
                  <a:pt x="53" y="8"/>
                  <a:pt x="69" y="8"/>
                </a:cubicBezTo>
                <a:cubicBezTo>
                  <a:pt x="85" y="8"/>
                  <a:pt x="101" y="9"/>
                  <a:pt x="113" y="13"/>
                </a:cubicBezTo>
                <a:cubicBezTo>
                  <a:pt x="118" y="14"/>
                  <a:pt x="123" y="16"/>
                  <a:pt x="126" y="17"/>
                </a:cubicBezTo>
                <a:cubicBezTo>
                  <a:pt x="128" y="19"/>
                  <a:pt x="130" y="19"/>
                  <a:pt x="130" y="20"/>
                </a:cubicBezTo>
                <a:cubicBezTo>
                  <a:pt x="130" y="21"/>
                  <a:pt x="128" y="22"/>
                  <a:pt x="126" y="23"/>
                </a:cubicBezTo>
                <a:cubicBezTo>
                  <a:pt x="123" y="25"/>
                  <a:pt x="118" y="26"/>
                  <a:pt x="113" y="28"/>
                </a:cubicBezTo>
                <a:cubicBezTo>
                  <a:pt x="101" y="31"/>
                  <a:pt x="85" y="32"/>
                  <a:pt x="69" y="32"/>
                </a:cubicBezTo>
                <a:cubicBezTo>
                  <a:pt x="53" y="32"/>
                  <a:pt x="38" y="31"/>
                  <a:pt x="26" y="28"/>
                </a:cubicBezTo>
                <a:cubicBezTo>
                  <a:pt x="20" y="26"/>
                  <a:pt x="15" y="25"/>
                  <a:pt x="12" y="23"/>
                </a:cubicBezTo>
                <a:cubicBezTo>
                  <a:pt x="10" y="22"/>
                  <a:pt x="9" y="21"/>
                  <a:pt x="8" y="20"/>
                </a:cubicBezTo>
                <a:cubicBezTo>
                  <a:pt x="9" y="19"/>
                  <a:pt x="10" y="19"/>
                  <a:pt x="12" y="1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905675" y="2228856"/>
            <a:ext cx="951071" cy="797147"/>
          </a:xfrm>
          <a:custGeom>
            <a:rect l="l" t="t" r="r" b="b"/>
            <a:pathLst>
              <a:path w="251" h="211">
                <a:moveTo>
                  <a:pt x="250" y="19"/>
                </a:moveTo>
                <a:cubicBezTo>
                  <a:pt x="248" y="16"/>
                  <a:pt x="245" y="11"/>
                  <a:pt x="236" y="8"/>
                </a:cubicBezTo>
                <a:cubicBezTo>
                  <a:pt x="231" y="6"/>
                  <a:pt x="226" y="6"/>
                  <a:pt x="220" y="6"/>
                </a:cubicBezTo>
                <a:cubicBezTo>
                  <a:pt x="220" y="6"/>
                  <a:pt x="220" y="6"/>
                  <a:pt x="220" y="6"/>
                </a:cubicBezTo>
                <a:cubicBezTo>
                  <a:pt x="209" y="6"/>
                  <a:pt x="200" y="8"/>
                  <a:pt x="195" y="13"/>
                </a:cubicBezTo>
                <a:cubicBezTo>
                  <a:pt x="195" y="8"/>
                  <a:pt x="195" y="3"/>
                  <a:pt x="195" y="0"/>
                </a:cubicBezTo>
                <a:cubicBezTo>
                  <a:pt x="191" y="4"/>
                  <a:pt x="184" y="8"/>
                  <a:pt x="173" y="11"/>
                </a:cubicBezTo>
                <a:cubicBezTo>
                  <a:pt x="160" y="14"/>
                  <a:pt x="144" y="16"/>
                  <a:pt x="126" y="16"/>
                </a:cubicBezTo>
                <a:cubicBezTo>
                  <a:pt x="109" y="16"/>
                  <a:pt x="92" y="14"/>
                  <a:pt x="79" y="11"/>
                </a:cubicBezTo>
                <a:cubicBezTo>
                  <a:pt x="69" y="8"/>
                  <a:pt x="61" y="4"/>
                  <a:pt x="57" y="0"/>
                </a:cubicBezTo>
                <a:cubicBezTo>
                  <a:pt x="57" y="3"/>
                  <a:pt x="57" y="8"/>
                  <a:pt x="57" y="13"/>
                </a:cubicBezTo>
                <a:cubicBezTo>
                  <a:pt x="52" y="8"/>
                  <a:pt x="44" y="6"/>
                  <a:pt x="32" y="6"/>
                </a:cubicBezTo>
                <a:cubicBezTo>
                  <a:pt x="32" y="6"/>
                  <a:pt x="32" y="6"/>
                  <a:pt x="32" y="6"/>
                </a:cubicBezTo>
                <a:cubicBezTo>
                  <a:pt x="26" y="6"/>
                  <a:pt x="21" y="6"/>
                  <a:pt x="16" y="8"/>
                </a:cubicBezTo>
                <a:cubicBezTo>
                  <a:pt x="8" y="11"/>
                  <a:pt x="4" y="16"/>
                  <a:pt x="2" y="20"/>
                </a:cubicBezTo>
                <a:cubicBezTo>
                  <a:pt x="0" y="24"/>
                  <a:pt x="0" y="28"/>
                  <a:pt x="1" y="32"/>
                </a:cubicBezTo>
                <a:cubicBezTo>
                  <a:pt x="2" y="36"/>
                  <a:pt x="5" y="39"/>
                  <a:pt x="7" y="42"/>
                </a:cubicBezTo>
                <a:cubicBezTo>
                  <a:pt x="12" y="47"/>
                  <a:pt x="18" y="50"/>
                  <a:pt x="23" y="53"/>
                </a:cubicBezTo>
                <a:cubicBezTo>
                  <a:pt x="33" y="58"/>
                  <a:pt x="41" y="64"/>
                  <a:pt x="48" y="71"/>
                </a:cubicBezTo>
                <a:cubicBezTo>
                  <a:pt x="54" y="78"/>
                  <a:pt x="58" y="86"/>
                  <a:pt x="58" y="91"/>
                </a:cubicBezTo>
                <a:cubicBezTo>
                  <a:pt x="57" y="92"/>
                  <a:pt x="57" y="94"/>
                  <a:pt x="53" y="96"/>
                </a:cubicBezTo>
                <a:cubicBezTo>
                  <a:pt x="52" y="96"/>
                  <a:pt x="50" y="97"/>
                  <a:pt x="46" y="97"/>
                </a:cubicBezTo>
                <a:cubicBezTo>
                  <a:pt x="44" y="98"/>
                  <a:pt x="43" y="98"/>
                  <a:pt x="42" y="98"/>
                </a:cubicBezTo>
                <a:cubicBezTo>
                  <a:pt x="41" y="97"/>
                  <a:pt x="41" y="96"/>
                  <a:pt x="40" y="95"/>
                </a:cubicBezTo>
                <a:cubicBezTo>
                  <a:pt x="37" y="92"/>
                  <a:pt x="32" y="93"/>
                  <a:pt x="30" y="96"/>
                </a:cubicBezTo>
                <a:cubicBezTo>
                  <a:pt x="29" y="98"/>
                  <a:pt x="28" y="99"/>
                  <a:pt x="28" y="101"/>
                </a:cubicBezTo>
                <a:cubicBezTo>
                  <a:pt x="28" y="104"/>
                  <a:pt x="28" y="106"/>
                  <a:pt x="30" y="108"/>
                </a:cubicBezTo>
                <a:cubicBezTo>
                  <a:pt x="32" y="110"/>
                  <a:pt x="36" y="112"/>
                  <a:pt x="42" y="112"/>
                </a:cubicBezTo>
                <a:cubicBezTo>
                  <a:pt x="43" y="112"/>
                  <a:pt x="45" y="112"/>
                  <a:pt x="46" y="111"/>
                </a:cubicBezTo>
                <a:cubicBezTo>
                  <a:pt x="50" y="111"/>
                  <a:pt x="56" y="110"/>
                  <a:pt x="59" y="109"/>
                </a:cubicBezTo>
                <a:cubicBezTo>
                  <a:pt x="65" y="106"/>
                  <a:pt x="69" y="101"/>
                  <a:pt x="70" y="98"/>
                </a:cubicBezTo>
                <a:cubicBezTo>
                  <a:pt x="78" y="120"/>
                  <a:pt x="91" y="138"/>
                  <a:pt x="112" y="144"/>
                </a:cubicBezTo>
                <a:cubicBezTo>
                  <a:pt x="113" y="147"/>
                  <a:pt x="116" y="174"/>
                  <a:pt x="108" y="184"/>
                </a:cubicBezTo>
                <a:cubicBezTo>
                  <a:pt x="96" y="184"/>
                  <a:pt x="96" y="184"/>
                  <a:pt x="96" y="184"/>
                </a:cubicBezTo>
                <a:cubicBezTo>
                  <a:pt x="90" y="184"/>
                  <a:pt x="86" y="188"/>
                  <a:pt x="86" y="194"/>
                </a:cubicBezTo>
                <a:cubicBezTo>
                  <a:pt x="86" y="194"/>
                  <a:pt x="86" y="194"/>
                  <a:pt x="86" y="194"/>
                </a:cubicBezTo>
                <a:cubicBezTo>
                  <a:pt x="80" y="194"/>
                  <a:pt x="75" y="199"/>
                  <a:pt x="75" y="204"/>
                </a:cubicBezTo>
                <a:cubicBezTo>
                  <a:pt x="75" y="211"/>
                  <a:pt x="75" y="211"/>
                  <a:pt x="75" y="211"/>
                </a:cubicBezTo>
                <a:cubicBezTo>
                  <a:pt x="177" y="211"/>
                  <a:pt x="177" y="211"/>
                  <a:pt x="177" y="211"/>
                </a:cubicBezTo>
                <a:cubicBezTo>
                  <a:pt x="177" y="204"/>
                  <a:pt x="177" y="204"/>
                  <a:pt x="177" y="204"/>
                </a:cubicBezTo>
                <a:cubicBezTo>
                  <a:pt x="177" y="199"/>
                  <a:pt x="173" y="195"/>
                  <a:pt x="167" y="194"/>
                </a:cubicBezTo>
                <a:cubicBezTo>
                  <a:pt x="167" y="194"/>
                  <a:pt x="167" y="194"/>
                  <a:pt x="167" y="194"/>
                </a:cubicBezTo>
                <a:cubicBezTo>
                  <a:pt x="167" y="188"/>
                  <a:pt x="162" y="184"/>
                  <a:pt x="157" y="184"/>
                </a:cubicBezTo>
                <a:cubicBezTo>
                  <a:pt x="144" y="184"/>
                  <a:pt x="144" y="184"/>
                  <a:pt x="144" y="184"/>
                </a:cubicBezTo>
                <a:cubicBezTo>
                  <a:pt x="136" y="174"/>
                  <a:pt x="140" y="147"/>
                  <a:pt x="140" y="144"/>
                </a:cubicBezTo>
                <a:cubicBezTo>
                  <a:pt x="161" y="138"/>
                  <a:pt x="174" y="120"/>
                  <a:pt x="182" y="98"/>
                </a:cubicBezTo>
                <a:cubicBezTo>
                  <a:pt x="184" y="101"/>
                  <a:pt x="187" y="106"/>
                  <a:pt x="193" y="109"/>
                </a:cubicBezTo>
                <a:cubicBezTo>
                  <a:pt x="196" y="110"/>
                  <a:pt x="203" y="111"/>
                  <a:pt x="206" y="111"/>
                </a:cubicBezTo>
                <a:cubicBezTo>
                  <a:pt x="208" y="112"/>
                  <a:pt x="209" y="112"/>
                  <a:pt x="210" y="112"/>
                </a:cubicBezTo>
                <a:cubicBezTo>
                  <a:pt x="216" y="112"/>
                  <a:pt x="220" y="110"/>
                  <a:pt x="222" y="108"/>
                </a:cubicBezTo>
                <a:cubicBezTo>
                  <a:pt x="224" y="106"/>
                  <a:pt x="225" y="104"/>
                  <a:pt x="224" y="101"/>
                </a:cubicBezTo>
                <a:cubicBezTo>
                  <a:pt x="224" y="99"/>
                  <a:pt x="223" y="98"/>
                  <a:pt x="222" y="96"/>
                </a:cubicBezTo>
                <a:cubicBezTo>
                  <a:pt x="220" y="93"/>
                  <a:pt x="216" y="92"/>
                  <a:pt x="213" y="95"/>
                </a:cubicBezTo>
                <a:cubicBezTo>
                  <a:pt x="212" y="96"/>
                  <a:pt x="211" y="97"/>
                  <a:pt x="210" y="98"/>
                </a:cubicBezTo>
                <a:cubicBezTo>
                  <a:pt x="209" y="98"/>
                  <a:pt x="208" y="98"/>
                  <a:pt x="206" y="97"/>
                </a:cubicBezTo>
                <a:cubicBezTo>
                  <a:pt x="203" y="97"/>
                  <a:pt x="200" y="96"/>
                  <a:pt x="199" y="96"/>
                </a:cubicBezTo>
                <a:cubicBezTo>
                  <a:pt x="196" y="94"/>
                  <a:pt x="195" y="92"/>
                  <a:pt x="195" y="91"/>
                </a:cubicBezTo>
                <a:cubicBezTo>
                  <a:pt x="194" y="86"/>
                  <a:pt x="198" y="78"/>
                  <a:pt x="205" y="71"/>
                </a:cubicBezTo>
                <a:cubicBezTo>
                  <a:pt x="212" y="64"/>
                  <a:pt x="219" y="58"/>
                  <a:pt x="229" y="53"/>
                </a:cubicBezTo>
                <a:cubicBezTo>
                  <a:pt x="234" y="50"/>
                  <a:pt x="240" y="47"/>
                  <a:pt x="245" y="42"/>
                </a:cubicBezTo>
                <a:cubicBezTo>
                  <a:pt x="248" y="39"/>
                  <a:pt x="250" y="36"/>
                  <a:pt x="251" y="32"/>
                </a:cubicBezTo>
                <a:cubicBezTo>
                  <a:pt x="252" y="28"/>
                  <a:pt x="252" y="24"/>
                  <a:pt x="250" y="19"/>
                </a:cubicBezTo>
                <a:close/>
                <a:moveTo>
                  <a:pt x="58" y="62"/>
                </a:moveTo>
                <a:cubicBezTo>
                  <a:pt x="50" y="53"/>
                  <a:pt x="41" y="46"/>
                  <a:pt x="29" y="40"/>
                </a:cubicBezTo>
                <a:cubicBezTo>
                  <a:pt x="26" y="38"/>
                  <a:pt x="21" y="35"/>
                  <a:pt x="17" y="32"/>
                </a:cubicBezTo>
                <a:cubicBezTo>
                  <a:pt x="14" y="28"/>
                  <a:pt x="15" y="26"/>
                  <a:pt x="15" y="25"/>
                </a:cubicBezTo>
                <a:cubicBezTo>
                  <a:pt x="17" y="21"/>
                  <a:pt x="25" y="19"/>
                  <a:pt x="32" y="19"/>
                </a:cubicBezTo>
                <a:cubicBezTo>
                  <a:pt x="32" y="19"/>
                  <a:pt x="32" y="19"/>
                  <a:pt x="32" y="19"/>
                </a:cubicBezTo>
                <a:cubicBezTo>
                  <a:pt x="40" y="19"/>
                  <a:pt x="46" y="21"/>
                  <a:pt x="48" y="24"/>
                </a:cubicBezTo>
                <a:cubicBezTo>
                  <a:pt x="49" y="25"/>
                  <a:pt x="49" y="27"/>
                  <a:pt x="49" y="27"/>
                </a:cubicBezTo>
                <a:cubicBezTo>
                  <a:pt x="48" y="31"/>
                  <a:pt x="50" y="35"/>
                  <a:pt x="53" y="36"/>
                </a:cubicBezTo>
                <a:cubicBezTo>
                  <a:pt x="55" y="37"/>
                  <a:pt x="57" y="36"/>
                  <a:pt x="58" y="36"/>
                </a:cubicBezTo>
                <a:cubicBezTo>
                  <a:pt x="59" y="45"/>
                  <a:pt x="60" y="56"/>
                  <a:pt x="62" y="67"/>
                </a:cubicBezTo>
                <a:cubicBezTo>
                  <a:pt x="61" y="65"/>
                  <a:pt x="59" y="63"/>
                  <a:pt x="58" y="62"/>
                </a:cubicBezTo>
                <a:close/>
                <a:moveTo>
                  <a:pt x="235" y="32"/>
                </a:moveTo>
                <a:cubicBezTo>
                  <a:pt x="232" y="35"/>
                  <a:pt x="227" y="38"/>
                  <a:pt x="223" y="40"/>
                </a:cubicBezTo>
                <a:cubicBezTo>
                  <a:pt x="211" y="46"/>
                  <a:pt x="203" y="53"/>
                  <a:pt x="194" y="62"/>
                </a:cubicBezTo>
                <a:cubicBezTo>
                  <a:pt x="193" y="63"/>
                  <a:pt x="192" y="65"/>
                  <a:pt x="190" y="66"/>
                </a:cubicBezTo>
                <a:cubicBezTo>
                  <a:pt x="192" y="56"/>
                  <a:pt x="193" y="45"/>
                  <a:pt x="194" y="36"/>
                </a:cubicBezTo>
                <a:cubicBezTo>
                  <a:pt x="196" y="36"/>
                  <a:pt x="197" y="37"/>
                  <a:pt x="199" y="36"/>
                </a:cubicBezTo>
                <a:cubicBezTo>
                  <a:pt x="203" y="35"/>
                  <a:pt x="205" y="31"/>
                  <a:pt x="203" y="27"/>
                </a:cubicBezTo>
                <a:cubicBezTo>
                  <a:pt x="203" y="27"/>
                  <a:pt x="203" y="25"/>
                  <a:pt x="204" y="24"/>
                </a:cubicBezTo>
                <a:cubicBezTo>
                  <a:pt x="206" y="21"/>
                  <a:pt x="212" y="19"/>
                  <a:pt x="220" y="19"/>
                </a:cubicBezTo>
                <a:cubicBezTo>
                  <a:pt x="220" y="19"/>
                  <a:pt x="220" y="19"/>
                  <a:pt x="220" y="19"/>
                </a:cubicBezTo>
                <a:cubicBezTo>
                  <a:pt x="227" y="19"/>
                  <a:pt x="235" y="21"/>
                  <a:pt x="237" y="25"/>
                </a:cubicBezTo>
                <a:cubicBezTo>
                  <a:pt x="238" y="26"/>
                  <a:pt x="239" y="28"/>
                  <a:pt x="235" y="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flipH="1">
            <a:off x="7372924" y="3474155"/>
            <a:ext cx="0" cy="460258"/>
          </a:xfrm>
          <a:prstGeom prst="line">
            <a:avLst/>
          </a:prstGeom>
          <a:ln w="34925">
            <a:solidFill>
              <a:srgbClr val="C1C0C0">
                <a:alpha val="100000"/>
              </a:srgbClr>
            </a:solidFill>
            <a:prstDash val="solid"/>
            <a:headEnd type="none"/>
            <a:tailEnd type="none"/>
          </a:ln>
        </p:spPr>
      </p:cxnSp>
      <p:sp>
        <p:nvSpPr>
          <p:cNvPr id="25" name="AutoShape 25"/>
          <p:cNvSpPr/>
          <p:nvPr/>
        </p:nvSpPr>
        <p:spPr>
          <a:xfrm>
            <a:off x="6700601" y="3920210"/>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6329936" y="4608938"/>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用于表示单个字符，如char。</a:t>
            </a:r>
          </a:p>
        </p:txBody>
      </p:sp>
      <p:sp>
        <p:nvSpPr>
          <p:cNvPr id="27" name="TextBox 27"/>
          <p:cNvSpPr txBox="1"/>
          <p:nvPr/>
        </p:nvSpPr>
        <p:spPr>
          <a:xfrm>
            <a:off x="6310886" y="4161263"/>
            <a:ext cx="21240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字符类型</a:t>
            </a:r>
          </a:p>
        </p:txBody>
      </p:sp>
      <p:sp>
        <p:nvSpPr>
          <p:cNvPr id="28" name="AutoShape 28"/>
          <p:cNvSpPr/>
          <p:nvPr/>
        </p:nvSpPr>
        <p:spPr>
          <a:xfrm>
            <a:off x="9035375" y="1691360"/>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129576" y="1776323"/>
            <a:ext cx="1598867" cy="159743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129576" y="1779562"/>
            <a:ext cx="1598867" cy="159743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598016" y="2143131"/>
            <a:ext cx="657320" cy="516065"/>
          </a:xfrm>
          <a:custGeom>
            <a:rect l="l" t="t" r="r" b="b"/>
            <a:pathLst>
              <a:path w="174" h="137">
                <a:moveTo>
                  <a:pt x="16" y="137"/>
                </a:moveTo>
                <a:cubicBezTo>
                  <a:pt x="18" y="134"/>
                  <a:pt x="20" y="133"/>
                  <a:pt x="24" y="133"/>
                </a:cubicBezTo>
                <a:cubicBezTo>
                  <a:pt x="28" y="133"/>
                  <a:pt x="28" y="133"/>
                  <a:pt x="28" y="133"/>
                </a:cubicBezTo>
                <a:cubicBezTo>
                  <a:pt x="18" y="120"/>
                  <a:pt x="12" y="104"/>
                  <a:pt x="12" y="87"/>
                </a:cubicBezTo>
                <a:cubicBezTo>
                  <a:pt x="12" y="67"/>
                  <a:pt x="20" y="48"/>
                  <a:pt x="34" y="34"/>
                </a:cubicBezTo>
                <a:cubicBezTo>
                  <a:pt x="48" y="20"/>
                  <a:pt x="67" y="12"/>
                  <a:pt x="87" y="12"/>
                </a:cubicBezTo>
                <a:cubicBezTo>
                  <a:pt x="107" y="12"/>
                  <a:pt x="126" y="20"/>
                  <a:pt x="140" y="34"/>
                </a:cubicBezTo>
                <a:cubicBezTo>
                  <a:pt x="154" y="48"/>
                  <a:pt x="162" y="67"/>
                  <a:pt x="162" y="87"/>
                </a:cubicBezTo>
                <a:cubicBezTo>
                  <a:pt x="162" y="104"/>
                  <a:pt x="157" y="120"/>
                  <a:pt x="146" y="133"/>
                </a:cubicBezTo>
                <a:cubicBezTo>
                  <a:pt x="151" y="133"/>
                  <a:pt x="151" y="133"/>
                  <a:pt x="151" y="133"/>
                </a:cubicBezTo>
                <a:cubicBezTo>
                  <a:pt x="154" y="133"/>
                  <a:pt x="157" y="134"/>
                  <a:pt x="159" y="137"/>
                </a:cubicBezTo>
                <a:cubicBezTo>
                  <a:pt x="162" y="132"/>
                  <a:pt x="165" y="126"/>
                  <a:pt x="168" y="121"/>
                </a:cubicBezTo>
                <a:cubicBezTo>
                  <a:pt x="172" y="110"/>
                  <a:pt x="174" y="99"/>
                  <a:pt x="174" y="87"/>
                </a:cubicBezTo>
                <a:cubicBezTo>
                  <a:pt x="174" y="75"/>
                  <a:pt x="172" y="64"/>
                  <a:pt x="168" y="53"/>
                </a:cubicBezTo>
                <a:cubicBezTo>
                  <a:pt x="163" y="42"/>
                  <a:pt x="157" y="33"/>
                  <a:pt x="149" y="25"/>
                </a:cubicBezTo>
                <a:cubicBezTo>
                  <a:pt x="141" y="17"/>
                  <a:pt x="132" y="11"/>
                  <a:pt x="121" y="6"/>
                </a:cubicBezTo>
                <a:cubicBezTo>
                  <a:pt x="110" y="2"/>
                  <a:pt x="99" y="0"/>
                  <a:pt x="87" y="0"/>
                </a:cubicBezTo>
                <a:cubicBezTo>
                  <a:pt x="75" y="0"/>
                  <a:pt x="64" y="2"/>
                  <a:pt x="53" y="6"/>
                </a:cubicBezTo>
                <a:cubicBezTo>
                  <a:pt x="43" y="11"/>
                  <a:pt x="34" y="17"/>
                  <a:pt x="26" y="25"/>
                </a:cubicBezTo>
                <a:cubicBezTo>
                  <a:pt x="18" y="33"/>
                  <a:pt x="11" y="42"/>
                  <a:pt x="7" y="53"/>
                </a:cubicBezTo>
                <a:cubicBezTo>
                  <a:pt x="2" y="64"/>
                  <a:pt x="0" y="75"/>
                  <a:pt x="0" y="87"/>
                </a:cubicBezTo>
                <a:cubicBezTo>
                  <a:pt x="0" y="99"/>
                  <a:pt x="2" y="110"/>
                  <a:pt x="7" y="121"/>
                </a:cubicBezTo>
                <a:cubicBezTo>
                  <a:pt x="9" y="126"/>
                  <a:pt x="12" y="132"/>
                  <a:pt x="16" y="13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9666311" y="2209806"/>
            <a:ext cx="522351" cy="435102"/>
          </a:xfrm>
          <a:custGeom>
            <a:rect l="l" t="t" r="r" b="b"/>
            <a:pathLst>
              <a:path w="138" h="115">
                <a:moveTo>
                  <a:pt x="110" y="115"/>
                </a:moveTo>
                <a:cubicBezTo>
                  <a:pt x="121" y="115"/>
                  <a:pt x="121" y="115"/>
                  <a:pt x="121" y="115"/>
                </a:cubicBezTo>
                <a:cubicBezTo>
                  <a:pt x="132" y="102"/>
                  <a:pt x="138" y="86"/>
                  <a:pt x="138" y="69"/>
                </a:cubicBezTo>
                <a:cubicBezTo>
                  <a:pt x="138" y="50"/>
                  <a:pt x="131" y="33"/>
                  <a:pt x="118" y="20"/>
                </a:cubicBezTo>
                <a:cubicBezTo>
                  <a:pt x="105" y="7"/>
                  <a:pt x="88" y="0"/>
                  <a:pt x="69" y="0"/>
                </a:cubicBezTo>
                <a:cubicBezTo>
                  <a:pt x="51" y="0"/>
                  <a:pt x="33" y="7"/>
                  <a:pt x="20" y="20"/>
                </a:cubicBezTo>
                <a:cubicBezTo>
                  <a:pt x="7" y="33"/>
                  <a:pt x="0" y="50"/>
                  <a:pt x="0" y="69"/>
                </a:cubicBezTo>
                <a:cubicBezTo>
                  <a:pt x="0" y="86"/>
                  <a:pt x="6" y="102"/>
                  <a:pt x="18" y="115"/>
                </a:cubicBezTo>
                <a:cubicBezTo>
                  <a:pt x="28" y="115"/>
                  <a:pt x="28" y="115"/>
                  <a:pt x="28" y="115"/>
                </a:cubicBezTo>
                <a:cubicBezTo>
                  <a:pt x="27" y="114"/>
                  <a:pt x="26" y="113"/>
                  <a:pt x="26" y="112"/>
                </a:cubicBezTo>
                <a:cubicBezTo>
                  <a:pt x="14" y="101"/>
                  <a:pt x="8" y="85"/>
                  <a:pt x="8" y="69"/>
                </a:cubicBezTo>
                <a:cubicBezTo>
                  <a:pt x="8" y="52"/>
                  <a:pt x="14" y="37"/>
                  <a:pt x="26" y="25"/>
                </a:cubicBezTo>
                <a:cubicBezTo>
                  <a:pt x="37" y="14"/>
                  <a:pt x="53" y="7"/>
                  <a:pt x="69" y="7"/>
                </a:cubicBezTo>
                <a:cubicBezTo>
                  <a:pt x="86" y="7"/>
                  <a:pt x="101" y="14"/>
                  <a:pt x="113" y="25"/>
                </a:cubicBezTo>
                <a:cubicBezTo>
                  <a:pt x="124" y="37"/>
                  <a:pt x="131" y="52"/>
                  <a:pt x="131" y="69"/>
                </a:cubicBezTo>
                <a:cubicBezTo>
                  <a:pt x="131" y="85"/>
                  <a:pt x="124" y="101"/>
                  <a:pt x="113" y="112"/>
                </a:cubicBezTo>
                <a:cubicBezTo>
                  <a:pt x="112" y="113"/>
                  <a:pt x="111" y="114"/>
                  <a:pt x="110" y="11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431328" y="2656052"/>
            <a:ext cx="990790" cy="358902"/>
          </a:xfrm>
          <a:custGeom>
            <a:rect l="l" t="t" r="r" b="b"/>
            <a:pathLst>
              <a:path w="262" h="95">
                <a:moveTo>
                  <a:pt x="259" y="84"/>
                </a:moveTo>
                <a:cubicBezTo>
                  <a:pt x="224" y="59"/>
                  <a:pt x="224" y="59"/>
                  <a:pt x="224" y="59"/>
                </a:cubicBezTo>
                <a:cubicBezTo>
                  <a:pt x="259" y="35"/>
                  <a:pt x="259" y="35"/>
                  <a:pt x="259" y="35"/>
                </a:cubicBezTo>
                <a:cubicBezTo>
                  <a:pt x="261" y="33"/>
                  <a:pt x="262" y="30"/>
                  <a:pt x="261" y="28"/>
                </a:cubicBezTo>
                <a:cubicBezTo>
                  <a:pt x="261" y="25"/>
                  <a:pt x="258" y="23"/>
                  <a:pt x="256" y="23"/>
                </a:cubicBezTo>
                <a:cubicBezTo>
                  <a:pt x="201" y="23"/>
                  <a:pt x="201" y="23"/>
                  <a:pt x="201" y="23"/>
                </a:cubicBezTo>
                <a:cubicBezTo>
                  <a:pt x="201" y="6"/>
                  <a:pt x="201" y="6"/>
                  <a:pt x="201" y="6"/>
                </a:cubicBezTo>
                <a:cubicBezTo>
                  <a:pt x="201" y="3"/>
                  <a:pt x="198" y="0"/>
                  <a:pt x="195" y="0"/>
                </a:cubicBezTo>
                <a:cubicBezTo>
                  <a:pt x="68" y="0"/>
                  <a:pt x="68" y="0"/>
                  <a:pt x="68" y="0"/>
                </a:cubicBezTo>
                <a:cubicBezTo>
                  <a:pt x="64" y="0"/>
                  <a:pt x="62" y="3"/>
                  <a:pt x="62" y="6"/>
                </a:cubicBezTo>
                <a:cubicBezTo>
                  <a:pt x="62" y="23"/>
                  <a:pt x="62" y="23"/>
                  <a:pt x="62" y="23"/>
                </a:cubicBezTo>
                <a:cubicBezTo>
                  <a:pt x="7" y="23"/>
                  <a:pt x="7" y="23"/>
                  <a:pt x="7" y="23"/>
                </a:cubicBezTo>
                <a:cubicBezTo>
                  <a:pt x="4" y="23"/>
                  <a:pt x="2" y="25"/>
                  <a:pt x="1" y="28"/>
                </a:cubicBezTo>
                <a:cubicBezTo>
                  <a:pt x="0" y="30"/>
                  <a:pt x="1" y="33"/>
                  <a:pt x="3" y="35"/>
                </a:cubicBezTo>
                <a:cubicBezTo>
                  <a:pt x="39" y="59"/>
                  <a:pt x="39" y="59"/>
                  <a:pt x="39" y="59"/>
                </a:cubicBezTo>
                <a:cubicBezTo>
                  <a:pt x="4" y="84"/>
                  <a:pt x="4" y="84"/>
                  <a:pt x="4" y="84"/>
                </a:cubicBezTo>
                <a:cubicBezTo>
                  <a:pt x="2" y="85"/>
                  <a:pt x="1" y="88"/>
                  <a:pt x="1" y="91"/>
                </a:cubicBezTo>
                <a:cubicBezTo>
                  <a:pt x="2" y="93"/>
                  <a:pt x="5" y="95"/>
                  <a:pt x="7" y="95"/>
                </a:cubicBezTo>
                <a:cubicBezTo>
                  <a:pt x="84" y="95"/>
                  <a:pt x="84" y="95"/>
                  <a:pt x="84" y="95"/>
                </a:cubicBezTo>
                <a:cubicBezTo>
                  <a:pt x="87" y="95"/>
                  <a:pt x="90" y="92"/>
                  <a:pt x="90" y="89"/>
                </a:cubicBezTo>
                <a:cubicBezTo>
                  <a:pt x="90" y="72"/>
                  <a:pt x="90" y="72"/>
                  <a:pt x="90" y="72"/>
                </a:cubicBezTo>
                <a:cubicBezTo>
                  <a:pt x="172" y="72"/>
                  <a:pt x="172" y="72"/>
                  <a:pt x="172" y="72"/>
                </a:cubicBezTo>
                <a:cubicBezTo>
                  <a:pt x="172" y="89"/>
                  <a:pt x="172" y="89"/>
                  <a:pt x="172" y="89"/>
                </a:cubicBezTo>
                <a:cubicBezTo>
                  <a:pt x="172" y="92"/>
                  <a:pt x="175" y="95"/>
                  <a:pt x="179" y="95"/>
                </a:cubicBezTo>
                <a:cubicBezTo>
                  <a:pt x="255" y="95"/>
                  <a:pt x="255" y="95"/>
                  <a:pt x="255" y="95"/>
                </a:cubicBezTo>
                <a:cubicBezTo>
                  <a:pt x="258" y="95"/>
                  <a:pt x="260" y="93"/>
                  <a:pt x="261" y="91"/>
                </a:cubicBezTo>
                <a:cubicBezTo>
                  <a:pt x="262" y="88"/>
                  <a:pt x="261" y="85"/>
                  <a:pt x="259" y="84"/>
                </a:cubicBezTo>
                <a:close/>
                <a:moveTo>
                  <a:pt x="78" y="83"/>
                </a:moveTo>
                <a:cubicBezTo>
                  <a:pt x="27" y="83"/>
                  <a:pt x="27" y="83"/>
                  <a:pt x="27" y="83"/>
                </a:cubicBezTo>
                <a:cubicBezTo>
                  <a:pt x="53" y="64"/>
                  <a:pt x="53" y="64"/>
                  <a:pt x="53" y="64"/>
                </a:cubicBezTo>
                <a:cubicBezTo>
                  <a:pt x="55" y="63"/>
                  <a:pt x="56" y="61"/>
                  <a:pt x="56" y="59"/>
                </a:cubicBezTo>
                <a:cubicBezTo>
                  <a:pt x="56" y="57"/>
                  <a:pt x="55" y="56"/>
                  <a:pt x="53" y="54"/>
                </a:cubicBezTo>
                <a:cubicBezTo>
                  <a:pt x="27" y="36"/>
                  <a:pt x="27" y="36"/>
                  <a:pt x="27" y="36"/>
                </a:cubicBezTo>
                <a:cubicBezTo>
                  <a:pt x="62" y="36"/>
                  <a:pt x="62" y="36"/>
                  <a:pt x="62" y="36"/>
                </a:cubicBezTo>
                <a:cubicBezTo>
                  <a:pt x="62" y="66"/>
                  <a:pt x="62" y="66"/>
                  <a:pt x="62" y="66"/>
                </a:cubicBezTo>
                <a:cubicBezTo>
                  <a:pt x="62" y="69"/>
                  <a:pt x="64" y="72"/>
                  <a:pt x="68" y="72"/>
                </a:cubicBezTo>
                <a:cubicBezTo>
                  <a:pt x="78" y="72"/>
                  <a:pt x="78" y="72"/>
                  <a:pt x="78" y="72"/>
                </a:cubicBezTo>
                <a:lnTo>
                  <a:pt x="78" y="83"/>
                </a:lnTo>
                <a:close/>
                <a:moveTo>
                  <a:pt x="74" y="60"/>
                </a:moveTo>
                <a:cubicBezTo>
                  <a:pt x="74" y="12"/>
                  <a:pt x="74" y="12"/>
                  <a:pt x="74" y="12"/>
                </a:cubicBezTo>
                <a:cubicBezTo>
                  <a:pt x="188" y="12"/>
                  <a:pt x="188" y="12"/>
                  <a:pt x="188" y="12"/>
                </a:cubicBezTo>
                <a:cubicBezTo>
                  <a:pt x="188" y="60"/>
                  <a:pt x="188" y="60"/>
                  <a:pt x="188" y="60"/>
                </a:cubicBezTo>
                <a:lnTo>
                  <a:pt x="74" y="60"/>
                </a:lnTo>
                <a:close/>
                <a:moveTo>
                  <a:pt x="185" y="83"/>
                </a:moveTo>
                <a:cubicBezTo>
                  <a:pt x="185" y="72"/>
                  <a:pt x="185" y="72"/>
                  <a:pt x="185" y="72"/>
                </a:cubicBezTo>
                <a:cubicBezTo>
                  <a:pt x="195" y="72"/>
                  <a:pt x="195" y="72"/>
                  <a:pt x="195" y="72"/>
                </a:cubicBezTo>
                <a:cubicBezTo>
                  <a:pt x="198" y="72"/>
                  <a:pt x="201" y="69"/>
                  <a:pt x="201" y="66"/>
                </a:cubicBezTo>
                <a:cubicBezTo>
                  <a:pt x="201" y="36"/>
                  <a:pt x="201" y="36"/>
                  <a:pt x="201" y="36"/>
                </a:cubicBezTo>
                <a:cubicBezTo>
                  <a:pt x="236" y="36"/>
                  <a:pt x="236" y="36"/>
                  <a:pt x="236" y="36"/>
                </a:cubicBezTo>
                <a:cubicBezTo>
                  <a:pt x="209" y="54"/>
                  <a:pt x="209" y="54"/>
                  <a:pt x="209" y="54"/>
                </a:cubicBezTo>
                <a:cubicBezTo>
                  <a:pt x="208" y="56"/>
                  <a:pt x="207" y="57"/>
                  <a:pt x="207" y="59"/>
                </a:cubicBezTo>
                <a:cubicBezTo>
                  <a:pt x="207" y="61"/>
                  <a:pt x="208" y="63"/>
                  <a:pt x="209" y="64"/>
                </a:cubicBezTo>
                <a:cubicBezTo>
                  <a:pt x="236" y="83"/>
                  <a:pt x="236" y="83"/>
                  <a:pt x="236" y="83"/>
                </a:cubicBezTo>
                <a:lnTo>
                  <a:pt x="185" y="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9828235" y="2338489"/>
            <a:ext cx="201644" cy="260414"/>
          </a:xfrm>
          <a:custGeom>
            <a:rect l="l" t="t" r="r" b="b"/>
            <a:pathLst>
              <a:path w="52" h="69">
                <a:moveTo>
                  <a:pt x="0" y="53"/>
                </a:moveTo>
                <a:cubicBezTo>
                  <a:pt x="0" y="69"/>
                  <a:pt x="0" y="69"/>
                  <a:pt x="0" y="69"/>
                </a:cubicBezTo>
                <a:cubicBezTo>
                  <a:pt x="53" y="69"/>
                  <a:pt x="53" y="69"/>
                  <a:pt x="53" y="69"/>
                </a:cubicBezTo>
                <a:cubicBezTo>
                  <a:pt x="53" y="53"/>
                  <a:pt x="53" y="53"/>
                  <a:pt x="53" y="53"/>
                </a:cubicBezTo>
                <a:cubicBezTo>
                  <a:pt x="39" y="53"/>
                  <a:pt x="39" y="53"/>
                  <a:pt x="39" y="53"/>
                </a:cubicBezTo>
                <a:cubicBezTo>
                  <a:pt x="39" y="0"/>
                  <a:pt x="39" y="0"/>
                  <a:pt x="39" y="0"/>
                </a:cubicBezTo>
                <a:cubicBezTo>
                  <a:pt x="16" y="0"/>
                  <a:pt x="16" y="0"/>
                  <a:pt x="16" y="0"/>
                </a:cubicBezTo>
                <a:cubicBezTo>
                  <a:pt x="15" y="4"/>
                  <a:pt x="15" y="7"/>
                  <a:pt x="13" y="8"/>
                </a:cubicBezTo>
                <a:cubicBezTo>
                  <a:pt x="11" y="9"/>
                  <a:pt x="5" y="9"/>
                  <a:pt x="0" y="9"/>
                </a:cubicBezTo>
                <a:cubicBezTo>
                  <a:pt x="0" y="24"/>
                  <a:pt x="0" y="24"/>
                  <a:pt x="0" y="24"/>
                </a:cubicBezTo>
                <a:cubicBezTo>
                  <a:pt x="14" y="24"/>
                  <a:pt x="14" y="24"/>
                  <a:pt x="14" y="24"/>
                </a:cubicBezTo>
                <a:cubicBezTo>
                  <a:pt x="14" y="53"/>
                  <a:pt x="14" y="53"/>
                  <a:pt x="14" y="53"/>
                </a:cubicBezTo>
                <a:lnTo>
                  <a:pt x="0" y="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a:off x="9926772" y="3474155"/>
            <a:ext cx="0" cy="460258"/>
          </a:xfrm>
          <a:prstGeom prst="line">
            <a:avLst/>
          </a:prstGeom>
          <a:ln w="34925">
            <a:solidFill>
              <a:srgbClr val="C1C0C0">
                <a:alpha val="100000"/>
              </a:srgbClr>
            </a:solidFill>
            <a:prstDash val="solid"/>
            <a:headEnd type="none"/>
            <a:tailEnd type="none"/>
          </a:ln>
        </p:spPr>
      </p:cxnSp>
      <p:sp>
        <p:nvSpPr>
          <p:cNvPr id="36" name="AutoShape 36"/>
          <p:cNvSpPr/>
          <p:nvPr/>
        </p:nvSpPr>
        <p:spPr>
          <a:xfrm>
            <a:off x="9273500" y="3907542"/>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8883784" y="4608938"/>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用于表示逻辑值，即真或假，如bool。</a:t>
            </a:r>
          </a:p>
        </p:txBody>
      </p:sp>
      <p:sp>
        <p:nvSpPr>
          <p:cNvPr id="38" name="TextBox 38"/>
          <p:cNvSpPr txBox="1"/>
          <p:nvPr/>
        </p:nvSpPr>
        <p:spPr>
          <a:xfrm>
            <a:off x="8864734" y="4161263"/>
            <a:ext cx="21240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布尔类型</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基本数据类型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变量定义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在程序中声明一个变量并指定其数据类型，如int a；。</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变量赋值</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给已定义的变量赋予一个具体的值，如a = 10；。</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初始化变量</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在定义变量的同时赋予其一个初始值，如int a = 10；。</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变量定义与赋值</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93" r="21493"/>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自动类型转换</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当不同类型的数据进行运算时，编译器会自动将它们转换成相同类型的数据，以便进行运算。</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强制类型转换</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程序员可以通过类型转换运算符将一种类型的数据强制转换成另一种类型的数据，如(int)3.14将浮点数3.14转换成整数3。</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类型转换的注意事项</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在进行类型转换时，需要注意数据溢出、精度损失等问题。</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数据类型转换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运算符与表达式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算术运算符及表达式</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减法运算符（-）</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除法运算符（/）</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用于第一个操作数减去第二个操作数。</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用于第一个操作数除以第二个操作数。</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加法运算符（+）</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乘法运算符（*）</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取余运算符（%）</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用于两个操作数相加。</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用于两个操作数相乘。</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用于第一个操作数对第二个操作数取余。</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关系运算符及表达式</a:t>
              </a:r>
            </a:p>
          </p:txBody>
        </p:sp>
      </p:grpSp>
      <p:grpSp>
        <p:nvGrpSpPr>
          <p:cNvPr id="40" name="Group 40"/>
          <p:cNvGrpSpPr/>
          <p:nvPr/>
        </p:nvGrpSpPr>
        <p:grpSpPr>
          <a:xfrm>
            <a:off x="423838" y="1165012"/>
            <a:ext cx="3394996" cy="490334"/>
            <a:chOff x="423838" y="1165012"/>
            <a:chExt cx="3394996" cy="490334"/>
          </a:xfrm>
        </p:grpSpPr>
        <p:sp>
          <p:nvSpPr>
            <p:cNvPr id="41" name="TextBox 41"/>
            <p:cNvSpPr txBox="1"/>
            <p:nvPr/>
          </p:nvSpPr>
          <p:spPr>
            <a:xfrm>
              <a:off x="423838" y="116501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等于运算符（==）</a:t>
              </a:r>
            </a:p>
          </p:txBody>
        </p:sp>
      </p:grpSp>
      <p:grpSp>
        <p:nvGrpSpPr>
          <p:cNvPr id="42" name="Group 42"/>
          <p:cNvGrpSpPr/>
          <p:nvPr/>
        </p:nvGrpSpPr>
        <p:grpSpPr>
          <a:xfrm>
            <a:off x="532563" y="1542614"/>
            <a:ext cx="3286271" cy="949747"/>
            <a:chOff x="532563" y="1542614"/>
            <a:chExt cx="3286271" cy="949747"/>
          </a:xfrm>
        </p:grpSpPr>
        <p:sp>
          <p:nvSpPr>
            <p:cNvPr id="43" name="TextBox 43"/>
            <p:cNvSpPr txBox="1"/>
            <p:nvPr/>
          </p:nvSpPr>
          <p:spPr>
            <a:xfrm>
              <a:off x="532563" y="1542614"/>
              <a:ext cx="3286271" cy="94974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用于比较两个操作数是否相等。</a:t>
              </a:r>
            </a:p>
          </p:txBody>
        </p:sp>
      </p:grpSp>
      <p:grpSp>
        <p:nvGrpSpPr>
          <p:cNvPr id="44" name="Group 44"/>
          <p:cNvGrpSpPr/>
          <p:nvPr/>
        </p:nvGrpSpPr>
        <p:grpSpPr>
          <a:xfrm>
            <a:off x="110891" y="3013226"/>
            <a:ext cx="3394996" cy="490334"/>
            <a:chOff x="110891" y="3013226"/>
            <a:chExt cx="3394996" cy="490334"/>
          </a:xfrm>
        </p:grpSpPr>
        <p:sp>
          <p:nvSpPr>
            <p:cNvPr id="45" name="TextBox 45"/>
            <p:cNvSpPr txBox="1"/>
            <p:nvPr/>
          </p:nvSpPr>
          <p:spPr>
            <a:xfrm>
              <a:off x="110891" y="3013226"/>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不等于运算符（!=）</a:t>
              </a:r>
            </a:p>
          </p:txBody>
        </p:sp>
      </p:grpSp>
      <p:grpSp>
        <p:nvGrpSpPr>
          <p:cNvPr id="46" name="Group 46"/>
          <p:cNvGrpSpPr/>
          <p:nvPr/>
        </p:nvGrpSpPr>
        <p:grpSpPr>
          <a:xfrm>
            <a:off x="219616" y="3447978"/>
            <a:ext cx="3286271" cy="937998"/>
            <a:chOff x="219616" y="3447978"/>
            <a:chExt cx="3286271" cy="937998"/>
          </a:xfrm>
        </p:grpSpPr>
        <p:sp>
          <p:nvSpPr>
            <p:cNvPr id="47" name="TextBox 47"/>
            <p:cNvSpPr txBox="1"/>
            <p:nvPr/>
          </p:nvSpPr>
          <p:spPr>
            <a:xfrm>
              <a:off x="219616" y="3447978"/>
              <a:ext cx="3286271" cy="93799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用于比较两个操作数是否不相等。</a:t>
              </a:r>
            </a:p>
          </p:txBody>
        </p:sp>
      </p:grpSp>
      <p:grpSp>
        <p:nvGrpSpPr>
          <p:cNvPr id="48" name="Group 48"/>
          <p:cNvGrpSpPr/>
          <p:nvPr/>
        </p:nvGrpSpPr>
        <p:grpSpPr>
          <a:xfrm>
            <a:off x="436531" y="4760442"/>
            <a:ext cx="3394996" cy="490334"/>
            <a:chOff x="436531" y="4760442"/>
            <a:chExt cx="3394996" cy="490334"/>
          </a:xfrm>
        </p:grpSpPr>
        <p:sp>
          <p:nvSpPr>
            <p:cNvPr id="49" name="TextBox 49"/>
            <p:cNvSpPr txBox="1"/>
            <p:nvPr/>
          </p:nvSpPr>
          <p:spPr>
            <a:xfrm>
              <a:off x="436531" y="476044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大于运算符（&gt;）</a:t>
              </a:r>
            </a:p>
          </p:txBody>
        </p:sp>
      </p:grpSp>
      <p:grpSp>
        <p:nvGrpSpPr>
          <p:cNvPr id="50" name="Group 50"/>
          <p:cNvGrpSpPr/>
          <p:nvPr/>
        </p:nvGrpSpPr>
        <p:grpSpPr>
          <a:xfrm>
            <a:off x="545256" y="5195195"/>
            <a:ext cx="3286271" cy="936111"/>
            <a:chOff x="545256" y="5195195"/>
            <a:chExt cx="3286271" cy="936111"/>
          </a:xfrm>
        </p:grpSpPr>
        <p:sp>
          <p:nvSpPr>
            <p:cNvPr id="51" name="TextBox 51"/>
            <p:cNvSpPr txBox="1"/>
            <p:nvPr/>
          </p:nvSpPr>
          <p:spPr>
            <a:xfrm>
              <a:off x="545256" y="5195195"/>
              <a:ext cx="3286271" cy="93611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用于比较第一个操作数是否大于第二个操作数。</a:t>
              </a:r>
            </a:p>
          </p:txBody>
        </p:sp>
      </p:grpSp>
      <p:grpSp>
        <p:nvGrpSpPr>
          <p:cNvPr id="52" name="Group 52"/>
          <p:cNvGrpSpPr/>
          <p:nvPr/>
        </p:nvGrpSpPr>
        <p:grpSpPr>
          <a:xfrm>
            <a:off x="8373176" y="1165012"/>
            <a:ext cx="3394996" cy="490334"/>
            <a:chOff x="8373176" y="1165012"/>
            <a:chExt cx="3394996" cy="490334"/>
          </a:xfrm>
        </p:grpSpPr>
        <p:sp>
          <p:nvSpPr>
            <p:cNvPr id="53" name="TextBox 53"/>
            <p:cNvSpPr txBox="1"/>
            <p:nvPr/>
          </p:nvSpPr>
          <p:spPr>
            <a:xfrm>
              <a:off x="8373176" y="116501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小于运算符（&lt;）</a:t>
              </a:r>
            </a:p>
          </p:txBody>
        </p:sp>
      </p:grpSp>
      <p:grpSp>
        <p:nvGrpSpPr>
          <p:cNvPr id="54" name="Group 54"/>
          <p:cNvGrpSpPr/>
          <p:nvPr/>
        </p:nvGrpSpPr>
        <p:grpSpPr>
          <a:xfrm>
            <a:off x="8481901" y="1542614"/>
            <a:ext cx="3286271" cy="949747"/>
            <a:chOff x="8481901" y="1542614"/>
            <a:chExt cx="3286271" cy="949747"/>
          </a:xfrm>
        </p:grpSpPr>
        <p:sp>
          <p:nvSpPr>
            <p:cNvPr id="55" name="TextBox 55"/>
            <p:cNvSpPr txBox="1"/>
            <p:nvPr/>
          </p:nvSpPr>
          <p:spPr>
            <a:xfrm>
              <a:off x="8481901" y="1542614"/>
              <a:ext cx="3286271" cy="94974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用于比较第一个操作数是否小于第二个操作数。</a:t>
              </a:r>
            </a:p>
          </p:txBody>
        </p:sp>
      </p:grpSp>
      <p:grpSp>
        <p:nvGrpSpPr>
          <p:cNvPr id="56" name="Group 56"/>
          <p:cNvGrpSpPr/>
          <p:nvPr/>
        </p:nvGrpSpPr>
        <p:grpSpPr>
          <a:xfrm>
            <a:off x="8654225" y="3013226"/>
            <a:ext cx="3394996" cy="490334"/>
            <a:chOff x="8654225" y="3013226"/>
            <a:chExt cx="3394996" cy="490334"/>
          </a:xfrm>
        </p:grpSpPr>
        <p:sp>
          <p:nvSpPr>
            <p:cNvPr id="57" name="TextBox 57"/>
            <p:cNvSpPr txBox="1"/>
            <p:nvPr/>
          </p:nvSpPr>
          <p:spPr>
            <a:xfrm>
              <a:off x="8654225" y="3013226"/>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大于等于运算符（&gt;=）</a:t>
              </a:r>
            </a:p>
          </p:txBody>
        </p:sp>
      </p:grpSp>
      <p:grpSp>
        <p:nvGrpSpPr>
          <p:cNvPr id="58" name="Group 58"/>
          <p:cNvGrpSpPr/>
          <p:nvPr/>
        </p:nvGrpSpPr>
        <p:grpSpPr>
          <a:xfrm>
            <a:off x="8762949" y="3447978"/>
            <a:ext cx="3286271" cy="937998"/>
            <a:chOff x="8762949" y="3447978"/>
            <a:chExt cx="3286271" cy="937998"/>
          </a:xfrm>
        </p:grpSpPr>
        <p:sp>
          <p:nvSpPr>
            <p:cNvPr id="59" name="TextBox 59"/>
            <p:cNvSpPr txBox="1"/>
            <p:nvPr/>
          </p:nvSpPr>
          <p:spPr>
            <a:xfrm>
              <a:off x="8762949" y="3447978"/>
              <a:ext cx="3286271" cy="93799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用于比较第一个操作数是否大于等于第二个操作数。</a:t>
              </a:r>
            </a:p>
          </p:txBody>
        </p:sp>
      </p:grpSp>
      <p:grpSp>
        <p:nvGrpSpPr>
          <p:cNvPr id="60" name="Group 60"/>
          <p:cNvGrpSpPr/>
          <p:nvPr/>
        </p:nvGrpSpPr>
        <p:grpSpPr>
          <a:xfrm>
            <a:off x="8059705" y="4760442"/>
            <a:ext cx="3394996" cy="490334"/>
            <a:chOff x="8059705" y="4760442"/>
            <a:chExt cx="3394996" cy="490334"/>
          </a:xfrm>
        </p:grpSpPr>
        <p:sp>
          <p:nvSpPr>
            <p:cNvPr id="61" name="TextBox 61"/>
            <p:cNvSpPr txBox="1"/>
            <p:nvPr/>
          </p:nvSpPr>
          <p:spPr>
            <a:xfrm>
              <a:off x="8059705" y="476044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小于等于运算符（&lt;=）</a:t>
              </a:r>
            </a:p>
          </p:txBody>
        </p:sp>
      </p:grpSp>
      <p:grpSp>
        <p:nvGrpSpPr>
          <p:cNvPr id="62" name="Group 62"/>
          <p:cNvGrpSpPr/>
          <p:nvPr/>
        </p:nvGrpSpPr>
        <p:grpSpPr>
          <a:xfrm>
            <a:off x="8168429" y="5195195"/>
            <a:ext cx="3286271" cy="936111"/>
            <a:chOff x="8168429" y="5195195"/>
            <a:chExt cx="3286271" cy="936111"/>
          </a:xfrm>
        </p:grpSpPr>
        <p:sp>
          <p:nvSpPr>
            <p:cNvPr id="63" name="TextBox 63"/>
            <p:cNvSpPr txBox="1"/>
            <p:nvPr/>
          </p:nvSpPr>
          <p:spPr>
            <a:xfrm>
              <a:off x="8168429" y="5195195"/>
              <a:ext cx="3286271" cy="93611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用于比较第一个操作数是否小于等于第二个操作数。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https://d.book118.com/947004033006006035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2024-09-09T05:57:47.971</cp:lastPrinted>
  <dcterms:created xsi:type="dcterms:W3CDTF">2024-09-08T21:57:47Z</dcterms:created>
  <dcterms:modified xsi:type="dcterms:W3CDTF">2024-09-08T21:57:50Z</dcterms:modified>
</cp:coreProperties>
</file>