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4A478F-99C6-42A1-8A45-B8DB5D32C0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3E3896-502C-4F97-B017-F75808043E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37AEF2-9E70-484F-AA06-4C8DB6A2B1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00695B-2885-4A65-AECF-D719EE8E45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982A109-26E0-4170-8447-86A28077DB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B503EA5-B39E-46F5-90EF-7E67FC06A3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7302898-5BFC-492D-AFC1-5D99356A27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FCA69D-C42A-45EE-90CA-BD70F316AE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2ED87E-B1FE-46F7-B0B2-2C82B705B8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6C847F-7D26-4231-A178-F641DE9171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D0FB4A-4D08-45BA-A8DE-A405EF8DAB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pn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7013123140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物管安全培训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物管安全培训概述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物管安全法律法规与标准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物管安全风险识别与评估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物管安全防范措施与应急处理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物管安全培训效果评估与改进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物管安全案例分析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物管安全培训概述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通过培训，使员工充分认识到安全管理的重要性，增强安全意识，预防安全事故的发生。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提高员工安全意识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通过培训，使员工了解并掌握安全操作规程，规范操作行为，提高工作效率和安全性。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规范操作流程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3333" b="333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625" r="146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有效的安全管理可以降低企业面临的风险，减少因安全事故导致的损失，保障企业的正常运营和发展。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降低企业风险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4535" r="24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使员工了解国家关于安全管理的法律法规和政策，明确企业安全管理的责任和义务。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了解国家法律法规和相关政策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培训员工掌握基本的安全知识和技能，包括消防安全、电气安全、化学品安全等。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学习安全知识和技能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使员工了解应急救援流程，掌握基本的应急救援技能，提高应对突发事件的能力。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掌握应急救援措施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通过培训，培养员工的安全文化意识，使员工自觉遵守安全规章制度，形成良好的安全习惯。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培养安全文化意识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培训目标和内容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通过讲解、案例分析等形式，使员工系统地了解安全知识和技能。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理论授课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根据企业实际情况和员工需求，合理安排培训时间和周期，一般每年至少进行一次全员安全培训。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时间安排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通过模拟演练、实地操作等形式，使员工掌握实际操作技能和应急救援措施。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实践操作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邀请行业专家进行专题讲座，提高员工对安全管理的认识和理解。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专题讲座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利用在线学习平台，员工可以自主学习安全知识和技能，灵活安排学习时间。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在线学习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培训方法和时间安排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物管安全法律法规与标准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5802313" y="3635375"/>
            <a:ext cx="0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3" name="Group 3"/>
          <p:cNvGrpSpPr/>
          <p:nvPr/>
        </p:nvGrpSpPr>
        <p:grpSpPr>
          <a:xfrm>
            <a:off x="411194" y="2085975"/>
            <a:ext cx="2876550" cy="900113"/>
            <a:chOff x="411194" y="2085975"/>
            <a:chExt cx="2876550" cy="900113"/>
          </a:xfrm>
        </p:grpSpPr>
        <p:sp>
          <p:nvSpPr>
            <p:cNvPr id="4" name="AutoShape 4"/>
            <p:cNvSpPr/>
            <p:nvPr/>
          </p:nvSpPr>
          <p:spPr>
            <a:xfrm>
              <a:off x="2954369" y="2085975"/>
              <a:ext cx="333375" cy="3349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/>
                  </a:solidFill>
                  <a:latin typeface="Calibri Light"/>
                  <a:ea typeface="Calibri Light"/>
                  <a:cs typeface="Calibri Light"/>
                </a:rPr>
                <a:t>1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411194" y="2400300"/>
              <a:ext cx="2500313" cy="585788"/>
            </a:xfrm>
            <a:prstGeom prst="rect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3332131" y="4551331"/>
            <a:ext cx="333375" cy="333375"/>
            <a:chOff x="3332131" y="4551331"/>
            <a:chExt cx="333375" cy="333375"/>
          </a:xfrm>
        </p:grpSpPr>
        <p:sp>
          <p:nvSpPr>
            <p:cNvPr id="7" name="AutoShape 7"/>
            <p:cNvSpPr/>
            <p:nvPr/>
          </p:nvSpPr>
          <p:spPr>
            <a:xfrm>
              <a:off x="3332131" y="4551331"/>
              <a:ext cx="333375" cy="33337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/>
                  </a:solidFill>
                  <a:latin typeface="Calibri Light"/>
                  <a:ea typeface="Calibri Light"/>
                  <a:cs typeface="Calibri Light"/>
                </a:rPr>
                <a:t>4</a:t>
              </a:r>
              <a:endParaRPr lang="en-US" sz="1100"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8688419" y="1750981"/>
            <a:ext cx="333375" cy="334994"/>
            <a:chOff x="8688419" y="1750981"/>
            <a:chExt cx="333375" cy="334994"/>
          </a:xfrm>
        </p:grpSpPr>
        <p:sp>
          <p:nvSpPr>
            <p:cNvPr id="9" name="AutoShape 9"/>
            <p:cNvSpPr/>
            <p:nvPr/>
          </p:nvSpPr>
          <p:spPr>
            <a:xfrm>
              <a:off x="8688419" y="1750981"/>
              <a:ext cx="333375" cy="3349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/>
                  </a:solidFill>
                  <a:latin typeface="Calibri Light"/>
                  <a:ea typeface="Calibri Light"/>
                  <a:cs typeface="Calibri Light"/>
                </a:rPr>
                <a:t>2</a:t>
              </a:r>
              <a:endParaRPr lang="en-US" sz="1100"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8915400" y="4337018"/>
            <a:ext cx="333375" cy="334994"/>
            <a:chOff x="8915400" y="4337018"/>
            <a:chExt cx="333375" cy="334994"/>
          </a:xfrm>
        </p:grpSpPr>
        <p:sp>
          <p:nvSpPr>
            <p:cNvPr id="11" name="AutoShape 11"/>
            <p:cNvSpPr/>
            <p:nvPr/>
          </p:nvSpPr>
          <p:spPr>
            <a:xfrm>
              <a:off x="8915400" y="4337018"/>
              <a:ext cx="333375" cy="3349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/>
                  </a:solidFill>
                  <a:latin typeface="Calibri Light"/>
                  <a:ea typeface="Calibri Light"/>
                  <a:cs typeface="Calibri Light"/>
                </a:rPr>
                <a:t>3</a:t>
              </a:r>
              <a:endParaRPr lang="en-US" sz="1100"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国家相关法律法规</a:t>
              </a:r>
            </a:p>
          </p:txBody>
        </p:sp>
      </p:grpSp>
      <p:sp>
        <p:nvSpPr>
          <p:cNvPr id="34" name="Freeform 34"/>
          <p:cNvSpPr/>
          <p:nvPr/>
        </p:nvSpPr>
        <p:spPr>
          <a:xfrm>
            <a:off x="5286375" y="2619375"/>
            <a:ext cx="1619250" cy="1619250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5" name="Group 35"/>
          <p:cNvGrpSpPr/>
          <p:nvPr/>
        </p:nvGrpSpPr>
        <p:grpSpPr>
          <a:xfrm>
            <a:off x="438456" y="1876743"/>
            <a:ext cx="2267763" cy="1552257"/>
            <a:chOff x="438456" y="1876743"/>
            <a:chExt cx="2267763" cy="1552257"/>
          </a:xfrm>
        </p:grpSpPr>
        <p:sp>
          <p:nvSpPr>
            <p:cNvPr id="36" name="TextBox 36"/>
            <p:cNvSpPr txBox="1"/>
            <p:nvPr/>
          </p:nvSpPr>
          <p:spPr>
            <a:xfrm>
              <a:off x="438456" y="1876743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《中华人民共和国安全生产法》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9328252" y="1433831"/>
            <a:ext cx="2267763" cy="1552257"/>
            <a:chOff x="9328252" y="1433831"/>
            <a:chExt cx="2267763" cy="1552257"/>
          </a:xfrm>
        </p:grpSpPr>
        <p:sp>
          <p:nvSpPr>
            <p:cNvPr id="38" name="TextBox 38"/>
            <p:cNvSpPr txBox="1"/>
            <p:nvPr/>
          </p:nvSpPr>
          <p:spPr>
            <a:xfrm>
              <a:off x="9328252" y="1433831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《中华人民共和国消防法》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9407729" y="4148477"/>
            <a:ext cx="2267763" cy="1552257"/>
            <a:chOff x="9407729" y="4148477"/>
            <a:chExt cx="2267763" cy="1552257"/>
          </a:xfrm>
        </p:grpSpPr>
        <p:sp>
          <p:nvSpPr>
            <p:cNvPr id="40" name="TextBox 40"/>
            <p:cNvSpPr txBox="1"/>
            <p:nvPr/>
          </p:nvSpPr>
          <p:spPr>
            <a:xfrm>
              <a:off x="9407729" y="4148477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《中华人民共和国劳动法》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3817" y="4651799"/>
            <a:ext cx="2267763" cy="1552257"/>
            <a:chOff x="773817" y="4651799"/>
            <a:chExt cx="2267763" cy="1552257"/>
          </a:xfrm>
        </p:grpSpPr>
        <p:sp>
          <p:nvSpPr>
            <p:cNvPr id="42" name="TextBox 42"/>
            <p:cNvSpPr txBox="1"/>
            <p:nvPr/>
          </p:nvSpPr>
          <p:spPr>
            <a:xfrm>
              <a:off x="773817" y="4651799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《中华人民共和国职业病防治法》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3652304" y="1008278"/>
            <a:ext cx="4886325" cy="4876800"/>
            <a:chOff x="3652304" y="1008278"/>
            <a:chExt cx="4886325" cy="4876800"/>
          </a:xfrm>
        </p:grpSpPr>
        <p:sp>
          <p:nvSpPr>
            <p:cNvPr id="44" name="Freeform 44"/>
            <p:cNvSpPr/>
            <p:nvPr/>
          </p:nvSpPr>
          <p:spPr>
            <a:xfrm>
              <a:off x="3652304" y="1008278"/>
              <a:ext cx="4886325" cy="4876800"/>
            </a:xfrm>
            <a:custGeom>
              <a:rect l="l" t="t" r="r" b="b"/>
              <a:pathLst>
                <a:path w="3078" h="3072">
                  <a:moveTo>
                    <a:pt x="1464" y="3072"/>
                  </a:moveTo>
                  <a:lnTo>
                    <a:pt x="0" y="1462"/>
                  </a:lnTo>
                  <a:lnTo>
                    <a:pt x="1613" y="0"/>
                  </a:lnTo>
                  <a:lnTo>
                    <a:pt x="3078" y="1605"/>
                  </a:lnTo>
                  <a:lnTo>
                    <a:pt x="1464" y="3072"/>
                  </a:lnTo>
                  <a:close/>
                </a:path>
              </a:pathLst>
            </a:custGeom>
            <a:ln w="12668">
              <a:solidFill>
                <a:srgbClr val="EEEDED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3718979" y="1067015"/>
              <a:ext cx="4751387" cy="4749801"/>
            </a:xfrm>
            <a:custGeom>
              <a:rect l="l" t="t" r="r" b="b"/>
              <a:pathLst>
                <a:path w="2993" h="2992">
                  <a:moveTo>
                    <a:pt x="1385" y="2992"/>
                  </a:moveTo>
                  <a:lnTo>
                    <a:pt x="0" y="1388"/>
                  </a:lnTo>
                  <a:lnTo>
                    <a:pt x="1603" y="0"/>
                  </a:lnTo>
                  <a:lnTo>
                    <a:pt x="2993" y="1605"/>
                  </a:lnTo>
                  <a:lnTo>
                    <a:pt x="1385" y="2992"/>
                  </a:lnTo>
                  <a:close/>
                </a:path>
              </a:pathLst>
            </a:custGeom>
            <a:ln w="12668">
              <a:solidFill>
                <a:srgbClr val="EDECEC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779304" y="1133690"/>
              <a:ext cx="4632325" cy="4616451"/>
            </a:xfrm>
            <a:custGeom>
              <a:rect l="l" t="t" r="r" b="b"/>
              <a:pathLst>
                <a:path w="2918" h="2908">
                  <a:moveTo>
                    <a:pt x="1310" y="2908"/>
                  </a:moveTo>
                  <a:lnTo>
                    <a:pt x="0" y="1309"/>
                  </a:lnTo>
                  <a:lnTo>
                    <a:pt x="1602" y="0"/>
                  </a:lnTo>
                  <a:lnTo>
                    <a:pt x="2918" y="1600"/>
                  </a:lnTo>
                  <a:lnTo>
                    <a:pt x="1310" y="2908"/>
                  </a:lnTo>
                  <a:close/>
                </a:path>
              </a:pathLst>
            </a:custGeom>
            <a:ln w="12668">
              <a:solidFill>
                <a:srgbClr val="ECECEB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845979" y="1201953"/>
              <a:ext cx="4498975" cy="4489450"/>
            </a:xfrm>
            <a:custGeom>
              <a:rect l="l" t="t" r="r" b="b"/>
              <a:pathLst>
                <a:path w="2834" h="2828">
                  <a:moveTo>
                    <a:pt x="1236" y="2828"/>
                  </a:moveTo>
                  <a:lnTo>
                    <a:pt x="0" y="1228"/>
                  </a:lnTo>
                  <a:lnTo>
                    <a:pt x="1597" y="0"/>
                  </a:lnTo>
                  <a:lnTo>
                    <a:pt x="2834" y="1594"/>
                  </a:lnTo>
                  <a:lnTo>
                    <a:pt x="1236" y="2828"/>
                  </a:lnTo>
                  <a:close/>
                </a:path>
              </a:pathLst>
            </a:custGeom>
            <a:ln w="12668">
              <a:solidFill>
                <a:srgbClr val="EBEBEA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3912654" y="1260690"/>
              <a:ext cx="4364037" cy="4362451"/>
            </a:xfrm>
            <a:custGeom>
              <a:rect l="l" t="t" r="r" b="b"/>
              <a:pathLst>
                <a:path w="2749" h="2748">
                  <a:moveTo>
                    <a:pt x="1157" y="2748"/>
                  </a:moveTo>
                  <a:lnTo>
                    <a:pt x="0" y="1160"/>
                  </a:lnTo>
                  <a:lnTo>
                    <a:pt x="1592" y="0"/>
                  </a:lnTo>
                  <a:lnTo>
                    <a:pt x="2749" y="1594"/>
                  </a:lnTo>
                  <a:lnTo>
                    <a:pt x="1157" y="2748"/>
                  </a:lnTo>
                  <a:close/>
                </a:path>
              </a:pathLst>
            </a:custGeom>
            <a:ln w="12668">
              <a:solidFill>
                <a:srgbClr val="EAEAEA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972979" y="1327366"/>
              <a:ext cx="4237037" cy="4229100"/>
            </a:xfrm>
            <a:custGeom>
              <a:rect l="l" t="t" r="r" b="b"/>
              <a:pathLst>
                <a:path w="2669" h="2664">
                  <a:moveTo>
                    <a:pt x="1082" y="2664"/>
                  </a:moveTo>
                  <a:lnTo>
                    <a:pt x="0" y="1081"/>
                  </a:lnTo>
                  <a:lnTo>
                    <a:pt x="1591" y="0"/>
                  </a:lnTo>
                  <a:lnTo>
                    <a:pt x="2669" y="1589"/>
                  </a:lnTo>
                  <a:lnTo>
                    <a:pt x="1082" y="2664"/>
                  </a:lnTo>
                  <a:close/>
                </a:path>
              </a:pathLst>
            </a:custGeom>
            <a:ln w="12668">
              <a:solidFill>
                <a:srgbClr val="E9E9E9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039654" y="1395628"/>
              <a:ext cx="4110037" cy="4102100"/>
            </a:xfrm>
            <a:custGeom>
              <a:rect l="l" t="t" r="r" b="b"/>
              <a:pathLst>
                <a:path w="2589" h="2584">
                  <a:moveTo>
                    <a:pt x="1003" y="2584"/>
                  </a:moveTo>
                  <a:lnTo>
                    <a:pt x="0" y="1001"/>
                  </a:lnTo>
                  <a:lnTo>
                    <a:pt x="1587" y="0"/>
                  </a:lnTo>
                  <a:lnTo>
                    <a:pt x="2589" y="1583"/>
                  </a:lnTo>
                  <a:lnTo>
                    <a:pt x="1003" y="2584"/>
                  </a:lnTo>
                  <a:close/>
                </a:path>
              </a:pathLst>
            </a:custGeom>
            <a:ln w="12668">
              <a:solidFill>
                <a:srgbClr val="E8E8E8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106329" y="1462303"/>
              <a:ext cx="3976687" cy="3968750"/>
            </a:xfrm>
            <a:custGeom>
              <a:rect l="l" t="t" r="r" b="b"/>
              <a:pathLst>
                <a:path w="2505" h="2500">
                  <a:moveTo>
                    <a:pt x="924" y="2500"/>
                  </a:moveTo>
                  <a:lnTo>
                    <a:pt x="0" y="921"/>
                  </a:lnTo>
                  <a:lnTo>
                    <a:pt x="1582" y="0"/>
                  </a:lnTo>
                  <a:lnTo>
                    <a:pt x="2505" y="1573"/>
                  </a:lnTo>
                  <a:lnTo>
                    <a:pt x="924" y="2500"/>
                  </a:lnTo>
                  <a:close/>
                </a:path>
              </a:pathLst>
            </a:custGeom>
            <a:ln w="12668">
              <a:solidFill>
                <a:srgbClr val="E8E7E7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4166654" y="1521041"/>
              <a:ext cx="3849687" cy="3841750"/>
            </a:xfrm>
            <a:custGeom>
              <a:rect l="l" t="t" r="r" b="b"/>
              <a:pathLst>
                <a:path w="2425" h="2420">
                  <a:moveTo>
                    <a:pt x="849" y="2420"/>
                  </a:moveTo>
                  <a:lnTo>
                    <a:pt x="0" y="847"/>
                  </a:lnTo>
                  <a:lnTo>
                    <a:pt x="1576" y="0"/>
                  </a:lnTo>
                  <a:lnTo>
                    <a:pt x="2425" y="1573"/>
                  </a:lnTo>
                  <a:lnTo>
                    <a:pt x="849" y="2420"/>
                  </a:lnTo>
                  <a:close/>
                </a:path>
              </a:pathLst>
            </a:custGeom>
            <a:ln w="12668">
              <a:solidFill>
                <a:srgbClr val="E7E6E6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233329" y="1587716"/>
              <a:ext cx="3722687" cy="3716337"/>
            </a:xfrm>
            <a:custGeom>
              <a:rect l="l" t="t" r="r" b="b"/>
              <a:pathLst>
                <a:path w="2345" h="2341">
                  <a:moveTo>
                    <a:pt x="769" y="2341"/>
                  </a:moveTo>
                  <a:lnTo>
                    <a:pt x="0" y="768"/>
                  </a:lnTo>
                  <a:lnTo>
                    <a:pt x="1571" y="0"/>
                  </a:lnTo>
                  <a:lnTo>
                    <a:pt x="2345" y="1568"/>
                  </a:lnTo>
                  <a:lnTo>
                    <a:pt x="769" y="2341"/>
                  </a:lnTo>
                  <a:close/>
                </a:path>
              </a:pathLst>
            </a:custGeom>
            <a:ln w="12668">
              <a:solidFill>
                <a:srgbClr val="E6E5E5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301591" y="1655978"/>
              <a:ext cx="3587750" cy="3581400"/>
            </a:xfrm>
            <a:custGeom>
              <a:rect l="l" t="t" r="r" b="b"/>
              <a:pathLst>
                <a:path w="2260" h="2256">
                  <a:moveTo>
                    <a:pt x="695" y="2256"/>
                  </a:moveTo>
                  <a:lnTo>
                    <a:pt x="0" y="688"/>
                  </a:lnTo>
                  <a:lnTo>
                    <a:pt x="1565" y="0"/>
                  </a:lnTo>
                  <a:lnTo>
                    <a:pt x="2260" y="1562"/>
                  </a:lnTo>
                  <a:lnTo>
                    <a:pt x="695" y="2256"/>
                  </a:lnTo>
                  <a:close/>
                </a:path>
              </a:pathLst>
            </a:custGeom>
            <a:ln w="12668">
              <a:solidFill>
                <a:srgbClr val="E5E5E5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4360329" y="1714716"/>
              <a:ext cx="3462337" cy="3454400"/>
            </a:xfrm>
            <a:custGeom>
              <a:rect l="l" t="t" r="r" b="b"/>
              <a:pathLst>
                <a:path w="2181" h="2176">
                  <a:moveTo>
                    <a:pt x="621" y="2176"/>
                  </a:moveTo>
                  <a:lnTo>
                    <a:pt x="0" y="619"/>
                  </a:lnTo>
                  <a:lnTo>
                    <a:pt x="1565" y="0"/>
                  </a:lnTo>
                  <a:lnTo>
                    <a:pt x="2181" y="1562"/>
                  </a:lnTo>
                  <a:lnTo>
                    <a:pt x="621" y="2176"/>
                  </a:lnTo>
                  <a:close/>
                </a:path>
              </a:pathLst>
            </a:custGeom>
            <a:ln w="12668">
              <a:solidFill>
                <a:srgbClr val="E4E4E4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427004" y="1781391"/>
              <a:ext cx="3335337" cy="3328987"/>
            </a:xfrm>
            <a:custGeom>
              <a:rect l="l" t="t" r="r" b="b"/>
              <a:pathLst>
                <a:path w="2101" h="2097">
                  <a:moveTo>
                    <a:pt x="541" y="2097"/>
                  </a:moveTo>
                  <a:lnTo>
                    <a:pt x="0" y="540"/>
                  </a:lnTo>
                  <a:lnTo>
                    <a:pt x="1560" y="0"/>
                  </a:lnTo>
                  <a:lnTo>
                    <a:pt x="2101" y="1557"/>
                  </a:lnTo>
                  <a:lnTo>
                    <a:pt x="541" y="2097"/>
                  </a:lnTo>
                  <a:close/>
                </a:path>
              </a:pathLst>
            </a:custGeom>
            <a:ln w="12668">
              <a:solidFill>
                <a:srgbClr val="E3E3E3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495266" y="1849653"/>
              <a:ext cx="3200400" cy="3194050"/>
            </a:xfrm>
            <a:custGeom>
              <a:rect l="l" t="t" r="r" b="b"/>
              <a:pathLst>
                <a:path w="2015" h="2011">
                  <a:moveTo>
                    <a:pt x="461" y="2012"/>
                  </a:moveTo>
                  <a:lnTo>
                    <a:pt x="0" y="460"/>
                  </a:lnTo>
                  <a:lnTo>
                    <a:pt x="1554" y="0"/>
                  </a:lnTo>
                  <a:lnTo>
                    <a:pt x="2016" y="1551"/>
                  </a:lnTo>
                  <a:lnTo>
                    <a:pt x="461" y="2012"/>
                  </a:lnTo>
                  <a:close/>
                </a:path>
              </a:pathLst>
            </a:custGeom>
            <a:ln w="12668">
              <a:solidFill>
                <a:srgbClr val="E2E2E2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4554004" y="1908391"/>
              <a:ext cx="3073400" cy="3068637"/>
            </a:xfrm>
            <a:custGeom>
              <a:rect l="l" t="t" r="r" b="b"/>
              <a:pathLst>
                <a:path w="1935" h="1933">
                  <a:moveTo>
                    <a:pt x="387" y="1933"/>
                  </a:moveTo>
                  <a:lnTo>
                    <a:pt x="0" y="386"/>
                  </a:lnTo>
                  <a:lnTo>
                    <a:pt x="1554" y="0"/>
                  </a:lnTo>
                  <a:lnTo>
                    <a:pt x="1936" y="1546"/>
                  </a:lnTo>
                  <a:lnTo>
                    <a:pt x="387" y="1933"/>
                  </a:lnTo>
                  <a:close/>
                </a:path>
              </a:pathLst>
            </a:custGeom>
            <a:ln w="12668">
              <a:solidFill>
                <a:srgbClr val="E1E1E1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4620679" y="1975066"/>
              <a:ext cx="2947987" cy="2933700"/>
            </a:xfrm>
            <a:custGeom>
              <a:rect l="l" t="t" r="r" b="b"/>
              <a:pathLst>
                <a:path w="1857" h="1848">
                  <a:moveTo>
                    <a:pt x="308" y="1848"/>
                  </a:moveTo>
                  <a:lnTo>
                    <a:pt x="0" y="307"/>
                  </a:lnTo>
                  <a:lnTo>
                    <a:pt x="1544" y="0"/>
                  </a:lnTo>
                  <a:lnTo>
                    <a:pt x="1857" y="1541"/>
                  </a:lnTo>
                  <a:lnTo>
                    <a:pt x="308" y="1848"/>
                  </a:lnTo>
                  <a:close/>
                </a:path>
              </a:pathLst>
            </a:custGeom>
            <a:ln w="12668">
              <a:solidFill>
                <a:srgbClr val="E1E0E0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4688941" y="2041741"/>
              <a:ext cx="2813050" cy="2808287"/>
            </a:xfrm>
            <a:custGeom>
              <a:rect l="l" t="t" r="r" b="b"/>
              <a:pathLst>
                <a:path w="1771" h="1769">
                  <a:moveTo>
                    <a:pt x="228" y="1769"/>
                  </a:moveTo>
                  <a:lnTo>
                    <a:pt x="0" y="228"/>
                  </a:lnTo>
                  <a:lnTo>
                    <a:pt x="1538" y="0"/>
                  </a:lnTo>
                  <a:lnTo>
                    <a:pt x="1772" y="1536"/>
                  </a:lnTo>
                  <a:lnTo>
                    <a:pt x="228" y="1769"/>
                  </a:lnTo>
                  <a:close/>
                </a:path>
              </a:pathLst>
            </a:custGeom>
            <a:ln w="12668">
              <a:solidFill>
                <a:srgbClr val="E0DFE0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Freeform 61"/>
            <p:cNvSpPr/>
            <p:nvPr/>
          </p:nvSpPr>
          <p:spPr>
            <a:xfrm>
              <a:off x="4755616" y="2100478"/>
              <a:ext cx="2678113" cy="2682875"/>
            </a:xfrm>
            <a:custGeom>
              <a:rect l="l" t="t" r="r" b="b"/>
              <a:pathLst>
                <a:path w="1687" h="1690">
                  <a:moveTo>
                    <a:pt x="154" y="1690"/>
                  </a:moveTo>
                  <a:lnTo>
                    <a:pt x="0" y="154"/>
                  </a:lnTo>
                  <a:lnTo>
                    <a:pt x="1534" y="0"/>
                  </a:lnTo>
                  <a:lnTo>
                    <a:pt x="1687" y="1536"/>
                  </a:lnTo>
                  <a:lnTo>
                    <a:pt x="154" y="1690"/>
                  </a:lnTo>
                  <a:close/>
                </a:path>
              </a:pathLst>
            </a:custGeom>
            <a:ln w="12668">
              <a:solidFill>
                <a:srgbClr val="DFDFDF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8145" r="18145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8390" b="8390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地方相关法规和规章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北京市《物业管理条例》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上海市《物业安全管理制度》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广东省《物业管理条例》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四川省《物业服务管理条例》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4291" b="14291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9532" r="9532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557" r="2557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《物业管理安全规范》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《物业服务企业安全生产标准化评定标准》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《物业服务企业消防安全规范》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《物业服务企业应急管理规范》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物管安全标准与规范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物管安全风险识别与评估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38000"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6354794" y="1266825"/>
            <a:ext cx="333375" cy="333375"/>
            <a:chOff x="6354794" y="1266825"/>
            <a:chExt cx="333375" cy="333375"/>
          </a:xfrm>
        </p:grpSpPr>
        <p:sp>
          <p:nvSpPr>
            <p:cNvPr id="4" name="AutoShape 4"/>
            <p:cNvSpPr/>
            <p:nvPr/>
          </p:nvSpPr>
          <p:spPr>
            <a:xfrm>
              <a:off x="6354794" y="1266825"/>
              <a:ext cx="333375" cy="333375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/>
                  </a:solidFill>
                  <a:latin typeface="Calibri Light"/>
                  <a:ea typeface="Calibri Light"/>
                  <a:cs typeface="Calibri Light"/>
                </a:rPr>
                <a:t>1</a:t>
              </a:r>
              <a:endParaRPr lang="en-US" sz="1100"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802344" y="2579656"/>
            <a:ext cx="333375" cy="333375"/>
            <a:chOff x="5802344" y="2579656"/>
            <a:chExt cx="333375" cy="333375"/>
          </a:xfrm>
        </p:grpSpPr>
        <p:sp>
          <p:nvSpPr>
            <p:cNvPr id="6" name="AutoShape 6"/>
            <p:cNvSpPr/>
            <p:nvPr/>
          </p:nvSpPr>
          <p:spPr>
            <a:xfrm>
              <a:off x="5802344" y="2579656"/>
              <a:ext cx="333375" cy="333375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/>
                  </a:solidFill>
                  <a:latin typeface="Calibri Light"/>
                  <a:ea typeface="Calibri Light"/>
                  <a:cs typeface="Calibri Light"/>
                </a:rPr>
                <a:t>2</a:t>
              </a:r>
              <a:endParaRPr lang="en-US" sz="1100"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5480018" y="3830669"/>
            <a:ext cx="333375" cy="333375"/>
            <a:chOff x="5480018" y="3830669"/>
            <a:chExt cx="333375" cy="333375"/>
          </a:xfrm>
        </p:grpSpPr>
        <p:sp>
          <p:nvSpPr>
            <p:cNvPr id="8" name="AutoShape 8"/>
            <p:cNvSpPr/>
            <p:nvPr/>
          </p:nvSpPr>
          <p:spPr>
            <a:xfrm>
              <a:off x="5480018" y="3830669"/>
              <a:ext cx="333375" cy="333375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/>
                  </a:solidFill>
                  <a:latin typeface="Calibri Light"/>
                  <a:ea typeface="Calibri Light"/>
                  <a:cs typeface="Calibri Light"/>
                </a:rPr>
                <a:t>3</a:t>
              </a:r>
              <a:endParaRPr lang="en-US" sz="1100"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3711607" y="5068919"/>
            <a:ext cx="333375" cy="333375"/>
            <a:chOff x="3711607" y="5068919"/>
            <a:chExt cx="333375" cy="333375"/>
          </a:xfrm>
        </p:grpSpPr>
        <p:sp>
          <p:nvSpPr>
            <p:cNvPr id="10" name="AutoShape 10"/>
            <p:cNvSpPr/>
            <p:nvPr/>
          </p:nvSpPr>
          <p:spPr>
            <a:xfrm>
              <a:off x="3711607" y="5068919"/>
              <a:ext cx="333375" cy="333375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/>
                  </a:solidFill>
                  <a:latin typeface="Calibri Light"/>
                  <a:ea typeface="Calibri Light"/>
                  <a:cs typeface="Calibri Light"/>
                </a:rPr>
                <a:t>4</a:t>
              </a:r>
              <a:endParaRPr lang="en-US" sz="1100"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常见物管安全风险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94842" y="1166774"/>
            <a:ext cx="3394996" cy="490334"/>
            <a:chOff x="1094842" y="1166774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1094842" y="1166774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电气安全风险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326671" y="1519335"/>
            <a:ext cx="2931336" cy="1654845"/>
            <a:chOff x="1326671" y="1519335"/>
            <a:chExt cx="2931336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326671" y="1519335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如电线老化、电气设备过载等。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710363" y="827762"/>
            <a:ext cx="2987778" cy="490334"/>
            <a:chOff x="6710363" y="827762"/>
            <a:chExt cx="2987778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6710363" y="827762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消防安全风险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6710363" y="1236519"/>
            <a:ext cx="5449408" cy="802744"/>
            <a:chOff x="6710363" y="1236519"/>
            <a:chExt cx="5449408" cy="802744"/>
          </a:xfrm>
        </p:grpSpPr>
        <p:sp>
          <p:nvSpPr>
            <p:cNvPr id="40" name="TextBox 40"/>
            <p:cNvSpPr txBox="1"/>
            <p:nvPr/>
          </p:nvSpPr>
          <p:spPr>
            <a:xfrm>
              <a:off x="6710363" y="1236519"/>
              <a:ext cx="5449408" cy="80274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如消防设施不完善、消防通道阻塞等。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253493" y="2140593"/>
            <a:ext cx="2987778" cy="490334"/>
            <a:chOff x="6253493" y="2140593"/>
            <a:chExt cx="2987778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6253493" y="214059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化学安全风险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6253493" y="2549350"/>
            <a:ext cx="5449408" cy="802744"/>
            <a:chOff x="6253493" y="2549350"/>
            <a:chExt cx="5449408" cy="802744"/>
          </a:xfrm>
        </p:grpSpPr>
        <p:sp>
          <p:nvSpPr>
            <p:cNvPr id="44" name="TextBox 44"/>
            <p:cNvSpPr txBox="1"/>
            <p:nvPr/>
          </p:nvSpPr>
          <p:spPr>
            <a:xfrm>
              <a:off x="6253493" y="2549350"/>
              <a:ext cx="5449408" cy="80274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如化学品储存不规范、化学品泄漏等。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5918277" y="3430588"/>
            <a:ext cx="2987778" cy="490334"/>
            <a:chOff x="5918277" y="3430588"/>
            <a:chExt cx="2987778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5918277" y="3430588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机械安全风险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5918277" y="3839345"/>
            <a:ext cx="5449408" cy="802744"/>
            <a:chOff x="5918277" y="3839345"/>
            <a:chExt cx="5449408" cy="802744"/>
          </a:xfrm>
        </p:grpSpPr>
        <p:sp>
          <p:nvSpPr>
            <p:cNvPr id="48" name="TextBox 48"/>
            <p:cNvSpPr txBox="1"/>
            <p:nvPr/>
          </p:nvSpPr>
          <p:spPr>
            <a:xfrm>
              <a:off x="5918277" y="3839345"/>
              <a:ext cx="5449408" cy="80274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如设备维护不当、操作不规范等。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4380227" y="4629856"/>
            <a:ext cx="2987778" cy="490334"/>
            <a:chOff x="4380227" y="4629856"/>
            <a:chExt cx="2987778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4380227" y="4629856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环境安全风险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4380227" y="5038613"/>
            <a:ext cx="5449408" cy="802744"/>
            <a:chOff x="4380227" y="5038613"/>
            <a:chExt cx="5449408" cy="802744"/>
          </a:xfrm>
        </p:grpSpPr>
        <p:sp>
          <p:nvSpPr>
            <p:cNvPr id="52" name="TextBox 52"/>
            <p:cNvSpPr txBox="1"/>
            <p:nvPr/>
          </p:nvSpPr>
          <p:spPr>
            <a:xfrm>
              <a:off x="4380227" y="5038613"/>
              <a:ext cx="5449408" cy="80274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如地面湿滑、高空坠物等。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风险识别方法与流程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3652304" y="1008278"/>
            <a:ext cx="4886325" cy="4876800"/>
          </a:xfrm>
          <a:custGeom>
            <a:rect l="l" t="t" r="r" b="b"/>
            <a:pathLst>
              <a:path w="3078" h="3072">
                <a:moveTo>
                  <a:pt x="1464" y="3072"/>
                </a:moveTo>
                <a:lnTo>
                  <a:pt x="0" y="1462"/>
                </a:lnTo>
                <a:lnTo>
                  <a:pt x="1613" y="0"/>
                </a:lnTo>
                <a:lnTo>
                  <a:pt x="3078" y="1605"/>
                </a:lnTo>
                <a:lnTo>
                  <a:pt x="1464" y="3072"/>
                </a:lnTo>
                <a:close/>
              </a:path>
            </a:pathLst>
          </a:custGeom>
          <a:ln w="12668">
            <a:solidFill>
              <a:srgbClr val="EE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718979" y="1067015"/>
            <a:ext cx="4751387" cy="4749801"/>
          </a:xfrm>
          <a:custGeom>
            <a:rect l="l" t="t" r="r" b="b"/>
            <a:pathLst>
              <a:path w="2993" h="2992">
                <a:moveTo>
                  <a:pt x="1385" y="2992"/>
                </a:moveTo>
                <a:lnTo>
                  <a:pt x="0" y="1388"/>
                </a:lnTo>
                <a:lnTo>
                  <a:pt x="1603" y="0"/>
                </a:lnTo>
                <a:lnTo>
                  <a:pt x="2993" y="1605"/>
                </a:lnTo>
                <a:lnTo>
                  <a:pt x="1385" y="2992"/>
                </a:lnTo>
                <a:close/>
              </a:path>
            </a:pathLst>
          </a:custGeom>
          <a:ln w="12668">
            <a:solidFill>
              <a:srgbClr val="EDECE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779304" y="1133690"/>
            <a:ext cx="4632325" cy="4616451"/>
          </a:xfrm>
          <a:custGeom>
            <a:rect l="l" t="t" r="r" b="b"/>
            <a:pathLst>
              <a:path w="2918" h="2908">
                <a:moveTo>
                  <a:pt x="1310" y="2908"/>
                </a:moveTo>
                <a:lnTo>
                  <a:pt x="0" y="1309"/>
                </a:lnTo>
                <a:lnTo>
                  <a:pt x="1602" y="0"/>
                </a:lnTo>
                <a:lnTo>
                  <a:pt x="2918" y="1600"/>
                </a:lnTo>
                <a:lnTo>
                  <a:pt x="1310" y="2908"/>
                </a:lnTo>
                <a:close/>
              </a:path>
            </a:pathLst>
          </a:custGeom>
          <a:ln w="12668">
            <a:solidFill>
              <a:srgbClr val="ECECE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3845979" y="1201953"/>
            <a:ext cx="4498975" cy="4489450"/>
          </a:xfrm>
          <a:custGeom>
            <a:rect l="l" t="t" r="r" b="b"/>
            <a:pathLst>
              <a:path w="2834" h="2828">
                <a:moveTo>
                  <a:pt x="1236" y="2828"/>
                </a:moveTo>
                <a:lnTo>
                  <a:pt x="0" y="1228"/>
                </a:lnTo>
                <a:lnTo>
                  <a:pt x="1597" y="0"/>
                </a:lnTo>
                <a:lnTo>
                  <a:pt x="2834" y="1594"/>
                </a:lnTo>
                <a:lnTo>
                  <a:pt x="1236" y="2828"/>
                </a:lnTo>
                <a:close/>
              </a:path>
            </a:pathLst>
          </a:custGeom>
          <a:ln w="12668">
            <a:solidFill>
              <a:srgbClr val="EBEB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912654" y="1260690"/>
            <a:ext cx="4364037" cy="4362451"/>
          </a:xfrm>
          <a:custGeom>
            <a:rect l="l" t="t" r="r" b="b"/>
            <a:pathLst>
              <a:path w="2749" h="2748">
                <a:moveTo>
                  <a:pt x="1157" y="2748"/>
                </a:moveTo>
                <a:lnTo>
                  <a:pt x="0" y="1160"/>
                </a:lnTo>
                <a:lnTo>
                  <a:pt x="1592" y="0"/>
                </a:lnTo>
                <a:lnTo>
                  <a:pt x="2749" y="1594"/>
                </a:lnTo>
                <a:lnTo>
                  <a:pt x="1157" y="2748"/>
                </a:lnTo>
                <a:close/>
              </a:path>
            </a:pathLst>
          </a:custGeom>
          <a:ln w="12668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3972979" y="1327366"/>
            <a:ext cx="4237037" cy="4229100"/>
          </a:xfrm>
          <a:custGeom>
            <a:rect l="l" t="t" r="r" b="b"/>
            <a:pathLst>
              <a:path w="2669" h="2664">
                <a:moveTo>
                  <a:pt x="1082" y="2664"/>
                </a:moveTo>
                <a:lnTo>
                  <a:pt x="0" y="1081"/>
                </a:lnTo>
                <a:lnTo>
                  <a:pt x="1591" y="0"/>
                </a:lnTo>
                <a:lnTo>
                  <a:pt x="2669" y="1589"/>
                </a:lnTo>
                <a:lnTo>
                  <a:pt x="1082" y="2664"/>
                </a:lnTo>
                <a:close/>
              </a:path>
            </a:pathLst>
          </a:custGeom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039654" y="1395628"/>
            <a:ext cx="4110037" cy="4102100"/>
          </a:xfrm>
          <a:custGeom>
            <a:rect l="l" t="t" r="r" b="b"/>
            <a:pathLst>
              <a:path w="2589" h="2584">
                <a:moveTo>
                  <a:pt x="1003" y="2584"/>
                </a:moveTo>
                <a:lnTo>
                  <a:pt x="0" y="1001"/>
                </a:lnTo>
                <a:lnTo>
                  <a:pt x="1587" y="0"/>
                </a:lnTo>
                <a:lnTo>
                  <a:pt x="2589" y="1583"/>
                </a:lnTo>
                <a:lnTo>
                  <a:pt x="1003" y="2584"/>
                </a:lnTo>
                <a:close/>
              </a:path>
            </a:pathLst>
          </a:custGeom>
          <a:ln w="12668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106329" y="1462303"/>
            <a:ext cx="3976687" cy="3968750"/>
          </a:xfrm>
          <a:custGeom>
            <a:rect l="l" t="t" r="r" b="b"/>
            <a:pathLst>
              <a:path w="2505" h="2500">
                <a:moveTo>
                  <a:pt x="924" y="2500"/>
                </a:moveTo>
                <a:lnTo>
                  <a:pt x="0" y="921"/>
                </a:lnTo>
                <a:lnTo>
                  <a:pt x="1582" y="0"/>
                </a:lnTo>
                <a:lnTo>
                  <a:pt x="2505" y="1573"/>
                </a:lnTo>
                <a:lnTo>
                  <a:pt x="924" y="2500"/>
                </a:lnTo>
                <a:close/>
              </a:path>
            </a:pathLst>
          </a:custGeom>
          <a:ln w="12668">
            <a:solidFill>
              <a:srgbClr val="E8E7E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166654" y="1521041"/>
            <a:ext cx="3849687" cy="3841750"/>
          </a:xfrm>
          <a:custGeom>
            <a:rect l="l" t="t" r="r" b="b"/>
            <a:pathLst>
              <a:path w="2425" h="2420">
                <a:moveTo>
                  <a:pt x="849" y="2420"/>
                </a:moveTo>
                <a:lnTo>
                  <a:pt x="0" y="847"/>
                </a:lnTo>
                <a:lnTo>
                  <a:pt x="1576" y="0"/>
                </a:lnTo>
                <a:lnTo>
                  <a:pt x="2425" y="1573"/>
                </a:lnTo>
                <a:lnTo>
                  <a:pt x="849" y="2420"/>
                </a:lnTo>
                <a:close/>
              </a:path>
            </a:pathLst>
          </a:custGeom>
          <a:ln w="12668">
            <a:solidFill>
              <a:srgbClr val="E7E6E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233329" y="1587716"/>
            <a:ext cx="3722687" cy="3716337"/>
          </a:xfrm>
          <a:custGeom>
            <a:rect l="l" t="t" r="r" b="b"/>
            <a:pathLst>
              <a:path w="2345" h="2341">
                <a:moveTo>
                  <a:pt x="769" y="2341"/>
                </a:moveTo>
                <a:lnTo>
                  <a:pt x="0" y="768"/>
                </a:lnTo>
                <a:lnTo>
                  <a:pt x="1571" y="0"/>
                </a:lnTo>
                <a:lnTo>
                  <a:pt x="2345" y="1568"/>
                </a:lnTo>
                <a:lnTo>
                  <a:pt x="769" y="2341"/>
                </a:lnTo>
                <a:close/>
              </a:path>
            </a:pathLst>
          </a:custGeom>
          <a:ln w="12668">
            <a:solidFill>
              <a:srgbClr val="E6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01591" y="1655978"/>
            <a:ext cx="3587750" cy="3581400"/>
          </a:xfrm>
          <a:custGeom>
            <a:rect l="l" t="t" r="r" b="b"/>
            <a:pathLst>
              <a:path w="2260" h="2256">
                <a:moveTo>
                  <a:pt x="695" y="2256"/>
                </a:moveTo>
                <a:lnTo>
                  <a:pt x="0" y="688"/>
                </a:lnTo>
                <a:lnTo>
                  <a:pt x="1565" y="0"/>
                </a:lnTo>
                <a:lnTo>
                  <a:pt x="2260" y="1562"/>
                </a:lnTo>
                <a:lnTo>
                  <a:pt x="695" y="2256"/>
                </a:lnTo>
                <a:close/>
              </a:path>
            </a:pathLst>
          </a:custGeom>
          <a:ln w="12668">
            <a:solidFill>
              <a:srgbClr val="E5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360329" y="1714716"/>
            <a:ext cx="3462337" cy="3454400"/>
          </a:xfrm>
          <a:custGeom>
            <a:rect l="l" t="t" r="r" b="b"/>
            <a:pathLst>
              <a:path w="2181" h="2176">
                <a:moveTo>
                  <a:pt x="621" y="2176"/>
                </a:moveTo>
                <a:lnTo>
                  <a:pt x="0" y="619"/>
                </a:lnTo>
                <a:lnTo>
                  <a:pt x="1565" y="0"/>
                </a:lnTo>
                <a:lnTo>
                  <a:pt x="2181" y="1562"/>
                </a:lnTo>
                <a:lnTo>
                  <a:pt x="621" y="2176"/>
                </a:lnTo>
                <a:close/>
              </a:path>
            </a:pathLst>
          </a:custGeom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27004" y="1781391"/>
            <a:ext cx="3335337" cy="3328987"/>
          </a:xfrm>
          <a:custGeom>
            <a:rect l="l" t="t" r="r" b="b"/>
            <a:pathLst>
              <a:path w="2101" h="2097">
                <a:moveTo>
                  <a:pt x="541" y="2097"/>
                </a:moveTo>
                <a:lnTo>
                  <a:pt x="0" y="540"/>
                </a:lnTo>
                <a:lnTo>
                  <a:pt x="1560" y="0"/>
                </a:lnTo>
                <a:lnTo>
                  <a:pt x="2101" y="1557"/>
                </a:lnTo>
                <a:lnTo>
                  <a:pt x="541" y="2097"/>
                </a:lnTo>
                <a:close/>
              </a:path>
            </a:pathLst>
          </a:custGeom>
          <a:ln w="12668">
            <a:solidFill>
              <a:srgbClr val="E3E3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495266" y="1849653"/>
            <a:ext cx="3200400" cy="3194050"/>
          </a:xfrm>
          <a:custGeom>
            <a:rect l="l" t="t" r="r" b="b"/>
            <a:pathLst>
              <a:path w="2015" h="2011">
                <a:moveTo>
                  <a:pt x="461" y="2012"/>
                </a:moveTo>
                <a:lnTo>
                  <a:pt x="0" y="460"/>
                </a:lnTo>
                <a:lnTo>
                  <a:pt x="1554" y="0"/>
                </a:lnTo>
                <a:lnTo>
                  <a:pt x="2016" y="1551"/>
                </a:lnTo>
                <a:lnTo>
                  <a:pt x="461" y="2012"/>
                </a:lnTo>
                <a:close/>
              </a:path>
            </a:pathLst>
          </a:custGeom>
          <a:ln w="12668">
            <a:solidFill>
              <a:srgbClr val="E2E2E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54004" y="1908391"/>
            <a:ext cx="3073400" cy="3068637"/>
          </a:xfrm>
          <a:custGeom>
            <a:rect l="l" t="t" r="r" b="b"/>
            <a:pathLst>
              <a:path w="1935" h="1933">
                <a:moveTo>
                  <a:pt x="387" y="1933"/>
                </a:moveTo>
                <a:lnTo>
                  <a:pt x="0" y="386"/>
                </a:lnTo>
                <a:lnTo>
                  <a:pt x="1554" y="0"/>
                </a:lnTo>
                <a:lnTo>
                  <a:pt x="1936" y="1546"/>
                </a:lnTo>
                <a:lnTo>
                  <a:pt x="387" y="1933"/>
                </a:lnTo>
                <a:close/>
              </a:path>
            </a:pathLst>
          </a:custGeom>
          <a:ln w="12668">
            <a:solidFill>
              <a:srgbClr val="E1E1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0679" y="1975066"/>
            <a:ext cx="2947987" cy="2933700"/>
          </a:xfrm>
          <a:custGeom>
            <a:rect l="l" t="t" r="r" b="b"/>
            <a:pathLst>
              <a:path w="1857" h="1848">
                <a:moveTo>
                  <a:pt x="308" y="1848"/>
                </a:moveTo>
                <a:lnTo>
                  <a:pt x="0" y="307"/>
                </a:lnTo>
                <a:lnTo>
                  <a:pt x="1544" y="0"/>
                </a:lnTo>
                <a:lnTo>
                  <a:pt x="1857" y="1541"/>
                </a:lnTo>
                <a:lnTo>
                  <a:pt x="308" y="1848"/>
                </a:lnTo>
                <a:close/>
              </a:path>
            </a:pathLst>
          </a:custGeom>
          <a:ln w="12668">
            <a:solidFill>
              <a:srgbClr val="E1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688941" y="2041741"/>
            <a:ext cx="2813050" cy="2808287"/>
          </a:xfrm>
          <a:custGeom>
            <a:rect l="l" t="t" r="r" b="b"/>
            <a:pathLst>
              <a:path w="1771" h="1769">
                <a:moveTo>
                  <a:pt x="228" y="1769"/>
                </a:moveTo>
                <a:lnTo>
                  <a:pt x="0" y="228"/>
                </a:lnTo>
                <a:lnTo>
                  <a:pt x="1538" y="0"/>
                </a:lnTo>
                <a:lnTo>
                  <a:pt x="1772" y="1536"/>
                </a:lnTo>
                <a:lnTo>
                  <a:pt x="228" y="1769"/>
                </a:lnTo>
                <a:close/>
              </a:path>
            </a:pathLst>
          </a:custGeom>
          <a:ln w="12668">
            <a:solidFill>
              <a:srgbClr val="E0DF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755616" y="2100478"/>
            <a:ext cx="2678113" cy="2682875"/>
          </a:xfrm>
          <a:custGeom>
            <a:rect l="l" t="t" r="r" b="b"/>
            <a:pathLst>
              <a:path w="1687" h="1690">
                <a:moveTo>
                  <a:pt x="154" y="1690"/>
                </a:moveTo>
                <a:lnTo>
                  <a:pt x="0" y="154"/>
                </a:lnTo>
                <a:lnTo>
                  <a:pt x="1534" y="0"/>
                </a:lnTo>
                <a:lnTo>
                  <a:pt x="1687" y="1536"/>
                </a:lnTo>
                <a:lnTo>
                  <a:pt x="154" y="1690"/>
                </a:lnTo>
                <a:close/>
              </a:path>
            </a:pathLst>
          </a:custGeom>
          <a:ln w="12668">
            <a:solidFill>
              <a:srgbClr val="DF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4814354" y="2168741"/>
            <a:ext cx="2560637" cy="2546350"/>
          </a:xfrm>
          <a:custGeom>
            <a:rect l="l" t="t" r="r" b="b"/>
            <a:pathLst>
              <a:path w="1613" h="1604">
                <a:moveTo>
                  <a:pt x="80" y="1604"/>
                </a:moveTo>
                <a:lnTo>
                  <a:pt x="0" y="79"/>
                </a:lnTo>
                <a:lnTo>
                  <a:pt x="1534" y="0"/>
                </a:lnTo>
                <a:lnTo>
                  <a:pt x="1613" y="1530"/>
                </a:lnTo>
                <a:lnTo>
                  <a:pt x="80" y="1604"/>
                </a:lnTo>
                <a:close/>
              </a:path>
            </a:pathLst>
          </a:custGeom>
          <a:solidFill>
            <a:srgbClr val="04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3" name="Picture 43"/>
          <p:cNvPicPr>
            <a:picLocks noChangeAspect="1"/>
          </p:cNvPicPr>
          <p:nvPr/>
        </p:nvPicPr>
        <p:blipFill>
          <a:blip r:embed="rId2"/>
          <a:srcRect l="12010" r="12010"/>
          <a:stretch>
            <a:fillRect/>
          </a:stretch>
        </p:blipFill>
        <p:spPr>
          <a:xfrm>
            <a:off x="4901338" y="2257609"/>
            <a:ext cx="2386669" cy="2355913"/>
          </a:xfrm>
          <a:prstGeom prst="rect">
            <a:avLst/>
          </a:prstGeom>
          <a:ln w="12668"/>
        </p:spPr>
      </p:pic>
      <p:grpSp>
        <p:nvGrpSpPr>
          <p:cNvPr id="44" name="Group 44"/>
          <p:cNvGrpSpPr/>
          <p:nvPr/>
        </p:nvGrpSpPr>
        <p:grpSpPr>
          <a:xfrm>
            <a:off x="653186" y="1428545"/>
            <a:ext cx="3394996" cy="490334"/>
            <a:chOff x="653186" y="1428545"/>
            <a:chExt cx="3394996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653186" y="1428545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现场调查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85016" y="1781107"/>
            <a:ext cx="2931336" cy="1654845"/>
            <a:chOff x="885016" y="1781107"/>
            <a:chExt cx="2931336" cy="1654845"/>
          </a:xfrm>
        </p:grpSpPr>
        <p:sp>
          <p:nvSpPr>
            <p:cNvPr id="47" name="TextBox 47"/>
            <p:cNvSpPr txBox="1"/>
            <p:nvPr/>
          </p:nvSpPr>
          <p:spPr>
            <a:xfrm>
              <a:off x="885016" y="1781107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通过实地考察，了解物管设施的运行状况和潜在风险点。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653186" y="3877672"/>
            <a:ext cx="3394996" cy="490334"/>
            <a:chOff x="653186" y="3877672"/>
            <a:chExt cx="3394996" cy="490334"/>
          </a:xfrm>
        </p:grpSpPr>
        <p:sp>
          <p:nvSpPr>
            <p:cNvPr id="49" name="TextBox 49"/>
            <p:cNvSpPr txBox="1"/>
            <p:nvPr/>
          </p:nvSpPr>
          <p:spPr>
            <a:xfrm>
              <a:off x="653186" y="3877672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员工反馈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885016" y="4230233"/>
            <a:ext cx="2931336" cy="1654845"/>
            <a:chOff x="885016" y="4230233"/>
            <a:chExt cx="2931336" cy="1654845"/>
          </a:xfrm>
        </p:grpSpPr>
        <p:sp>
          <p:nvSpPr>
            <p:cNvPr id="51" name="TextBox 51"/>
            <p:cNvSpPr txBox="1"/>
            <p:nvPr/>
          </p:nvSpPr>
          <p:spPr>
            <a:xfrm>
              <a:off x="885016" y="4230233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鼓励员工在日常工作中发现和报告安全隐患。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8276691" y="1360283"/>
            <a:ext cx="3394996" cy="490334"/>
            <a:chOff x="8276691" y="1360283"/>
            <a:chExt cx="3394996" cy="490334"/>
          </a:xfrm>
        </p:grpSpPr>
        <p:sp>
          <p:nvSpPr>
            <p:cNvPr id="53" name="TextBox 53"/>
            <p:cNvSpPr txBox="1"/>
            <p:nvPr/>
          </p:nvSpPr>
          <p:spPr>
            <a:xfrm>
              <a:off x="8276691" y="1360283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历史数据分析</a:t>
              </a:r>
            </a:p>
          </p:txBody>
        </p:sp>
      </p:grpSp>
      <p:grpSp>
        <p:nvGrpSpPr>
          <p:cNvPr id="54" name="Group 54"/>
          <p:cNvGrpSpPr/>
          <p:nvPr/>
        </p:nvGrpSpPr>
        <p:grpSpPr>
          <a:xfrm>
            <a:off x="8508521" y="1712845"/>
            <a:ext cx="2931336" cy="1654845"/>
            <a:chOff x="8508521" y="1712845"/>
            <a:chExt cx="2931336" cy="1654845"/>
          </a:xfrm>
        </p:grpSpPr>
        <p:sp>
          <p:nvSpPr>
            <p:cNvPr id="55" name="TextBox 55"/>
            <p:cNvSpPr txBox="1"/>
            <p:nvPr/>
          </p:nvSpPr>
          <p:spPr>
            <a:xfrm>
              <a:off x="8508521" y="1712845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分析物管设施的运行历史数据，找出常见问题和事故原因。</a:t>
              </a:r>
            </a:p>
          </p:txBody>
        </p:sp>
      </p:grpSp>
      <p:grpSp>
        <p:nvGrpSpPr>
          <p:cNvPr id="56" name="Group 56"/>
          <p:cNvGrpSpPr/>
          <p:nvPr/>
        </p:nvGrpSpPr>
        <p:grpSpPr>
          <a:xfrm>
            <a:off x="8276691" y="3809410"/>
            <a:ext cx="3394996" cy="490334"/>
            <a:chOff x="8276691" y="3809410"/>
            <a:chExt cx="3394996" cy="490334"/>
          </a:xfrm>
        </p:grpSpPr>
        <p:sp>
          <p:nvSpPr>
            <p:cNvPr id="57" name="TextBox 57"/>
            <p:cNvSpPr txBox="1"/>
            <p:nvPr/>
          </p:nvSpPr>
          <p:spPr>
            <a:xfrm>
              <a:off x="8276691" y="3809410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专家评估</a:t>
              </a:r>
            </a:p>
          </p:txBody>
        </p:sp>
      </p:grpSp>
      <p:grpSp>
        <p:nvGrpSpPr>
          <p:cNvPr id="58" name="Group 58"/>
          <p:cNvGrpSpPr/>
          <p:nvPr/>
        </p:nvGrpSpPr>
        <p:grpSpPr>
          <a:xfrm>
            <a:off x="8508521" y="4161971"/>
            <a:ext cx="2931336" cy="1654845"/>
            <a:chOff x="8508521" y="4161971"/>
            <a:chExt cx="2931336" cy="1654845"/>
          </a:xfrm>
        </p:grpSpPr>
        <p:sp>
          <p:nvSpPr>
            <p:cNvPr id="59" name="TextBox 59"/>
            <p:cNvSpPr txBox="1"/>
            <p:nvPr/>
          </p:nvSpPr>
          <p:spPr>
            <a:xfrm>
              <a:off x="8508521" y="4161971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邀请专业人士对物管设施进行全面评估，识别潜在风险。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https://d.book118.com/947013123140006040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2024-09-13T06:20:50.554</cp:lastPrinted>
  <dcterms:created xsi:type="dcterms:W3CDTF">2024-09-12T22:20:50Z</dcterms:created>
  <dcterms:modified xsi:type="dcterms:W3CDTF">2024-09-12T22:20:52Z</dcterms:modified>
</cp:coreProperties>
</file>