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306.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84CAE5-8B35-4076-955C-53AF4D738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B9E0F7-D8EB-4F9D-8CD8-3E96A4B61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235A8A-4E4E-4F94-833F-9C5611B38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4784ED-651F-4203-A07A-DD4CDAF827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D8AC93-D60A-4603-B28F-B43E1B1286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434141-C141-46FC-9376-CE0F87C160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DDC737-7255-45D5-93FF-AD288A7695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360FA-4CDA-40E7-83B4-2BAE628094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F365AA-D037-4F3B-96B1-5E4598433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795DF-1317-4096-A816-AF2E9578D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31276-2EFE-4C75-936D-FFCBBBE8B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tags" Target="../tags/tag253.xml" /><Relationship Id="rId15" Type="http://schemas.openxmlformats.org/officeDocument/2006/relationships/tags" Target="../tags/tag254.xml" /><Relationship Id="rId16" Type="http://schemas.openxmlformats.org/officeDocument/2006/relationships/tags" Target="../tags/tag255.xml" /><Relationship Id="rId17" Type="http://schemas.openxmlformats.org/officeDocument/2006/relationships/tags" Target="../tags/tag256.xml" /><Relationship Id="rId2" Type="http://schemas.openxmlformats.org/officeDocument/2006/relationships/tags" Target="../tags/tag241.xml" /><Relationship Id="rId3" Type="http://schemas.openxmlformats.org/officeDocument/2006/relationships/tags" Target="../tags/tag242.xml" /><Relationship Id="rId4" Type="http://schemas.openxmlformats.org/officeDocument/2006/relationships/tags" Target="../tags/tag243.xml" /><Relationship Id="rId5" Type="http://schemas.openxmlformats.org/officeDocument/2006/relationships/tags" Target="../tags/tag244.xml" /><Relationship Id="rId6" Type="http://schemas.openxmlformats.org/officeDocument/2006/relationships/tags" Target="../tags/tag245.xml" /><Relationship Id="rId7" Type="http://schemas.openxmlformats.org/officeDocument/2006/relationships/tags" Target="../tags/tag246.xml" /><Relationship Id="rId8" Type="http://schemas.openxmlformats.org/officeDocument/2006/relationships/tags" Target="../tags/tag247.xml" /><Relationship Id="rId9" Type="http://schemas.openxmlformats.org/officeDocument/2006/relationships/tags" Target="../tags/tag24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5.xml" /><Relationship Id="rId11" Type="http://schemas.openxmlformats.org/officeDocument/2006/relationships/tags" Target="../tags/tag266.xml" /><Relationship Id="rId12" Type="http://schemas.openxmlformats.org/officeDocument/2006/relationships/tags" Target="../tags/tag267.xml" /><Relationship Id="rId13" Type="http://schemas.openxmlformats.org/officeDocument/2006/relationships/tags" Target="../tags/tag268.xml" /><Relationship Id="rId14" Type="http://schemas.openxmlformats.org/officeDocument/2006/relationships/tags" Target="../tags/tag269.xml" /><Relationship Id="rId15" Type="http://schemas.openxmlformats.org/officeDocument/2006/relationships/tags" Target="../tags/tag270.xml" /><Relationship Id="rId16" Type="http://schemas.openxmlformats.org/officeDocument/2006/relationships/tags" Target="../tags/tag271.xml" /><Relationship Id="rId17" Type="http://schemas.openxmlformats.org/officeDocument/2006/relationships/tags" Target="../tags/tag272.xml" /><Relationship Id="rId18" Type="http://schemas.openxmlformats.org/officeDocument/2006/relationships/tags" Target="../tags/tag273.xml" /><Relationship Id="rId19" Type="http://schemas.openxmlformats.org/officeDocument/2006/relationships/tags" Target="../tags/tag274.xml" /><Relationship Id="rId2" Type="http://schemas.openxmlformats.org/officeDocument/2006/relationships/tags" Target="../tags/tag257.xml" /><Relationship Id="rId20" Type="http://schemas.openxmlformats.org/officeDocument/2006/relationships/tags" Target="../tags/tag275.xml" /><Relationship Id="rId21" Type="http://schemas.openxmlformats.org/officeDocument/2006/relationships/tags" Target="../tags/tag276.xml" /><Relationship Id="rId22" Type="http://schemas.openxmlformats.org/officeDocument/2006/relationships/tags" Target="../tags/tag277.xml" /><Relationship Id="rId23" Type="http://schemas.openxmlformats.org/officeDocument/2006/relationships/tags" Target="../tags/tag278.xml" /><Relationship Id="rId24" Type="http://schemas.openxmlformats.org/officeDocument/2006/relationships/tags" Target="../tags/tag279.xml" /><Relationship Id="rId25" Type="http://schemas.openxmlformats.org/officeDocument/2006/relationships/tags" Target="../tags/tag280.xml" /><Relationship Id="rId26" Type="http://schemas.openxmlformats.org/officeDocument/2006/relationships/tags" Target="../tags/tag281.xml" /><Relationship Id="rId27" Type="http://schemas.openxmlformats.org/officeDocument/2006/relationships/tags" Target="../tags/tag282.xml" /><Relationship Id="rId28" Type="http://schemas.openxmlformats.org/officeDocument/2006/relationships/tags" Target="../tags/tag283.xml" /><Relationship Id="rId29" Type="http://schemas.openxmlformats.org/officeDocument/2006/relationships/tags" Target="../tags/tag284.xml" /><Relationship Id="rId3" Type="http://schemas.openxmlformats.org/officeDocument/2006/relationships/tags" Target="../tags/tag258.xml" /><Relationship Id="rId30" Type="http://schemas.openxmlformats.org/officeDocument/2006/relationships/tags" Target="../tags/tag285.xml" /><Relationship Id="rId31" Type="http://schemas.openxmlformats.org/officeDocument/2006/relationships/tags" Target="../tags/tag286.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 Id="rId7" Type="http://schemas.openxmlformats.org/officeDocument/2006/relationships/tags" Target="../tags/tag262.xml" /><Relationship Id="rId8" Type="http://schemas.openxmlformats.org/officeDocument/2006/relationships/tags" Target="../tags/tag263.xml" /><Relationship Id="rId9" Type="http://schemas.openxmlformats.org/officeDocument/2006/relationships/tags" Target="../tags/tag26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tags" Target="../tags/tag299.xml" /><Relationship Id="rId15" Type="http://schemas.openxmlformats.org/officeDocument/2006/relationships/tags" Target="../tags/tag300.xml" /><Relationship Id="rId16" Type="http://schemas.openxmlformats.org/officeDocument/2006/relationships/tags" Target="../tags/tag301.xml" /><Relationship Id="rId17" Type="http://schemas.openxmlformats.org/officeDocument/2006/relationships/tags" Target="../tags/tag302.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16153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南开金融学课件ch11开放经济的均衡</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spc="300">
                <a:solidFill>
                  <a:schemeClr val="accent4"/>
                </a:solidFill>
                <a:latin typeface="+mj-ea"/>
                <a:ea typeface="+mj-ea"/>
              </a:rPr>
              <a:t>单击添加目录项标题</a:t>
            </a:r>
            <a:endParaRPr lang="zh-CN" altLang="en-US" sz="17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spc="300">
                <a:solidFill>
                  <a:schemeClr val="accent4"/>
                </a:solidFill>
                <a:latin typeface="+mj-ea"/>
                <a:ea typeface="+mj-ea"/>
              </a:rPr>
              <a:t>开放经济的背景和定义</a:t>
            </a:r>
            <a:endParaRPr lang="zh-CN" altLang="en-US" sz="17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spc="300">
                <a:solidFill>
                  <a:schemeClr val="accent4"/>
                </a:solidFill>
                <a:latin typeface="+mj-ea"/>
                <a:ea typeface="+mj-ea"/>
              </a:rPr>
              <a:t>开放经济中的汇率制度</a:t>
            </a:r>
            <a:endParaRPr lang="zh-CN" altLang="en-US" sz="17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spc="300">
                <a:solidFill>
                  <a:schemeClr val="accent4"/>
                </a:solidFill>
                <a:latin typeface="+mj-ea"/>
                <a:ea typeface="+mj-ea"/>
              </a:rPr>
              <a:t>开放经济中的国际收支平衡</a:t>
            </a:r>
            <a:endParaRPr lang="zh-CN" altLang="en-US" sz="17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spc="300">
                <a:solidFill>
                  <a:schemeClr val="accent4"/>
                </a:solidFill>
                <a:latin typeface="+mj-ea"/>
                <a:ea typeface="+mj-ea"/>
              </a:rPr>
              <a:t>开放经济中的货币政策与财政政策</a:t>
            </a:r>
            <a:endParaRPr lang="zh-CN" altLang="en-US" sz="17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6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开放经济中的国际金融市场与金融机构</a:t>
            </a:r>
            <a:endParaRPr lang="zh-CN" altLang="en-US" sz="2800" b="1" spc="300">
              <a:solidFill>
                <a:schemeClr val="accent4"/>
              </a:solidFill>
              <a:latin typeface="+mj-ea"/>
              <a:ea typeface="+mj-ea"/>
            </a:endParaRPr>
          </a:p>
        </p:txBody>
      </p:sp>
    </p:spTree>
    <p:custDataLst>
      <p:tags r:id="rId1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开放经济的背景和定义</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10" name="标题 1"/>
          <p:cNvSpPr>
            <a:spLocks noGrp="1"/>
          </p:cNvSpPr>
          <p:nvPr>
            <p:ph type="title"/>
          </p:nvPr>
        </p:nvSpPr>
        <p:spPr/>
        <p:txBody>
          <a:bodyPr/>
          <a:lstStyle/>
          <a:p>
            <a:r>
              <a:rPr lang="zh-CN" altLang="en-US"/>
              <a:t>开放经济的背景</a:t>
            </a:r>
            <a:endParaRPr lang="zh-CN" altLang="en-US"/>
          </a:p>
        </p:txBody>
      </p:sp>
      <p:sp>
        <p:nvSpPr>
          <p:cNvPr id="1049312" name="矩形 38"/>
          <p:cNvSpPr/>
          <p:nvPr>
            <p:custDataLst>
              <p:tags r:id="rId2"/>
            </p:custDataLst>
          </p:nvPr>
        </p:nvSpPr>
        <p:spPr>
          <a:xfrm rot="204112">
            <a:off x="14785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4" name="矩形 39"/>
          <p:cNvSpPr/>
          <p:nvPr>
            <p:custDataLst>
              <p:tags r:id="rId3"/>
            </p:custDataLst>
          </p:nvPr>
        </p:nvSpPr>
        <p:spPr>
          <a:xfrm>
            <a:off x="14832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TextBox 2"/>
          <p:cNvSpPr txBox="1"/>
          <p:nvPr>
            <p:custDataLst>
              <p:tags r:id="rId4"/>
            </p:custDataLst>
          </p:nvPr>
        </p:nvSpPr>
        <p:spPr>
          <a:xfrm>
            <a:off x="1720517"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全球化趋势的推动</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18" name="矩形 100"/>
          <p:cNvSpPr/>
          <p:nvPr>
            <p:custDataLst>
              <p:tags r:id="rId5"/>
            </p:custDataLst>
          </p:nvPr>
        </p:nvSpPr>
        <p:spPr>
          <a:xfrm rot="204112">
            <a:off x="66128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0" name="矩形 101"/>
          <p:cNvSpPr/>
          <p:nvPr>
            <p:custDataLst>
              <p:tags r:id="rId6"/>
            </p:custDataLst>
          </p:nvPr>
        </p:nvSpPr>
        <p:spPr>
          <a:xfrm>
            <a:off x="66182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2" name="TextBox 2"/>
          <p:cNvSpPr txBox="1"/>
          <p:nvPr>
            <p:custDataLst>
              <p:tags r:id="rId7"/>
            </p:custDataLst>
          </p:nvPr>
        </p:nvSpPr>
        <p:spPr>
          <a:xfrm>
            <a:off x="6856175"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信息技术的发展</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24" name="矩形 122"/>
          <p:cNvSpPr/>
          <p:nvPr>
            <p:custDataLst>
              <p:tags r:id="rId8"/>
            </p:custDataLst>
          </p:nvPr>
        </p:nvSpPr>
        <p:spPr>
          <a:xfrm rot="204112">
            <a:off x="14785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6" name="矩形 123"/>
          <p:cNvSpPr/>
          <p:nvPr>
            <p:custDataLst>
              <p:tags r:id="rId9"/>
            </p:custDataLst>
          </p:nvPr>
        </p:nvSpPr>
        <p:spPr>
          <a:xfrm>
            <a:off x="14832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8" name="TextBox 2"/>
          <p:cNvSpPr txBox="1"/>
          <p:nvPr>
            <p:custDataLst>
              <p:tags r:id="rId10"/>
            </p:custDataLst>
          </p:nvPr>
        </p:nvSpPr>
        <p:spPr>
          <a:xfrm>
            <a:off x="1719841"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跨国公司的扩张</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330" name="矩形 89"/>
          <p:cNvSpPr/>
          <p:nvPr>
            <p:custDataLst>
              <p:tags r:id="rId11"/>
            </p:custDataLst>
          </p:nvPr>
        </p:nvSpPr>
        <p:spPr>
          <a:xfrm rot="204112">
            <a:off x="66128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矩形 90"/>
          <p:cNvSpPr/>
          <p:nvPr>
            <p:custDataLst>
              <p:tags r:id="rId12"/>
            </p:custDataLst>
          </p:nvPr>
        </p:nvSpPr>
        <p:spPr>
          <a:xfrm>
            <a:off x="66182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4" name="TextBox 2"/>
          <p:cNvSpPr txBox="1"/>
          <p:nvPr>
            <p:custDataLst>
              <p:tags r:id="rId13"/>
            </p:custDataLst>
          </p:nvPr>
        </p:nvSpPr>
        <p:spPr>
          <a:xfrm>
            <a:off x="6854823"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国际贸易的增加</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68" name="标题 1"/>
          <p:cNvSpPr>
            <a:spLocks noGrp="1"/>
          </p:cNvSpPr>
          <p:nvPr>
            <p:ph type="title"/>
          </p:nvPr>
        </p:nvSpPr>
        <p:spPr/>
        <p:txBody>
          <a:bodyPr/>
          <a:lstStyle/>
          <a:p>
            <a:r>
              <a:rPr lang="zh-CN" altLang="en-US"/>
              <a:t>开放经济的定义</a:t>
            </a:r>
            <a:endParaRPr lang="zh-CN" altLang="en-US"/>
          </a:p>
        </p:txBody>
      </p:sp>
      <p:sp>
        <p:nvSpPr>
          <p:cNvPr id="1049370" name="Rectangle 6"/>
          <p:cNvSpPr/>
          <p:nvPr>
            <p:custDataLst>
              <p:tags r:id="rId2"/>
            </p:custDataLst>
          </p:nvPr>
        </p:nvSpPr>
        <p:spPr>
          <a:xfrm>
            <a:off x="1032008" y="1776851"/>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72" name="Rectangle 6"/>
          <p:cNvSpPr/>
          <p:nvPr>
            <p:custDataLst>
              <p:tags r:id="rId3"/>
            </p:custDataLst>
          </p:nvPr>
        </p:nvSpPr>
        <p:spPr>
          <a:xfrm>
            <a:off x="1032008" y="2865344"/>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74" name="Rectangle 6"/>
          <p:cNvSpPr/>
          <p:nvPr>
            <p:custDataLst>
              <p:tags r:id="rId4"/>
            </p:custDataLst>
          </p:nvPr>
        </p:nvSpPr>
        <p:spPr>
          <a:xfrm>
            <a:off x="1032008" y="3954447"/>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1">
                <a:lumMod val="40000"/>
                <a:lumOff val="60000"/>
              </a:schemeClr>
            </a:solid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76" name="Rectangle 6"/>
          <p:cNvSpPr/>
          <p:nvPr>
            <p:custDataLst>
              <p:tags r:id="rId5"/>
            </p:custDataLst>
          </p:nvPr>
        </p:nvSpPr>
        <p:spPr>
          <a:xfrm>
            <a:off x="1032008" y="5042940"/>
            <a:ext cx="10322061" cy="722435"/>
          </a:xfrm>
          <a:custGeom>
            <a:gdLst>
              <a:gd name="connsiteX0" fmla="*/ 36000 w 10969200"/>
              <a:gd name="connsiteY0" fmla="*/ 0 h 752711"/>
              <a:gd name="connsiteX1" fmla="*/ 10933200 w 10969200"/>
              <a:gd name="connsiteY1" fmla="*/ 0 h 752711"/>
              <a:gd name="connsiteX2" fmla="*/ 10969200 w 10969200"/>
              <a:gd name="connsiteY2" fmla="*/ 36000 h 752711"/>
              <a:gd name="connsiteX3" fmla="*/ 10969200 w 10969200"/>
              <a:gd name="connsiteY3" fmla="*/ 716711 h 752711"/>
              <a:gd name="connsiteX4" fmla="*/ 10933200 w 10969200"/>
              <a:gd name="connsiteY4" fmla="*/ 752711 h 752711"/>
              <a:gd name="connsiteX5" fmla="*/ 36000 w 10969200"/>
              <a:gd name="connsiteY5" fmla="*/ 752711 h 752711"/>
              <a:gd name="connsiteX6" fmla="*/ 0 w 10969200"/>
              <a:gd name="connsiteY6" fmla="*/ 716711 h 752711"/>
              <a:gd name="connsiteX7" fmla="*/ 0 w 10969200"/>
              <a:gd name="connsiteY7" fmla="*/ 36000 h 752711"/>
              <a:gd name="connsiteX8" fmla="*/ 36000 w 10969200"/>
              <a:gd name="connsiteY8" fmla="*/ 0 h 75271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969200" h="752711">
                <a:moveTo>
                  <a:pt x="36000" y="0"/>
                </a:moveTo>
                <a:lnTo>
                  <a:pt x="10933200" y="0"/>
                </a:lnTo>
                <a:cubicBezTo>
                  <a:pt x="10953073" y="0"/>
                  <a:pt x="10969200" y="16128"/>
                  <a:pt x="10969200" y="36000"/>
                </a:cubicBezTo>
                <a:lnTo>
                  <a:pt x="10969200" y="716711"/>
                </a:lnTo>
                <a:cubicBezTo>
                  <a:pt x="10969200" y="736583"/>
                  <a:pt x="10953073" y="752711"/>
                  <a:pt x="10933200" y="752711"/>
                </a:cubicBezTo>
                <a:lnTo>
                  <a:pt x="36000" y="752711"/>
                </a:lnTo>
                <a:cubicBezTo>
                  <a:pt x="16128" y="752711"/>
                  <a:pt x="0" y="736583"/>
                  <a:pt x="0" y="716711"/>
                </a:cubicBezTo>
                <a:lnTo>
                  <a:pt x="0" y="36000"/>
                </a:lnTo>
                <a:cubicBezTo>
                  <a:pt x="0" y="16128"/>
                  <a:pt x="16128" y="0"/>
                  <a:pt x="36000" y="0"/>
                </a:cubicBezTo>
              </a:path>
            </a:pathLst>
          </a:custGeom>
          <a:solidFill>
            <a:schemeClr val="bg1"/>
          </a:solidFill>
          <a:ln>
            <a:solidFill>
              <a:schemeClr val="accent4">
                <a:lumMod val="40000"/>
                <a:lumOff val="60000"/>
              </a:schemeClr>
            </a:solid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78" name="矩形: 圆角 26"/>
          <p:cNvSpPr/>
          <p:nvPr>
            <p:custDataLst>
              <p:tags r:id="rId6"/>
            </p:custDataLst>
          </p:nvPr>
        </p:nvSpPr>
        <p:spPr>
          <a:xfrm>
            <a:off x="838200" y="2862907"/>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380" name="矩形: 圆角 27"/>
          <p:cNvSpPr/>
          <p:nvPr>
            <p:custDataLst>
              <p:tags r:id="rId7"/>
            </p:custDataLst>
          </p:nvPr>
        </p:nvSpPr>
        <p:spPr>
          <a:xfrm>
            <a:off x="838200" y="1774413"/>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82" name="矩形: 圆角 28"/>
          <p:cNvSpPr/>
          <p:nvPr>
            <p:custDataLst>
              <p:tags r:id="rId8"/>
            </p:custDataLst>
          </p:nvPr>
        </p:nvSpPr>
        <p:spPr>
          <a:xfrm>
            <a:off x="838200" y="5039893"/>
            <a:ext cx="1885867" cy="728199"/>
          </a:xfrm>
          <a:prstGeom prst="roundRect">
            <a:avLst>
              <a:gd name="adj" fmla="val 8570"/>
            </a:avLst>
          </a:prstGeom>
          <a:gradFill flip="none" rotWithShape="1">
            <a:gsLst>
              <a:gs pos="0">
                <a:schemeClr val="accent4">
                  <a:lumMod val="60000"/>
                  <a:lumOff val="40000"/>
                </a:schemeClr>
              </a:gs>
              <a:gs pos="57000">
                <a:schemeClr val="accent4"/>
              </a:gs>
              <a:gs pos="100000">
                <a:schemeClr val="accent4"/>
              </a:gs>
            </a:gsLst>
            <a:lin ang="2700000" scaled="1"/>
          </a:gradFill>
          <a:ln>
            <a:noFill/>
          </a:ln>
          <a:effectLst>
            <a:outerShdw blurRad="203200" dist="76200" dir="2160000" algn="tr" rotWithShape="0">
              <a:schemeClr val="accent4">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cs typeface="+mn-ea"/>
            </a:endParaRPr>
          </a:p>
        </p:txBody>
      </p:sp>
      <p:sp>
        <p:nvSpPr>
          <p:cNvPr id="1049384" name="矩形: 圆角 29"/>
          <p:cNvSpPr/>
          <p:nvPr>
            <p:custDataLst>
              <p:tags r:id="rId9"/>
            </p:custDataLst>
          </p:nvPr>
        </p:nvSpPr>
        <p:spPr>
          <a:xfrm>
            <a:off x="838200" y="3951400"/>
            <a:ext cx="1885867" cy="728199"/>
          </a:xfrm>
          <a:prstGeom prst="roundRect">
            <a:avLst>
              <a:gd name="adj" fmla="val 8570"/>
            </a:avLst>
          </a:prstGeom>
          <a:gradFill flip="none" rotWithShape="1">
            <a:gsLst>
              <a:gs pos="0">
                <a:schemeClr val="accent1">
                  <a:lumMod val="60000"/>
                  <a:lumOff val="40000"/>
                </a:schemeClr>
              </a:gs>
              <a:gs pos="57000">
                <a:schemeClr val="accent1"/>
              </a:gs>
              <a:gs pos="100000">
                <a:schemeClr val="accent1"/>
              </a:gs>
            </a:gsLst>
            <a:lin ang="2700000" scaled="1"/>
          </a:gradFill>
          <a:ln>
            <a:noFill/>
          </a:ln>
          <a:effectLst>
            <a:outerShdw blurRad="203200" dist="76200" dir="2160000" algn="tr" rotWithShape="0">
              <a:schemeClr val="accent1">
                <a:alpha val="8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solidFill>
                <a:schemeClr val="dk1"/>
              </a:solidFill>
              <a:cs typeface="+mn-ea"/>
            </a:endParaRPr>
          </a:p>
        </p:txBody>
      </p:sp>
      <p:sp>
        <p:nvSpPr>
          <p:cNvPr id="1049386" name="正文"/>
          <p:cNvSpPr txBox="1"/>
          <p:nvPr>
            <p:custDataLst>
              <p:tags r:id="rId10"/>
            </p:custDataLst>
          </p:nvPr>
        </p:nvSpPr>
        <p:spPr>
          <a:xfrm>
            <a:off x="2932909" y="178111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开放经济是指一个国家与其他国家之间进行贸易、投资等活动时，其经济政策受到国际因素的影响，并且与全球经济紧密相连的经济体系。</a:t>
            </a:r>
            <a:endParaRPr lang="zh-CN" altLang="en-US" sz="1400" spc="150">
              <a:solidFill>
                <a:schemeClr val="tx1">
                  <a:lumMod val="65000"/>
                  <a:lumOff val="35000"/>
                </a:schemeClr>
              </a:solidFill>
              <a:latin typeface="+mn-ea"/>
            </a:endParaRPr>
          </a:p>
        </p:txBody>
      </p:sp>
      <p:sp>
        <p:nvSpPr>
          <p:cNvPr id="1049388" name="标题"/>
          <p:cNvSpPr txBox="1"/>
          <p:nvPr>
            <p:custDataLst>
              <p:tags r:id="rId11"/>
            </p:custDataLst>
          </p:nvPr>
        </p:nvSpPr>
        <p:spPr>
          <a:xfrm>
            <a:off x="937542" y="178111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90" name="正文"/>
          <p:cNvSpPr txBox="1"/>
          <p:nvPr>
            <p:custDataLst>
              <p:tags r:id="rId12"/>
            </p:custDataLst>
          </p:nvPr>
        </p:nvSpPr>
        <p:spPr>
          <a:xfrm>
            <a:off x="2932909" y="2869611"/>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开放经济是一个相对的概念，相对于封闭经济而言。在开放经济中，国家与其他国家之间的贸易、投资等活动不受限制或较少受到限制。</a:t>
            </a:r>
            <a:endParaRPr lang="zh-CN" altLang="en-US" sz="1400" spc="150">
              <a:solidFill>
                <a:schemeClr val="tx1">
                  <a:lumMod val="65000"/>
                  <a:lumOff val="35000"/>
                </a:schemeClr>
              </a:solidFill>
              <a:latin typeface="+mn-ea"/>
            </a:endParaRPr>
          </a:p>
        </p:txBody>
      </p:sp>
      <p:sp>
        <p:nvSpPr>
          <p:cNvPr id="1049392" name="标题"/>
          <p:cNvSpPr txBox="1"/>
          <p:nvPr>
            <p:custDataLst>
              <p:tags r:id="rId13"/>
            </p:custDataLst>
          </p:nvPr>
        </p:nvSpPr>
        <p:spPr>
          <a:xfrm>
            <a:off x="937542" y="2869611"/>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94" name="正文"/>
          <p:cNvSpPr txBox="1"/>
          <p:nvPr>
            <p:custDataLst>
              <p:tags r:id="rId14"/>
            </p:custDataLst>
          </p:nvPr>
        </p:nvSpPr>
        <p:spPr>
          <a:xfrm>
            <a:off x="2932909" y="3958104"/>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开放经济通常包括自由贸易、自由投资、自由兑换等政策，这些政策有助于促进国际贸易和投资，提高生产效率和竞争力。</a:t>
            </a:r>
            <a:endParaRPr lang="zh-CN" altLang="en-US" sz="1400" spc="150">
              <a:solidFill>
                <a:schemeClr val="tx1">
                  <a:lumMod val="65000"/>
                  <a:lumOff val="35000"/>
                </a:schemeClr>
              </a:solidFill>
              <a:latin typeface="+mn-ea"/>
            </a:endParaRPr>
          </a:p>
        </p:txBody>
      </p:sp>
      <p:sp>
        <p:nvSpPr>
          <p:cNvPr id="1049396" name="标题"/>
          <p:cNvSpPr txBox="1"/>
          <p:nvPr>
            <p:custDataLst>
              <p:tags r:id="rId15"/>
            </p:custDataLst>
          </p:nvPr>
        </p:nvSpPr>
        <p:spPr>
          <a:xfrm>
            <a:off x="937542" y="3958104"/>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
        <p:nvSpPr>
          <p:cNvPr id="1049398" name="正文"/>
          <p:cNvSpPr txBox="1"/>
          <p:nvPr>
            <p:custDataLst>
              <p:tags r:id="rId16"/>
            </p:custDataLst>
          </p:nvPr>
        </p:nvSpPr>
        <p:spPr>
          <a:xfrm>
            <a:off x="2932909" y="5046597"/>
            <a:ext cx="8284352" cy="714672"/>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400" spc="150">
                <a:solidFill>
                  <a:schemeClr val="tx1">
                    <a:lumMod val="65000"/>
                    <a:lumOff val="35000"/>
                  </a:schemeClr>
                </a:solidFill>
                <a:latin typeface="+mn-ea"/>
              </a:rPr>
              <a:t>开放经济也意味着国家与其他国家之间的经济联系更加紧密，相互依存度更高。因此，开放经济需要更加注重国际合作和协调，以应对全球经济波动和风险。</a:t>
            </a:r>
            <a:endParaRPr lang="zh-CN" altLang="en-US" sz="1400" spc="150">
              <a:solidFill>
                <a:schemeClr val="tx1">
                  <a:lumMod val="65000"/>
                  <a:lumOff val="35000"/>
                </a:schemeClr>
              </a:solidFill>
              <a:latin typeface="+mn-ea"/>
            </a:endParaRPr>
          </a:p>
        </p:txBody>
      </p:sp>
      <p:sp>
        <p:nvSpPr>
          <p:cNvPr id="1049400" name="标题"/>
          <p:cNvSpPr txBox="1"/>
          <p:nvPr>
            <p:custDataLst>
              <p:tags r:id="rId17"/>
            </p:custDataLst>
          </p:nvPr>
        </p:nvSpPr>
        <p:spPr>
          <a:xfrm>
            <a:off x="937542" y="5046597"/>
            <a:ext cx="1687865" cy="714671"/>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a:solidFill>
                  <a:schemeClr val="lt1">
                    <a:lumMod val="100000"/>
                  </a:schemeClr>
                </a:solidFill>
                <a:latin typeface="+mj-ea"/>
                <a:ea typeface="+mj-ea"/>
              </a:rPr>
              <a:t>添加标题</a:t>
            </a:r>
            <a:endParaRPr lang="zh-CN" altLang="en-US" sz="2400" b="1" spc="300">
              <a:solidFill>
                <a:schemeClr val="lt1">
                  <a:lumMod val="100000"/>
                </a:schemeClr>
              </a:soli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34" name="标题 1"/>
          <p:cNvSpPr>
            <a:spLocks noGrp="1"/>
          </p:cNvSpPr>
          <p:nvPr>
            <p:ph type="title"/>
          </p:nvPr>
        </p:nvSpPr>
        <p:spPr/>
        <p:txBody>
          <a:bodyPr/>
          <a:lstStyle/>
          <a:p>
            <a:r>
              <a:rPr lang="zh-CN" altLang="en-US"/>
              <a:t>开放经济与国际贸易</a:t>
            </a:r>
            <a:endParaRPr lang="zh-CN" altLang="en-US"/>
          </a:p>
        </p:txBody>
      </p:sp>
      <p:sp>
        <p:nvSpPr>
          <p:cNvPr id="1049436" name="梯形 7"/>
          <p:cNvSpPr/>
          <p:nvPr>
            <p:custDataLst>
              <p:tags r:id="rId2"/>
            </p:custDataLst>
          </p:nvPr>
        </p:nvSpPr>
        <p:spPr>
          <a:xfrm flipV="1">
            <a:off x="838200"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38" name="任意多边形: 形状 9"/>
          <p:cNvSpPr/>
          <p:nvPr>
            <p:custDataLst>
              <p:tags r:id="rId3"/>
            </p:custDataLst>
          </p:nvPr>
        </p:nvSpPr>
        <p:spPr>
          <a:xfrm>
            <a:off x="916166"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40" name="矩形: 圆顶角 10"/>
          <p:cNvSpPr/>
          <p:nvPr>
            <p:custDataLst>
              <p:tags r:id="rId4"/>
            </p:custDataLst>
          </p:nvPr>
        </p:nvSpPr>
        <p:spPr>
          <a:xfrm flipH="1">
            <a:off x="838200" y="2051799"/>
            <a:ext cx="2393869" cy="610365"/>
          </a:xfrm>
          <a:prstGeom prst="round2SameRect">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42" name="正文"/>
          <p:cNvSpPr txBox="1"/>
          <p:nvPr>
            <p:custDataLst>
              <p:tags r:id="rId5"/>
            </p:custDataLst>
          </p:nvPr>
        </p:nvSpPr>
        <p:spPr>
          <a:xfrm>
            <a:off x="961239" y="2925866"/>
            <a:ext cx="2147853" cy="256510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400" spc="150">
                <a:solidFill>
                  <a:schemeClr val="tx1">
                    <a:lumMod val="65000"/>
                    <a:lumOff val="35000"/>
                  </a:schemeClr>
                </a:solidFill>
                <a:latin typeface="+mn-ea"/>
              </a:rPr>
              <a:t>开放经济的定义：指一个国家与其他国家之间在经济上相互依存，通过贸易、投资、金融等领域的合作，实现资源优化配置和经济发展的经济形态。</a:t>
            </a:r>
            <a:endParaRPr lang="zh-CN" altLang="en-US" sz="1400" spc="150">
              <a:solidFill>
                <a:schemeClr val="tx1">
                  <a:lumMod val="65000"/>
                  <a:lumOff val="35000"/>
                </a:schemeClr>
              </a:solidFill>
              <a:latin typeface="+mn-ea"/>
            </a:endParaRPr>
          </a:p>
        </p:txBody>
      </p:sp>
      <p:sp>
        <p:nvSpPr>
          <p:cNvPr id="1049444" name="梯形 40"/>
          <p:cNvSpPr/>
          <p:nvPr>
            <p:custDataLst>
              <p:tags r:id="rId6"/>
            </p:custDataLst>
          </p:nvPr>
        </p:nvSpPr>
        <p:spPr>
          <a:xfrm flipV="1">
            <a:off x="3545675"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46" name="任意多边形: 形状 41"/>
          <p:cNvSpPr/>
          <p:nvPr>
            <p:custDataLst>
              <p:tags r:id="rId7"/>
            </p:custDataLst>
          </p:nvPr>
        </p:nvSpPr>
        <p:spPr>
          <a:xfrm>
            <a:off x="3623640"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48" name="矩形: 圆顶角 42"/>
          <p:cNvSpPr/>
          <p:nvPr>
            <p:custDataLst>
              <p:tags r:id="rId8"/>
            </p:custDataLst>
          </p:nvPr>
        </p:nvSpPr>
        <p:spPr>
          <a:xfrm flipH="1">
            <a:off x="3545675" y="2051799"/>
            <a:ext cx="2393869" cy="610365"/>
          </a:xfrm>
          <a:prstGeom prst="round2SameRect">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50" name="正文"/>
          <p:cNvSpPr txBox="1"/>
          <p:nvPr>
            <p:custDataLst>
              <p:tags r:id="rId9"/>
            </p:custDataLst>
          </p:nvPr>
        </p:nvSpPr>
        <p:spPr>
          <a:xfrm>
            <a:off x="3668714" y="2925866"/>
            <a:ext cx="2147853" cy="2565101"/>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400" spc="150">
                <a:solidFill>
                  <a:schemeClr val="tx1">
                    <a:lumMod val="65000"/>
                    <a:lumOff val="35000"/>
                  </a:schemeClr>
                </a:solidFill>
                <a:latin typeface="+mn-ea"/>
              </a:rPr>
              <a:t>开放经济背景：随着全球化的加速和国际贸易的不断发展，开放经济已经成为当今世界经济发展的主流趋势。</a:t>
            </a:r>
            <a:endParaRPr lang="zh-CN" altLang="en-US" sz="1400" spc="150">
              <a:solidFill>
                <a:schemeClr val="tx1">
                  <a:lumMod val="65000"/>
                  <a:lumOff val="35000"/>
                </a:schemeClr>
              </a:solidFill>
              <a:latin typeface="+mn-ea"/>
            </a:endParaRPr>
          </a:p>
        </p:txBody>
      </p:sp>
      <p:sp>
        <p:nvSpPr>
          <p:cNvPr id="1049452" name="梯形 46"/>
          <p:cNvSpPr/>
          <p:nvPr>
            <p:custDataLst>
              <p:tags r:id="rId10"/>
            </p:custDataLst>
          </p:nvPr>
        </p:nvSpPr>
        <p:spPr>
          <a:xfrm flipV="1">
            <a:off x="6253149"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54" name="任意多边形: 形状 47"/>
          <p:cNvSpPr/>
          <p:nvPr>
            <p:custDataLst>
              <p:tags r:id="rId11"/>
            </p:custDataLst>
          </p:nvPr>
        </p:nvSpPr>
        <p:spPr>
          <a:xfrm>
            <a:off x="6331115"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56" name="矩形: 圆顶角 48"/>
          <p:cNvSpPr/>
          <p:nvPr>
            <p:custDataLst>
              <p:tags r:id="rId12"/>
            </p:custDataLst>
          </p:nvPr>
        </p:nvSpPr>
        <p:spPr>
          <a:xfrm flipH="1">
            <a:off x="6253149" y="2051799"/>
            <a:ext cx="2393869" cy="610365"/>
          </a:xfrm>
          <a:prstGeom prst="round2SameRect">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58" name="正文"/>
          <p:cNvSpPr txBox="1"/>
          <p:nvPr>
            <p:custDataLst>
              <p:tags r:id="rId13"/>
            </p:custDataLst>
          </p:nvPr>
        </p:nvSpPr>
        <p:spPr>
          <a:xfrm>
            <a:off x="6376189" y="2925866"/>
            <a:ext cx="2147853" cy="2565101"/>
          </a:xfrm>
          <a:prstGeom prst="rect">
            <a:avLst/>
          </a:prstGeom>
          <a:noFill/>
        </p:spPr>
        <p:txBody>
          <a:bodyPr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开放经济与国际贸易的关系：开放经济与国际贸易相互促进，国际贸易的发展推动了开放经济的形成和发展，而开放经济又为国际贸易提供了更加广阔的市场和更加便利的条件。</a:t>
            </a:r>
            <a:endParaRPr lang="zh-CN" altLang="en-US" sz="1600" spc="150">
              <a:solidFill>
                <a:schemeClr val="tx1">
                  <a:lumMod val="65000"/>
                  <a:lumOff val="35000"/>
                </a:schemeClr>
              </a:solidFill>
              <a:latin typeface="+mn-ea"/>
            </a:endParaRPr>
          </a:p>
        </p:txBody>
      </p:sp>
      <p:sp>
        <p:nvSpPr>
          <p:cNvPr id="1049460" name="梯形 52"/>
          <p:cNvSpPr/>
          <p:nvPr>
            <p:custDataLst>
              <p:tags r:id="rId14"/>
            </p:custDataLst>
          </p:nvPr>
        </p:nvSpPr>
        <p:spPr>
          <a:xfrm flipV="1">
            <a:off x="8960015" y="2662123"/>
            <a:ext cx="2393869" cy="232083"/>
          </a:xfrm>
          <a:prstGeom prst="trapezoid">
            <a:avLst>
              <a:gd name="adj" fmla="val 53600"/>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400"/>
          </a:p>
        </p:txBody>
      </p:sp>
      <p:sp>
        <p:nvSpPr>
          <p:cNvPr id="1049462" name="任意多边形: 形状 53"/>
          <p:cNvSpPr/>
          <p:nvPr>
            <p:custDataLst>
              <p:tags r:id="rId15"/>
            </p:custDataLst>
          </p:nvPr>
        </p:nvSpPr>
        <p:spPr>
          <a:xfrm>
            <a:off x="9038589" y="2356961"/>
            <a:ext cx="2234773" cy="3133641"/>
          </a:xfrm>
          <a:custGeom>
            <a:gdLst>
              <a:gd name="connsiteX0" fmla="*/ 0 w 5139559"/>
              <a:gd name="connsiteY0" fmla="*/ 0 h 2334150"/>
              <a:gd name="connsiteX1" fmla="*/ 5139559 w 5139559"/>
              <a:gd name="connsiteY1" fmla="*/ 0 h 2334150"/>
              <a:gd name="connsiteX2" fmla="*/ 5139559 w 5139559"/>
              <a:gd name="connsiteY2" fmla="*/ 2334150 h 2334150"/>
              <a:gd name="connsiteX3" fmla="*/ 0 w 5139559"/>
              <a:gd name="connsiteY3" fmla="*/ 2334150 h 2334150"/>
              <a:gd name="connsiteX4" fmla="*/ 0 w 5139559"/>
              <a:gd name="connsiteY4" fmla="*/ 0 h 23341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5139559" h="2334150">
                <a:moveTo>
                  <a:pt x="0" y="0"/>
                </a:moveTo>
                <a:lnTo>
                  <a:pt x="5139559" y="0"/>
                </a:lnTo>
                <a:lnTo>
                  <a:pt x="5139559" y="2334150"/>
                </a:lnTo>
                <a:lnTo>
                  <a:pt x="0" y="2334150"/>
                </a:lnTo>
                <a:lnTo>
                  <a:pt x="0" y="0"/>
                </a:lnTo>
                <a:close/>
              </a:path>
            </a:pathLst>
          </a:custGeom>
          <a:gradFill flip="none" rotWithShape="1">
            <a:gsLst>
              <a:gs pos="39000">
                <a:schemeClr val="bg1"/>
              </a:gs>
              <a:gs pos="100000">
                <a:schemeClr val="accent1">
                  <a:lumMod val="20000"/>
                  <a:lumOff val="80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endParaRPr lang="zh-CN" altLang="en-US" sz="2400">
              <a:solidFill>
                <a:schemeClr val="lt1"/>
              </a:solidFill>
            </a:endParaRPr>
          </a:p>
        </p:txBody>
      </p:sp>
      <p:sp>
        <p:nvSpPr>
          <p:cNvPr id="1049464" name="矩形: 圆顶角 54"/>
          <p:cNvSpPr/>
          <p:nvPr>
            <p:custDataLst>
              <p:tags r:id="rId16"/>
            </p:custDataLst>
          </p:nvPr>
        </p:nvSpPr>
        <p:spPr>
          <a:xfrm flipH="1">
            <a:off x="8960015" y="2051799"/>
            <a:ext cx="2393869" cy="610365"/>
          </a:xfrm>
          <a:prstGeom prst="round2SameRect">
            <a:avLst/>
          </a:prstGeom>
          <a:gradFill flip="none" rotWithShape="1">
            <a:gsLst>
              <a:gs pos="0">
                <a:schemeClr val="accent1">
                  <a:lumMod val="70000"/>
                  <a:lumOff val="30000"/>
                  <a:alpha val="100000"/>
                </a:schemeClr>
              </a:gs>
              <a:gs pos="100000">
                <a:schemeClr val="accent1"/>
              </a:gs>
            </a:gsLst>
            <a:lin ang="5400000" scaled="1"/>
          </a:gradFill>
          <a:ln>
            <a:noFill/>
          </a:ln>
          <a:effectLst>
            <a:outerShdw blurRad="203200" dist="76200" dir="8100000" algn="tr" rotWithShape="0">
              <a:schemeClr val="accent1">
                <a:lumMod val="75000"/>
                <a:alpha val="20000"/>
              </a:schemeClr>
            </a:outerShdw>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400" b="1" spc="300">
                <a:solidFill>
                  <a:schemeClr val="lt1">
                    <a:lumMod val="100000"/>
                  </a:schemeClr>
                </a:solidFill>
                <a:latin typeface="+mj-ea"/>
              </a:rPr>
              <a:t>添加标题</a:t>
            </a:r>
            <a:endParaRPr lang="zh-CN" altLang="en-US" sz="2400" b="1" spc="300">
              <a:solidFill>
                <a:schemeClr val="lt1">
                  <a:lumMod val="100000"/>
                </a:schemeClr>
              </a:solidFill>
              <a:latin typeface="+mj-ea"/>
            </a:endParaRPr>
          </a:p>
        </p:txBody>
      </p:sp>
      <p:sp>
        <p:nvSpPr>
          <p:cNvPr id="1049466" name="正文"/>
          <p:cNvSpPr txBox="1"/>
          <p:nvPr>
            <p:custDataLst>
              <p:tags r:id="rId17"/>
            </p:custDataLst>
          </p:nvPr>
        </p:nvSpPr>
        <p:spPr>
          <a:xfrm>
            <a:off x="9083054" y="2925866"/>
            <a:ext cx="2147853" cy="2565101"/>
          </a:xfrm>
          <a:prstGeom prst="rect">
            <a:avLst/>
          </a:prstGeom>
          <a:noFill/>
        </p:spPr>
        <p:txBody>
          <a:bodyPr wrap="square" lIns="90000" tIns="46800" rIns="90000" bIns="4680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spcAft>
                <a:spcPts val="1000"/>
              </a:spcAft>
            </a:pPr>
            <a:r>
              <a:rPr lang="zh-CN" altLang="en-US" sz="1600" spc="150">
                <a:solidFill>
                  <a:schemeClr val="tx1">
                    <a:lumMod val="65000"/>
                    <a:lumOff val="35000"/>
                  </a:schemeClr>
                </a:solidFill>
                <a:latin typeface="+mn-ea"/>
              </a:rPr>
              <a:t>开放经济的优势：开放经济可以促进资源的优化配置和经济的快速发展，提高国家的经济实力和国际竞争力。同时，开放经济还可以促进国际贸易的发展，推动全球经济的繁荣和发展。</a:t>
            </a:r>
            <a:endParaRPr lang="zh-CN" altLang="en-US" sz="1600" spc="150">
              <a:solidFill>
                <a:schemeClr val="tx1">
                  <a:lumMod val="65000"/>
                  <a:lumOff val="35000"/>
                </a:schemeClr>
              </a:solidFill>
              <a:latin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00" name="标题"/>
          <p:cNvSpPr>
            <a:spLocks noGrp="1"/>
          </p:cNvSpPr>
          <p:nvPr>
            <p:ph type="title"/>
            <p:custDataLst>
              <p:tags r:id="rId2"/>
            </p:custDataLst>
          </p:nvPr>
        </p:nvSpPr>
        <p:spPr>
          <a:xfrm>
            <a:off x="1526400" y="3137808"/>
            <a:ext cx="9144000" cy="2006395"/>
          </a:xfrm>
        </p:spPr>
        <p:txBody>
          <a:bodyPr/>
          <a:lstStyle/>
          <a:p>
            <a:r>
              <a:rPr lang="zh-CN" altLang="en-US"/>
              <a:t>开放经济中的汇率制度</a:t>
            </a:r>
            <a:endParaRPr lang="zh-CN" altLang="en-US"/>
          </a:p>
        </p:txBody>
      </p:sp>
      <p:sp>
        <p:nvSpPr>
          <p:cNvPr id="1049502"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12" name="标题 1"/>
          <p:cNvSpPr>
            <a:spLocks noGrp="1"/>
          </p:cNvSpPr>
          <p:nvPr>
            <p:ph type="title"/>
          </p:nvPr>
        </p:nvSpPr>
        <p:spPr/>
        <p:txBody>
          <a:bodyPr/>
          <a:lstStyle/>
          <a:p>
            <a:r>
              <a:rPr lang="zh-CN" altLang="en-US"/>
              <a:t>汇率制度的定义</a:t>
            </a:r>
            <a:endParaRPr lang="zh-CN" altLang="en-US"/>
          </a:p>
        </p:txBody>
      </p:sp>
      <p:sp>
        <p:nvSpPr>
          <p:cNvPr id="1049614" name="任意多边形 35"/>
          <p:cNvSpPr/>
          <p:nvPr>
            <p:custDataLst>
              <p:tags r:id="rId2"/>
            </p:custDataLst>
          </p:nvPr>
        </p:nvSpPr>
        <p:spPr>
          <a:xfrm>
            <a:off x="838200" y="1491037"/>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16" name="任意多边形 39"/>
          <p:cNvSpPr/>
          <p:nvPr>
            <p:custDataLst>
              <p:tags r:id="rId3"/>
            </p:custDataLst>
          </p:nvPr>
        </p:nvSpPr>
        <p:spPr>
          <a:xfrm>
            <a:off x="917974" y="1577510"/>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2169397" y="1791865"/>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18" name="正文"/>
          <p:cNvSpPr txBox="1"/>
          <p:nvPr>
            <p:custDataLst>
              <p:tags r:id="rId5"/>
            </p:custDataLst>
          </p:nvPr>
        </p:nvSpPr>
        <p:spPr>
          <a:xfrm>
            <a:off x="2422117" y="1563503"/>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汇率制度是指一国货币当局对本国汇率变动的基本方式所做的一系列安排或规定，包括汇率水平的确定、汇率变动的形式、管理汇率的方法等。</a:t>
            </a:r>
            <a:endParaRPr lang="zh-CN" altLang="en-US">
              <a:solidFill>
                <a:schemeClr val="tx1">
                  <a:lumMod val="65000"/>
                  <a:lumOff val="35000"/>
                </a:schemeClr>
              </a:solidFill>
              <a:latin typeface="+中文正文" charset="0"/>
            </a:endParaRPr>
          </a:p>
        </p:txBody>
      </p:sp>
      <p:sp>
        <p:nvSpPr>
          <p:cNvPr id="1049620" name="矩形 42"/>
          <p:cNvSpPr>
            <a:spLocks noChangeAspect="1"/>
          </p:cNvSpPr>
          <p:nvPr>
            <p:custDataLst>
              <p:tags r:id="rId6"/>
            </p:custDataLst>
          </p:nvPr>
        </p:nvSpPr>
        <p:spPr>
          <a:xfrm flipH="1">
            <a:off x="1137811" y="1559850"/>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22" name="任意多边形 45"/>
          <p:cNvSpPr/>
          <p:nvPr>
            <p:custDataLst>
              <p:tags r:id="rId7"/>
            </p:custDataLst>
          </p:nvPr>
        </p:nvSpPr>
        <p:spPr>
          <a:xfrm>
            <a:off x="838200" y="2677300"/>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24" name="任意多边形 46"/>
          <p:cNvSpPr/>
          <p:nvPr>
            <p:custDataLst>
              <p:tags r:id="rId8"/>
            </p:custDataLst>
          </p:nvPr>
        </p:nvSpPr>
        <p:spPr>
          <a:xfrm>
            <a:off x="917974" y="2763773"/>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2169397" y="2978128"/>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26" name="正文"/>
          <p:cNvSpPr txBox="1"/>
          <p:nvPr>
            <p:custDataLst>
              <p:tags r:id="rId10"/>
            </p:custDataLst>
          </p:nvPr>
        </p:nvSpPr>
        <p:spPr>
          <a:xfrm>
            <a:off x="2422117" y="2749766"/>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汇率制度是一国经济政策的重要组成部分，对于该国的经济发展和国际竞争力有着重要的影响。</a:t>
            </a:r>
            <a:endParaRPr lang="zh-CN" altLang="en-US">
              <a:solidFill>
                <a:schemeClr val="tx1">
                  <a:lumMod val="65000"/>
                  <a:lumOff val="35000"/>
                </a:schemeClr>
              </a:solidFill>
              <a:latin typeface="+中文正文" charset="0"/>
            </a:endParaRPr>
          </a:p>
        </p:txBody>
      </p:sp>
      <p:sp>
        <p:nvSpPr>
          <p:cNvPr id="1049628" name="矩形 49"/>
          <p:cNvSpPr>
            <a:spLocks noChangeAspect="1"/>
          </p:cNvSpPr>
          <p:nvPr>
            <p:custDataLst>
              <p:tags r:id="rId11"/>
            </p:custDataLst>
          </p:nvPr>
        </p:nvSpPr>
        <p:spPr>
          <a:xfrm flipH="1">
            <a:off x="1137811" y="2746113"/>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30" name="任意多边形 51"/>
          <p:cNvSpPr/>
          <p:nvPr>
            <p:custDataLst>
              <p:tags r:id="rId12"/>
            </p:custDataLst>
          </p:nvPr>
        </p:nvSpPr>
        <p:spPr>
          <a:xfrm>
            <a:off x="838200" y="3863563"/>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32" name="任意多边形 52"/>
          <p:cNvSpPr/>
          <p:nvPr>
            <p:custDataLst>
              <p:tags r:id="rId13"/>
            </p:custDataLst>
          </p:nvPr>
        </p:nvSpPr>
        <p:spPr>
          <a:xfrm>
            <a:off x="917974" y="3950036"/>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2169397" y="4164391"/>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34" name="正文"/>
          <p:cNvSpPr txBox="1"/>
          <p:nvPr>
            <p:custDataLst>
              <p:tags r:id="rId15"/>
            </p:custDataLst>
          </p:nvPr>
        </p:nvSpPr>
        <p:spPr>
          <a:xfrm>
            <a:off x="2422117" y="3936029"/>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汇率制度的选择需要考虑多种因素，包括该国的经济规模、贸易结构、国际收支状况等。</a:t>
            </a:r>
            <a:endParaRPr lang="zh-CN" altLang="en-US">
              <a:solidFill>
                <a:schemeClr val="tx1">
                  <a:lumMod val="65000"/>
                  <a:lumOff val="35000"/>
                </a:schemeClr>
              </a:solidFill>
              <a:latin typeface="+中文正文" charset="0"/>
            </a:endParaRPr>
          </a:p>
        </p:txBody>
      </p:sp>
      <p:sp>
        <p:nvSpPr>
          <p:cNvPr id="1049636" name="矩形 55"/>
          <p:cNvSpPr>
            <a:spLocks noChangeAspect="1"/>
          </p:cNvSpPr>
          <p:nvPr>
            <p:custDataLst>
              <p:tags r:id="rId16"/>
            </p:custDataLst>
          </p:nvPr>
        </p:nvSpPr>
        <p:spPr>
          <a:xfrm flipH="1">
            <a:off x="1137811" y="3932376"/>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38" name="任意多边形 57"/>
          <p:cNvSpPr/>
          <p:nvPr>
            <p:custDataLst>
              <p:tags r:id="rId17"/>
            </p:custDataLst>
          </p:nvPr>
        </p:nvSpPr>
        <p:spPr>
          <a:xfrm>
            <a:off x="838200" y="5049826"/>
            <a:ext cx="10516209" cy="1001138"/>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40" name="任意多边形 58"/>
          <p:cNvSpPr/>
          <p:nvPr>
            <p:custDataLst>
              <p:tags r:id="rId18"/>
            </p:custDataLst>
          </p:nvPr>
        </p:nvSpPr>
        <p:spPr>
          <a:xfrm>
            <a:off x="917974" y="5136298"/>
            <a:ext cx="10357269" cy="828801"/>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x"/>
              </a:cxn>
              <a:cxn ang="cd4">
                <a:pos x="hc" y="b"/>
              </a:cxn>
              <a:cxn ang="cd4">
                <a:pos x="wd2" y="idx"/>
              </a:cxn>
              <a:cxn ang="0">
                <a:pos x="r" y="vc"/>
              </a:cxn>
              <a:cxn ang="3">
                <a:pos x="wd2"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2169397" y="5350654"/>
            <a:ext cx="0" cy="414096"/>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42" name="正文"/>
          <p:cNvSpPr txBox="1"/>
          <p:nvPr>
            <p:custDataLst>
              <p:tags r:id="rId20"/>
            </p:custDataLst>
          </p:nvPr>
        </p:nvSpPr>
        <p:spPr>
          <a:xfrm>
            <a:off x="2422117" y="5122292"/>
            <a:ext cx="8637553" cy="842807"/>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不同的汇率制度有不同的优缺点，需要根据该国的实际情况进行选择和调整。</a:t>
            </a:r>
            <a:endParaRPr lang="zh-CN" altLang="en-US">
              <a:solidFill>
                <a:schemeClr val="tx1">
                  <a:lumMod val="65000"/>
                  <a:lumOff val="35000"/>
                </a:schemeClr>
              </a:solidFill>
              <a:latin typeface="+中文正文" charset="0"/>
            </a:endParaRPr>
          </a:p>
        </p:txBody>
      </p:sp>
      <p:sp>
        <p:nvSpPr>
          <p:cNvPr id="1049644" name="矩形 61"/>
          <p:cNvSpPr>
            <a:spLocks noChangeAspect="1"/>
          </p:cNvSpPr>
          <p:nvPr>
            <p:custDataLst>
              <p:tags r:id="rId21"/>
            </p:custDataLst>
          </p:nvPr>
        </p:nvSpPr>
        <p:spPr>
          <a:xfrm flipH="1">
            <a:off x="1137811" y="5118639"/>
            <a:ext cx="862903" cy="863512"/>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78" name="标题 1"/>
          <p:cNvSpPr>
            <a:spLocks noGrp="1"/>
          </p:cNvSpPr>
          <p:nvPr>
            <p:ph type="title"/>
          </p:nvPr>
        </p:nvSpPr>
        <p:spPr/>
        <p:txBody>
          <a:bodyPr/>
          <a:lstStyle/>
          <a:p>
            <a:r>
              <a:rPr lang="zh-CN" altLang="en-US"/>
              <a:t>汇率制度的类型</a:t>
            </a:r>
            <a:endParaRPr lang="zh-CN" altLang="en-US"/>
          </a:p>
        </p:txBody>
      </p:sp>
      <p:sp>
        <p:nvSpPr>
          <p:cNvPr id="104968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固定汇率制度</a:t>
            </a:r>
            <a:endParaRPr lang="zh-CN" altLang="en-US" sz="1200" spc="150">
              <a:solidFill>
                <a:schemeClr val="tx1">
                  <a:lumMod val="65000"/>
                  <a:lumOff val="35000"/>
                </a:schemeClr>
              </a:solidFill>
              <a:latin typeface="+mn-ea"/>
              <a:sym typeface="+mn-ea"/>
            </a:endParaRPr>
          </a:p>
        </p:txBody>
      </p:sp>
      <p:sp>
        <p:nvSpPr>
          <p:cNvPr id="104968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浮动汇率制度</a:t>
            </a:r>
            <a:endParaRPr lang="zh-CN" altLang="en-US" sz="1200" spc="150">
              <a:solidFill>
                <a:schemeClr val="tx1">
                  <a:lumMod val="65000"/>
                  <a:lumOff val="35000"/>
                </a:schemeClr>
              </a:solidFill>
              <a:latin typeface="+mn-ea"/>
              <a:sym typeface="+mn-ea"/>
            </a:endParaRPr>
          </a:p>
        </p:txBody>
      </p:sp>
      <p:sp>
        <p:nvSpPr>
          <p:cNvPr id="104968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爬行钉住汇率制度</a:t>
            </a:r>
            <a:endParaRPr lang="zh-CN" altLang="en-US" sz="1200" spc="150">
              <a:solidFill>
                <a:schemeClr val="tx1">
                  <a:lumMod val="65000"/>
                  <a:lumOff val="35000"/>
                </a:schemeClr>
              </a:solidFill>
              <a:latin typeface="+mn-ea"/>
              <a:sym typeface="+mn-ea"/>
            </a:endParaRPr>
          </a:p>
        </p:txBody>
      </p:sp>
      <p:sp>
        <p:nvSpPr>
          <p:cNvPr id="104968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有管理的浮动汇率制度</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20" name="标题 1"/>
          <p:cNvSpPr>
            <a:spLocks noGrp="1"/>
          </p:cNvSpPr>
          <p:nvPr>
            <p:ph type="title"/>
          </p:nvPr>
        </p:nvSpPr>
        <p:spPr/>
        <p:txBody>
          <a:bodyPr/>
          <a:lstStyle/>
          <a:p>
            <a:r>
              <a:rPr lang="zh-CN" altLang="en-US"/>
              <a:t>汇率制度的选择</a:t>
            </a:r>
            <a:endParaRPr lang="zh-CN" altLang="en-US"/>
          </a:p>
        </p:txBody>
      </p:sp>
      <p:sp>
        <p:nvSpPr>
          <p:cNvPr id="1049722"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24"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26"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28"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73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汇率制度的选择因素</a:t>
            </a:r>
            <a:endParaRPr lang="zh-CN" altLang="en-US" sz="1400" spc="150">
              <a:solidFill>
                <a:schemeClr val="tx1"/>
              </a:solidFill>
              <a:effectLst/>
              <a:latin typeface="+mn-ea"/>
              <a:sym typeface="+mn-ea"/>
            </a:endParaRPr>
          </a:p>
        </p:txBody>
      </p:sp>
      <p:sp>
        <p:nvSpPr>
          <p:cNvPr id="104973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汇率制度的定义和类型</a:t>
            </a:r>
            <a:endParaRPr lang="zh-CN" altLang="en-US" sz="1400" spc="150">
              <a:solidFill>
                <a:schemeClr val="tx1"/>
              </a:solidFill>
              <a:effectLst/>
              <a:latin typeface="+mn-ea"/>
              <a:sym typeface="+mn-ea"/>
            </a:endParaRPr>
          </a:p>
        </p:txBody>
      </p:sp>
      <p:sp>
        <p:nvSpPr>
          <p:cNvPr id="104973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汇率制度对经济的影响</a:t>
            </a:r>
            <a:endParaRPr lang="zh-CN" altLang="en-US" sz="1400" spc="150">
              <a:solidFill>
                <a:schemeClr val="tx1"/>
              </a:solidFill>
              <a:effectLst/>
              <a:latin typeface="+mn-ea"/>
              <a:sym typeface="+mn-ea"/>
            </a:endParaRPr>
          </a:p>
        </p:txBody>
      </p:sp>
      <p:sp>
        <p:nvSpPr>
          <p:cNvPr id="104973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不同汇率制度下的政策效果</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770" name="标题"/>
          <p:cNvSpPr>
            <a:spLocks noGrp="1"/>
          </p:cNvSpPr>
          <p:nvPr>
            <p:ph type="title"/>
            <p:custDataLst>
              <p:tags r:id="rId2"/>
            </p:custDataLst>
          </p:nvPr>
        </p:nvSpPr>
        <p:spPr>
          <a:xfrm>
            <a:off x="1526400" y="3137808"/>
            <a:ext cx="9144000" cy="2006395"/>
          </a:xfrm>
        </p:spPr>
        <p:txBody>
          <a:bodyPr/>
          <a:lstStyle/>
          <a:p>
            <a:r>
              <a:rPr lang="zh-CN" altLang="en-US"/>
              <a:t>开放经济中的国际收支平衡</a:t>
            </a:r>
            <a:endParaRPr lang="zh-CN" altLang="en-US"/>
          </a:p>
        </p:txBody>
      </p:sp>
      <p:sp>
        <p:nvSpPr>
          <p:cNvPr id="1049772" name="节编号"/>
          <p:cNvSpPr>
            <a:spLocks noGrp="1"/>
          </p:cNvSpPr>
          <p:nvPr>
            <p:ph type="body" sz="quarter" idx="13"/>
            <p:custDataLst>
              <p:tags r:id="rId3"/>
            </p:custDataLst>
          </p:nvPr>
        </p:nvSpPr>
        <p:spPr>
          <a:xfrm>
            <a:off x="1524000" y="728330"/>
            <a:ext cx="9144000" cy="2203901"/>
          </a:xfrm>
        </p:spPr>
        <p:txBody>
          <a:bodyPr/>
          <a:lstStyle/>
          <a:p>
            <a:r>
              <a:rPr lang="en-US" altLang="zh-CN"/>
              <a:t>PART FOUR</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p:cNvGrpSpPr/>
        <p:nvPr/>
      </p:nvGrpSpPr>
      <p:grpSpPr>
        <a:xfrm>
          <a:off x="0" y="0"/>
          <a:ext cx="0" cy="0"/>
        </a:xfrm>
      </p:grpSpPr>
      <p:sp>
        <p:nvSpPr>
          <p:cNvPr id="1049882" name="标题 1"/>
          <p:cNvSpPr>
            <a:spLocks noGrp="1"/>
          </p:cNvSpPr>
          <p:nvPr>
            <p:ph type="title"/>
          </p:nvPr>
        </p:nvSpPr>
        <p:spPr/>
        <p:txBody>
          <a:bodyPr/>
          <a:lstStyle/>
          <a:p>
            <a:r>
              <a:rPr lang="zh-CN" altLang="en-US"/>
              <a:t>国际收支平衡的定义</a:t>
            </a:r>
            <a:endParaRPr lang="zh-CN" altLang="en-US"/>
          </a:p>
        </p:txBody>
      </p:sp>
      <p:sp>
        <p:nvSpPr>
          <p:cNvPr id="104988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8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8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9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反映一国与其他国家之间经济往来的整体情况</a:t>
            </a:r>
            <a:endParaRPr lang="en-US" altLang="zh-CN">
              <a:solidFill>
                <a:schemeClr val="dk1">
                  <a:lumMod val="80000"/>
                  <a:lumOff val="20000"/>
                </a:schemeClr>
              </a:solidFill>
              <a:latin typeface="+mn-ea"/>
              <a:sym typeface="+mn-ea"/>
            </a:endParaRPr>
          </a:p>
        </p:txBody>
      </p:sp>
      <p:sp>
        <p:nvSpPr>
          <p:cNvPr id="104989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9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9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89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国际收支平衡是指一个国家与其他国家之间经济交易的净结果为零</a:t>
            </a:r>
            <a:endParaRPr lang="zh-CN" altLang="en-US">
              <a:solidFill>
                <a:schemeClr val="dk1">
                  <a:lumMod val="80000"/>
                  <a:lumOff val="20000"/>
                </a:schemeClr>
              </a:solidFill>
              <a:latin typeface="+mn-ea"/>
              <a:sym typeface="+mn-ea"/>
            </a:endParaRPr>
          </a:p>
        </p:txBody>
      </p:sp>
      <p:sp>
        <p:nvSpPr>
          <p:cNvPr id="104990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包括经常账户和资本账户的收支平衡</a:t>
            </a:r>
            <a:endParaRPr lang="zh-CN" altLang="en-US">
              <a:solidFill>
                <a:schemeClr val="dk1">
                  <a:lumMod val="80000"/>
                  <a:lumOff val="20000"/>
                </a:schemeClr>
              </a:solidFill>
              <a:latin typeface="+mn-ea"/>
              <a:sym typeface="+mn-ea"/>
            </a:endParaRPr>
          </a:p>
        </p:txBody>
      </p:sp>
      <p:sp>
        <p:nvSpPr>
          <p:cNvPr id="104990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对一国经济和金融稳定具有重要意义</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p:cNvGrpSpPr/>
        <p:nvPr/>
      </p:nvGrpSpPr>
      <p:grpSpPr>
        <a:xfrm>
          <a:off x="0" y="0"/>
          <a:ext cx="0" cy="0"/>
        </a:xfrm>
      </p:grpSpPr>
      <p:sp>
        <p:nvSpPr>
          <p:cNvPr id="1049948" name="标题 1"/>
          <p:cNvSpPr>
            <a:spLocks noGrp="1"/>
          </p:cNvSpPr>
          <p:nvPr>
            <p:ph type="title"/>
          </p:nvPr>
        </p:nvSpPr>
        <p:spPr/>
        <p:txBody>
          <a:bodyPr/>
          <a:lstStyle/>
          <a:p>
            <a:r>
              <a:rPr lang="zh-CN" altLang="en-US"/>
              <a:t>国际收支平衡的衡量指标</a:t>
            </a:r>
            <a:endParaRPr lang="zh-CN" altLang="en-US"/>
          </a:p>
        </p:txBody>
      </p:sp>
      <p:sp>
        <p:nvSpPr>
          <p:cNvPr id="1049950" name="图形"/>
          <p:cNvSpPr/>
          <p:nvPr>
            <p:custDataLst>
              <p:tags r:id="rId2"/>
            </p:custDataLst>
          </p:nvPr>
        </p:nvSpPr>
        <p:spPr>
          <a:xfrm>
            <a:off x="838200" y="1449825"/>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52" name="任意多边形 18"/>
          <p:cNvSpPr/>
          <p:nvPr>
            <p:custDataLst>
              <p:tags r:id="rId3"/>
            </p:custDataLst>
          </p:nvPr>
        </p:nvSpPr>
        <p:spPr>
          <a:xfrm>
            <a:off x="10716436" y="1449825"/>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54" name="标题"/>
          <p:cNvSpPr txBox="1"/>
          <p:nvPr>
            <p:custDataLst>
              <p:tags r:id="rId4"/>
            </p:custDataLst>
          </p:nvPr>
        </p:nvSpPr>
        <p:spPr>
          <a:xfrm>
            <a:off x="858289" y="1497916"/>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56" name="正文"/>
          <p:cNvSpPr txBox="1"/>
          <p:nvPr>
            <p:custDataLst>
              <p:tags r:id="rId5"/>
            </p:custDataLst>
          </p:nvPr>
        </p:nvSpPr>
        <p:spPr>
          <a:xfrm>
            <a:off x="1773245" y="1497916"/>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贸易收支：指一国在一定时期内出口商品和进口商品的价值总和，反映该国的贸易水平。</a:t>
            </a:r>
            <a:endParaRPr lang="zh-CN" altLang="en-US" sz="1600">
              <a:solidFill>
                <a:schemeClr val="tx1">
                  <a:lumMod val="65000"/>
                  <a:lumOff val="35000"/>
                </a:schemeClr>
              </a:solidFill>
              <a:latin typeface="+中文正文" charset="0"/>
            </a:endParaRPr>
          </a:p>
        </p:txBody>
      </p:sp>
      <p:sp>
        <p:nvSpPr>
          <p:cNvPr id="1049958" name="图形"/>
          <p:cNvSpPr/>
          <p:nvPr>
            <p:custDataLst>
              <p:tags r:id="rId6"/>
            </p:custDataLst>
          </p:nvPr>
        </p:nvSpPr>
        <p:spPr>
          <a:xfrm>
            <a:off x="838200" y="2241204"/>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60" name="任意多边形 22"/>
          <p:cNvSpPr/>
          <p:nvPr>
            <p:custDataLst>
              <p:tags r:id="rId7"/>
            </p:custDataLst>
          </p:nvPr>
        </p:nvSpPr>
        <p:spPr>
          <a:xfrm>
            <a:off x="10716436" y="2241204"/>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62" name="标题"/>
          <p:cNvSpPr txBox="1"/>
          <p:nvPr>
            <p:custDataLst>
              <p:tags r:id="rId8"/>
            </p:custDataLst>
          </p:nvPr>
        </p:nvSpPr>
        <p:spPr>
          <a:xfrm>
            <a:off x="858289" y="2288686"/>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64" name="正文"/>
          <p:cNvSpPr txBox="1"/>
          <p:nvPr>
            <p:custDataLst>
              <p:tags r:id="rId9"/>
            </p:custDataLst>
          </p:nvPr>
        </p:nvSpPr>
        <p:spPr>
          <a:xfrm>
            <a:off x="1773245" y="2288686"/>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经常项目收支：指一国在一定时期内出口和进口商品、劳务、投资及无偿转移等经常项目的交易活动的差额，反映该国的经济实力及支付能力。</a:t>
            </a:r>
            <a:endParaRPr lang="zh-CN" altLang="en-US" sz="1600">
              <a:solidFill>
                <a:schemeClr val="tx1">
                  <a:lumMod val="65000"/>
                  <a:lumOff val="35000"/>
                </a:schemeClr>
              </a:solidFill>
              <a:latin typeface="+中文正文" charset="0"/>
            </a:endParaRPr>
          </a:p>
        </p:txBody>
      </p:sp>
      <p:sp>
        <p:nvSpPr>
          <p:cNvPr id="1049966" name="图形"/>
          <p:cNvSpPr/>
          <p:nvPr>
            <p:custDataLst>
              <p:tags r:id="rId10"/>
            </p:custDataLst>
          </p:nvPr>
        </p:nvSpPr>
        <p:spPr>
          <a:xfrm>
            <a:off x="838200" y="3031974"/>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68" name="任意多边形 30"/>
          <p:cNvSpPr/>
          <p:nvPr>
            <p:custDataLst>
              <p:tags r:id="rId11"/>
            </p:custDataLst>
          </p:nvPr>
        </p:nvSpPr>
        <p:spPr>
          <a:xfrm>
            <a:off x="10716436" y="3031974"/>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70" name="标题"/>
          <p:cNvSpPr txBox="1"/>
          <p:nvPr>
            <p:custDataLst>
              <p:tags r:id="rId12"/>
            </p:custDataLst>
          </p:nvPr>
        </p:nvSpPr>
        <p:spPr>
          <a:xfrm>
            <a:off x="858289" y="3080065"/>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72" name="正文"/>
          <p:cNvSpPr txBox="1"/>
          <p:nvPr>
            <p:custDataLst>
              <p:tags r:id="rId13"/>
            </p:custDataLst>
          </p:nvPr>
        </p:nvSpPr>
        <p:spPr>
          <a:xfrm>
            <a:off x="1773245" y="3080065"/>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资本项目收支：指一国在一定时期内资本输入和输出的差额，反映该国的投资状况及金融市场的开放程度。</a:t>
            </a:r>
            <a:endParaRPr lang="zh-CN" altLang="en-US" sz="1600">
              <a:solidFill>
                <a:schemeClr val="tx1">
                  <a:lumMod val="65000"/>
                  <a:lumOff val="35000"/>
                </a:schemeClr>
              </a:solidFill>
              <a:latin typeface="+中文正文" charset="0"/>
            </a:endParaRPr>
          </a:p>
        </p:txBody>
      </p:sp>
      <p:sp>
        <p:nvSpPr>
          <p:cNvPr id="1049974" name="图形"/>
          <p:cNvSpPr/>
          <p:nvPr>
            <p:custDataLst>
              <p:tags r:id="rId14"/>
            </p:custDataLst>
          </p:nvPr>
        </p:nvSpPr>
        <p:spPr>
          <a:xfrm>
            <a:off x="838200" y="3823353"/>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76" name="任意多边形 36"/>
          <p:cNvSpPr/>
          <p:nvPr>
            <p:custDataLst>
              <p:tags r:id="rId15"/>
            </p:custDataLst>
          </p:nvPr>
        </p:nvSpPr>
        <p:spPr>
          <a:xfrm>
            <a:off x="10716436" y="3823353"/>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78" name="标题"/>
          <p:cNvSpPr txBox="1"/>
          <p:nvPr>
            <p:custDataLst>
              <p:tags r:id="rId16"/>
            </p:custDataLst>
          </p:nvPr>
        </p:nvSpPr>
        <p:spPr>
          <a:xfrm>
            <a:off x="858289" y="3871444"/>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80" name="正文"/>
          <p:cNvSpPr txBox="1"/>
          <p:nvPr>
            <p:custDataLst>
              <p:tags r:id="rId17"/>
            </p:custDataLst>
          </p:nvPr>
        </p:nvSpPr>
        <p:spPr>
          <a:xfrm>
            <a:off x="1773245" y="3871444"/>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储备资产变动：指一国在一定时期内为支付逆差而买卖黄金、外汇或与黄金、外汇有关的特别提款权等所形成的差额，反映该国的支付能力和经济实力。</a:t>
            </a:r>
            <a:endParaRPr lang="zh-CN" altLang="en-US" sz="1600">
              <a:solidFill>
                <a:schemeClr val="tx1">
                  <a:lumMod val="65000"/>
                  <a:lumOff val="35000"/>
                </a:schemeClr>
              </a:solidFill>
              <a:latin typeface="+中文正文" charset="0"/>
            </a:endParaRPr>
          </a:p>
        </p:txBody>
      </p:sp>
      <p:sp>
        <p:nvSpPr>
          <p:cNvPr id="1049982" name="图形"/>
          <p:cNvSpPr/>
          <p:nvPr>
            <p:custDataLst>
              <p:tags r:id="rId18"/>
            </p:custDataLst>
          </p:nvPr>
        </p:nvSpPr>
        <p:spPr>
          <a:xfrm>
            <a:off x="838200" y="4614732"/>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84" name="任意多边形 42"/>
          <p:cNvSpPr/>
          <p:nvPr>
            <p:custDataLst>
              <p:tags r:id="rId19"/>
            </p:custDataLst>
          </p:nvPr>
        </p:nvSpPr>
        <p:spPr>
          <a:xfrm>
            <a:off x="10716436" y="4614732"/>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86" name="标题"/>
          <p:cNvSpPr txBox="1"/>
          <p:nvPr>
            <p:custDataLst>
              <p:tags r:id="rId20"/>
            </p:custDataLst>
          </p:nvPr>
        </p:nvSpPr>
        <p:spPr>
          <a:xfrm>
            <a:off x="858289" y="4662823"/>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88" name="正文"/>
          <p:cNvSpPr txBox="1"/>
          <p:nvPr>
            <p:custDataLst>
              <p:tags r:id="rId21"/>
            </p:custDataLst>
          </p:nvPr>
        </p:nvSpPr>
        <p:spPr>
          <a:xfrm>
            <a:off x="1773245" y="4662823"/>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官方储备：指一国政府持有的黄金、外汇、特别提款权等储备资产的总和，反映该国的经济实力及支付能力。</a:t>
            </a:r>
            <a:endParaRPr lang="zh-CN" altLang="en-US" sz="1600">
              <a:solidFill>
                <a:schemeClr val="tx1">
                  <a:lumMod val="65000"/>
                  <a:lumOff val="35000"/>
                </a:schemeClr>
              </a:solidFill>
              <a:latin typeface="+中文正文" charset="0"/>
            </a:endParaRPr>
          </a:p>
        </p:txBody>
      </p:sp>
      <p:sp>
        <p:nvSpPr>
          <p:cNvPr id="1049990" name="图形"/>
          <p:cNvSpPr/>
          <p:nvPr>
            <p:custDataLst>
              <p:tags r:id="rId22"/>
            </p:custDataLst>
          </p:nvPr>
        </p:nvSpPr>
        <p:spPr>
          <a:xfrm>
            <a:off x="838200" y="5405502"/>
            <a:ext cx="10515801" cy="687258"/>
          </a:xfrm>
          <a:prstGeom prst="roundRect">
            <a:avLst>
              <a:gd name="adj" fmla="val 11457"/>
            </a:avLst>
          </a:prstGeom>
          <a:solidFill>
            <a:schemeClr val="bg1"/>
          </a:solidFill>
          <a:ln>
            <a:gradFill>
              <a:gsLst>
                <a:gs pos="0">
                  <a:schemeClr val="accent1">
                    <a:lumMod val="20000"/>
                    <a:lumOff val="80000"/>
                    <a:alpha val="50000"/>
                  </a:schemeClr>
                </a:gs>
                <a:gs pos="100000">
                  <a:schemeClr val="accent1">
                    <a:lumMod val="60000"/>
                    <a:lumOff val="40000"/>
                  </a:schemeClr>
                </a:gs>
              </a:gsLst>
              <a:lin ang="10800000" scaled="0"/>
            </a:gradFill>
          </a:ln>
          <a:effectLst>
            <a:outerShdw blurRad="63500" dist="63500" dir="2700000" algn="tl" rotWithShape="0">
              <a:schemeClr val="accent1">
                <a:alpha val="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b="1">
              <a:latin typeface="+mj-ea"/>
              <a:ea typeface="+mj-ea"/>
              <a:sym typeface="+mn-lt"/>
            </a:endParaRPr>
          </a:p>
        </p:txBody>
      </p:sp>
      <p:sp>
        <p:nvSpPr>
          <p:cNvPr id="1049992" name="任意多边形 42"/>
          <p:cNvSpPr/>
          <p:nvPr>
            <p:custDataLst>
              <p:tags r:id="rId23"/>
            </p:custDataLst>
          </p:nvPr>
        </p:nvSpPr>
        <p:spPr>
          <a:xfrm>
            <a:off x="10716436" y="5405502"/>
            <a:ext cx="637267" cy="665039"/>
          </a:xfrm>
          <a:custGeom>
            <a:gdLst>
              <a:gd name="adj" fmla="val 25000"/>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hd2"/>
              </a:cxn>
              <a:cxn ang="cd4">
                <a:pos x="hc" y="b"/>
              </a:cxn>
              <a:cxn ang="cd4">
                <a:pos x="iwd2" y="ihd2"/>
              </a:cxn>
              <a:cxn ang="0">
                <a:pos x="r" y="vc"/>
              </a:cxn>
              <a:cxn ang="3">
                <a:pos x="iwd2" y="hd2"/>
              </a:cxn>
            </a:cxnLst>
            <a:rect l="l" t="t" r="r" b="b"/>
            <a:pathLst>
              <a:path w="1262" h="1317">
                <a:moveTo>
                  <a:pt x="60" y="0"/>
                </a:moveTo>
                <a:lnTo>
                  <a:pt x="626" y="0"/>
                </a:lnTo>
                <a:lnTo>
                  <a:pt x="616" y="11"/>
                </a:lnTo>
                <a:cubicBezTo>
                  <a:pt x="537" y="97"/>
                  <a:pt x="489" y="213"/>
                  <a:pt x="489" y="339"/>
                </a:cubicBezTo>
                <a:cubicBezTo>
                  <a:pt x="489" y="609"/>
                  <a:pt x="708" y="828"/>
                  <a:pt x="978" y="828"/>
                </a:cubicBezTo>
                <a:cubicBezTo>
                  <a:pt x="1079" y="828"/>
                  <a:pt x="1173" y="797"/>
                  <a:pt x="1251" y="744"/>
                </a:cubicBezTo>
                <a:lnTo>
                  <a:pt x="1262" y="736"/>
                </a:lnTo>
                <a:lnTo>
                  <a:pt x="1262" y="1205"/>
                </a:lnTo>
                <a:cubicBezTo>
                  <a:pt x="1262" y="1232"/>
                  <a:pt x="1256" y="1257"/>
                  <a:pt x="1244" y="1279"/>
                </a:cubicBezTo>
                <a:lnTo>
                  <a:pt x="1243" y="1280"/>
                </a:lnTo>
                <a:lnTo>
                  <a:pt x="1222" y="1286"/>
                </a:lnTo>
                <a:cubicBezTo>
                  <a:pt x="1144" y="1306"/>
                  <a:pt x="1062" y="1317"/>
                  <a:pt x="978" y="1317"/>
                </a:cubicBezTo>
                <a:cubicBezTo>
                  <a:pt x="438" y="1317"/>
                  <a:pt x="0" y="879"/>
                  <a:pt x="0" y="339"/>
                </a:cubicBezTo>
                <a:cubicBezTo>
                  <a:pt x="0" y="221"/>
                  <a:pt x="21" y="108"/>
                  <a:pt x="59" y="3"/>
                </a:cubicBezTo>
                <a:lnTo>
                  <a:pt x="60" y="0"/>
                </a:lnTo>
                <a:close/>
              </a:path>
            </a:pathLst>
          </a:custGeom>
          <a:gradFill>
            <a:gsLst>
              <a:gs pos="0">
                <a:schemeClr val="accent1">
                  <a:lumMod val="20000"/>
                  <a:lumOff val="80000"/>
                  <a:alpha val="20000"/>
                </a:schemeClr>
              </a:gs>
              <a:gs pos="70000">
                <a:schemeClr val="accent1">
                  <a:lumMod val="20000"/>
                  <a:lumOff val="80000"/>
                  <a:alpha val="40000"/>
                </a:schemeClr>
              </a:gs>
            </a:gsLst>
            <a:lin ang="156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400">
              <a:solidFill>
                <a:schemeClr val="tx1"/>
              </a:solidFill>
            </a:endParaRPr>
          </a:p>
        </p:txBody>
      </p:sp>
      <p:sp>
        <p:nvSpPr>
          <p:cNvPr id="1049994" name="标题"/>
          <p:cNvSpPr txBox="1"/>
          <p:nvPr>
            <p:custDataLst>
              <p:tags r:id="rId24"/>
            </p:custDataLst>
          </p:nvPr>
        </p:nvSpPr>
        <p:spPr>
          <a:xfrm>
            <a:off x="858289" y="5453593"/>
            <a:ext cx="857622" cy="590810"/>
          </a:xfrm>
          <a:prstGeom prst="rect">
            <a:avLst/>
          </a:prstGeom>
          <a:noFill/>
        </p:spPr>
        <p:txBody>
          <a:bodyPr wrap="square" lIns="90000" tIns="46800" rIns="90000" bIns="0" rtlCol="0" anchor="ctr">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996" name="正文"/>
          <p:cNvSpPr txBox="1"/>
          <p:nvPr>
            <p:custDataLst>
              <p:tags r:id="rId25"/>
            </p:custDataLst>
          </p:nvPr>
        </p:nvSpPr>
        <p:spPr>
          <a:xfrm>
            <a:off x="1773245" y="5453593"/>
            <a:ext cx="9566155" cy="591315"/>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Aft>
                <a:spcPts val="1000"/>
              </a:spcAft>
            </a:pPr>
            <a:r>
              <a:rPr lang="zh-CN" altLang="en-US" sz="1600">
                <a:solidFill>
                  <a:schemeClr val="tx1">
                    <a:lumMod val="65000"/>
                    <a:lumOff val="35000"/>
                  </a:schemeClr>
                </a:solidFill>
                <a:latin typeface="+中文正文" charset="0"/>
              </a:rPr>
              <a:t>综合项目差额：指经常项目收支、资本项目收支和储备资产变动的总和，反映该国的国际收支状况。</a:t>
            </a:r>
            <a:endParaRPr lang="zh-CN" altLang="en-US" sz="1600">
              <a:solidFill>
                <a:schemeClr val="tx1">
                  <a:lumMod val="65000"/>
                  <a:lumOff val="35000"/>
                </a:schemeClr>
              </a:solidFill>
              <a:latin typeface="+中文正文" charset="0"/>
            </a:endParaRPr>
          </a:p>
        </p:txBody>
      </p:sp>
      <p:cxnSp>
        <p:nvCxnSpPr>
          <p:cNvPr id="3145737" name="直接连接符 5"/>
          <p:cNvCxnSpPr/>
          <p:nvPr>
            <p:custDataLst>
              <p:tags r:id="rId26"/>
            </p:custDataLst>
          </p:nvPr>
        </p:nvCxnSpPr>
        <p:spPr>
          <a:xfrm flipH="1">
            <a:off x="1712369" y="1563661"/>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27"/>
          <p:cNvCxnSpPr/>
          <p:nvPr>
            <p:custDataLst>
              <p:tags r:id="rId27"/>
            </p:custDataLst>
          </p:nvPr>
        </p:nvCxnSpPr>
        <p:spPr>
          <a:xfrm flipH="1">
            <a:off x="1712369" y="2355040"/>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cxnSp>
        <p:nvCxnSpPr>
          <p:cNvPr id="3145741" name="直接连接符 33"/>
          <p:cNvCxnSpPr/>
          <p:nvPr>
            <p:custDataLst>
              <p:tags r:id="rId28"/>
            </p:custDataLst>
          </p:nvPr>
        </p:nvCxnSpPr>
        <p:spPr>
          <a:xfrm flipH="1">
            <a:off x="1712369" y="3146419"/>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cxnSp>
        <p:nvCxnSpPr>
          <p:cNvPr id="3145743" name="直接连接符 39"/>
          <p:cNvCxnSpPr/>
          <p:nvPr>
            <p:custDataLst>
              <p:tags r:id="rId29"/>
            </p:custDataLst>
          </p:nvPr>
        </p:nvCxnSpPr>
        <p:spPr>
          <a:xfrm flipH="1">
            <a:off x="1712369" y="3937190"/>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45"/>
          <p:cNvCxnSpPr/>
          <p:nvPr>
            <p:custDataLst>
              <p:tags r:id="rId30"/>
            </p:custDataLst>
          </p:nvPr>
        </p:nvCxnSpPr>
        <p:spPr>
          <a:xfrm flipH="1">
            <a:off x="1712369" y="4728568"/>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cxnSp>
        <p:nvCxnSpPr>
          <p:cNvPr id="3145747" name="直接连接符 52"/>
          <p:cNvCxnSpPr/>
          <p:nvPr>
            <p:custDataLst>
              <p:tags r:id="rId31"/>
            </p:custDataLst>
          </p:nvPr>
        </p:nvCxnSpPr>
        <p:spPr>
          <a:xfrm flipH="1">
            <a:off x="1712369" y="5519947"/>
            <a:ext cx="0" cy="458509"/>
          </a:xfrm>
          <a:prstGeom prst="line">
            <a:avLst/>
          </a:prstGeom>
          <a:gradFill>
            <a:gsLst>
              <a:gs pos="0">
                <a:schemeClr val="accent1">
                  <a:alpha val="0"/>
                </a:schemeClr>
              </a:gs>
              <a:gs pos="90000">
                <a:schemeClr val="accent1"/>
              </a:gs>
            </a:gsLst>
            <a:lin ang="13500000" scaled="0"/>
          </a:gradFill>
          <a:ln>
            <a:gradFill flip="none" rotWithShape="1">
              <a:gsLst>
                <a:gs pos="0">
                  <a:schemeClr val="accent1">
                    <a:alpha val="0"/>
                  </a:schemeClr>
                </a:gs>
                <a:gs pos="50000">
                  <a:schemeClr val="accent1"/>
                </a:gs>
                <a:gs pos="100000">
                  <a:schemeClr val="accent1">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9" name=""/>
        <p:cNvGrpSpPr/>
        <p:nvPr/>
      </p:nvGrpSpPr>
      <p:grpSpPr>
        <a:xfrm>
          <a:off x="0" y="0"/>
          <a:ext cx="0" cy="0"/>
        </a:xfrm>
      </p:grpSpPr>
      <p:sp>
        <p:nvSpPr>
          <p:cNvPr id="1050030" name="标题 1"/>
          <p:cNvSpPr>
            <a:spLocks noGrp="1"/>
          </p:cNvSpPr>
          <p:nvPr>
            <p:ph type="title"/>
          </p:nvPr>
        </p:nvSpPr>
        <p:spPr/>
        <p:txBody>
          <a:bodyPr/>
          <a:lstStyle/>
          <a:p>
            <a:r>
              <a:rPr lang="zh-CN" altLang="en-US"/>
              <a:t>国际收支平衡的调节机制</a:t>
            </a:r>
            <a:endParaRPr lang="zh-CN" altLang="en-US"/>
          </a:p>
        </p:txBody>
      </p:sp>
      <p:sp>
        <p:nvSpPr>
          <p:cNvPr id="105003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3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直接管制措施：政府采取一系列措施限制资本流动和外汇交易，以减少国际收支不平衡。</a:t>
            </a:r>
            <a:endParaRPr lang="en-US" altLang="zh-CN">
              <a:solidFill>
                <a:schemeClr val="dk1">
                  <a:lumMod val="80000"/>
                  <a:lumOff val="20000"/>
                </a:schemeClr>
              </a:solidFill>
              <a:latin typeface="+mn-ea"/>
              <a:sym typeface="+mn-ea"/>
            </a:endParaRPr>
          </a:p>
        </p:txBody>
      </p:sp>
      <p:sp>
        <p:nvSpPr>
          <p:cNvPr id="105004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4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4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4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汇率政策：通过调整本国货币与外国货币的比价，影响进出口贸易和资本流动，从而调节国际收支平衡。</a:t>
            </a:r>
            <a:endParaRPr lang="zh-CN" altLang="en-US">
              <a:solidFill>
                <a:schemeClr val="dk1">
                  <a:lumMod val="80000"/>
                  <a:lumOff val="20000"/>
                </a:schemeClr>
              </a:solidFill>
              <a:latin typeface="+mn-ea"/>
              <a:sym typeface="+mn-ea"/>
            </a:endParaRPr>
          </a:p>
        </p:txBody>
      </p:sp>
      <p:sp>
        <p:nvSpPr>
          <p:cNvPr id="105004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5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5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5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财政和货币政策：通过调整国内财政和货币供应，影响国内经济活动和物价水平，从而间接调节国际收支平衡。</a:t>
            </a:r>
            <a:endParaRPr lang="zh-CN" altLang="en-US">
              <a:solidFill>
                <a:schemeClr val="dk1">
                  <a:lumMod val="80000"/>
                  <a:lumOff val="20000"/>
                </a:schemeClr>
              </a:solidFill>
              <a:latin typeface="+mn-ea"/>
              <a:sym typeface="+mn-ea"/>
            </a:endParaRPr>
          </a:p>
        </p:txBody>
      </p:sp>
      <p:sp>
        <p:nvSpPr>
          <p:cNvPr id="105005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5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6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5006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国际经济合作：通过国际货币基金组织、世界银行等国际经济组织，以及区域经济一体化安排，各国共同调节国际收支平衡。</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7" name=""/>
        <p:cNvGrpSpPr/>
        <p:nvPr/>
      </p:nvGrpSpPr>
      <p:grpSpPr>
        <a:xfrm>
          <a:off x="0" y="0"/>
          <a:ext cx="0" cy="0"/>
        </a:xfrm>
      </p:grpSpPr>
      <p:sp>
        <p:nvSpPr>
          <p:cNvPr id="1050096" name="标题"/>
          <p:cNvSpPr>
            <a:spLocks noGrp="1"/>
          </p:cNvSpPr>
          <p:nvPr>
            <p:ph type="title"/>
            <p:custDataLst>
              <p:tags r:id="rId2"/>
            </p:custDataLst>
          </p:nvPr>
        </p:nvSpPr>
        <p:spPr>
          <a:xfrm>
            <a:off x="1526400" y="3137808"/>
            <a:ext cx="9144000" cy="2006395"/>
          </a:xfrm>
        </p:spPr>
        <p:txBody>
          <a:bodyPr/>
          <a:lstStyle/>
          <a:p>
            <a:r>
              <a:rPr lang="zh-CN" altLang="en-US"/>
              <a:t>开放经济中的货币政策与财政政策</a:t>
            </a:r>
            <a:endParaRPr lang="zh-CN" altLang="en-US"/>
          </a:p>
        </p:txBody>
      </p:sp>
      <p:sp>
        <p:nvSpPr>
          <p:cNvPr id="1050098" name="节编号"/>
          <p:cNvSpPr>
            <a:spLocks noGrp="1"/>
          </p:cNvSpPr>
          <p:nvPr>
            <p:ph type="body" sz="quarter" idx="13"/>
            <p:custDataLst>
              <p:tags r:id="rId3"/>
            </p:custDataLst>
          </p:nvPr>
        </p:nvSpPr>
        <p:spPr>
          <a:xfrm>
            <a:off x="1524000" y="728330"/>
            <a:ext cx="9144000" cy="2203901"/>
          </a:xfrm>
        </p:spPr>
        <p:txBody>
          <a:bodyPr/>
          <a:lstStyle/>
          <a:p>
            <a:r>
              <a:rPr lang="en-US" altLang="zh-CN"/>
              <a:t>PART FIVE</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https://d.book118.com/947016153023006025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1_1"/>
  <p:tag name="KSO_WM_UNIT_INDEX" val="1_1_1"/>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2_1"/>
  <p:tag name="KSO_WM_UNIT_INDEX" val="1_2_1"/>
  <p:tag name="KSO_WM_UNIT_LAYERLEVEL" val="1_1_1"/>
  <p:tag name="KSO_WM_UNIT_LINE_FORE_SCHEMECOLOR_INDEX" val="8"/>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5,&quot;transparency&quot;:0},&quot;type&quot;:1},&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3_1"/>
  <p:tag name="KSO_WM_UNIT_INDEX" val="1_3_1"/>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6000000238418579,&quot;colorType&quot;:1,&quot;foreColorIndex&quot;:8,&quot;transparency&quot;:0},&quot;type&quot;:1},&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39_3*l_h_i*1_4_1"/>
  <p:tag name="KSO_WM_UNIT_INDEX" val="1_4_1"/>
  <p:tag name="KSO_WM_UNIT_LAYERLEVEL" val="1_1_1"/>
  <p:tag name="KSO_WM_UNIT_LINE_FORE_SCHEMECOLOR_INDEX" val="8"/>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1,&quot;transparency&quot;:0},{&quot;brightness&quot;:0,&quot;colorType&quot;:1,&quot;foreColorIndex&quot;:8,&quot;pos&quot;:0.5699999928474426,&quot;transparency&quot;:0},{&quot;brightness&quot;:0.4000000059604645,&quot;colorType&quot;:1,&quot;foreColorIndex&quot;:8,&quot;pos&quot;:0,&quot;transparency&quot;:0}],&quot;type&quot;:3},&quot;glow&quot;:{&quot;colorType&quot;:0},&quot;line&quot;:{&quot;type&quot;:0},&quot;shadow&quot;:{&quot;brightness&quot;:0,&quot;colorType&quot;:1,&quot;foreColorIndex&quot;:8,&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quot;colorType&quot;:1,&quot;foreColorIndex&quot;:5,&quot;pos&quot;:0.5699999928474426,&quot;transparency&quot;:0},{&quot;brightness&quot;:0.4000000059604645,&quot;colorType&quot;:1,&quot;foreColorIndex&quot;:5,&quot;pos&quot;:0,&quot;transparency&quot;:0}],&quot;type&quot;:3},&quot;glow&quot;:{&quot;colorType&quot;:0},&quot;line&quot;:{&quot;type&quot;:0},&quot;shadow&quot;:{&quot;brightness&quot;:0,&quot;colorType&quot;:1,&quot;foreColorIndex&quot;:5,&quot;transparency&quot;:0.9200000166893005},&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FILL_TYPE" val="3"/>
  <p:tag name="KSO_WM_UNIT_HIGHLIGHT" val="0"/>
  <p:tag name="KSO_WM_UNIT_ID" val="diagram20231639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1_1"/>
  <p:tag name="KSO_WM_UNIT_INDEX" val="1_1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2_1"/>
  <p:tag name="KSO_WM_UNIT_INDEX" val="1_2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3_1"/>
  <p:tag name="KSO_WM_UNIT_INDEX" val="1_3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f*1_4_1"/>
  <p:tag name="KSO_WM_UNIT_INDEX" val="1_4_1"/>
  <p:tag name="KSO_WM_UNIT_LAYERLEVEL" val="1_1_1"/>
  <p:tag name="KSO_WM_UNIT_NOCLEAR" val="0"/>
  <p:tag name="KSO_WM_UNIT_PRESET_TEXT" val="单击此处输入(你的)智能图形项正文，文字是您思想的提炼，请尽量言简意赅"/>
  <p:tag name="KSO_WM_UNIT_SUBTYPE" val="a"/>
  <p:tag name="KSO_WM_UNIT_TEXT_FILL_FORE_SCHEMECOLOR_INDEX" val="1"/>
  <p:tag name="KSO_WM_UNIT_TEXT_FILL_TYPE" val="1"/>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376.23,&quot;width&quot;:862.7165354330708}"/>
  <p:tag name="KSO_WM_TAG_VERSION" val="3.0"/>
  <p:tag name="KSO_WM_TEMPLATE_CATEGORY" val="diagram"/>
  <p:tag name="KSO_WM_TEMPLATE_INDEX" val="20231639"/>
  <p:tag name="KSO_WM_UNIT_COMPATIBLE" val="0"/>
  <p:tag name="KSO_WM_UNIT_DIAGRAM_ISNUMVISUAL" val="0"/>
  <p:tag name="KSO_WM_UNIT_DIAGRAM_ISREFERUNIT" val="0"/>
  <p:tag name="KSO_WM_UNIT_HIGHLIGHT" val="0"/>
  <p:tag name="KSO_WM_UNIT_ID" val="diagram20231639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7.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83_3*l_h_i*1_4_2"/>
  <p:tag name="KSO_WM_UNIT_INDEX" val="1_4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38999998569488525,&quot;transparency&quot;:0},{&quot;brightness&quot;:0.800000011920929,&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quot;brightness&quot;:0.30000001192092896,&quot;colorType&quot;:1,&quot;foreColorIndex&quot;:5,&quot;pos&quot;:0,&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FILL_TYPE" val="3"/>
  <p:tag name="KSO_WM_UNIT_HIGHLIGHT" val="0"/>
  <p:tag name="KSO_WM_UNIT_ID" val="diagram2023168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72.9152755905512,&quot;width&quot;:862.7618110236219}"/>
  <p:tag name="KSO_WM_TAG_VERSION" val="3.0"/>
  <p:tag name="KSO_WM_TEMPLATE_CATEGORY" val="diagram"/>
  <p:tag name="KSO_WM_TEMPLATE_INDEX" val="20231683"/>
  <p:tag name="KSO_WM_UNIT_COMPATIBLE" val="0"/>
  <p:tag name="KSO_WM_UNIT_DIAGRAM_ISNUMVISUAL" val="0"/>
  <p:tag name="KSO_WM_UNIT_DIAGRAM_ISREFERUNIT" val="0"/>
  <p:tag name="KSO_WM_UNIT_HIGHLIGHT" val="0"/>
  <p:tag name="KSO_WM_UNIT_ID" val="diagram20231683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0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7,&quot;width&quot;:863.4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4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1_2"/>
  <p:tag name="KSO_WM_UNIT_INDEX" val="1_1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1_3"/>
  <p:tag name="KSO_WM_UNIT_INDEX" val="1_1_3"/>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2_2"/>
  <p:tag name="KSO_WM_UNIT_INDEX" val="1_2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2_3"/>
  <p:tag name="KSO_WM_UNIT_INDEX" val="1_2_3"/>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3_2"/>
  <p:tag name="KSO_WM_UNIT_INDEX" val="1_3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3_3"/>
  <p:tag name="KSO_WM_UNIT_INDEX" val="1_3_3"/>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4_2"/>
  <p:tag name="KSO_WM_UNIT_INDEX" val="1_4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4_3"/>
  <p:tag name="KSO_WM_UNIT_INDEX" val="1_4_3"/>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5_2"/>
  <p:tag name="KSO_WM_UNIT_INDEX" val="1_5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5_3"/>
  <p:tag name="KSO_WM_UNIT_INDEX" val="1_5_3"/>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5_1"/>
  <p:tag name="KSO_WM_UNIT_INDEX" val="1_5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4000000059604645,&quot;colorType&quot;:1,&quot;foreColorIndex&quot;:5,&quot;pos&quot;:1,&quot;transparency&quot;:0},{&quot;brightness&quot;:0.800000011920929,&quot;colorType&quot;:1,&quot;foreColorIndex&quot;:5,&quot;pos&quot;:0,&quot;transparency&quot;:0.5}],&quot;type&quot;:2},&quot;shadow&quot;:{&quot;brightness&quot;:0,&quot;colorType&quot;:1,&quot;foreColorIndex&quot;:5,&quot;transparency&quot;:0.94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2_5*l_h_i*1_6_2"/>
  <p:tag name="KSO_WM_UNIT_INDEX" val="1_6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quot;transparency&quot;:0.800000011920929},{&quot;brightness&quot;:0.800000011920929,&quot;colorType&quot;:1,&quot;foreColorIndex&quot;:5,&quot;pos&quot;:0.699999988079071,&quot;transparency&quot;:0.6000000238418579}],&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FILL_TYPE" val="3"/>
  <p:tag name="KSO_WM_UNIT_HIGHLIGHT" val="0"/>
  <p:tag name="KSO_WM_UNIT_ID" val="diagram20231672_5*l_h_i*1_6_3"/>
  <p:tag name="KSO_WM_UNIT_INDEX" val="1_6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f*1_6_1"/>
  <p:tag name="KSO_WM_UNIT_INDEX" val="1_6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1_1"/>
  <p:tag name="KSO_WM_UNIT_INDEX" val="1_1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2_1"/>
  <p:tag name="KSO_WM_UNIT_INDEX" val="1_2_1"/>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3_1"/>
  <p:tag name="KSO_WM_UNIT_INDEX" val="1_3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4_1"/>
  <p:tag name="KSO_WM_UNIT_INDEX" val="1_4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5_1"/>
  <p:tag name="KSO_WM_UNIT_INDEX" val="1_5_1"/>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1},{&quot;brightness&quot;:0,&quot;colorType&quot;:1,&quot;foreColorIndex&quot;:5,&quot;pos&quot;:0.8999999761581421,&quot;transparency&quot;:0}],&quot;type&quot;:3},&quot;glow&quot;:{&quot;colorType&quot;:0},&quot;line&quot;:{&quot;gradient&quot;:[{&quot;brightness&quot;:0,&quot;colorType&quot;:1,&quot;foreColorIndex&quot;:5,&quot;pos&quot;:0.5,&quot;transparency&quot;:0},{&quot;brightness&quot;:0,&quot;colorType&quot;:1,&quot;foreColorIndex&quot;:5,&quot;pos&quot;:0,&quot;transparency&quot;:1},{&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3670078740157,&quot;width&quot;:863.7165354330709}"/>
  <p:tag name="KSO_WM_TAG_VERSION" val="3.0"/>
  <p:tag name="KSO_WM_TEMPLATE_CATEGORY" val="diagram"/>
  <p:tag name="KSO_WM_TEMPLATE_INDEX" val="20231672"/>
  <p:tag name="KSO_WM_UNIT_COMPATIBLE" val="0"/>
  <p:tag name="KSO_WM_UNIT_DIAGRAM_ISNUMVISUAL" val="0"/>
  <p:tag name="KSO_WM_UNIT_DIAGRAM_ISREFERUNIT" val="0"/>
  <p:tag name="KSO_WM_UNIT_HIGHLIGHT" val="0"/>
  <p:tag name="KSO_WM_UNIT_ID" val="diagram20231672_5*l_h_i*1_6_1"/>
  <p:tag name="KSO_WM_UNIT_INDEX" val="1_6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IVE"/>
  <p:tag name="KSO_WM_UNIT_TYPE" val="e"/>
  <p:tag name="KSO_WM_UNIT_VALUE" val="13"/>
</p:tagLst>
</file>

<file path=ppt/tags/tag30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30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微软雅黑</vt:lpstr>
      <vt:lpstr>+中文正文</vt:lpstr>
      <vt:lpstr>Wingdings</vt:lpstr>
      <vt:lpstr>Office Theme</vt:lpstr>
      <vt:lpstr>南开金融学课件ch11开放经济的均衡</vt:lpstr>
      <vt:lpstr>目录</vt:lpstr>
      <vt:lpstr>单击此处添加章节标题</vt:lpstr>
      <vt:lpstr>开放经济的背景和定义</vt:lpstr>
      <vt:lpstr>开放经济的背景</vt:lpstr>
      <vt:lpstr>开放经济的定义</vt:lpstr>
      <vt:lpstr>开放经济与国际贸易</vt:lpstr>
      <vt:lpstr>开放经济中的汇率制度</vt:lpstr>
      <vt:lpstr>汇率制度的定义</vt:lpstr>
      <vt:lpstr>汇率制度的类型</vt:lpstr>
      <vt:lpstr>汇率制度的选择</vt:lpstr>
      <vt:lpstr>开放经济中的国际收支平衡</vt:lpstr>
      <vt:lpstr>国际收支平衡的定义</vt:lpstr>
      <vt:lpstr>国际收支平衡的衡量指标</vt:lpstr>
      <vt:lpstr>国际收支平衡的调节机制</vt:lpstr>
      <vt:lpstr>开放经济中的货币政策与财政政策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2024-08-29T13:27:10.737</cp:lastPrinted>
  <dcterms:created xsi:type="dcterms:W3CDTF">2024-08-29T05:27:10Z</dcterms:created>
  <dcterms:modified xsi:type="dcterms:W3CDTF">2024-08-29T05:27:13Z</dcterms:modified>
</cp:coreProperties>
</file>