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218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C2935-B56B-4968-A9A5-100394739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E6128-C06B-4B6F-ADA6-70B6F70DC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F5B1A-A838-4E45-8090-8A8FA9C06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AFB11-FAE0-4135-9972-89A945900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58205A-7E27-44DF-8647-CA390458F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1DFD8B-85D4-476E-988D-AE021FD26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09B991-45E2-4063-A11C-36B2B2701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6F439-EB38-462E-A8E2-A2E2C6F47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9A1C9-3737-4AD9-81CF-54305A400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D2A70-191A-4B87-B59D-C12E1DAFC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DBF2B-E741-456C-9D0E-5139CAD7A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.png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3.jpeg" /><Relationship Id="rId11" Type="http://schemas.openxmlformats.org/officeDocument/2006/relationships/tags" Target="../tags/tag70.xml" /><Relationship Id="rId2" Type="http://schemas.openxmlformats.org/officeDocument/2006/relationships/image" Target="../media/image2.png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image" Target="../media/image4.jpeg" /><Relationship Id="rId15" Type="http://schemas.openxmlformats.org/officeDocument/2006/relationships/tags" Target="../tags/tag83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image" Target="../media/image5.jpeg" /><Relationship Id="rId8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7.png" /><Relationship Id="rId11" Type="http://schemas.openxmlformats.org/officeDocument/2006/relationships/tags" Target="../tags/tag15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image" Target="../media/image6.png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image" Target="../media/image8.jpeg" /><Relationship Id="rId9" Type="http://schemas.openxmlformats.org/officeDocument/2006/relationships/tags" Target="../tags/tag17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image" Target="../media/image9.jpeg" /><Relationship Id="rId8" Type="http://schemas.openxmlformats.org/officeDocument/2006/relationships/image" Target="../media/image10.jpeg" /><Relationship Id="rId9" Type="http://schemas.openxmlformats.org/officeDocument/2006/relationships/tags" Target="../tags/tag20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image" Target="../media/image11.jpeg" /><Relationship Id="rId8" Type="http://schemas.openxmlformats.org/officeDocument/2006/relationships/tags" Target="../tags/tag20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23042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五边形 2"/>
          <p:cNvSpPr/>
          <p:nvPr/>
        </p:nvSpPr>
        <p:spPr>
          <a:xfrm>
            <a:off x="0" y="132715"/>
            <a:ext cx="4912360" cy="666115"/>
          </a:xfrm>
          <a:prstGeom prst="homePlate">
            <a:avLst>
              <a:gd name="adj" fmla="val 71591"/>
            </a:avLst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75" y="118745"/>
            <a:ext cx="1070610" cy="722630"/>
          </a:xfrm>
          <a:prstGeom prst="ellipse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  <p:sp>
        <p:nvSpPr>
          <p:cNvPr id="11" name="燕尾形 10"/>
          <p:cNvSpPr/>
          <p:nvPr/>
        </p:nvSpPr>
        <p:spPr>
          <a:xfrm>
            <a:off x="9310370" y="655193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燕尾形 11"/>
          <p:cNvSpPr/>
          <p:nvPr/>
        </p:nvSpPr>
        <p:spPr>
          <a:xfrm>
            <a:off x="919480" y="654431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燕尾形 12"/>
          <p:cNvSpPr/>
          <p:nvPr/>
        </p:nvSpPr>
        <p:spPr>
          <a:xfrm>
            <a:off x="1893570" y="655193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燕尾形 14"/>
          <p:cNvSpPr/>
          <p:nvPr/>
        </p:nvSpPr>
        <p:spPr>
          <a:xfrm>
            <a:off x="2910840" y="654431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燕尾形 15"/>
          <p:cNvSpPr/>
          <p:nvPr/>
        </p:nvSpPr>
        <p:spPr>
          <a:xfrm>
            <a:off x="3912870" y="655193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平行四边形 9"/>
          <p:cNvSpPr/>
          <p:nvPr/>
        </p:nvSpPr>
        <p:spPr>
          <a:xfrm>
            <a:off x="3279140" y="132715"/>
            <a:ext cx="2984500" cy="666115"/>
          </a:xfrm>
          <a:prstGeom prst="parallelogram">
            <a:avLst>
              <a:gd name="adj" fmla="val 111344"/>
            </a:avLst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1353185" y="190500"/>
            <a:ext cx="44005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统编版八年级语文下册</a:t>
            </a:r>
          </a:p>
        </p:txBody>
      </p:sp>
      <p:sp>
        <p:nvSpPr>
          <p:cNvPr id="17" name="燕尾形 16"/>
          <p:cNvSpPr/>
          <p:nvPr>
            <p:custDataLst>
              <p:tags r:id="rId3"/>
            </p:custDataLst>
          </p:nvPr>
        </p:nvSpPr>
        <p:spPr>
          <a:xfrm>
            <a:off x="4900930" y="655193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燕尾形 17"/>
          <p:cNvSpPr/>
          <p:nvPr>
            <p:custDataLst>
              <p:tags r:id="rId4"/>
            </p:custDataLst>
          </p:nvPr>
        </p:nvSpPr>
        <p:spPr>
          <a:xfrm>
            <a:off x="8225790" y="655193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燕尾形 18"/>
          <p:cNvSpPr/>
          <p:nvPr>
            <p:custDataLst>
              <p:tags r:id="rId5"/>
            </p:custDataLst>
          </p:nvPr>
        </p:nvSpPr>
        <p:spPr>
          <a:xfrm>
            <a:off x="7127240" y="654431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燕尾形 19"/>
          <p:cNvSpPr/>
          <p:nvPr>
            <p:custDataLst>
              <p:tags r:id="rId6"/>
            </p:custDataLst>
          </p:nvPr>
        </p:nvSpPr>
        <p:spPr>
          <a:xfrm>
            <a:off x="5986780" y="655193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燕尾形 20"/>
          <p:cNvSpPr/>
          <p:nvPr>
            <p:custDataLst>
              <p:tags r:id="rId7"/>
            </p:custDataLst>
          </p:nvPr>
        </p:nvSpPr>
        <p:spPr>
          <a:xfrm>
            <a:off x="10411460" y="654431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273050" y="2245360"/>
            <a:ext cx="6162675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5 </a:t>
            </a:r>
            <a:r>
              <a:rPr lang="zh-CN" altLang="zh-CN" sz="6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大自然的语言</a:t>
            </a:r>
          </a:p>
        </p:txBody>
      </p:sp>
      <p:sp>
        <p:nvSpPr>
          <p:cNvPr id="2" name="文本框 1"/>
          <p:cNvSpPr txBox="1"/>
          <p:nvPr>
            <p:custDataLst>
              <p:tags r:id="rId9"/>
            </p:custDataLst>
          </p:nvPr>
        </p:nvSpPr>
        <p:spPr>
          <a:xfrm>
            <a:off x="2380615" y="4056380"/>
            <a:ext cx="222567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accent2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竺可桢</a:t>
            </a:r>
          </a:p>
        </p:txBody>
      </p:sp>
      <p:pic>
        <p:nvPicPr>
          <p:cNvPr id="100" name="图片 99"/>
          <p:cNvPicPr/>
          <p:nvPr/>
        </p:nvPicPr>
        <p:blipFill>
          <a:blip r:embed="rId10"/>
          <a:stretch>
            <a:fillRect/>
          </a:stretch>
        </p:blipFill>
        <p:spPr>
          <a:xfrm>
            <a:off x="6543040" y="1746885"/>
            <a:ext cx="5139690" cy="3280410"/>
          </a:xfrm>
          <a:prstGeom prst="roundRect">
            <a:avLst/>
          </a:prstGeom>
          <a:noFill/>
          <a:ln w="9525">
            <a:noFill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  <p:custDataLst>
      <p:tags r:id="rId11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/>
        </p:nvSpPr>
        <p:spPr>
          <a:xfrm>
            <a:off x="4778375" y="197485"/>
            <a:ext cx="307848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学习目标</a:t>
            </a:r>
          </a:p>
        </p:txBody>
      </p:sp>
      <p:grpSp>
        <p:nvGrpSpPr>
          <p:cNvPr id="12" name="组合 11"/>
          <p:cNvGrpSpPr/>
          <p:nvPr>
            <p:custDataLst>
              <p:tags r:id="rId6"/>
            </p:custDataLst>
          </p:nvPr>
        </p:nvGrpSpPr>
        <p:grpSpPr>
          <a:xfrm>
            <a:off x="1101090" y="1299845"/>
            <a:ext cx="10302875" cy="2190750"/>
            <a:chOff x="1636" y="2078"/>
            <a:chExt cx="16225" cy="3450"/>
          </a:xfrm>
        </p:grpSpPr>
        <p:sp>
          <p:nvSpPr>
            <p:cNvPr id="15" name="文本框 14"/>
            <p:cNvSpPr txBox="1"/>
            <p:nvPr>
              <p:custDataLst>
                <p:tags r:id="rId7"/>
              </p:custDataLst>
            </p:nvPr>
          </p:nvSpPr>
          <p:spPr>
            <a:xfrm>
              <a:off x="3126" y="2078"/>
              <a:ext cx="14735" cy="822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2800" b="1">
                  <a:solidFill>
                    <a:schemeClr val="tx1"/>
                  </a:solidFill>
                  <a:latin typeface="楷体" panose="02010609060101010101" charset="-122"/>
                  <a:ea typeface="楷体" panose="02010609060101010101" charset="-122"/>
                </a:rPr>
                <a:t>筛选信息，了解物候学的有关知识，理清文章的说明顺序。</a:t>
              </a:r>
            </a:p>
          </p:txBody>
        </p:sp>
        <p:sp>
          <p:nvSpPr>
            <p:cNvPr id="16" name="椭圆 15"/>
            <p:cNvSpPr/>
            <p:nvPr>
              <p:custDataLst>
                <p:tags r:id="rId8"/>
              </p:custDataLst>
            </p:nvPr>
          </p:nvSpPr>
          <p:spPr>
            <a:xfrm>
              <a:off x="1658" y="2078"/>
              <a:ext cx="1003" cy="7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>
                  <a:latin typeface="黑体" panose="02010609060101010101" charset="-122"/>
                  <a:ea typeface="黑体" panose="02010609060101010101" charset="-122"/>
                </a:rPr>
                <a:t>1</a:t>
              </a:r>
            </a:p>
          </p:txBody>
        </p:sp>
        <p:sp>
          <p:nvSpPr>
            <p:cNvPr id="18" name="椭圆 17"/>
            <p:cNvSpPr/>
            <p:nvPr>
              <p:custDataLst>
                <p:tags r:id="rId9"/>
              </p:custDataLst>
            </p:nvPr>
          </p:nvSpPr>
          <p:spPr>
            <a:xfrm>
              <a:off x="1658" y="3392"/>
              <a:ext cx="1003" cy="7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>
                  <a:latin typeface="黑体" panose="02010609060101010101" charset="-122"/>
                  <a:ea typeface="黑体" panose="02010609060101010101" charset="-122"/>
                </a:rPr>
                <a:t>2</a:t>
              </a:r>
            </a:p>
          </p:txBody>
        </p:sp>
        <p:sp>
          <p:nvSpPr>
            <p:cNvPr id="19" name="文本框 18"/>
            <p:cNvSpPr txBox="1"/>
            <p:nvPr>
              <p:custDataLst>
                <p:tags r:id="rId10"/>
              </p:custDataLst>
            </p:nvPr>
          </p:nvSpPr>
          <p:spPr>
            <a:xfrm>
              <a:off x="3126" y="3392"/>
              <a:ext cx="14735" cy="822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28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体会准确严谨、生动形象的语言，分析说明方法及其作用。</a:t>
              </a:r>
            </a:p>
          </p:txBody>
        </p:sp>
        <p:sp>
          <p:nvSpPr>
            <p:cNvPr id="20" name="椭圆 19"/>
            <p:cNvSpPr/>
            <p:nvPr>
              <p:custDataLst>
                <p:tags r:id="rId11"/>
              </p:custDataLst>
            </p:nvPr>
          </p:nvSpPr>
          <p:spPr>
            <a:xfrm>
              <a:off x="1636" y="4706"/>
              <a:ext cx="1003" cy="79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>
                  <a:latin typeface="黑体" panose="02010609060101010101" charset="-122"/>
                  <a:ea typeface="黑体" panose="02010609060101010101" charset="-122"/>
                </a:rPr>
                <a:t>3</a:t>
              </a:r>
            </a:p>
          </p:txBody>
        </p:sp>
        <p:sp>
          <p:nvSpPr>
            <p:cNvPr id="21" name="文本框 20"/>
            <p:cNvSpPr txBox="1"/>
            <p:nvPr>
              <p:custDataLst>
                <p:tags r:id="rId12"/>
              </p:custDataLst>
            </p:nvPr>
          </p:nvSpPr>
          <p:spPr>
            <a:xfrm>
              <a:off x="3104" y="4706"/>
              <a:ext cx="14756" cy="822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sz="28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  <a:sym typeface="+mn-ea"/>
                </a:rPr>
                <a:t>激发爱科学的兴趣，培养注重观察、讲究实证的科学态度。</a:t>
              </a:r>
            </a:p>
          </p:txBody>
        </p:sp>
      </p:grpSp>
      <p:sp>
        <p:nvSpPr>
          <p:cNvPr id="10" name="文本框 9"/>
          <p:cNvSpPr txBox="1"/>
          <p:nvPr>
            <p:custDataLst>
              <p:tags r:id="rId13"/>
            </p:custDataLst>
          </p:nvPr>
        </p:nvSpPr>
        <p:spPr>
          <a:xfrm>
            <a:off x="892810" y="1095375"/>
            <a:ext cx="10656570" cy="2629535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zh-CN" altLang="en-US"/>
          </a:p>
        </p:txBody>
      </p:sp>
      <p:pic>
        <p:nvPicPr>
          <p:cNvPr id="3" name="图片 2"/>
          <p:cNvPicPr/>
          <p:nvPr/>
        </p:nvPicPr>
        <p:blipFill>
          <a:blip r:embed="rId14"/>
          <a:stretch>
            <a:fillRect/>
          </a:stretch>
        </p:blipFill>
        <p:spPr>
          <a:xfrm>
            <a:off x="2797175" y="3932555"/>
            <a:ext cx="6724650" cy="260350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燕尾形 10"/>
          <p:cNvSpPr/>
          <p:nvPr/>
        </p:nvSpPr>
        <p:spPr>
          <a:xfrm>
            <a:off x="9310370" y="655193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燕尾形 11"/>
          <p:cNvSpPr/>
          <p:nvPr/>
        </p:nvSpPr>
        <p:spPr>
          <a:xfrm>
            <a:off x="919480" y="654431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燕尾形 12"/>
          <p:cNvSpPr/>
          <p:nvPr/>
        </p:nvSpPr>
        <p:spPr>
          <a:xfrm>
            <a:off x="1893570" y="655193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燕尾形 14"/>
          <p:cNvSpPr/>
          <p:nvPr/>
        </p:nvSpPr>
        <p:spPr>
          <a:xfrm>
            <a:off x="2910840" y="654431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燕尾形 15"/>
          <p:cNvSpPr/>
          <p:nvPr/>
        </p:nvSpPr>
        <p:spPr>
          <a:xfrm>
            <a:off x="3912870" y="655193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燕尾形 16"/>
          <p:cNvSpPr/>
          <p:nvPr>
            <p:custDataLst>
              <p:tags r:id="rId2"/>
            </p:custDataLst>
          </p:nvPr>
        </p:nvSpPr>
        <p:spPr>
          <a:xfrm>
            <a:off x="4900930" y="655193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燕尾形 17"/>
          <p:cNvSpPr/>
          <p:nvPr>
            <p:custDataLst>
              <p:tags r:id="rId3"/>
            </p:custDataLst>
          </p:nvPr>
        </p:nvSpPr>
        <p:spPr>
          <a:xfrm>
            <a:off x="8225790" y="655193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燕尾形 18"/>
          <p:cNvSpPr/>
          <p:nvPr>
            <p:custDataLst>
              <p:tags r:id="rId4"/>
            </p:custDataLst>
          </p:nvPr>
        </p:nvSpPr>
        <p:spPr>
          <a:xfrm>
            <a:off x="7127240" y="654431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燕尾形 19"/>
          <p:cNvSpPr/>
          <p:nvPr>
            <p:custDataLst>
              <p:tags r:id="rId5"/>
            </p:custDataLst>
          </p:nvPr>
        </p:nvSpPr>
        <p:spPr>
          <a:xfrm>
            <a:off x="5986780" y="655193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燕尾形 20"/>
          <p:cNvSpPr/>
          <p:nvPr>
            <p:custDataLst>
              <p:tags r:id="rId6"/>
            </p:custDataLst>
          </p:nvPr>
        </p:nvSpPr>
        <p:spPr>
          <a:xfrm>
            <a:off x="10411460" y="6544310"/>
            <a:ext cx="894080" cy="313690"/>
          </a:xfrm>
          <a:prstGeom prst="chevron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平行四边形 21"/>
          <p:cNvSpPr/>
          <p:nvPr/>
        </p:nvSpPr>
        <p:spPr>
          <a:xfrm>
            <a:off x="937260" y="1904365"/>
            <a:ext cx="6690995" cy="1384300"/>
          </a:xfrm>
          <a:prstGeom prst="parallelogram">
            <a:avLst>
              <a:gd name="adj" fmla="val 73422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五边形 22"/>
          <p:cNvSpPr/>
          <p:nvPr/>
        </p:nvSpPr>
        <p:spPr>
          <a:xfrm>
            <a:off x="2969260" y="3288665"/>
            <a:ext cx="8335645" cy="146367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7"/>
            </p:custDataLst>
          </p:nvPr>
        </p:nvSpPr>
        <p:spPr>
          <a:xfrm>
            <a:off x="3410585" y="2324735"/>
            <a:ext cx="1958340" cy="17145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11</a:t>
            </a:r>
          </a:p>
        </p:txBody>
      </p:sp>
      <p:sp>
        <p:nvSpPr>
          <p:cNvPr id="25" name="文本框 24"/>
          <p:cNvSpPr txBox="1"/>
          <p:nvPr>
            <p:custDataLst>
              <p:tags r:id="rId8"/>
            </p:custDataLst>
          </p:nvPr>
        </p:nvSpPr>
        <p:spPr>
          <a:xfrm>
            <a:off x="3410585" y="2550160"/>
            <a:ext cx="1868805" cy="126301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8800" b="1">
                <a:solidFill>
                  <a:schemeClr val="accent2">
                    <a:lumMod val="50000"/>
                  </a:schemeClr>
                </a:solidFill>
                <a:latin typeface="Arial" pitchFamily="34" charset="0"/>
                <a:ea typeface="微软雅黑"/>
                <a:sym typeface="Arial" pitchFamily="34" charset="0"/>
              </a:rPr>
              <a:t>01</a:t>
            </a:r>
          </a:p>
        </p:txBody>
      </p:sp>
      <p:sp>
        <p:nvSpPr>
          <p:cNvPr id="26" name="文本框 25"/>
          <p:cNvSpPr txBox="1"/>
          <p:nvPr/>
        </p:nvSpPr>
        <p:spPr>
          <a:xfrm>
            <a:off x="6264275" y="3487420"/>
            <a:ext cx="351599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>
                <a:latin typeface="宋体" panose="02010600030101010101" pitchFamily="2" charset="-122"/>
                <a:ea typeface="宋体" panose="02010600030101010101" pitchFamily="2" charset="-122"/>
              </a:rPr>
              <a:t>第一课时</a:t>
            </a: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/>
        </p:nvSpPr>
        <p:spPr>
          <a:xfrm>
            <a:off x="4778375" y="197485"/>
            <a:ext cx="307848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导入新课</a:t>
            </a:r>
            <a:endParaRPr lang="en-US" altLang="zh-CN" sz="54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865505" y="1367790"/>
            <a:ext cx="10345420" cy="4930775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2800" b="1">
                <a:solidFill>
                  <a:srgbClr val="0070C0"/>
                </a:solidFill>
                <a:ea typeface="楷体" panose="02010609060101010101" charset="-122"/>
              </a:rPr>
              <a:t>       </a:t>
            </a:r>
            <a:r>
              <a:rPr lang="zh-CN" altLang="en-US" sz="2800" b="1">
                <a:solidFill>
                  <a:schemeClr val="accent1">
                    <a:lumMod val="5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语言是人类最重要的交际工具，我们人类用语言来进行交流，来表情达意，五彩缤纷的大自然也有着自己的语言呢！</a:t>
            </a:r>
            <a:endParaRPr lang="zh-CN" altLang="en-US" sz="2800" b="1">
              <a:solidFill>
                <a:schemeClr val="accent1">
                  <a:lumMod val="50000"/>
                </a:schemeClr>
              </a:solidFill>
              <a:ea typeface="楷体" panose="02010609060101010101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800" b="1">
                <a:solidFill>
                  <a:srgbClr val="0070C0"/>
                </a:solidFill>
                <a:ea typeface="楷体" panose="02010609060101010101" charset="-122"/>
              </a:rPr>
              <a:t>       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燕子呢喃，春风拂面，告诉我们春天来了；</a:t>
            </a:r>
          </a:p>
          <a:p>
            <a:pPr>
              <a:lnSpc>
                <a:spcPct val="140000"/>
              </a:lnSpc>
            </a:pPr>
            <a:r>
              <a:rPr lang="en-US" altLang="zh-CN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蝉声聒噪，烈日炎炎，告诉我们夏天来了； </a:t>
            </a:r>
          </a:p>
          <a:p>
            <a:pPr>
              <a:lnSpc>
                <a:spcPct val="140000"/>
              </a:lnSpc>
            </a:pPr>
            <a:r>
              <a:rPr lang="en-US" altLang="zh-CN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田野金黄，北雁南飞，告诉我们秋天来了；</a:t>
            </a:r>
          </a:p>
          <a:p>
            <a:pPr>
              <a:lnSpc>
                <a:spcPct val="140000"/>
              </a:lnSpc>
            </a:pPr>
            <a:r>
              <a:rPr lang="en-US" altLang="zh-CN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白雪皑皑，粉妆玉砌，漫天的雪花告诉我们冬天来了……</a:t>
            </a:r>
            <a:endParaRPr lang="zh-CN" altLang="en-US" sz="28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800" b="1">
                <a:solidFill>
                  <a:srgbClr val="0070C0"/>
                </a:solidFill>
                <a:ea typeface="楷体" panose="02010609060101010101" charset="-122"/>
              </a:rPr>
              <a:t>       </a:t>
            </a:r>
            <a:r>
              <a:rPr lang="zh-CN" altLang="en-US" sz="2800" b="1">
                <a:solidFill>
                  <a:schemeClr val="accent1">
                    <a:lumMod val="5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其实，春夏秋冬、斗转星移、草木荣枯、候鸟来去都是大自然的语言。</a:t>
            </a: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/>
        </p:nvSpPr>
        <p:spPr>
          <a:xfrm>
            <a:off x="4778375" y="197485"/>
            <a:ext cx="307848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作者简介</a:t>
            </a: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3789680" y="1310640"/>
            <a:ext cx="7950835" cy="5130800"/>
          </a:xfrm>
          <a:prstGeom prst="rect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</a:schemeClr>
              </a:gs>
              <a:gs pos="50000">
                <a:schemeClr val="accent2">
                  <a:lumMod val="105000"/>
                  <a:satMod val="103000"/>
                  <a:tint val="73000"/>
                </a:schemeClr>
              </a:gs>
              <a:gs pos="100000">
                <a:schemeClr val="accent2">
                  <a:lumMod val="105000"/>
                  <a:satMod val="109000"/>
                  <a:tint val="81000"/>
                </a:schemeClr>
              </a:gs>
              <a:gs pos="75000">
                <a:srgbClr val="CCE8EA"/>
              </a:gs>
              <a:gs pos="0">
                <a:srgbClr val="DDF0F1"/>
              </a:gs>
              <a:gs pos="100000">
                <a:srgbClr val="BAE0E2"/>
              </a:gs>
            </a:gsLst>
            <a:lin scaled="1"/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</a:pPr>
            <a:r>
              <a:rPr lang="en-US" altLang="zh-CN" sz="250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25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竺可桢</a:t>
            </a:r>
            <a:r>
              <a:rPr lang="zh-CN" sz="25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（1890—1974），字</a:t>
            </a:r>
            <a:r>
              <a:rPr lang="zh-CN" sz="25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藕舫</a:t>
            </a:r>
            <a:r>
              <a:rPr lang="zh-CN" sz="25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，浙江省绍兴人，中央研究院院士、中国科学院院士，中国近代</a:t>
            </a:r>
            <a:r>
              <a:rPr lang="zh-CN" sz="2500" b="1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气象学家、地理学家、教育家</a:t>
            </a:r>
            <a:r>
              <a:rPr lang="zh-CN" sz="25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，中国近代地理学和气象学的</a:t>
            </a:r>
            <a:r>
              <a:rPr lang="zh-CN" sz="25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奠基者</a:t>
            </a:r>
            <a:r>
              <a:rPr lang="zh-CN" sz="25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，浙江大学前校长。</a:t>
            </a:r>
          </a:p>
          <a:p>
            <a:pPr indent="0">
              <a:lnSpc>
                <a:spcPct val="120000"/>
              </a:lnSpc>
            </a:pPr>
            <a:r>
              <a:rPr lang="en-US" altLang="zh-CN" sz="25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25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竺可桢是中国物候学的</a:t>
            </a:r>
            <a:r>
              <a:rPr lang="zh-CN" sz="25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创始人</a:t>
            </a:r>
            <a:r>
              <a:rPr lang="zh-CN" sz="25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，对中国气候的形成、特点、区划及变迁等，对地理学和自然科学史都有深刻的研究。从1936年1月1日直到他逝世的前一天，共计</a:t>
            </a:r>
            <a:r>
              <a:rPr lang="zh-CN" sz="25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38年零37天</a:t>
            </a:r>
            <a:r>
              <a:rPr lang="zh-CN" sz="25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，从未间断，他每天记录天气阴晴、风力级别、气温高低，以及相应的物候现象。他写出了备受人们欢迎的</a:t>
            </a:r>
            <a:r>
              <a:rPr lang="zh-CN" sz="25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《物候学》</a:t>
            </a:r>
            <a:r>
              <a:rPr lang="zh-CN" sz="25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一书；83岁时还发表了</a:t>
            </a:r>
            <a:r>
              <a:rPr lang="zh-CN" sz="25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《中国近五千年气候变迁的初步研究》</a:t>
            </a:r>
            <a:r>
              <a:rPr lang="zh-CN" sz="25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1241425" y="5856605"/>
            <a:ext cx="163766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竺可桢</a:t>
            </a:r>
          </a:p>
        </p:txBody>
      </p:sp>
      <p:pic>
        <p:nvPicPr>
          <p:cNvPr id="100" name="图片 99"/>
          <p:cNvPicPr/>
          <p:nvPr/>
        </p:nvPicPr>
        <p:blipFill>
          <a:blip r:embed="rId7"/>
          <a:stretch>
            <a:fillRect/>
          </a:stretch>
        </p:blipFill>
        <p:spPr>
          <a:xfrm>
            <a:off x="396240" y="1779270"/>
            <a:ext cx="3157220" cy="386270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本框 1"/>
          <p:cNvSpPr txBox="1"/>
          <p:nvPr/>
        </p:nvSpPr>
        <p:spPr>
          <a:xfrm>
            <a:off x="729615" y="1135380"/>
            <a:ext cx="10845165" cy="1633855"/>
          </a:xfrm>
          <a:prstGeom prst="rect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</a:schemeClr>
              </a:gs>
              <a:gs pos="81000">
                <a:schemeClr val="accent2">
                  <a:lumMod val="105000"/>
                  <a:satMod val="103000"/>
                  <a:tint val="73000"/>
                </a:schemeClr>
              </a:gs>
              <a:gs pos="100000">
                <a:schemeClr val="accent2">
                  <a:lumMod val="105000"/>
                  <a:satMod val="109000"/>
                  <a:tint val="81000"/>
                </a:schemeClr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</a:pPr>
            <a:r>
              <a:rPr lang="en-US" altLang="zh-CN" sz="2600" b="1">
                <a:solidFill>
                  <a:schemeClr val="accent1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sz="2800" b="1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说明文</a:t>
            </a:r>
            <a:r>
              <a:rPr lang="zh-CN" sz="2600" b="1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是一种</a:t>
            </a:r>
            <a:r>
              <a:rPr lang="zh-CN" sz="2600" b="1" u="sng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以说明为主要表达方式的实用性文体</a:t>
            </a:r>
            <a:r>
              <a:rPr lang="zh-CN" sz="2600" b="1">
                <a:solidFill>
                  <a:schemeClr val="accent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。它通过对客观事物做出说明或对抽象事理的阐释，使人们对事物的形态、性质、种类、关系等或对事理的概念、特点、来源、等能有科学的认识。</a:t>
            </a: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4778375" y="197485"/>
            <a:ext cx="307848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文体知识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1743710" y="2914650"/>
            <a:ext cx="8592820" cy="149987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</a:pPr>
            <a:r>
              <a:rPr lang="en-US" altLang="zh-CN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sz="2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按说明对象分：</a:t>
            </a:r>
            <a:r>
              <a:rPr lang="zh-CN" sz="2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事物</a:t>
            </a:r>
            <a:r>
              <a:rPr lang="zh-CN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说明文、</a:t>
            </a:r>
            <a:r>
              <a:rPr lang="zh-CN" sz="2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事理</a:t>
            </a:r>
            <a:r>
              <a:rPr lang="zh-CN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说明文</a:t>
            </a:r>
          </a:p>
          <a:p>
            <a:pPr indent="0">
              <a:lnSpc>
                <a:spcPct val="120000"/>
              </a:lnSpc>
            </a:pPr>
            <a:r>
              <a:rPr lang="en-US" altLang="zh-CN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sz="2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按语言风格分：</a:t>
            </a:r>
            <a:r>
              <a:rPr lang="zh-CN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平实说明文、生动说明文</a:t>
            </a:r>
          </a:p>
          <a:p>
            <a:pPr indent="0">
              <a:lnSpc>
                <a:spcPct val="120000"/>
              </a:lnSpc>
            </a:pPr>
            <a:r>
              <a:rPr lang="en-US" altLang="zh-CN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sz="2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按说明特点分：</a:t>
            </a:r>
            <a:r>
              <a:rPr lang="zh-CN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自然科学说明文、社会科学说明文</a:t>
            </a:r>
          </a:p>
        </p:txBody>
      </p:sp>
      <p:sp>
        <p:nvSpPr>
          <p:cNvPr id="60" name="文本框 59"/>
          <p:cNvSpPr txBox="1"/>
          <p:nvPr/>
        </p:nvSpPr>
        <p:spPr>
          <a:xfrm>
            <a:off x="748665" y="4559300"/>
            <a:ext cx="10826115" cy="2009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</a:pPr>
            <a:r>
              <a:rPr lang="en-US" altLang="zh-CN" sz="2600" b="1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sz="26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事物说明文：</a:t>
            </a:r>
            <a:r>
              <a:rPr lang="zh-CN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介绍事物的形态、构造、类别、特点、功能等。说明对象往往是具体的事物，解答的是“</a:t>
            </a:r>
            <a:r>
              <a:rPr lang="zh-CN" sz="2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是什么</a:t>
            </a:r>
            <a:r>
              <a:rPr lang="zh-CN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”的问题。比如《苏州园林》。</a:t>
            </a:r>
          </a:p>
          <a:p>
            <a:pPr indent="0">
              <a:lnSpc>
                <a:spcPct val="120000"/>
              </a:lnSpc>
            </a:pPr>
            <a:r>
              <a:rPr lang="en-US" altLang="zh-CN" sz="2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zh-CN" sz="26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事理说明文：</a:t>
            </a:r>
            <a:r>
              <a:rPr lang="zh-CN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解释事物的含义、原理、关系、演变等。对象往往是抽象的事理，解答的是“</a:t>
            </a:r>
            <a:r>
              <a:rPr lang="zh-CN" sz="2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为什么</a:t>
            </a:r>
            <a:r>
              <a:rPr lang="zh-CN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”的问题。</a:t>
            </a: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6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6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/>
        </p:nvSpPr>
        <p:spPr>
          <a:xfrm>
            <a:off x="4778375" y="197485"/>
            <a:ext cx="307848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字词积累</a:t>
            </a: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807085" y="2197735"/>
            <a:ext cx="10808970" cy="3538220"/>
          </a:xfrm>
          <a:prstGeom prst="rect">
            <a:avLst/>
          </a:prstGeom>
          <a:noFill/>
          <a:ln w="12700" cmpd="sng">
            <a:noFill/>
            <a:prstDash val="soli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200000"/>
              </a:lnSpc>
            </a:pP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萌</a:t>
            </a:r>
            <a:r>
              <a:rPr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发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 次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第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 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翩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然（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 </a:t>
            </a:r>
            <a:r>
              <a:rPr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销声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匿</a:t>
            </a:r>
            <a:r>
              <a:rPr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迹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</a:p>
          <a:p>
            <a:pPr indent="0">
              <a:lnSpc>
                <a:spcPct val="200000"/>
              </a:lnSpc>
            </a:pP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孕</a:t>
            </a:r>
            <a:r>
              <a:rPr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育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 农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谚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 海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棠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 </a:t>
            </a:r>
            <a:r>
              <a:rPr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周而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复</a:t>
            </a:r>
            <a:r>
              <a:rPr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始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 </a:t>
            </a:r>
          </a:p>
          <a:p>
            <a:pPr indent="0">
              <a:lnSpc>
                <a:spcPct val="200000"/>
              </a:lnSpc>
            </a:pPr>
            <a:r>
              <a:rPr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悬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殊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 连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翘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 物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候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 </a:t>
            </a:r>
            <a:r>
              <a:rPr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花香鸟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语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</a:t>
            </a:r>
          </a:p>
          <a:p>
            <a:pPr indent="0">
              <a:lnSpc>
                <a:spcPct val="200000"/>
              </a:lnSpc>
            </a:pP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刺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槐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 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载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途（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 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簌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簌（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 </a:t>
            </a:r>
            <a:r>
              <a:rPr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草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长</a:t>
            </a:r>
            <a:r>
              <a:rPr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莺飞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</a:t>
            </a:r>
            <a:r>
              <a:rPr lang="en-US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 </a:t>
            </a:r>
            <a:r>
              <a:rPr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） 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1946910" y="5045075"/>
            <a:ext cx="991235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huái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1852295" y="2462530"/>
            <a:ext cx="1215390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ménɡ</a:t>
            </a:r>
          </a:p>
        </p:txBody>
      </p:sp>
      <p:sp>
        <p:nvSpPr>
          <p:cNvPr id="3" name="五边形 2"/>
          <p:cNvSpPr/>
          <p:nvPr>
            <p:custDataLst>
              <p:tags r:id="rId7"/>
            </p:custDataLst>
          </p:nvPr>
        </p:nvSpPr>
        <p:spPr>
          <a:xfrm>
            <a:off x="840105" y="1508760"/>
            <a:ext cx="2414270" cy="581025"/>
          </a:xfrm>
          <a:prstGeom prst="homePlate">
            <a:avLst/>
          </a:prstGeom>
          <a:gradFill>
            <a:gsLst>
              <a:gs pos="80000">
                <a:srgbClr val="FFFF00"/>
              </a:gs>
              <a:gs pos="0">
                <a:srgbClr val="14CD68"/>
              </a:gs>
              <a:gs pos="100000">
                <a:srgbClr val="0B6E38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读准字音</a:t>
            </a:r>
            <a:r>
              <a:rPr lang="en-US" altLang="zh-CN" sz="3600"/>
              <a:t> 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6958965" y="3333750"/>
            <a:ext cx="1028065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tánɡ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10372725" y="2479040"/>
            <a:ext cx="618490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nì</a:t>
            </a:r>
          </a:p>
        </p:txBody>
      </p:sp>
      <p:sp>
        <p:nvSpPr>
          <p:cNvPr id="22" name="文本框 21"/>
          <p:cNvSpPr txBox="1"/>
          <p:nvPr/>
        </p:nvSpPr>
        <p:spPr>
          <a:xfrm>
            <a:off x="2001520" y="4201795"/>
            <a:ext cx="854075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shū</a:t>
            </a:r>
          </a:p>
        </p:txBody>
      </p:sp>
      <p:sp>
        <p:nvSpPr>
          <p:cNvPr id="23" name="文本框 22"/>
          <p:cNvSpPr txBox="1"/>
          <p:nvPr/>
        </p:nvSpPr>
        <p:spPr>
          <a:xfrm>
            <a:off x="4526280" y="3333750"/>
            <a:ext cx="924560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yàn</a:t>
            </a:r>
          </a:p>
        </p:txBody>
      </p:sp>
      <p:sp>
        <p:nvSpPr>
          <p:cNvPr id="26" name="文本框 25"/>
          <p:cNvSpPr txBox="1"/>
          <p:nvPr/>
        </p:nvSpPr>
        <p:spPr>
          <a:xfrm>
            <a:off x="7146290" y="5034915"/>
            <a:ext cx="640715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sù</a:t>
            </a:r>
          </a:p>
        </p:txBody>
      </p:sp>
      <p:sp>
        <p:nvSpPr>
          <p:cNvPr id="27" name="文本框 26"/>
          <p:cNvSpPr txBox="1"/>
          <p:nvPr/>
        </p:nvSpPr>
        <p:spPr>
          <a:xfrm>
            <a:off x="4584065" y="5040630"/>
            <a:ext cx="708025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zài</a:t>
            </a:r>
          </a:p>
        </p:txBody>
      </p:sp>
      <p:sp>
        <p:nvSpPr>
          <p:cNvPr id="29" name="文本框 28"/>
          <p:cNvSpPr txBox="1"/>
          <p:nvPr/>
        </p:nvSpPr>
        <p:spPr>
          <a:xfrm>
            <a:off x="1985645" y="3358515"/>
            <a:ext cx="845185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yùn</a:t>
            </a:r>
          </a:p>
        </p:txBody>
      </p:sp>
      <p:sp>
        <p:nvSpPr>
          <p:cNvPr id="30" name="文本框 29"/>
          <p:cNvSpPr txBox="1"/>
          <p:nvPr/>
        </p:nvSpPr>
        <p:spPr>
          <a:xfrm>
            <a:off x="10347960" y="4193540"/>
            <a:ext cx="676275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yǔ</a:t>
            </a:r>
          </a:p>
        </p:txBody>
      </p:sp>
      <p:sp>
        <p:nvSpPr>
          <p:cNvPr id="32" name="文本框 31"/>
          <p:cNvSpPr txBox="1"/>
          <p:nvPr/>
        </p:nvSpPr>
        <p:spPr>
          <a:xfrm>
            <a:off x="10372725" y="3358515"/>
            <a:ext cx="557530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fù</a:t>
            </a:r>
          </a:p>
        </p:txBody>
      </p:sp>
      <p:sp>
        <p:nvSpPr>
          <p:cNvPr id="33" name="文本框 32"/>
          <p:cNvSpPr txBox="1"/>
          <p:nvPr/>
        </p:nvSpPr>
        <p:spPr>
          <a:xfrm>
            <a:off x="6975475" y="2470785"/>
            <a:ext cx="978535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piān</a:t>
            </a:r>
          </a:p>
        </p:txBody>
      </p:sp>
      <p:sp>
        <p:nvSpPr>
          <p:cNvPr id="34" name="文本框 33"/>
          <p:cNvSpPr txBox="1"/>
          <p:nvPr/>
        </p:nvSpPr>
        <p:spPr>
          <a:xfrm>
            <a:off x="10050780" y="5037455"/>
            <a:ext cx="1303655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zhǎnɡ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4469130" y="4199890"/>
            <a:ext cx="1022985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qiáo</a:t>
            </a:r>
          </a:p>
        </p:txBody>
      </p:sp>
      <p:sp>
        <p:nvSpPr>
          <p:cNvPr id="17" name="文本框 16"/>
          <p:cNvSpPr txBox="1"/>
          <p:nvPr/>
        </p:nvSpPr>
        <p:spPr>
          <a:xfrm>
            <a:off x="4640580" y="2487295"/>
            <a:ext cx="640715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dì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7025005" y="4196715"/>
            <a:ext cx="915670" cy="5816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en-US" sz="3200" b="1">
                <a:solidFill>
                  <a:srgbClr val="FF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hòu</a:t>
            </a: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9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2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3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2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2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2" dur="1" fill="hold"/>
                                        <p:tgtEl>
                                          <p:spTgt spid="3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1" grpId="0"/>
      <p:bldP spid="16" grpId="0"/>
      <p:bldP spid="22" grpId="0"/>
      <p:bldP spid="23" grpId="0"/>
      <p:bldP spid="26" grpId="0"/>
      <p:bldP spid="27" grpId="0"/>
      <p:bldP spid="29" grpId="0"/>
      <p:bldP spid="30" grpId="0"/>
      <p:bldP spid="32" grpId="0"/>
      <p:bldP spid="33" grpId="0"/>
      <p:bldP spid="34" grpId="0"/>
      <p:bldP spid="13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/>
        </p:nvSpPr>
        <p:spPr>
          <a:xfrm>
            <a:off x="4778375" y="197485"/>
            <a:ext cx="307848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字词积累</a:t>
            </a:r>
          </a:p>
        </p:txBody>
      </p:sp>
      <p:sp>
        <p:nvSpPr>
          <p:cNvPr id="100" name="文本框 99"/>
          <p:cNvSpPr txBox="1"/>
          <p:nvPr>
            <p:custDataLst>
              <p:tags r:id="rId6"/>
            </p:custDataLst>
          </p:nvPr>
        </p:nvSpPr>
        <p:spPr>
          <a:xfrm>
            <a:off x="677545" y="1652270"/>
            <a:ext cx="2055495" cy="4912995"/>
          </a:xfrm>
          <a:prstGeom prst="rect">
            <a:avLst/>
          </a:prstGeom>
          <a:noFill/>
          <a:ln w="12700" cmpd="sng">
            <a:noFill/>
            <a:prstDash val="soli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40000"/>
              </a:lnSpc>
            </a:pPr>
            <a:r>
              <a:rPr lang="zh-CN" sz="2800" b="1"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孕育：</a:t>
            </a:r>
          </a:p>
          <a:p>
            <a:pPr indent="0">
              <a:lnSpc>
                <a:spcPct val="140000"/>
              </a:lnSpc>
            </a:pPr>
            <a:r>
              <a:rPr lang="zh-CN" sz="2800" b="1"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销声匿迹：</a:t>
            </a:r>
          </a:p>
          <a:p>
            <a:pPr indent="0">
              <a:lnSpc>
                <a:spcPct val="140000"/>
              </a:lnSpc>
            </a:pPr>
            <a:r>
              <a:rPr lang="zh-CN" sz="2800" b="1"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年年如是：</a:t>
            </a:r>
          </a:p>
          <a:p>
            <a:pPr indent="0">
              <a:lnSpc>
                <a:spcPct val="140000"/>
              </a:lnSpc>
            </a:pPr>
            <a:r>
              <a:rPr lang="zh-CN" sz="2800" b="1"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花香鸟语：</a:t>
            </a:r>
          </a:p>
          <a:p>
            <a:pPr indent="0">
              <a:lnSpc>
                <a:spcPct val="140000"/>
              </a:lnSpc>
            </a:pPr>
            <a:r>
              <a:rPr lang="zh-CN" sz="2800" b="1"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衰草连天：</a:t>
            </a:r>
          </a:p>
          <a:p>
            <a:pPr indent="0">
              <a:lnSpc>
                <a:spcPct val="140000"/>
              </a:lnSpc>
            </a:pPr>
            <a:r>
              <a:rPr lang="zh-CN" sz="2800" b="1"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周而复始：</a:t>
            </a:r>
          </a:p>
          <a:p>
            <a:pPr indent="0">
              <a:lnSpc>
                <a:spcPct val="140000"/>
              </a:lnSpc>
            </a:pPr>
            <a:r>
              <a:rPr lang="zh-CN" sz="2800" b="1"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风雪载途：</a:t>
            </a:r>
          </a:p>
          <a:p>
            <a:pPr indent="0">
              <a:lnSpc>
                <a:spcPct val="140000"/>
              </a:lnSpc>
            </a:pPr>
            <a:r>
              <a:rPr lang="zh-CN" sz="2800" b="1"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草长莺飞：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2356485" y="2989580"/>
            <a:ext cx="395414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  <a:sym typeface="+mn-ea"/>
              </a:rPr>
              <a:t>唠叨的，啰嗦的。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1642110" y="1777365"/>
            <a:ext cx="732599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  <a:sym typeface="+mn-ea"/>
              </a:rPr>
              <a:t>怀胎生育，比喻既存的事物中酝酿着新事物。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2355850" y="3580130"/>
            <a:ext cx="451485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  <a:sym typeface="+mn-ea"/>
              </a:rPr>
              <a:t>纠缠不清的事情；纠纷。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2361565" y="2371090"/>
            <a:ext cx="970661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  <a:sym typeface="+mn-ea"/>
              </a:rPr>
              <a:t>不再公开讲话，不再公开露面。指昆虫无声无息、无影无踪。</a:t>
            </a:r>
          </a:p>
        </p:txBody>
      </p:sp>
      <p:sp>
        <p:nvSpPr>
          <p:cNvPr id="3" name="五边形 2"/>
          <p:cNvSpPr/>
          <p:nvPr>
            <p:custDataLst>
              <p:tags r:id="rId7"/>
            </p:custDataLst>
          </p:nvPr>
        </p:nvSpPr>
        <p:spPr>
          <a:xfrm>
            <a:off x="760095" y="971550"/>
            <a:ext cx="2414270" cy="581025"/>
          </a:xfrm>
          <a:prstGeom prst="homePlate">
            <a:avLst/>
          </a:prstGeom>
          <a:gradFill>
            <a:gsLst>
              <a:gs pos="80000">
                <a:srgbClr val="FFFF00"/>
              </a:gs>
              <a:gs pos="0">
                <a:srgbClr val="14CD68"/>
              </a:gs>
              <a:gs pos="100000">
                <a:srgbClr val="0B6E38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读准字音</a:t>
            </a:r>
            <a:r>
              <a:rPr lang="en-US" altLang="zh-CN" sz="3600"/>
              <a:t> 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346325" y="4178935"/>
            <a:ext cx="43561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  <a:sym typeface="+mn-ea"/>
              </a:rPr>
              <a:t>很多草枯黄败落的样子。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2329815" y="5391150"/>
            <a:ext cx="663829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  <a:sym typeface="+mn-ea"/>
              </a:rPr>
              <a:t>一路上都是风雪交加。形容旅途艰难。</a:t>
            </a:r>
          </a:p>
        </p:txBody>
      </p:sp>
      <p:sp>
        <p:nvSpPr>
          <p:cNvPr id="16" name="文本框 15"/>
          <p:cNvSpPr txBox="1"/>
          <p:nvPr/>
        </p:nvSpPr>
        <p:spPr>
          <a:xfrm>
            <a:off x="2336165" y="4789170"/>
            <a:ext cx="411226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  <a:sym typeface="+mn-ea"/>
              </a:rPr>
              <a:t>一次又一次地循环。</a:t>
            </a:r>
          </a:p>
        </p:txBody>
      </p:sp>
      <p:sp>
        <p:nvSpPr>
          <p:cNvPr id="17" name="文本框 16"/>
          <p:cNvSpPr txBox="1"/>
          <p:nvPr>
            <p:custDataLst>
              <p:tags r:id="rId8"/>
            </p:custDataLst>
          </p:nvPr>
        </p:nvSpPr>
        <p:spPr>
          <a:xfrm>
            <a:off x="2336800" y="5960745"/>
            <a:ext cx="663829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  <a:sym typeface="+mn-ea"/>
              </a:rPr>
              <a:t>形容春天美好的情景。</a:t>
            </a:r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3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6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7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0" grpId="0"/>
      <p:bldP spid="13" grpId="0"/>
      <p:bldP spid="14" grpId="0"/>
      <p:bldP spid="2" grpId="0"/>
      <p:bldP spid="11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文本框 59"/>
          <p:cNvSpPr txBox="1"/>
          <p:nvPr/>
        </p:nvSpPr>
        <p:spPr>
          <a:xfrm>
            <a:off x="760095" y="2256790"/>
            <a:ext cx="10694035" cy="112458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</a:pP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结合前三段的内容，请说一说“</a:t>
            </a:r>
            <a:r>
              <a:rPr lang="zh-CN" sz="2800" b="1">
                <a:solidFill>
                  <a:schemeClr val="accent1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大自然的语言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”“</a:t>
            </a:r>
            <a:r>
              <a:rPr lang="zh-CN" sz="2800" b="1">
                <a:solidFill>
                  <a:schemeClr val="accent1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物候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”“</a:t>
            </a:r>
            <a:r>
              <a:rPr lang="zh-CN" sz="2800" b="1">
                <a:solidFill>
                  <a:schemeClr val="accent1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物候学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”这三个概念。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760095" y="3681730"/>
            <a:ext cx="10694035" cy="27381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50000"/>
              </a:lnSpc>
            </a:pPr>
            <a:r>
              <a:rPr lang="en-US" sz="2800" b="1">
                <a:solidFill>
                  <a:srgbClr val="C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    </a:t>
            </a:r>
            <a:r>
              <a:rPr sz="2800" b="1">
                <a:solidFill>
                  <a:srgbClr val="C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大自然的语言：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是指与气候有关，能据以安排农事的自然现象。</a:t>
            </a:r>
          </a:p>
          <a:p>
            <a:pPr indent="0" algn="l">
              <a:lnSpc>
                <a:spcPct val="150000"/>
              </a:lnSpc>
            </a:pPr>
            <a:r>
              <a:rPr lang="en-US" sz="2800" b="1">
                <a:solidFill>
                  <a:srgbClr val="C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    </a:t>
            </a:r>
            <a:r>
              <a:rPr sz="2800" b="1">
                <a:solidFill>
                  <a:srgbClr val="C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物候：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草木枯荣、候鸟来去、花香鸟语、草长莺飞等自然现象。（古代劳动人民称之为物候）</a:t>
            </a:r>
          </a:p>
          <a:p>
            <a:pPr indent="0" algn="l">
              <a:lnSpc>
                <a:spcPct val="150000"/>
              </a:lnSpc>
            </a:pPr>
            <a:r>
              <a:rPr lang="en-US" sz="2800" b="1">
                <a:solidFill>
                  <a:srgbClr val="C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    </a:t>
            </a:r>
            <a:r>
              <a:rPr sz="2800" b="1">
                <a:solidFill>
                  <a:srgbClr val="C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物候学：</a:t>
            </a:r>
            <a:r>
              <a:rPr sz="28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近代利用物候知识研究农业生产的科学。</a:t>
            </a:r>
          </a:p>
        </p:txBody>
      </p:sp>
      <p:sp>
        <p:nvSpPr>
          <p:cNvPr id="3" name="五边形 2"/>
          <p:cNvSpPr/>
          <p:nvPr>
            <p:custDataLst>
              <p:tags r:id="rId6"/>
            </p:custDataLst>
          </p:nvPr>
        </p:nvSpPr>
        <p:spPr>
          <a:xfrm>
            <a:off x="760095" y="1359535"/>
            <a:ext cx="2413635" cy="581025"/>
          </a:xfrm>
          <a:prstGeom prst="homePlate">
            <a:avLst/>
          </a:prstGeom>
          <a:gradFill>
            <a:gsLst>
              <a:gs pos="80000">
                <a:srgbClr val="FFFF00"/>
              </a:gs>
              <a:gs pos="0">
                <a:srgbClr val="14CD68"/>
              </a:gs>
              <a:gs pos="100000">
                <a:srgbClr val="0B6E38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理解概念</a:t>
            </a:r>
            <a:r>
              <a:rPr lang="en-US" altLang="zh-CN" sz="3600"/>
              <a:t> </a:t>
            </a: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4347845" y="197485"/>
            <a:ext cx="371792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明说明对象</a:t>
            </a: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10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文本框 59"/>
          <p:cNvSpPr txBox="1"/>
          <p:nvPr/>
        </p:nvSpPr>
        <p:spPr>
          <a:xfrm>
            <a:off x="760095" y="2082165"/>
            <a:ext cx="10694035" cy="177863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</a:pP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根据你对“大自然的语言”“物候”“物候学”概念的理解，结合下面的资料，思考：本文的说明对象是“大自然的语言”“物候”“物候学”中的哪一个？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760095" y="4136390"/>
            <a:ext cx="10694035" cy="15316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30000"/>
              </a:lnSpc>
            </a:pPr>
            <a:r>
              <a:rPr lang="en-US" sz="2400" b="1">
                <a:solidFill>
                  <a:srgbClr val="C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    </a:t>
            </a:r>
            <a:r>
              <a:rPr sz="24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助读资料：本文根据《</a:t>
            </a:r>
            <a:r>
              <a:rPr sz="2400" b="1">
                <a:solidFill>
                  <a:schemeClr val="accent6">
                    <a:lumMod val="50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一门丰产的科学一一物候学</a:t>
            </a:r>
            <a:r>
              <a:rPr sz="24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》一文改写，“</a:t>
            </a:r>
            <a:r>
              <a:rPr sz="2400" b="1">
                <a:solidFill>
                  <a:schemeClr val="accent6">
                    <a:lumMod val="50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大自然的语言</a:t>
            </a:r>
            <a:r>
              <a:rPr sz="24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”是原文中的一个小标题，还有三个小标题分别是“</a:t>
            </a:r>
            <a:r>
              <a:rPr sz="2400" b="1">
                <a:solidFill>
                  <a:schemeClr val="accent6">
                    <a:lumMod val="50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四个因素</a:t>
            </a:r>
            <a:r>
              <a:rPr sz="24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”“</a:t>
            </a:r>
            <a:r>
              <a:rPr sz="2400" b="1">
                <a:solidFill>
                  <a:schemeClr val="accent6">
                    <a:lumMod val="50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在各国的发展</a:t>
            </a:r>
            <a:r>
              <a:rPr sz="24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”和“</a:t>
            </a:r>
            <a:r>
              <a:rPr sz="2400" b="1">
                <a:solidFill>
                  <a:schemeClr val="accent6">
                    <a:lumMod val="50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作用很大</a:t>
            </a:r>
            <a:r>
              <a:rPr sz="24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”。</a:t>
            </a:r>
          </a:p>
        </p:txBody>
      </p:sp>
      <p:sp>
        <p:nvSpPr>
          <p:cNvPr id="3" name="五边形 2"/>
          <p:cNvSpPr/>
          <p:nvPr>
            <p:custDataLst>
              <p:tags r:id="rId6"/>
            </p:custDataLst>
          </p:nvPr>
        </p:nvSpPr>
        <p:spPr>
          <a:xfrm>
            <a:off x="760095" y="1248410"/>
            <a:ext cx="2413635" cy="581025"/>
          </a:xfrm>
          <a:prstGeom prst="homePlate">
            <a:avLst/>
          </a:prstGeom>
          <a:gradFill>
            <a:gsLst>
              <a:gs pos="80000">
                <a:srgbClr val="FFFF00"/>
              </a:gs>
              <a:gs pos="0">
                <a:srgbClr val="14CD68"/>
              </a:gs>
              <a:gs pos="100000">
                <a:srgbClr val="0B6E38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明确对象</a:t>
            </a:r>
            <a:r>
              <a:rPr lang="en-US" altLang="zh-CN" sz="3600"/>
              <a:t> </a:t>
            </a: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4347845" y="197485"/>
            <a:ext cx="371792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明说明对象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4942205" y="5800725"/>
            <a:ext cx="2219960" cy="768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  <a:sym typeface="+mn-ea"/>
              </a:rPr>
              <a:t>物候学</a:t>
            </a:r>
            <a:endParaRPr lang="zh-CN" altLang="en-US" sz="44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100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文本框 59"/>
          <p:cNvSpPr txBox="1"/>
          <p:nvPr/>
        </p:nvSpPr>
        <p:spPr>
          <a:xfrm>
            <a:off x="760095" y="2082165"/>
            <a:ext cx="10694035" cy="13462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40000"/>
              </a:lnSpc>
            </a:pP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《一门丰产的科学一一物候学》和《大自然的语言》，你觉得哪一个标题更好？为什么？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760095" y="3729355"/>
            <a:ext cx="10694035" cy="26803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60000"/>
              </a:lnSpc>
            </a:pPr>
            <a:r>
              <a:rPr lang="en-US" sz="2600" b="1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“大自然的语言”</a:t>
            </a:r>
            <a:r>
              <a:rPr sz="2600" b="1"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运用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拟人和比喻</a:t>
            </a:r>
            <a:r>
              <a:rPr sz="2600" b="1"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的修辞手法，把“大自然的物候现象”比作“大自然的语言”，生动形象，新颖有趣。既点明了文章的主要内容，又增强了读者的阅读兴趣。</a:t>
            </a:r>
          </a:p>
          <a:p>
            <a:pPr indent="0" algn="l">
              <a:lnSpc>
                <a:spcPct val="160000"/>
              </a:lnSpc>
            </a:pPr>
            <a:r>
              <a:rPr lang="en-US" sz="2600" b="1"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“物候学”</a:t>
            </a:r>
            <a:r>
              <a:rPr sz="2600" b="1"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是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专业术语</a:t>
            </a:r>
            <a:r>
              <a:rPr sz="2600" b="1"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，不易理解，无法很好地吸引读者的注意力。</a:t>
            </a:r>
          </a:p>
        </p:txBody>
      </p:sp>
      <p:sp>
        <p:nvSpPr>
          <p:cNvPr id="3" name="五边形 2"/>
          <p:cNvSpPr/>
          <p:nvPr>
            <p:custDataLst>
              <p:tags r:id="rId6"/>
            </p:custDataLst>
          </p:nvPr>
        </p:nvSpPr>
        <p:spPr>
          <a:xfrm>
            <a:off x="760095" y="1248410"/>
            <a:ext cx="2413635" cy="581025"/>
          </a:xfrm>
          <a:prstGeom prst="homePlate">
            <a:avLst/>
          </a:prstGeom>
          <a:gradFill>
            <a:gsLst>
              <a:gs pos="80000">
                <a:srgbClr val="FFFF00"/>
              </a:gs>
              <a:gs pos="0">
                <a:srgbClr val="14CD68"/>
              </a:gs>
              <a:gs pos="100000">
                <a:srgbClr val="0B6E38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比读标题</a:t>
            </a:r>
            <a:r>
              <a:rPr lang="en-US" altLang="zh-CN" sz="3600"/>
              <a:t> </a:t>
            </a: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4347845" y="197485"/>
            <a:ext cx="371792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明说明对象</a:t>
            </a: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10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文本框 59"/>
          <p:cNvSpPr txBox="1"/>
          <p:nvPr/>
        </p:nvSpPr>
        <p:spPr>
          <a:xfrm>
            <a:off x="760095" y="2082165"/>
            <a:ext cx="10807065" cy="109855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</a:pP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概括1-3段内容，思考：课文1-3节是怎样将“物候”这一科学概念一步步引出来的？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1697990" y="3354070"/>
            <a:ext cx="8891905" cy="1531620"/>
          </a:xfrm>
          <a:prstGeom prst="rect">
            <a:avLst/>
          </a:prstGeom>
          <a:solidFill>
            <a:schemeClr val="bg2">
              <a:lumMod val="85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30000"/>
              </a:lnSpc>
            </a:pPr>
            <a:r>
              <a:rPr lang="en-US" sz="2400" b="1">
                <a:solidFill>
                  <a:srgbClr val="C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    </a:t>
            </a:r>
            <a:r>
              <a:rPr sz="24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第1 段：描写温带和亚热带地区呈周期变化的四季景象。</a:t>
            </a:r>
          </a:p>
          <a:p>
            <a:pPr indent="0" algn="l">
              <a:lnSpc>
                <a:spcPct val="130000"/>
              </a:lnSpc>
            </a:pPr>
            <a:r>
              <a:rPr lang="en-US" sz="24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4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第2 段：引出自然现象与农事的关系。</a:t>
            </a:r>
          </a:p>
          <a:p>
            <a:pPr indent="0" algn="l">
              <a:lnSpc>
                <a:spcPct val="130000"/>
              </a:lnSpc>
            </a:pPr>
            <a:r>
              <a:rPr lang="en-US" sz="24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4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第3 段：正式提出“物候”与“物候学”的科学术语。</a:t>
            </a:r>
          </a:p>
        </p:txBody>
      </p:sp>
      <p:sp>
        <p:nvSpPr>
          <p:cNvPr id="3" name="五边形 2"/>
          <p:cNvSpPr/>
          <p:nvPr>
            <p:custDataLst>
              <p:tags r:id="rId6"/>
            </p:custDataLst>
          </p:nvPr>
        </p:nvSpPr>
        <p:spPr>
          <a:xfrm>
            <a:off x="760095" y="1248410"/>
            <a:ext cx="2413635" cy="581025"/>
          </a:xfrm>
          <a:prstGeom prst="homePlate">
            <a:avLst/>
          </a:prstGeom>
          <a:gradFill>
            <a:gsLst>
              <a:gs pos="80000">
                <a:srgbClr val="FFFF00"/>
              </a:gs>
              <a:gs pos="0">
                <a:srgbClr val="14CD68"/>
              </a:gs>
              <a:gs pos="100000">
                <a:srgbClr val="0B6E38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概括内容</a:t>
            </a:r>
            <a:r>
              <a:rPr lang="en-US" altLang="zh-CN" sz="3600"/>
              <a:t> </a:t>
            </a: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666095" y="92710"/>
            <a:ext cx="1344930" cy="409575"/>
          </a:xfrm>
          <a:prstGeom prst="rect">
            <a:avLst/>
          </a:prstGeom>
        </p:spPr>
      </p:pic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4347845" y="197485"/>
            <a:ext cx="371792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理说明顺序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760095" y="5059045"/>
            <a:ext cx="10807700" cy="15316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30000"/>
              </a:lnSpc>
            </a:pPr>
            <a:r>
              <a:rPr lang="en-US" sz="2400" b="1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    </a:t>
            </a:r>
            <a:r>
              <a:rPr sz="2400" b="1">
                <a:solidFill>
                  <a:srgbClr val="FF0000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文章第1节先描绘四季变迁的景象，接着第2节指出诸如草木荣枯、候鸟去来等动植物的变化与气候之间存在的关联，最后第3节指出：这些“大自然的语言”就是“物候”，从而引出文章的说明对象“物候学”。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flipH="1">
            <a:off x="10795000" y="112268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10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文本框 59"/>
          <p:cNvSpPr txBox="1"/>
          <p:nvPr/>
        </p:nvSpPr>
        <p:spPr>
          <a:xfrm>
            <a:off x="760095" y="2145665"/>
            <a:ext cx="10807065" cy="12820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</a:pP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1-3段引出什么叫物候和物候学，那么4-12段又介绍了与物候有关的哪些内容？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1697990" y="3687445"/>
            <a:ext cx="8891905" cy="2649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>
              <a:lnSpc>
                <a:spcPct val="160000"/>
              </a:lnSpc>
            </a:pPr>
            <a:r>
              <a:rPr lang="en-US" sz="2600" b="1">
                <a:solidFill>
                  <a:srgbClr val="C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rgbClr val="C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第一部分(1—3段)：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引出什么叫物候和物候学。</a:t>
            </a:r>
          </a:p>
          <a:p>
            <a:pPr indent="0" algn="l">
              <a:lnSpc>
                <a:spcPct val="16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rgbClr val="C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第二部分(4—5段)：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物候观测对农业的重要性。</a:t>
            </a:r>
          </a:p>
          <a:p>
            <a:pPr indent="0" algn="l">
              <a:lnSpc>
                <a:spcPct val="16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rgbClr val="C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第三部分(6—10段)：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决定物候现象来临的因素。</a:t>
            </a:r>
          </a:p>
          <a:p>
            <a:pPr indent="0" algn="l">
              <a:lnSpc>
                <a:spcPct val="16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sz="2600" b="1"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2600" b="1">
                <a:solidFill>
                  <a:srgbClr val="C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第四部分(11—12段)：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研究物候学的意义。</a:t>
            </a:r>
          </a:p>
        </p:txBody>
      </p:sp>
      <p:sp>
        <p:nvSpPr>
          <p:cNvPr id="3" name="五边形 2"/>
          <p:cNvSpPr/>
          <p:nvPr>
            <p:custDataLst>
              <p:tags r:id="rId6"/>
            </p:custDataLst>
          </p:nvPr>
        </p:nvSpPr>
        <p:spPr>
          <a:xfrm>
            <a:off x="760095" y="1248410"/>
            <a:ext cx="2413635" cy="581025"/>
          </a:xfrm>
          <a:prstGeom prst="homePlate">
            <a:avLst/>
          </a:prstGeom>
          <a:gradFill>
            <a:gsLst>
              <a:gs pos="80000">
                <a:srgbClr val="FFFF00"/>
              </a:gs>
              <a:gs pos="0">
                <a:srgbClr val="14CD68"/>
              </a:gs>
              <a:gs pos="100000">
                <a:srgbClr val="0B6E38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概括内容</a:t>
            </a:r>
            <a:r>
              <a:rPr lang="en-US" altLang="zh-CN" sz="3600"/>
              <a:t> </a:t>
            </a: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4347845" y="197485"/>
            <a:ext cx="371792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理说明顺序</a:t>
            </a: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10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文本框 59"/>
          <p:cNvSpPr txBox="1"/>
          <p:nvPr/>
        </p:nvSpPr>
        <p:spPr>
          <a:xfrm>
            <a:off x="760095" y="2145665"/>
            <a:ext cx="10807065" cy="67119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</a:pP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四部分内容之间有什么内在的联系？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760730" y="3020695"/>
            <a:ext cx="10806430" cy="27051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60000"/>
              </a:lnSpc>
            </a:pPr>
            <a:r>
              <a:rPr lang="en-US" sz="26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第一部分</a:t>
            </a:r>
            <a:r>
              <a:rPr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描述现象，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由表及里引出什么叫物候和物候学</a:t>
            </a:r>
            <a:r>
              <a:rPr lang="zh-CN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</a:t>
            </a:r>
            <a:endParaRPr sz="2600" b="1">
              <a:solidFill>
                <a:schemeClr val="accent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>
              <a:lnSpc>
                <a:spcPct val="16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第二部分</a:t>
            </a:r>
            <a:r>
              <a:rPr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做出解释，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话题转到农业上，与文章结尾形成了照应。</a:t>
            </a:r>
          </a:p>
          <a:p>
            <a:pPr indent="0">
              <a:lnSpc>
                <a:spcPct val="16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第三部分</a:t>
            </a:r>
            <a:r>
              <a:rPr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推究原因，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说明决定物候现象来临的因素，是文章的主体。</a:t>
            </a:r>
          </a:p>
          <a:p>
            <a:pPr indent="0">
              <a:lnSpc>
                <a:spcPct val="16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第四部分</a:t>
            </a:r>
            <a:r>
              <a:rPr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阐明意义，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再次突出“大自然的语言”，与第一部分照应。</a:t>
            </a:r>
          </a:p>
        </p:txBody>
      </p:sp>
      <p:sp>
        <p:nvSpPr>
          <p:cNvPr id="3" name="五边形 2"/>
          <p:cNvSpPr/>
          <p:nvPr>
            <p:custDataLst>
              <p:tags r:id="rId6"/>
            </p:custDataLst>
          </p:nvPr>
        </p:nvSpPr>
        <p:spPr>
          <a:xfrm>
            <a:off x="760095" y="1248410"/>
            <a:ext cx="2413635" cy="581025"/>
          </a:xfrm>
          <a:prstGeom prst="homePlate">
            <a:avLst/>
          </a:prstGeom>
          <a:gradFill>
            <a:gsLst>
              <a:gs pos="80000">
                <a:srgbClr val="FFFF00"/>
              </a:gs>
              <a:gs pos="0">
                <a:srgbClr val="14CD68"/>
              </a:gs>
              <a:gs pos="100000">
                <a:srgbClr val="0B6E38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理清顺序</a:t>
            </a:r>
            <a:r>
              <a:rPr lang="en-US" altLang="zh-CN" sz="3600"/>
              <a:t> </a:t>
            </a: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4347845" y="197485"/>
            <a:ext cx="371792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理说明顺序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3505835" y="5897880"/>
            <a:ext cx="540194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从现象到本质的</a:t>
            </a:r>
            <a:r>
              <a:rPr lang="zh-CN" sz="3600" b="1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charset="-122"/>
                <a:ea typeface="楷体" panose="02010609060101010101" charset="-122"/>
              </a:rPr>
              <a:t>逻辑顺序</a:t>
            </a:r>
            <a:endParaRPr lang="zh-CN" altLang="en-US" sz="3600" b="1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charset="-122"/>
              <a:ea typeface="楷体" panose="02010609060101010101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1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100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文本框 59"/>
          <p:cNvSpPr txBox="1"/>
          <p:nvPr/>
        </p:nvSpPr>
        <p:spPr>
          <a:xfrm>
            <a:off x="760095" y="2145665"/>
            <a:ext cx="10807065" cy="67119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</a:pP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阅读4、5段，思考：物候观测对农业有什么重要意义？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760730" y="3115945"/>
            <a:ext cx="6367145" cy="317119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90000"/>
              </a:lnSpc>
            </a:pPr>
            <a:r>
              <a:rPr lang="en-US" sz="26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①物候观测的数据反映气温、湿度等气候条件的综合。</a:t>
            </a:r>
          </a:p>
          <a:p>
            <a:pPr indent="0">
              <a:lnSpc>
                <a:spcPct val="19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②也反映气候条件对生物的影响。</a:t>
            </a:r>
          </a:p>
          <a:p>
            <a:pPr indent="0">
              <a:lnSpc>
                <a:spcPct val="19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③可以广泛应用在农业生产上。</a:t>
            </a:r>
          </a:p>
        </p:txBody>
      </p:sp>
      <p:sp>
        <p:nvSpPr>
          <p:cNvPr id="3" name="五边形 2"/>
          <p:cNvSpPr/>
          <p:nvPr>
            <p:custDataLst>
              <p:tags r:id="rId6"/>
            </p:custDataLst>
          </p:nvPr>
        </p:nvSpPr>
        <p:spPr>
          <a:xfrm>
            <a:off x="760095" y="1248410"/>
            <a:ext cx="2413635" cy="581025"/>
          </a:xfrm>
          <a:prstGeom prst="homePlate">
            <a:avLst/>
          </a:prstGeom>
          <a:gradFill>
            <a:gsLst>
              <a:gs pos="80000">
                <a:srgbClr val="FFFF00"/>
              </a:gs>
              <a:gs pos="0">
                <a:srgbClr val="14CD68"/>
              </a:gs>
              <a:gs pos="100000">
                <a:srgbClr val="0B6E38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理清顺序</a:t>
            </a:r>
            <a:r>
              <a:rPr lang="en-US" altLang="zh-CN" sz="3600"/>
              <a:t> </a:t>
            </a: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4347845" y="197485"/>
            <a:ext cx="371792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理说明顺序</a:t>
            </a:r>
          </a:p>
        </p:txBody>
      </p:sp>
      <p:pic>
        <p:nvPicPr>
          <p:cNvPr id="4" name="图片 3"/>
          <p:cNvPicPr/>
          <p:nvPr/>
        </p:nvPicPr>
        <p:blipFill>
          <a:blip r:embed="rId8"/>
          <a:stretch>
            <a:fillRect/>
          </a:stretch>
        </p:blipFill>
        <p:spPr>
          <a:xfrm>
            <a:off x="7345045" y="3509645"/>
            <a:ext cx="3981450" cy="2494280"/>
          </a:xfrm>
          <a:prstGeom prst="rect">
            <a:avLst/>
          </a:prstGeom>
          <a:noFill/>
          <a:ln w="9525">
            <a:noFill/>
          </a:ln>
          <a:effectLst>
            <a:softEdge rad="317500"/>
          </a:effectLst>
        </p:spPr>
      </p:pic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文本框 59"/>
          <p:cNvSpPr txBox="1"/>
          <p:nvPr/>
        </p:nvSpPr>
        <p:spPr>
          <a:xfrm>
            <a:off x="760095" y="2145665"/>
            <a:ext cx="10807065" cy="67119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</a:pP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决定物候现象来临的四个因素分别是什么？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760730" y="3058795"/>
            <a:ext cx="10806430" cy="317119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90000"/>
              </a:lnSpc>
            </a:pPr>
            <a:r>
              <a:rPr lang="en-US" sz="26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7节：</a:t>
            </a:r>
            <a:r>
              <a:rPr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纬度差异：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南方与北方——影响范围较广</a:t>
            </a:r>
          </a:p>
          <a:p>
            <a:pPr indent="0">
              <a:lnSpc>
                <a:spcPct val="19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8节：</a:t>
            </a:r>
            <a:r>
              <a:rPr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经度差异：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沿海与内陆——影响范围与纬度相比小</a:t>
            </a:r>
          </a:p>
          <a:p>
            <a:pPr indent="0">
              <a:lnSpc>
                <a:spcPct val="19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9节：</a:t>
            </a:r>
            <a:r>
              <a:rPr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高下差异：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高处与低处——影响范围与纬度、经度相比变小</a:t>
            </a:r>
          </a:p>
          <a:p>
            <a:pPr indent="0">
              <a:lnSpc>
                <a:spcPct val="19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10节：</a:t>
            </a:r>
            <a:r>
              <a:rPr sz="2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古今差异：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过去与现在——影响范围比其他三个因素要小</a:t>
            </a:r>
          </a:p>
        </p:txBody>
      </p:sp>
      <p:sp>
        <p:nvSpPr>
          <p:cNvPr id="3" name="五边形 2"/>
          <p:cNvSpPr/>
          <p:nvPr>
            <p:custDataLst>
              <p:tags r:id="rId6"/>
            </p:custDataLst>
          </p:nvPr>
        </p:nvSpPr>
        <p:spPr>
          <a:xfrm>
            <a:off x="760095" y="1248410"/>
            <a:ext cx="2413635" cy="581025"/>
          </a:xfrm>
          <a:prstGeom prst="homePlate">
            <a:avLst/>
          </a:prstGeom>
          <a:gradFill>
            <a:gsLst>
              <a:gs pos="80000">
                <a:srgbClr val="FFFF00"/>
              </a:gs>
              <a:gs pos="0">
                <a:srgbClr val="14CD68"/>
              </a:gs>
              <a:gs pos="100000">
                <a:srgbClr val="0B6E38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理清顺序</a:t>
            </a:r>
            <a:r>
              <a:rPr lang="en-US" altLang="zh-CN" sz="3600"/>
              <a:t> </a:t>
            </a: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4347845" y="197485"/>
            <a:ext cx="371792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理说明顺序</a:t>
            </a: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文本框 59"/>
          <p:cNvSpPr txBox="1"/>
          <p:nvPr/>
        </p:nvSpPr>
        <p:spPr>
          <a:xfrm>
            <a:off x="760095" y="2145665"/>
            <a:ext cx="10807065" cy="67119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</a:pP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决定物候现象来临的四个因素的说明顺序能否颠倒？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760730" y="3058795"/>
            <a:ext cx="10806430" cy="317119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sz="260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不能。因为这四个因素是按照对物候的影响程度</a:t>
            </a:r>
            <a:r>
              <a:rPr sz="2600" b="1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由大到小，由主到次</a:t>
            </a:r>
            <a:r>
              <a:rPr sz="2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的顺序排列的。纬度影响最大经度次之，高下的差异又次之，古今的差异最次，这符合人们的认知规律。前三个因素是</a:t>
            </a:r>
            <a:r>
              <a:rPr sz="2600" b="1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空间因素</a:t>
            </a:r>
            <a:r>
              <a:rPr sz="2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，后一个因素是</a:t>
            </a:r>
            <a:r>
              <a:rPr sz="2600" b="1">
                <a:solidFill>
                  <a:srgbClr val="7030A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时间因素</a:t>
            </a:r>
            <a:r>
              <a:rPr sz="2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。从空间到时间又是一种从共时性到历时性的条理，这样安排条理清楚。</a:t>
            </a:r>
          </a:p>
        </p:txBody>
      </p:sp>
      <p:sp>
        <p:nvSpPr>
          <p:cNvPr id="3" name="五边形 2"/>
          <p:cNvSpPr/>
          <p:nvPr>
            <p:custDataLst>
              <p:tags r:id="rId6"/>
            </p:custDataLst>
          </p:nvPr>
        </p:nvSpPr>
        <p:spPr>
          <a:xfrm>
            <a:off x="760095" y="1248410"/>
            <a:ext cx="2413635" cy="581025"/>
          </a:xfrm>
          <a:prstGeom prst="homePlate">
            <a:avLst/>
          </a:prstGeom>
          <a:gradFill>
            <a:gsLst>
              <a:gs pos="80000">
                <a:srgbClr val="FFFF00"/>
              </a:gs>
              <a:gs pos="0">
                <a:srgbClr val="14CD68"/>
              </a:gs>
              <a:gs pos="100000">
                <a:srgbClr val="0B6E38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理清顺序</a:t>
            </a:r>
            <a:r>
              <a:rPr lang="en-US" altLang="zh-CN" sz="3600"/>
              <a:t> </a:t>
            </a: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4347845" y="197485"/>
            <a:ext cx="371792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理说明顺序</a:t>
            </a: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文本框 59"/>
          <p:cNvSpPr txBox="1"/>
          <p:nvPr/>
        </p:nvSpPr>
        <p:spPr>
          <a:xfrm>
            <a:off x="760095" y="2145665"/>
            <a:ext cx="10807065" cy="67119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</a:pP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研究物候学的五个意义是什么？它们说明的顺序能否颠倒？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760730" y="3144520"/>
            <a:ext cx="6146800" cy="317119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3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①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预报农时，选择播种日期；</a:t>
            </a:r>
          </a:p>
          <a:p>
            <a:pPr indent="0">
              <a:lnSpc>
                <a:spcPct val="13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②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安排农作物区划，确定造林和采集树木种子的日期；</a:t>
            </a:r>
          </a:p>
          <a:p>
            <a:pPr indent="0">
              <a:lnSpc>
                <a:spcPct val="13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③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引种植物到物候条件相同的地区；</a:t>
            </a:r>
          </a:p>
          <a:p>
            <a:pPr indent="0">
              <a:lnSpc>
                <a:spcPct val="13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④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避免或减轻害虫的侵害；</a:t>
            </a:r>
          </a:p>
          <a:p>
            <a:pPr indent="0">
              <a:lnSpc>
                <a:spcPct val="130000"/>
              </a:lnSpc>
            </a:pP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lang="en-US"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⑤</a:t>
            </a:r>
            <a:r>
              <a:rPr sz="26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便利山区的农业发展。</a:t>
            </a:r>
          </a:p>
        </p:txBody>
      </p:sp>
      <p:sp>
        <p:nvSpPr>
          <p:cNvPr id="3" name="五边形 2"/>
          <p:cNvSpPr/>
          <p:nvPr>
            <p:custDataLst>
              <p:tags r:id="rId6"/>
            </p:custDataLst>
          </p:nvPr>
        </p:nvSpPr>
        <p:spPr>
          <a:xfrm>
            <a:off x="760095" y="1248410"/>
            <a:ext cx="2413635" cy="581025"/>
          </a:xfrm>
          <a:prstGeom prst="homePlate">
            <a:avLst/>
          </a:prstGeom>
          <a:gradFill>
            <a:gsLst>
              <a:gs pos="80000">
                <a:srgbClr val="FFFF00"/>
              </a:gs>
              <a:gs pos="0">
                <a:srgbClr val="14CD68"/>
              </a:gs>
              <a:gs pos="100000">
                <a:srgbClr val="0B6E38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6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理清顺序</a:t>
            </a:r>
            <a:r>
              <a:rPr lang="en-US" altLang="zh-CN" sz="3600"/>
              <a:t> </a:t>
            </a: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4347845" y="197485"/>
            <a:ext cx="371792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理说明顺序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7207885" y="3163570"/>
            <a:ext cx="4359275" cy="317119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sz="2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</a:t>
            </a:r>
            <a:r>
              <a:rPr sz="26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不能。“首先”“对于安排……，确定……”“还可以利用”“也可以利用”“为了便利”五层意思，有重有轻，有主有次。</a:t>
            </a: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0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/>
        </p:nvSpPr>
        <p:spPr>
          <a:xfrm>
            <a:off x="4778375" y="197485"/>
            <a:ext cx="307848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课堂总结</a:t>
            </a:r>
          </a:p>
        </p:txBody>
      </p:sp>
      <p:sp>
        <p:nvSpPr>
          <p:cNvPr id="100" name="文本框 99"/>
          <p:cNvSpPr txBox="1"/>
          <p:nvPr>
            <p:custDataLst>
              <p:tags r:id="rId6"/>
            </p:custDataLst>
          </p:nvPr>
        </p:nvSpPr>
        <p:spPr>
          <a:xfrm>
            <a:off x="876935" y="1254760"/>
            <a:ext cx="10647680" cy="283718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 cmpd="sng">
            <a:noFill/>
            <a:prstDash val="solid"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00000"/>
              </a:lnSpc>
            </a:pPr>
            <a:r>
              <a:rPr lang="en-US" altLang="zh-CN" sz="30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  </a:t>
            </a:r>
            <a:r>
              <a:rPr lang="zh-CN" sz="30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本文是一篇介绍物候学的事理说明文，文章按“物候与物候学的概念——物候观测对农业的意义——决定物候现象来临的因素——物候学研究的意义”的逻辑顺序来说明事理，文章先提出本文的说明对象，接着说明它的重要性，然后说明它取决于什么因素，最后说明研究的意义，这种说明顺序符合人们对事物的认知规律,同时也使文章很有条理性。</a:t>
            </a:r>
          </a:p>
        </p:txBody>
      </p:sp>
      <p:pic>
        <p:nvPicPr>
          <p:cNvPr id="10" name="图片 9"/>
          <p:cNvPicPr/>
          <p:nvPr/>
        </p:nvPicPr>
        <p:blipFill>
          <a:blip r:embed="rId7"/>
          <a:srcRect b="9594"/>
          <a:stretch>
            <a:fillRect/>
          </a:stretch>
        </p:blipFill>
        <p:spPr>
          <a:xfrm>
            <a:off x="1717040" y="4227195"/>
            <a:ext cx="4053205" cy="2296795"/>
          </a:xfrm>
          <a:prstGeom prst="rect">
            <a:avLst/>
          </a:prstGeom>
          <a:noFill/>
          <a:ln w="9525">
            <a:noFill/>
          </a:ln>
          <a:effectLst>
            <a:softEdge rad="127000"/>
          </a:effectLst>
        </p:spPr>
      </p:pic>
      <p:pic>
        <p:nvPicPr>
          <p:cNvPr id="101" name="图片 100"/>
          <p:cNvPicPr/>
          <p:nvPr/>
        </p:nvPicPr>
        <p:blipFill>
          <a:blip r:embed="rId8"/>
          <a:srcRect b="15492"/>
          <a:stretch>
            <a:fillRect/>
          </a:stretch>
        </p:blipFill>
        <p:spPr>
          <a:xfrm>
            <a:off x="6657975" y="4227195"/>
            <a:ext cx="3989070" cy="2297430"/>
          </a:xfrm>
          <a:prstGeom prst="rect">
            <a:avLst/>
          </a:prstGeom>
          <a:noFill/>
          <a:ln w="9525">
            <a:noFill/>
          </a:ln>
          <a:effectLst>
            <a:softEdge rad="127000"/>
          </a:effectLst>
        </p:spPr>
      </p:pic>
    </p:spTree>
    <p:custDataLst>
      <p:tags r:id="rId9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/>
        </p:nvSpPr>
        <p:spPr>
          <a:xfrm>
            <a:off x="4684395" y="197485"/>
            <a:ext cx="307848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课后作业</a:t>
            </a:r>
            <a:endParaRPr lang="en-US" altLang="zh-CN" sz="54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6"/>
            </p:custDataLst>
          </p:nvPr>
        </p:nvSpPr>
        <p:spPr>
          <a:xfrm>
            <a:off x="2543175" y="1536065"/>
            <a:ext cx="6910705" cy="12725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</a:pPr>
            <a:r>
              <a:rPr lang="zh-CN" sz="3200" b="1">
                <a:solidFill>
                  <a:schemeClr val="accent1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1.积累“读读写写”字词。</a:t>
            </a:r>
          </a:p>
          <a:p>
            <a:pPr indent="0">
              <a:lnSpc>
                <a:spcPct val="120000"/>
              </a:lnSpc>
            </a:pPr>
            <a:r>
              <a:rPr lang="zh-CN" sz="3200" b="1">
                <a:solidFill>
                  <a:schemeClr val="accent1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2.搜集：包含物候知识的农谚、古诗。</a:t>
            </a:r>
          </a:p>
        </p:txBody>
      </p:sp>
      <p:pic>
        <p:nvPicPr>
          <p:cNvPr id="102" name="图片 101"/>
          <p:cNvPicPr/>
          <p:nvPr/>
        </p:nvPicPr>
        <p:blipFill>
          <a:blip r:embed="rId7"/>
          <a:stretch>
            <a:fillRect/>
          </a:stretch>
        </p:blipFill>
        <p:spPr>
          <a:xfrm>
            <a:off x="1365250" y="3206750"/>
            <a:ext cx="9300845" cy="3199765"/>
          </a:xfrm>
          <a:prstGeom prst="rect">
            <a:avLst/>
          </a:prstGeom>
          <a:noFill/>
          <a:ln w="9525">
            <a:noFill/>
          </a:ln>
          <a:effectLst>
            <a:softEdge rad="127000"/>
          </a:effectLst>
        </p:spPr>
      </p:pic>
    </p:spTree>
    <p:custDataLst>
      <p:tags r:id="rId8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-635" y="592455"/>
            <a:ext cx="12192635" cy="90170"/>
            <a:chOff x="1811524" y="468618"/>
            <a:chExt cx="8568952" cy="80062"/>
          </a:xfrm>
          <a:effectLst/>
        </p:grpSpPr>
        <p:cxnSp>
          <p:nvCxnSpPr>
            <p:cNvPr id="6" name="直接连接符 5"/>
            <p:cNvCxnSpPr/>
            <p:nvPr>
              <p:custDataLst>
                <p:tags r:id="rId2"/>
              </p:custDataLst>
            </p:nvPr>
          </p:nvCxnSpPr>
          <p:spPr>
            <a:xfrm flipH="1">
              <a:off x="1811524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直接连接符 6"/>
            <p:cNvCxnSpPr/>
            <p:nvPr>
              <p:custDataLst>
                <p:tags r:id="rId3"/>
              </p:custDataLst>
            </p:nvPr>
          </p:nvCxnSpPr>
          <p:spPr>
            <a:xfrm flipH="1">
              <a:off x="1811524" y="548680"/>
              <a:ext cx="2664296" cy="0"/>
            </a:xfrm>
            <a:prstGeom prst="line">
              <a:avLst/>
            </a:prstGeom>
            <a:ln w="38100" cmpd="sng">
              <a:solidFill>
                <a:schemeClr val="accent2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>
              <p:custDataLst>
                <p:tags r:id="rId4"/>
              </p:custDataLst>
            </p:nvPr>
          </p:nvCxnSpPr>
          <p:spPr>
            <a:xfrm flipH="1">
              <a:off x="7716180" y="468618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>
              <p:custDataLst>
                <p:tags r:id="rId5"/>
              </p:custDataLst>
            </p:nvPr>
          </p:nvCxnSpPr>
          <p:spPr>
            <a:xfrm flipH="1">
              <a:off x="7716180" y="548680"/>
              <a:ext cx="2664296" cy="0"/>
            </a:xfrm>
            <a:prstGeom prst="line">
              <a:avLst/>
            </a:prstGeom>
            <a:ln w="38100"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文本框 3"/>
          <p:cNvSpPr txBox="1"/>
          <p:nvPr/>
        </p:nvSpPr>
        <p:spPr>
          <a:xfrm>
            <a:off x="4747895" y="197485"/>
            <a:ext cx="307848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板书设计</a:t>
            </a:r>
          </a:p>
        </p:txBody>
      </p:sp>
      <p:sp>
        <p:nvSpPr>
          <p:cNvPr id="106" name="文本框 105"/>
          <p:cNvSpPr txBox="1"/>
          <p:nvPr/>
        </p:nvSpPr>
        <p:spPr>
          <a:xfrm>
            <a:off x="4747895" y="1537335"/>
            <a:ext cx="2986405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altLang="en-US" sz="3600" b="1">
                <a:solidFill>
                  <a:srgbClr val="000000"/>
                </a:solidFill>
                <a:ea typeface="宋体" panose="02010600030101010101" pitchFamily="2" charset="-122"/>
              </a:rPr>
              <a:t>大自然的语言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4803140" y="2900045"/>
            <a:ext cx="1627505" cy="28486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60000"/>
              </a:lnSpc>
            </a:pP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描述现象</a:t>
            </a:r>
          </a:p>
          <a:p>
            <a:pPr indent="0">
              <a:lnSpc>
                <a:spcPct val="160000"/>
              </a:lnSpc>
            </a:pP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做出解释</a:t>
            </a:r>
          </a:p>
          <a:p>
            <a:pPr indent="0">
              <a:lnSpc>
                <a:spcPct val="160000"/>
              </a:lnSpc>
            </a:pP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推究原因</a:t>
            </a:r>
          </a:p>
          <a:p>
            <a:pPr indent="0">
              <a:lnSpc>
                <a:spcPct val="160000"/>
              </a:lnSpc>
            </a:pPr>
            <a:r>
              <a:rPr lang="zh-CN" sz="2800" b="1">
                <a:latin typeface="宋体" panose="02010600030101010101" pitchFamily="2" charset="-122"/>
                <a:ea typeface="宋体" panose="02010600030101010101" pitchFamily="2" charset="-122"/>
              </a:rPr>
              <a:t>阐明意义</a:t>
            </a:r>
          </a:p>
        </p:txBody>
      </p:sp>
      <p:sp>
        <p:nvSpPr>
          <p:cNvPr id="23" name="文本框 22"/>
          <p:cNvSpPr txBox="1"/>
          <p:nvPr/>
        </p:nvSpPr>
        <p:spPr>
          <a:xfrm>
            <a:off x="3894455" y="3115945"/>
            <a:ext cx="90868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800" b="1">
                <a:solidFill>
                  <a:srgbClr val="FF0000"/>
                </a:solidFill>
                <a:ea typeface="楷体" panose="02010609060101010101" charset="-122"/>
                <a:sym typeface="+mn-ea"/>
              </a:rPr>
              <a:t>现象</a:t>
            </a:r>
          </a:p>
        </p:txBody>
      </p:sp>
      <p:sp>
        <p:nvSpPr>
          <p:cNvPr id="26" name="文本框 25"/>
          <p:cNvSpPr txBox="1"/>
          <p:nvPr/>
        </p:nvSpPr>
        <p:spPr>
          <a:xfrm>
            <a:off x="2169795" y="4118610"/>
            <a:ext cx="14478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800" b="1">
                <a:solidFill>
                  <a:schemeClr val="accent1">
                    <a:lumMod val="75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物候学</a:t>
            </a:r>
          </a:p>
        </p:txBody>
      </p:sp>
      <p:sp>
        <p:nvSpPr>
          <p:cNvPr id="27" name="文本框 26"/>
          <p:cNvSpPr txBox="1"/>
          <p:nvPr/>
        </p:nvSpPr>
        <p:spPr>
          <a:xfrm>
            <a:off x="5627370" y="2385060"/>
            <a:ext cx="124333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altLang="en-US" sz="2400" b="1">
                <a:ea typeface="楷体" panose="02010609060101010101" charset="-122"/>
              </a:rPr>
              <a:t>竺可桢</a:t>
            </a:r>
          </a:p>
        </p:txBody>
      </p:sp>
      <p:sp>
        <p:nvSpPr>
          <p:cNvPr id="11" name="文本框 10"/>
          <p:cNvSpPr txBox="1"/>
          <p:nvPr>
            <p:custDataLst>
              <p:tags r:id="rId6"/>
            </p:custDataLst>
          </p:nvPr>
        </p:nvSpPr>
        <p:spPr>
          <a:xfrm>
            <a:off x="3935730" y="5168900"/>
            <a:ext cx="105981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800" b="1">
                <a:solidFill>
                  <a:srgbClr val="FF0000"/>
                </a:solidFill>
                <a:ea typeface="楷体" panose="02010609060101010101" charset="-122"/>
                <a:sym typeface="+mn-ea"/>
              </a:rPr>
              <a:t>本质</a:t>
            </a:r>
          </a:p>
        </p:txBody>
      </p:sp>
      <p:sp>
        <p:nvSpPr>
          <p:cNvPr id="12" name="文本框 11"/>
          <p:cNvSpPr txBox="1"/>
          <p:nvPr>
            <p:custDataLst>
              <p:tags r:id="rId7"/>
            </p:custDataLst>
          </p:nvPr>
        </p:nvSpPr>
        <p:spPr>
          <a:xfrm>
            <a:off x="6635750" y="3551555"/>
            <a:ext cx="2047240" cy="21590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60000"/>
              </a:lnSpc>
              <a:buClrTx/>
              <a:buSzTx/>
              <a:buFontTx/>
            </a:pPr>
            <a:r>
              <a:rPr lang="zh-CN" sz="28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纬度</a:t>
            </a:r>
            <a:r>
              <a:rPr lang="en-US" altLang="zh-CN" sz="28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28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经度</a:t>
            </a:r>
          </a:p>
          <a:p>
            <a:pPr>
              <a:lnSpc>
                <a:spcPct val="160000"/>
              </a:lnSpc>
              <a:buClrTx/>
              <a:buSzTx/>
              <a:buFontTx/>
            </a:pPr>
            <a:endParaRPr lang="zh-CN" altLang="en-US" sz="2800" b="1">
              <a:solidFill>
                <a:schemeClr val="accent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>
              <a:lnSpc>
                <a:spcPct val="160000"/>
              </a:lnSpc>
              <a:buClrTx/>
              <a:buSzTx/>
              <a:buFontTx/>
            </a:pPr>
            <a:r>
              <a:rPr lang="zh-CN" altLang="en-US" sz="28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高下</a:t>
            </a:r>
            <a:r>
              <a:rPr lang="en-US" altLang="zh-CN" sz="28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 </a:t>
            </a:r>
            <a:r>
              <a:rPr lang="zh-CN" altLang="en-US" sz="28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古今</a:t>
            </a:r>
          </a:p>
        </p:txBody>
      </p:sp>
      <p:sp>
        <p:nvSpPr>
          <p:cNvPr id="13" name="文本框 12"/>
          <p:cNvSpPr txBox="1"/>
          <p:nvPr>
            <p:custDataLst>
              <p:tags r:id="rId8"/>
            </p:custDataLst>
          </p:nvPr>
        </p:nvSpPr>
        <p:spPr>
          <a:xfrm>
            <a:off x="8816975" y="3726815"/>
            <a:ext cx="54800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800" b="1">
                <a:solidFill>
                  <a:srgbClr val="FF0000"/>
                </a:solidFill>
                <a:ea typeface="楷体" panose="02010609060101010101" charset="-122"/>
                <a:sym typeface="+mn-ea"/>
              </a:rPr>
              <a:t>主</a:t>
            </a:r>
          </a:p>
        </p:txBody>
      </p:sp>
      <p:sp>
        <p:nvSpPr>
          <p:cNvPr id="14" name="文本框 13"/>
          <p:cNvSpPr txBox="1"/>
          <p:nvPr>
            <p:custDataLst>
              <p:tags r:id="rId9"/>
            </p:custDataLst>
          </p:nvPr>
        </p:nvSpPr>
        <p:spPr>
          <a:xfrm>
            <a:off x="8846820" y="5103495"/>
            <a:ext cx="548005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2800" b="1">
                <a:solidFill>
                  <a:srgbClr val="FF0000"/>
                </a:solidFill>
                <a:ea typeface="楷体" panose="02010609060101010101" charset="-122"/>
                <a:sym typeface="+mn-ea"/>
              </a:rPr>
              <a:t>次</a:t>
            </a:r>
          </a:p>
        </p:txBody>
      </p:sp>
      <p:sp>
        <p:nvSpPr>
          <p:cNvPr id="15" name="左大括号 14"/>
          <p:cNvSpPr/>
          <p:nvPr/>
        </p:nvSpPr>
        <p:spPr>
          <a:xfrm>
            <a:off x="3637280" y="3459480"/>
            <a:ext cx="184785" cy="1932940"/>
          </a:xfrm>
          <a:prstGeom prst="leftBrace">
            <a:avLst/>
          </a:prstGeom>
        </p:spPr>
        <p:style>
          <a:lnRef idx="3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下箭头 15"/>
          <p:cNvSpPr/>
          <p:nvPr/>
        </p:nvSpPr>
        <p:spPr>
          <a:xfrm>
            <a:off x="4254500" y="4001770"/>
            <a:ext cx="247650" cy="802640"/>
          </a:xfrm>
          <a:prstGeom prst="downArrow">
            <a:avLst>
              <a:gd name="adj1" fmla="val 50000"/>
              <a:gd name="adj2" fmla="val 103333"/>
            </a:avLst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下箭头 16"/>
          <p:cNvSpPr/>
          <p:nvPr>
            <p:custDataLst>
              <p:tags r:id="rId10"/>
            </p:custDataLst>
          </p:nvPr>
        </p:nvSpPr>
        <p:spPr>
          <a:xfrm>
            <a:off x="8966835" y="4286885"/>
            <a:ext cx="247650" cy="802640"/>
          </a:xfrm>
          <a:prstGeom prst="downArrow">
            <a:avLst>
              <a:gd name="adj1" fmla="val 50000"/>
              <a:gd name="adj2" fmla="val 103333"/>
            </a:avLst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左大括号 17"/>
          <p:cNvSpPr/>
          <p:nvPr/>
        </p:nvSpPr>
        <p:spPr>
          <a:xfrm>
            <a:off x="6456680" y="4110990"/>
            <a:ext cx="153035" cy="1281430"/>
          </a:xfrm>
          <a:prstGeom prst="leftBrace">
            <a:avLst/>
          </a:prstGeom>
        </p:spPr>
        <p:style>
          <a:lnRef idx="3">
            <a:prstClr val="black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https://d.book118.com/947023042144006043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DIAGRAM_VIRTUALLY_FRAME" val="{&quot;height&quot;:423.5,&quot;left&quot;:70.3,&quot;top&quot;:84.3,&quot;width&quot;:839.1}"/>
</p:tagLst>
</file>

<file path=ppt/tags/tag76.xml><?xml version="1.0" encoding="utf-8"?>
<p:tagLst xmlns:p="http://schemas.openxmlformats.org/presentationml/2006/main">
  <p:tag name="KSO_WM_DIAGRAM_VIRTUALLY_FRAME" val="{&quot;height&quot;:423.5,&quot;left&quot;:70.3,&quot;top&quot;:84.3,&quot;width&quot;:839.1}"/>
</p:tagLst>
</file>

<file path=ppt/tags/tag77.xml><?xml version="1.0" encoding="utf-8"?>
<p:tagLst xmlns:p="http://schemas.openxmlformats.org/presentationml/2006/main">
  <p:tag name="KSO_WM_DIAGRAM_VIRTUALLY_FRAME" val="{&quot;height&quot;:423.5,&quot;left&quot;:70.3,&quot;top&quot;:84.3,&quot;width&quot;:839.1}"/>
</p:tagLst>
</file>

<file path=ppt/tags/tag78.xml><?xml version="1.0" encoding="utf-8"?>
<p:tagLst xmlns:p="http://schemas.openxmlformats.org/presentationml/2006/main">
  <p:tag name="KSO_WM_BEAUTIFY_FLAG" val=""/>
  <p:tag name="KSO_WM_DIAGRAM_VIRTUALLY_FRAME" val="{&quot;height&quot;:423.5,&quot;left&quot;:70.3,&quot;top&quot;:84.3,&quot;width&quot;:839.1}"/>
</p:tagLst>
</file>

<file path=ppt/tags/tag79.xml><?xml version="1.0" encoding="utf-8"?>
<p:tagLst xmlns:p="http://schemas.openxmlformats.org/presentationml/2006/main">
  <p:tag name="KSO_WM_BEAUTIFY_FLAG" val=""/>
  <p:tag name="KSO_WM_DIAGRAM_VIRTUALLY_FRAME" val="{&quot;height&quot;:423.5,&quot;left&quot;:70.3,&quot;top&quot;:84.3,&quot;width&quot;:839.1}"/>
</p:tagLst>
</file>

<file path=ppt/tags/tag80.xml><?xml version="1.0" encoding="utf-8"?>
<p:tagLst xmlns:p="http://schemas.openxmlformats.org/presentationml/2006/main">
  <p:tag name="KSO_WM_BEAUTIFY_FLAG" val=""/>
  <p:tag name="KSO_WM_DIAGRAM_VIRTUALLY_FRAME" val="{&quot;height&quot;:423.5,&quot;left&quot;:70.3,&quot;top&quot;:84.3,&quot;width&quot;:839.1}"/>
</p:tagLst>
</file>

<file path=ppt/tags/tag81.xml><?xml version="1.0" encoding="utf-8"?>
<p:tagLst xmlns:p="http://schemas.openxmlformats.org/presentationml/2006/main">
  <p:tag name="KSO_WM_BEAUTIFY_FLAG" val=""/>
  <p:tag name="KSO_WM_DIAGRAM_VIRTUALLY_FRAME" val="{&quot;height&quot;:423.5,&quot;left&quot;:70.3,&quot;top&quot;:84.3,&quot;width&quot;:839.1}"/>
</p:tagLst>
</file>

<file path=ppt/tags/tag82.xml><?xml version="1.0" encoding="utf-8"?>
<p:tagLst xmlns:p="http://schemas.openxmlformats.org/presentationml/2006/main">
  <p:tag name="KSO_WM_DIAGRAM_VIRTUALLY_FRAME" val="{&quot;height&quot;:423.5,&quot;left&quot;:70.3,&quot;top&quot;:84.3,&quot;width&quot;:839.1}"/>
</p:tagLst>
</file>

<file path=ppt/tags/tag8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5284"/>
  <p:tag name="KSO_WM_UNIT_COMPATIBLE" val="1"/>
  <p:tag name="KSO_WM_UNIT_DIAGRAM_ISNUMVISUAL" val="0"/>
  <p:tag name="KSO_WM_UNIT_DIAGRAM_ISREFERUNIT" val="0"/>
  <p:tag name="KSO_WM_UNIT_HIGHLIGHT" val="0"/>
  <p:tag name="KSO_WM_UNIT_ID" val="custom20205284_7*e*1"/>
  <p:tag name="KSO_WM_UNIT_INDEX" val="1"/>
  <p:tag name="KSO_WM_UNIT_LAYERLEVEL" val="1"/>
  <p:tag name="KSO_WM_UNIT_NOCLEAR" val="0"/>
  <p:tag name="KSO_WM_UNIT_PRESET_TEXT" val="01"/>
  <p:tag name="KSO_WM_UNIT_TEXT_FILL_FORE_SCHEMECOLOR_INDEX" val="6"/>
  <p:tag name="KSO_WM_UNIT_TEXT_FILL_FORE_SCHEMECOLOR_INDEX_BRIGHTNESS" val="-0.5"/>
  <p:tag name="KSO_WM_UNIT_TEXT_FILL_TYPE" val="1"/>
  <p:tag name="KSO_WM_UNIT_TYPE" val="e"/>
  <p:tag name="KSO_WM_UNIT_VALUE" val="2"/>
</p:tagLst>
</file>

<file path=ppt/tags/tag9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UNIT_PLACING_PICTURE_USER_VIEWPORT" val="{&quot;height&quot;:7614,&quot;width&quot;:10845}"/>
</p:tagLst>
</file>

<file path=ppt/tags/tag9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"/>
</p:tagLst>
</file>

<file path=ppt/tags/tag21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155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Wingdings</vt:lpstr>
      <vt:lpstr>楷体</vt:lpstr>
      <vt:lpstr>宋体</vt:lpstr>
      <vt:lpstr>黑体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2024-09-17T18:10:33.960</cp:lastPrinted>
  <dcterms:created xsi:type="dcterms:W3CDTF">2024-09-17T10:10:33Z</dcterms:created>
  <dcterms:modified xsi:type="dcterms:W3CDTF">2024-09-17T10:10:36Z</dcterms:modified>
</cp:coreProperties>
</file>