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7985F-1DB6-41C2-A725-6F23DF338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2DC0B-FC3B-4F1C-8319-4982F9B54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6E349-64D6-447E-84A5-EF62559D2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F1218-DB9F-42D2-BA12-CAE62E3C5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896730-78F7-4213-AADE-AB9594219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C4F8C-1C37-4DCA-B0FA-5D3056103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7B3EC-DA5D-4A82-8CFF-5E97E3B1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102EE-0C0C-41FF-A4E5-17CBA88AF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EA34B-FADA-47BB-BAA2-F799C86D6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91C36-0D2C-4B95-B45E-4317799F5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C69F3-E5A3-420E-9CC8-9AD89C513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530" r:id="rId2"/>
    <p:sldLayoutId id="2147489531" r:id="rId3"/>
    <p:sldLayoutId id="2147489532" r:id="rId4"/>
    <p:sldLayoutId id="2147489533" r:id="rId5"/>
    <p:sldLayoutId id="2147489534" r:id="rId6"/>
    <p:sldLayoutId id="2147489535" r:id="rId7"/>
    <p:sldLayoutId id="2147489536" r:id="rId8"/>
    <p:sldLayoutId id="2147489537" r:id="rId9"/>
    <p:sldLayoutId id="2147489538" r:id="rId10"/>
    <p:sldLayoutId id="214748953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30" Type="http://schemas.openxmlformats.org/officeDocument/2006/relationships/tags" Target="../tags/tag165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32146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汽机轴系故障应急处置方案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故障类型及原因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应急处置措施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安全注意事项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预防措施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总结与建议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故障类型及原因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汽机轴系故障类型</a:t>
            </a:r>
            <a:endParaRPr lang="zh-CN" altLang="en-US"/>
          </a:p>
        </p:txBody>
      </p:sp>
      <p:sp>
        <p:nvSpPr>
          <p:cNvPr id="104905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轴系断裂：轴系受力过大，材料疲劳，制造缺陷等原因导致断裂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轴系振动：轴系不平衡，轴系松动等原因导致轴系振动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轴系变形：轴系受力不均，热膨胀等原因导致轴系变形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轴系磨损：轴系长期运行，摩擦磨损导致轴系磨损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故障原因分析</a:t>
            </a:r>
            <a:endParaRPr lang="zh-CN" altLang="en-US"/>
          </a:p>
        </p:txBody>
      </p:sp>
      <p:sp>
        <p:nvSpPr>
          <p:cNvPr id="1049138" name="文本框 20"/>
          <p:cNvSpPr txBox="1"/>
          <p:nvPr>
            <p:custDataLst>
              <p:tags r:id="rId2"/>
            </p:custDataLst>
          </p:nvPr>
        </p:nvSpPr>
        <p:spPr>
          <a:xfrm>
            <a:off x="6788670" y="1364400"/>
            <a:ext cx="1373172" cy="120246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40" name="文本框 178"/>
          <p:cNvSpPr txBox="1"/>
          <p:nvPr>
            <p:custDataLst>
              <p:tags r:id="rId3"/>
            </p:custDataLst>
          </p:nvPr>
        </p:nvSpPr>
        <p:spPr>
          <a:xfrm>
            <a:off x="6297098" y="2238452"/>
            <a:ext cx="2356727" cy="144987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液压故障：如液压泵故障、液压管路故障等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42" name="文本框 18"/>
          <p:cNvSpPr txBox="1"/>
          <p:nvPr>
            <p:custDataLst>
              <p:tags r:id="rId4"/>
            </p:custDataLst>
          </p:nvPr>
        </p:nvSpPr>
        <p:spPr>
          <a:xfrm>
            <a:off x="1271628" y="1364400"/>
            <a:ext cx="1373172" cy="120246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44" name="文本框 176"/>
          <p:cNvSpPr txBox="1"/>
          <p:nvPr>
            <p:custDataLst>
              <p:tags r:id="rId5"/>
            </p:custDataLst>
          </p:nvPr>
        </p:nvSpPr>
        <p:spPr>
          <a:xfrm>
            <a:off x="780056" y="2238452"/>
            <a:ext cx="2356727" cy="144987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机械故障：如轴承磨损、齿轮磨损、轴弯曲等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46" name="文本框 19"/>
          <p:cNvSpPr txBox="1"/>
          <p:nvPr>
            <p:custDataLst>
              <p:tags r:id="rId6"/>
            </p:custDataLst>
          </p:nvPr>
        </p:nvSpPr>
        <p:spPr>
          <a:xfrm>
            <a:off x="4030477" y="1364400"/>
            <a:ext cx="1373172" cy="120246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48" name="文本框 177"/>
          <p:cNvSpPr txBox="1"/>
          <p:nvPr>
            <p:custDataLst>
              <p:tags r:id="rId7"/>
            </p:custDataLst>
          </p:nvPr>
        </p:nvSpPr>
        <p:spPr>
          <a:xfrm>
            <a:off x="3538248" y="2238452"/>
            <a:ext cx="2356727" cy="144987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电气故障：如电机故障、电气线路故障等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50" name="文本框 25"/>
          <p:cNvSpPr txBox="1"/>
          <p:nvPr>
            <p:custDataLst>
              <p:tags r:id="rId8"/>
            </p:custDataLst>
          </p:nvPr>
        </p:nvSpPr>
        <p:spPr>
          <a:xfrm>
            <a:off x="8168095" y="3834747"/>
            <a:ext cx="1373172" cy="120246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52" name="文本框 180"/>
          <p:cNvSpPr txBox="1"/>
          <p:nvPr>
            <p:custDataLst>
              <p:tags r:id="rId9"/>
            </p:custDataLst>
          </p:nvPr>
        </p:nvSpPr>
        <p:spPr>
          <a:xfrm>
            <a:off x="7675208" y="4727857"/>
            <a:ext cx="2358547" cy="144987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设计制造缺陷：如设计不合理、制造工艺问题等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54" name="文本框 23"/>
          <p:cNvSpPr txBox="1"/>
          <p:nvPr>
            <p:custDataLst>
              <p:tags r:id="rId10"/>
            </p:custDataLst>
          </p:nvPr>
        </p:nvSpPr>
        <p:spPr>
          <a:xfrm>
            <a:off x="2651053" y="3834747"/>
            <a:ext cx="1373172" cy="120246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56" name="文本框 181"/>
          <p:cNvSpPr txBox="1"/>
          <p:nvPr>
            <p:custDataLst>
              <p:tags r:id="rId11"/>
            </p:custDataLst>
          </p:nvPr>
        </p:nvSpPr>
        <p:spPr>
          <a:xfrm>
            <a:off x="2158166" y="4727857"/>
            <a:ext cx="2358547" cy="144987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人为操作失误：如操作不当、误操作等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58" name="文本框 24"/>
          <p:cNvSpPr txBox="1"/>
          <p:nvPr>
            <p:custDataLst>
              <p:tags r:id="rId12"/>
            </p:custDataLst>
          </p:nvPr>
        </p:nvSpPr>
        <p:spPr>
          <a:xfrm>
            <a:off x="5409245" y="3834747"/>
            <a:ext cx="1373172" cy="120246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60" name="文本框 182"/>
          <p:cNvSpPr txBox="1"/>
          <p:nvPr>
            <p:custDataLst>
              <p:tags r:id="rId13"/>
            </p:custDataLst>
          </p:nvPr>
        </p:nvSpPr>
        <p:spPr>
          <a:xfrm>
            <a:off x="4917016" y="4713399"/>
            <a:ext cx="2358547" cy="144987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环境因素：如高温、潮湿、腐蚀等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62" name="文本框 21"/>
          <p:cNvSpPr txBox="1"/>
          <p:nvPr>
            <p:custDataLst>
              <p:tags r:id="rId14"/>
            </p:custDataLst>
          </p:nvPr>
        </p:nvSpPr>
        <p:spPr>
          <a:xfrm>
            <a:off x="9546862" y="1364400"/>
            <a:ext cx="1373172" cy="1202466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164" name="文本框 179"/>
          <p:cNvSpPr txBox="1"/>
          <p:nvPr>
            <p:custDataLst>
              <p:tags r:id="rId15"/>
            </p:custDataLst>
          </p:nvPr>
        </p:nvSpPr>
        <p:spPr>
          <a:xfrm>
            <a:off x="9055290" y="2161562"/>
            <a:ext cx="2356727" cy="144987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控制系统故障：如PLC故障、传感器故障等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应急处置措施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立即停机</a:t>
            </a:r>
            <a:endParaRPr lang="zh-CN" altLang="en-US"/>
          </a:p>
        </p:txBody>
      </p:sp>
      <p:sp>
        <p:nvSpPr>
          <p:cNvPr id="1049280" name="矩形 3"/>
          <p:cNvSpPr/>
          <p:nvPr>
            <p:custDataLst>
              <p:tags r:id="rId2"/>
            </p:custDataLst>
          </p:nvPr>
        </p:nvSpPr>
        <p:spPr>
          <a:xfrm>
            <a:off x="920199" y="1653480"/>
            <a:ext cx="4971415" cy="125504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3"/>
          <p:cNvSpPr/>
          <p:nvPr>
            <p:custDataLst>
              <p:tags r:id="rId3"/>
            </p:custDataLst>
          </p:nvPr>
        </p:nvSpPr>
        <p:spPr>
          <a:xfrm>
            <a:off x="551935" y="1653480"/>
            <a:ext cx="179594" cy="125504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"/>
          <p:cNvSpPr txBox="1"/>
          <p:nvPr>
            <p:custDataLst>
              <p:tags r:id="rId4"/>
            </p:custDataLst>
          </p:nvPr>
        </p:nvSpPr>
        <p:spPr>
          <a:xfrm>
            <a:off x="1110167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发现故障后，立即停止汽机运行，防止进一步损坏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39"/>
          <p:cNvSpPr/>
          <p:nvPr>
            <p:custDataLst>
              <p:tags r:id="rId5"/>
            </p:custDataLst>
          </p:nvPr>
        </p:nvSpPr>
        <p:spPr>
          <a:xfrm>
            <a:off x="920199" y="3143394"/>
            <a:ext cx="4971415" cy="125504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6"/>
            </p:custDataLst>
          </p:nvPr>
        </p:nvSpPr>
        <p:spPr>
          <a:xfrm>
            <a:off x="551935" y="3143394"/>
            <a:ext cx="179594" cy="125504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1"/>
          <p:cNvSpPr txBox="1"/>
          <p:nvPr>
            <p:custDataLst>
              <p:tags r:id="rId7"/>
            </p:custDataLst>
          </p:nvPr>
        </p:nvSpPr>
        <p:spPr>
          <a:xfrm>
            <a:off x="1110167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关闭汽机进汽阀，防止蒸汽进入汽机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12"/>
          <p:cNvSpPr/>
          <p:nvPr>
            <p:custDataLst>
              <p:tags r:id="rId8"/>
            </p:custDataLst>
          </p:nvPr>
        </p:nvSpPr>
        <p:spPr>
          <a:xfrm>
            <a:off x="920199" y="4633309"/>
            <a:ext cx="4971415" cy="125504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7"/>
          <p:cNvSpPr/>
          <p:nvPr>
            <p:custDataLst>
              <p:tags r:id="rId9"/>
            </p:custDataLst>
          </p:nvPr>
        </p:nvSpPr>
        <p:spPr>
          <a:xfrm>
            <a:off x="551935" y="4633309"/>
            <a:ext cx="179594" cy="125504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19"/>
          <p:cNvSpPr txBox="1"/>
          <p:nvPr>
            <p:custDataLst>
              <p:tags r:id="rId10"/>
            </p:custDataLst>
          </p:nvPr>
        </p:nvSpPr>
        <p:spPr>
          <a:xfrm>
            <a:off x="1110167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关闭汽机排汽阀，防止蒸汽排出汽机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9"/>
          <p:cNvSpPr/>
          <p:nvPr>
            <p:custDataLst>
              <p:tags r:id="rId11"/>
            </p:custDataLst>
          </p:nvPr>
        </p:nvSpPr>
        <p:spPr>
          <a:xfrm>
            <a:off x="6668496" y="1653480"/>
            <a:ext cx="4971415" cy="125504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6"/>
          <p:cNvSpPr/>
          <p:nvPr>
            <p:custDataLst>
              <p:tags r:id="rId12"/>
            </p:custDataLst>
          </p:nvPr>
        </p:nvSpPr>
        <p:spPr>
          <a:xfrm>
            <a:off x="6300231" y="1653480"/>
            <a:ext cx="179594" cy="125504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27"/>
          <p:cNvSpPr txBox="1"/>
          <p:nvPr>
            <p:custDataLst>
              <p:tags r:id="rId13"/>
            </p:custDataLst>
          </p:nvPr>
        </p:nvSpPr>
        <p:spPr>
          <a:xfrm>
            <a:off x="6858463" y="1761755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关闭汽机冷却水阀，防止冷却水进入汽机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64"/>
          <p:cNvSpPr/>
          <p:nvPr>
            <p:custDataLst>
              <p:tags r:id="rId14"/>
            </p:custDataLst>
          </p:nvPr>
        </p:nvSpPr>
        <p:spPr>
          <a:xfrm>
            <a:off x="6668496" y="3143394"/>
            <a:ext cx="4971415" cy="1255048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5"/>
          <p:cNvSpPr/>
          <p:nvPr>
            <p:custDataLst>
              <p:tags r:id="rId15"/>
            </p:custDataLst>
          </p:nvPr>
        </p:nvSpPr>
        <p:spPr>
          <a:xfrm>
            <a:off x="6300231" y="3143394"/>
            <a:ext cx="179594" cy="1255048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66"/>
          <p:cNvSpPr txBox="1"/>
          <p:nvPr>
            <p:custDataLst>
              <p:tags r:id="rId16"/>
            </p:custDataLst>
          </p:nvPr>
        </p:nvSpPr>
        <p:spPr>
          <a:xfrm>
            <a:off x="6858463" y="3251669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关闭汽机润滑油阀，防止润滑油进入汽机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67"/>
          <p:cNvSpPr/>
          <p:nvPr>
            <p:custDataLst>
              <p:tags r:id="rId17"/>
            </p:custDataLst>
          </p:nvPr>
        </p:nvSpPr>
        <p:spPr>
          <a:xfrm>
            <a:off x="6668496" y="4633309"/>
            <a:ext cx="4971415" cy="1255048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68"/>
          <p:cNvSpPr/>
          <p:nvPr>
            <p:custDataLst>
              <p:tags r:id="rId18"/>
            </p:custDataLst>
          </p:nvPr>
        </p:nvSpPr>
        <p:spPr>
          <a:xfrm>
            <a:off x="6300231" y="4633309"/>
            <a:ext cx="179594" cy="1255048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69"/>
          <p:cNvSpPr txBox="1"/>
          <p:nvPr>
            <p:custDataLst>
              <p:tags r:id="rId19"/>
            </p:custDataLst>
          </p:nvPr>
        </p:nvSpPr>
        <p:spPr>
          <a:xfrm>
            <a:off x="6858463" y="4741584"/>
            <a:ext cx="4669674" cy="1038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关闭汽机控制柜电源，防止控制柜故障影响汽机运行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关闭主蒸汽阀门</a:t>
            </a:r>
            <a:endParaRPr lang="zh-CN" altLang="en-US"/>
          </a:p>
        </p:txBody>
      </p:sp>
      <p:sp>
        <p:nvSpPr>
          <p:cNvPr id="10493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关闭主蒸汽阀门的目的：防止蒸汽泄漏，保护设备安全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关闭主蒸汽阀门的注意事项：确保关闭到位，防止误操作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关闭主蒸汽阀门后的处理：检查设备状况，及时修复故障，恢复正常运行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关闭主蒸汽阀门的方法：手动或自动关闭，根据实际情况选择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检查轴系损伤情况</a:t>
            </a:r>
            <a:endParaRPr lang="zh-CN" altLang="en-US"/>
          </a:p>
        </p:txBody>
      </p:sp>
      <p:sp>
        <p:nvSpPr>
          <p:cNvPr id="1049432" name="圆角矩形 3"/>
          <p:cNvSpPr/>
          <p:nvPr>
            <p:custDataLst>
              <p:tags r:id="rId2"/>
            </p:custDataLst>
          </p:nvPr>
        </p:nvSpPr>
        <p:spPr>
          <a:xfrm rot="16200000">
            <a:off x="5606883" y="-3689814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4"/>
          <p:cNvSpPr/>
          <p:nvPr>
            <p:custDataLst>
              <p:tags r:id="rId3"/>
            </p:custDataLst>
          </p:nvPr>
        </p:nvSpPr>
        <p:spPr>
          <a:xfrm rot="16200000">
            <a:off x="137659" y="177940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6" name="圆角矩形 5"/>
          <p:cNvSpPr/>
          <p:nvPr>
            <p:custDataLst>
              <p:tags r:id="rId4"/>
            </p:custDataLst>
          </p:nvPr>
        </p:nvSpPr>
        <p:spPr>
          <a:xfrm rot="16200000">
            <a:off x="5608171" y="-2402901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6"/>
          <p:cNvSpPr/>
          <p:nvPr>
            <p:custDataLst>
              <p:tags r:id="rId5"/>
            </p:custDataLst>
          </p:nvPr>
        </p:nvSpPr>
        <p:spPr>
          <a:xfrm rot="16200000">
            <a:off x="138948" y="3066967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0" name="圆角矩形 9"/>
          <p:cNvSpPr/>
          <p:nvPr>
            <p:custDataLst>
              <p:tags r:id="rId6"/>
            </p:custDataLst>
          </p:nvPr>
        </p:nvSpPr>
        <p:spPr>
          <a:xfrm rot="16200000">
            <a:off x="5606883" y="-1140475"/>
            <a:ext cx="976802" cy="110856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10"/>
          <p:cNvSpPr/>
          <p:nvPr>
            <p:custDataLst>
              <p:tags r:id="rId7"/>
            </p:custDataLst>
          </p:nvPr>
        </p:nvSpPr>
        <p:spPr>
          <a:xfrm rot="16200000">
            <a:off x="137659" y="4328749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44" name="圆角矩形 11"/>
          <p:cNvSpPr/>
          <p:nvPr>
            <p:custDataLst>
              <p:tags r:id="rId8"/>
            </p:custDataLst>
          </p:nvPr>
        </p:nvSpPr>
        <p:spPr>
          <a:xfrm rot="16200000">
            <a:off x="5608171" y="145795"/>
            <a:ext cx="976802" cy="1108649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12"/>
          <p:cNvSpPr/>
          <p:nvPr>
            <p:custDataLst>
              <p:tags r:id="rId9"/>
            </p:custDataLst>
          </p:nvPr>
        </p:nvSpPr>
        <p:spPr>
          <a:xfrm rot="16200000">
            <a:off x="138948" y="5615663"/>
            <a:ext cx="975194" cy="14632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文本框 7"/>
          <p:cNvSpPr txBox="1"/>
          <p:nvPr>
            <p:custDataLst>
              <p:tags r:id="rId10"/>
            </p:custDataLst>
          </p:nvPr>
        </p:nvSpPr>
        <p:spPr>
          <a:xfrm>
            <a:off x="1017942" y="391374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检查轴系各部件的裂纹情况，如轴颈、轴瓦、轴承等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0" name="文本框 8"/>
          <p:cNvSpPr txBox="1"/>
          <p:nvPr>
            <p:custDataLst>
              <p:tags r:id="rId11"/>
            </p:custDataLst>
          </p:nvPr>
        </p:nvSpPr>
        <p:spPr>
          <a:xfrm>
            <a:off x="1017942" y="5201298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检查轴系各部件的润滑情况，如油膜、油温、油压等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2" name="文本框 13"/>
          <p:cNvSpPr txBox="1"/>
          <p:nvPr>
            <p:custDataLst>
              <p:tags r:id="rId12"/>
            </p:custDataLst>
          </p:nvPr>
        </p:nvSpPr>
        <p:spPr>
          <a:xfrm>
            <a:off x="1017942" y="1364400"/>
            <a:ext cx="10620205" cy="97680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检查轴系各部件的磨损情况，如轴颈、轴瓦、轴承等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54" name="文本框 14"/>
          <p:cNvSpPr txBox="1"/>
          <p:nvPr>
            <p:custDataLst>
              <p:tags r:id="rId13"/>
            </p:custDataLst>
          </p:nvPr>
        </p:nvSpPr>
        <p:spPr>
          <a:xfrm>
            <a:off x="1017942" y="2653247"/>
            <a:ext cx="10620205" cy="97599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检查轴系各部件的变形情况，如轴弯曲、轴瓦变形等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采取临时支撑措施</a:t>
            </a:r>
            <a:endParaRPr lang="zh-CN" altLang="en-US"/>
          </a:p>
        </p:txBody>
      </p:sp>
      <p:sp>
        <p:nvSpPr>
          <p:cNvPr id="1049494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确定故障原因：分析故障原因，确定是否需要采取临时支撑措施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选择临时支撑方案：根据故障原因和现场情况，选择合适的临时支撑方案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实施临时支撑：按照临时支撑方案，实施临时支撑措施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监测临时支撑效果：在实施临时支撑后，监测临时支撑效果，确保安全可靠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制定长期解决方案：在临时支撑措施实施后，制定长期解决方案，彻底解决故障问题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https://d.book118.com/947032146200006024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+中文标题</vt:lpstr>
      <vt:lpstr>宋体</vt:lpstr>
      <vt:lpstr>Wingdings</vt:lpstr>
      <vt:lpstr>Office Theme</vt:lpstr>
      <vt:lpstr>汽机轴系故障应急处置方案</vt:lpstr>
      <vt:lpstr>目录</vt:lpstr>
      <vt:lpstr>添加章节标题</vt:lpstr>
      <vt:lpstr>故障类型及原因</vt:lpstr>
      <vt:lpstr>汽机轴系故障类型</vt:lpstr>
      <vt:lpstr>故障原因分析</vt:lpstr>
      <vt:lpstr>应急处置措施</vt:lpstr>
      <vt:lpstr>立即停机</vt:lpstr>
      <vt:lpstr>关闭主蒸汽阀门</vt:lpstr>
      <vt:lpstr>检查轴系损伤情况</vt:lpstr>
      <vt:lpstr>采取临时支撑措施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2024-08-29T07:03:20.549</cp:lastPrinted>
  <dcterms:created xsi:type="dcterms:W3CDTF">2024-08-28T23:03:20Z</dcterms:created>
  <dcterms:modified xsi:type="dcterms:W3CDTF">2024-08-28T23:03:22Z</dcterms:modified>
</cp:coreProperties>
</file>