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wmf" ContentType="image/x-w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9144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91CCF1-3DE3-4C97-9786-15CDC72FCC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9E9D3F-CAC4-4314-8D3B-9F1406D6B3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75E763-07A9-4BDF-976B-1033FD7D2E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56EF2B2-858F-4528-8381-4FEF06954E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6916463-069A-41B1-A7D6-5468C7484B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1150E6-D61E-4476-B415-53C96AE736B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38A3C7A-53E5-42FB-8A63-48AE83A41B3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C03F8D-0855-49C9-9990-8306BF294B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70F9B1-E3FD-48FF-9583-22786F939B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96EDFF-7323-48EF-AE18-9048EB6850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0D2862-E651-41F9-A997-8FE04299C9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p:txBody>
          <a:bodyPr/>
          <a:lstStyle/>
          <a:p>
            <a:pPr lvl="0"/>
            <a:endParaRPr kumimoji="0" sz="1400">
              <a:latin typeface="Arial" pitchFamily="34" charset="0"/>
            </a:endParaRPr>
          </a:p>
        </p:txBody>
      </p:sp>
      <p:sp>
        <p:nvSpPr>
          <p:cNvPr id="5" name="Footer Placeholder 4"/>
          <p:cNvSpPr>
            <a:spLocks noGrp="1"/>
          </p:cNvSpPr>
          <p:nvPr>
            <p:ph type="ftr" sz="quarter" idx="3"/>
          </p:nvPr>
        </p:nvSpPr>
        <p:spPr/>
        <p:txBody>
          <a:bodyPr/>
          <a:lstStyle/>
          <a:p>
            <a:pPr lvl="0" algn="ctr"/>
            <a:fld id="{76606D78-9A33-4E5C-ADAF-4327DE570933}" type="footer">
              <a:rPr kumimoji="0" sz="1400">
                <a:latin typeface="Arial" pitchFamily="34" charset="0"/>
              </a:rPr>
              <a:t/>
            </a:fld>
            <a:endParaRPr kumimoji="0" sz="1400">
              <a:latin typeface="Arial" pitchFamily="34" charset="0"/>
            </a:endParaRPr>
          </a:p>
        </p:txBody>
      </p:sp>
      <p:sp>
        <p:nvSpPr>
          <p:cNvPr id="6" name="Slide Number Placeholder 5"/>
          <p:cNvSpPr>
            <a:spLocks noGrp="1"/>
          </p:cNvSpPr>
          <p:nvPr>
            <p:ph type="sldNum" sz="quarter" idx="4"/>
          </p:nvPr>
        </p:nvSpPr>
        <p:spPr/>
        <p:txBody>
          <a:bodyPr/>
          <a:lstStyle/>
          <a:p>
            <a:pPr lvl="0" algn="r"/>
            <a:fld id="{93AE1883-0942-4AA3-9DB2-9C7C3A0314B1}" type="slidenum">
              <a:rPr kumimoji="0" sz="1400">
                <a:latin typeface="Arial" pitchFamily="34" charset="0"/>
              </a:rPr>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a:endParaRPr kumimoji="0" sz="1400">
              <a:latin typeface="Arial" pitchFamily="34" charset="0"/>
            </a:endParaRPr>
          </a:p>
        </p:txBody>
      </p:sp>
      <p:sp>
        <p:nvSpPr>
          <p:cNvPr id="3" name="Footer Placeholder 2"/>
          <p:cNvSpPr>
            <a:spLocks noGrp="1"/>
          </p:cNvSpPr>
          <p:nvPr>
            <p:ph type="ftr" sz="quarter" idx="1"/>
          </p:nvPr>
        </p:nvSpPr>
        <p:spPr/>
        <p:txBody>
          <a:bodyPr/>
          <a:lstStyle/>
          <a:p>
            <a:pPr lvl="0" algn="ctr"/>
            <a:fld id="{83D9B2E2-83D6-4071-A830-24861D907A46}" type="footer">
              <a:rPr kumimoji="0" sz="1400">
                <a:latin typeface="Arial" pitchFamily="34" charset="0"/>
              </a:rPr>
              <a:t/>
            </a:fld>
            <a:endParaRPr kumimoji="0" sz="1400">
              <a:latin typeface="Arial" pitchFamily="34" charset="0"/>
            </a:endParaRPr>
          </a:p>
        </p:txBody>
      </p:sp>
      <p:sp>
        <p:nvSpPr>
          <p:cNvPr id="4" name="Slide Number Placeholder 3"/>
          <p:cNvSpPr>
            <a:spLocks noGrp="1"/>
          </p:cNvSpPr>
          <p:nvPr>
            <p:ph type="sldNum" sz="quarter" idx="2"/>
          </p:nvPr>
        </p:nvSpPr>
        <p:spPr/>
        <p:txBody>
          <a:bodyPr/>
          <a:lstStyle/>
          <a:p>
            <a:pPr lvl="0" algn="r"/>
            <a:fld id="{93AE1883-0942-4AA3-9DB2-9C7C3A0314B1}" type="slidenum">
              <a:rPr kumimoji="0" sz="1400">
                <a:latin typeface="Arial" pitchFamily="34" charset="0"/>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sp>
        <p:nvSpPr>
          <p:cNvPr id="84994" name=""/>
          <p:cNvSpPr/>
          <p:nvPr>
            <p:ph type="title"/>
          </p:nvPr>
        </p:nvSpPr>
        <p:spPr>
          <a:xfrm>
            <a:off x="457200" y="274638"/>
            <a:ext cx="8229600" cy="1143000"/>
          </a:xfrm>
          <a:prstGeom prst="rect">
            <a:avLst/>
          </a:prstGeom>
          <a:noFill/>
          <a:ln>
            <a:noFill/>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t>单击此处编辑母版标题样式</a:t>
            </a:r>
          </a:p>
        </p:txBody>
      </p:sp>
      <p:sp>
        <p:nvSpPr>
          <p:cNvPr id="84995" name=""/>
          <p:cNvSpPr/>
          <p:nvPr>
            <p:ph type="body" idx="1"/>
          </p:nvPr>
        </p:nvSpPr>
        <p:spPr>
          <a:xfrm>
            <a:off x="457200" y="1600200"/>
            <a:ext cx="8229600" cy="4525962"/>
          </a:xfrm>
          <a:prstGeom prst="rect">
            <a:avLst/>
          </a:prstGeom>
          <a:noFill/>
          <a:ln>
            <a:noFill/>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r>
              <a:t>单击此处编辑母版文本样式</a:t>
            </a:r>
          </a:p>
          <a:p>
            <a:pPr lvl="1"/>
            <a:r>
              <a:t>第二级</a:t>
            </a:r>
          </a:p>
          <a:p>
            <a:pPr lvl="2"/>
            <a:r>
              <a:t>第三级</a:t>
            </a:r>
          </a:p>
          <a:p>
            <a:pPr lvl="3"/>
            <a:r>
              <a:t>第四级</a:t>
            </a:r>
          </a:p>
          <a:p>
            <a:pPr lvl="4"/>
            <a:r>
              <a:t>第五级</a:t>
            </a:r>
          </a:p>
        </p:txBody>
      </p:sp>
      <p:sp>
        <p:nvSpPr>
          <p:cNvPr id="84996" name=""/>
          <p:cNvSpPr/>
          <p:nvPr>
            <p:ph type="dt" sz="half" idx="2"/>
          </p:nvPr>
        </p:nvSpPr>
        <p:spPr>
          <a:xfrm>
            <a:off x="457200" y="6245225"/>
            <a:ext cx="2133600" cy="476250"/>
          </a:xfrm>
          <a:prstGeom prst="rect">
            <a:avLst/>
          </a:prstGeom>
          <a:noFill/>
          <a:ln>
            <a:noFill/>
            <a:miter lim="800000"/>
          </a:ln>
        </p:spPr>
        <p:txBody>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lvl="0"/>
            <a:endParaRPr kumimoji="0" sz="1400">
              <a:latin typeface="Arial" pitchFamily="34" charset="0"/>
            </a:endParaRPr>
          </a:p>
        </p:txBody>
      </p:sp>
      <p:sp>
        <p:nvSpPr>
          <p:cNvPr id="84997" name=""/>
          <p:cNvSpPr/>
          <p:nvPr>
            <p:ph type="ftr" sz="quarter" idx="3"/>
          </p:nvPr>
        </p:nvSpPr>
        <p:spPr>
          <a:xfrm>
            <a:off x="3124200" y="6245225"/>
            <a:ext cx="2895600" cy="476250"/>
          </a:xfrm>
          <a:prstGeom prst="rect">
            <a:avLst/>
          </a:prstGeom>
          <a:noFill/>
          <a:ln>
            <a:noFill/>
            <a:miter lim="800000"/>
          </a:ln>
        </p:spPr>
        <p:txBody>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lvl="0" algn="ctr"/>
            <a:fld id="{869AB305-FCE4-45C1-AD47-3BF9AB2CD552}" type="footer">
              <a:rPr kumimoji="0" sz="1400">
                <a:latin typeface="Arial" pitchFamily="34" charset="0"/>
              </a:rPr>
              <a:t/>
            </a:fld>
            <a:endParaRPr kumimoji="0" sz="1400">
              <a:latin typeface="Arial" pitchFamily="34" charset="0"/>
            </a:endParaRPr>
          </a:p>
        </p:txBody>
      </p:sp>
      <p:sp>
        <p:nvSpPr>
          <p:cNvPr id="84998" name=""/>
          <p:cNvSpPr/>
          <p:nvPr>
            <p:ph type="sldNum" sz="quarter" idx="4"/>
          </p:nvPr>
        </p:nvSpPr>
        <p:spPr>
          <a:xfrm>
            <a:off x="6553200" y="6245225"/>
            <a:ext cx="2133600" cy="476250"/>
          </a:xfrm>
          <a:prstGeom prst="rect">
            <a:avLst/>
          </a:prstGeom>
          <a:noFill/>
          <a:ln>
            <a:noFill/>
            <a:miter lim="800000"/>
          </a:ln>
        </p:spPr>
        <p:txBody>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Pr lvl="0" algn="r"/>
            <a:fld id="{1B71E57A-5ADA-42D2-845D-4B6D2A2EBDA9}" type="slidenum">
              <a:rPr kumimoji="0" sz="1400">
                <a:latin typeface="Arial" pitchFamily="34" charset="0"/>
              </a:rPr>
              <a:t>*</a:t>
            </a:fld>
            <a:endParaRPr kumimoji="0" sz="1400">
              <a:latin typeface="Arial" pitchFamily="34" charset="0"/>
            </a:endParaRPr>
          </a:p>
        </p:txBody>
      </p:sp>
    </p:spTree>
  </p:cSld>
  <p:clrMap bg1="dk1" tx1="lt1" bg2="dk2" tx2="lt2" accent1="accent1" accent2="accent2" accent3="accent3" accent4="accent4" accent5="accent5" accent6="accent6" hlink="hlink" folHlink="folHlink"/>
  <p:sldLayoutIdLst>
    <p:sldLayoutId id="2147483660" r:id="rId1"/>
    <p:sldLayoutId id="2147483662" r:id="rId2"/>
  </p:sldLayoutIdLst>
  <mc:AlternateContent>
    <mc:Choice xmlns:p14="http://schemas.microsoft.com/office/powerpoint/2010/main" Requires="p14">
      <p:transition spd="med" p14:dur="700">
        <p:fade thruBlk="1"/>
      </p:transition>
    </mc:Choice>
    <mc:Fallback>
      <p:transition spd="med">
        <p:fade thruBlk="1"/>
      </p:transition>
    </mc:Fallback>
  </mc:AlternateContent>
  <p:timing/>
  <p:hf sldNum="0" hdr="0" dt="0"/>
  <p:txStyles>
    <p:titleStyle>
      <a:lvl1pPr marL="0" indent="0" algn="ctr" defTabSz="914400" rtl="0" eaLnBrk="1" fontAlgn="base" hangingPunct="1">
        <a:lnSpc>
          <a:spcPct val="100000"/>
        </a:lnSpc>
        <a:spcBef>
          <a:spcPct val="0"/>
        </a:spcBef>
        <a:spcAft>
          <a:spcPct val="0"/>
        </a:spcAft>
        <a:buClrTx/>
        <a:buSzTx/>
        <a:buFontTx/>
        <a:buNone/>
        <a:defRPr kumimoji="0" sz="4400" b="0" i="0" u="none" baseline="0">
          <a:solidFill>
            <a:schemeClr val="tx2"/>
          </a:solidFill>
          <a:latin typeface="Arial" pitchFamily="34" charset="0"/>
          <a:ea typeface="宋体" pitchFamily="2" charset="-122"/>
        </a:defRPr>
      </a:lvl1pPr>
    </p:titleStyle>
    <p:bodyStyle>
      <a:lvl1pPr marL="342900" indent="-342900" algn="l" defTabSz="914400" rtl="0" eaLnBrk="1" fontAlgn="base" hangingPunct="1">
        <a:lnSpc>
          <a:spcPct val="100000"/>
        </a:lnSpc>
        <a:spcBef>
          <a:spcPct val="20000"/>
        </a:spcBef>
        <a:spcAft>
          <a:spcPct val="0"/>
        </a:spcAft>
        <a:buClrTx/>
        <a:buSzTx/>
        <a:buFontTx/>
        <a:buChar char="•"/>
        <a:defRPr kumimoji="0"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sz="2000" b="0" i="0" u="none" baseline="0">
          <a:solidFill>
            <a:schemeClr val="tx1"/>
          </a:solidFill>
          <a:latin typeface="Arial" pitchFamily="34" charset="0"/>
          <a:ea typeface="宋体" pitchFamily="2" charset="-122"/>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wmf"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wmf"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3.jpeg" /><Relationship Id="rId3" Type="http://schemas.openxmlformats.org/officeDocument/2006/relationships/image" Target="../media/image4.wmf"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wmf"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6.wmf"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7.wmf"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jpeg" /><Relationship Id="rId3" Type="http://schemas.openxmlformats.org/officeDocument/2006/relationships/hyperlink" Target="http://www.et98.com/news/baby.asp?id=2563" TargetMode="Externa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9.wmf"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hyperlink" Target="http://image.baidu.com/i?ct=503316480&amp;z=1325931101&amp;tn=baiduimagedetail&amp;word=&#22885;&#29305;&#26364;&amp;in=104" TargetMode="External" /><Relationship Id="rId6" Type="http://schemas.openxmlformats.org/officeDocument/2006/relationships/image" Target="../media/image13.jpeg" /><Relationship Id="rId7" Type="http://schemas.openxmlformats.org/officeDocument/2006/relationships/hyperlink" Target="http://image.baidu.com/i?ct=503316480&amp;z=506843351&amp;tn=baiduimagedetail&amp;word=&#34013;&#29483;&amp;in=15" TargetMode="External" /><Relationship Id="rId8" Type="http://schemas.openxmlformats.org/officeDocument/2006/relationships/image" Target="../media/image14.jpeg" /><Relationship Id="rId9" Type="http://schemas.openxmlformats.org/officeDocument/2006/relationships/hyperlink" Target="http://image.baidu.com/i?ct=503316480&amp;z=890691201&amp;tn=baiduimagedetail&amp;word=&#35199;&#29916;&#22826;&#37070;&amp;in=90" TargetMode="Externa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7043054141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50"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sz="3600" b="1">
                <a:solidFill>
                  <a:srgbClr val="FF00FF"/>
                </a:solidFill>
                <a:effectLst>
                  <a:outerShdw blurRad="38100" dist="38100" dir="2700000" algn="tl">
                    <a:schemeClr val="bg2"/>
                  </a:outerShdw>
                </a:effectLst>
                <a:latin typeface="宋体" pitchFamily="2" charset="-122"/>
              </a:rPr>
              <a:t>第六讲 </a:t>
            </a:r>
            <a:r>
              <a:rPr lang="zh-CN" altLang="de-DE"/>
              <a:t> </a:t>
            </a:r>
            <a:r>
              <a:rPr lang="zh-CN" altLang="de-DE" sz="3600" b="1">
                <a:effectLst>
                  <a:outerShdw blurRad="38100" dist="38100" dir="2700000" algn="tl">
                    <a:schemeClr val="bg2"/>
                  </a:outerShdw>
                </a:effectLst>
              </a:rPr>
              <a:t>当人们聚在一起时！</a:t>
            </a:r>
            <a:r>
              <a:rPr lang="zh-CN" altLang="de-DE"/>
              <a:t> </a:t>
            </a:r>
            <a:br>
              <a:rPr sz="3600" b="1">
                <a:solidFill>
                  <a:srgbClr val="FF00FF"/>
                </a:solidFill>
                <a:effectLst>
                  <a:outerShdw blurRad="38100" dist="38100" dir="2700000" algn="tl">
                    <a:schemeClr val="bg2"/>
                  </a:outerShdw>
                </a:effectLst>
                <a:latin typeface="宋体" pitchFamily="2" charset="-122"/>
              </a:rPr>
            </a:br>
            <a:r>
              <a:rPr sz="3600" b="1">
                <a:solidFill>
                  <a:srgbClr val="FF00FF"/>
                </a:solidFill>
                <a:effectLst>
                  <a:outerShdw blurRad="38100" dist="38100" dir="2700000" algn="tl">
                    <a:schemeClr val="bg2"/>
                  </a:outerShdw>
                </a:effectLst>
                <a:latin typeface="宋体" pitchFamily="2" charset="-122"/>
              </a:rPr>
              <a:t>              －消费群体市场心理概观</a:t>
            </a:r>
            <a:endParaRPr sz="3600" b="1">
              <a:solidFill>
                <a:srgbClr val="FF00FF"/>
              </a:solidFill>
              <a:effectLst>
                <a:outerShdw blurRad="38100" dist="38100" dir="2700000" algn="tl">
                  <a:schemeClr val="bg2"/>
                </a:outerShdw>
              </a:effectLst>
              <a:latin typeface="宋体" pitchFamily="2" charset="-122"/>
            </a:endParaRPr>
          </a:p>
        </p:txBody>
      </p:sp>
      <p:sp>
        <p:nvSpPr>
          <p:cNvPr id="2051" name="Date Placeholder 3"/>
          <p:cNvSpPr>
            <a:spLocks noGrp="1"/>
          </p:cNvSpPr>
          <p:nvPr>
            <p:ph type="dt" sz="half" idx="2"/>
          </p:nvPr>
        </p:nvSpPr>
        <p:spPr/>
        <p:txBody>
          <a:bodyPr/>
          <a:lstStyle/>
          <a:p>
            <a:pPr lvl="0"/>
            <a:endParaRPr kumimoji="0" sz="1400">
              <a:latin typeface="Arial" pitchFamily="34" charset="0"/>
            </a:endParaRPr>
          </a:p>
        </p:txBody>
      </p:sp>
      <p:sp>
        <p:nvSpPr>
          <p:cNvPr id="2052" name="Footer Placeholder 4"/>
          <p:cNvSpPr>
            <a:spLocks noGrp="1"/>
          </p:cNvSpPr>
          <p:nvPr>
            <p:ph type="ftr" sz="quarter" idx="3"/>
          </p:nvPr>
        </p:nvSpPr>
        <p:spPr/>
        <p:txBody>
          <a:bodyPr/>
          <a:lstStyle/>
          <a:p>
            <a:pPr lvl="0" algn="ctr"/>
            <a:fld id="{130B6889-D836-494B-B27A-106E1E18FC93}" type="footer">
              <a:rPr kumimoji="0" sz="1400">
                <a:latin typeface="Arial" pitchFamily="34" charset="0"/>
              </a:rPr>
              <a:t/>
            </a:fld>
            <a:endParaRPr kumimoji="0" sz="1400">
              <a:latin typeface="Arial" pitchFamily="34" charset="0"/>
            </a:endParaRPr>
          </a:p>
        </p:txBody>
      </p:sp>
      <p:sp>
        <p:nvSpPr>
          <p:cNvPr id="2053" name="TextBox 2052"/>
          <p:cNvSpPr txBox="1"/>
          <p:nvPr/>
        </p:nvSpPr>
        <p:spPr>
          <a:xfrm flipH="1">
            <a:off x="0" y="0"/>
            <a:ext cx="0" cy="0"/>
          </a:xfrm>
          <a:prstGeom prst="rect">
            <a:avLst/>
          </a:prstGeom>
          <a:noFill/>
        </p:spPr>
        <p:txBody>
          <a:bodyPr wrap="none">
            <a:sp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消费者群体与消费者心理(1)共33页，您现在浏览的是第1页!</a:t>
            </a:r>
          </a:p>
        </p:txBody>
      </p:sp>
    </p:spTree>
  </p:cSld>
  <p:clrMapOvr>
    <a:masterClrMapping/>
  </p:clrMapOvr>
  <mc:AlternateContent>
    <mc:Choice xmlns:p14="http://schemas.microsoft.com/office/powerpoint/2010/main" Requires="p14">
      <p:transition spd="med" p14:dur="700">
        <p:fade thruBlk="1"/>
      </p:transition>
    </mc:Choice>
    <mc:Fallback>
      <p:transition spd="med">
        <p:fade thruBlk="1"/>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098"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sz="3600" b="1">
                <a:latin typeface="宋体" pitchFamily="2" charset="-122"/>
              </a:rPr>
              <a:t>节  消费者群体的概念及划分</a:t>
            </a:r>
            <a:r>
              <a:rPr sz="3600"/>
              <a:t> </a:t>
            </a:r>
            <a:endParaRPr sz="3600"/>
          </a:p>
        </p:txBody>
      </p:sp>
      <p:pic>
        <p:nvPicPr>
          <p:cNvPr id="4101" name=""/>
          <p:cNvPicPr/>
          <p:nvPr/>
        </p:nvPicPr>
        <p:blipFill>
          <a:blip r:embed="rId2"/>
          <a:stretch>
            <a:fillRect/>
          </a:stretch>
        </p:blipFill>
        <p:spPr>
          <a:xfrm>
            <a:off x="533400" y="1828800"/>
            <a:ext cx="2673350" cy="2508250"/>
          </a:xfrm>
          <a:prstGeom prst="rect">
            <a:avLst/>
          </a:prstGeom>
          <a:noFill/>
          <a:ln>
            <a:miter lim="800000"/>
          </a:ln>
        </p:spPr>
      </p:pic>
      <p:sp>
        <p:nvSpPr>
          <p:cNvPr id="4102" name=""/>
          <p:cNvSpPr/>
          <p:nvPr/>
        </p:nvSpPr>
        <p:spPr>
          <a:xfrm>
            <a:off x="1981200" y="4648200"/>
            <a:ext cx="6934200" cy="2209800"/>
          </a:xfrm>
          <a:prstGeom prst="wedgeRoundRectCallout">
            <a:avLst>
              <a:gd name="adj1" fmla="val -34065"/>
              <a:gd name="adj2" fmla="val -161926"/>
              <a:gd name="adj3" fmla="val 16667"/>
            </a:avLst>
          </a:prstGeom>
          <a:gradFill rotWithShape="0">
            <a:gsLst>
              <a:gs pos="0">
                <a:schemeClr val="accent2"/>
              </a:gs>
              <a:gs pos="100000">
                <a:schemeClr val="bg1"/>
              </a:gs>
            </a:gsLst>
            <a:path path="rect">
              <a:fillToRect r="100000" b="100000"/>
            </a:path>
          </a:gradFill>
          <a:ln>
            <a:solidFill>
              <a:schemeClr val="tx1"/>
            </a:solidFill>
            <a:miter lim="800000"/>
          </a:ln>
        </p:spPr>
        <p:txBody>
          <a:bodyPr>
            <a:no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sz="2000" b="1">
                <a:solidFill>
                  <a:srgbClr val="FF0000"/>
                </a:solidFill>
                <a:latin typeface="宋体" pitchFamily="2" charset="-122"/>
              </a:rPr>
              <a:t>所谓群体或社会群体，是指通过一定的社会关系结合起来进行共同活动而产生相互作用的集体。处于这个团体或组织中的成员一般具有共同的特征，或者具有共同的目的，或者从事共同的活动，或者他们具有共同的需要，每个人在这个群体中充当一定的角色，一般这个群体具有成文或不成文的规范来约束群体中的成员。</a:t>
            </a:r>
            <a:endParaRPr sz="2000" b="1">
              <a:solidFill>
                <a:srgbClr val="FF0000"/>
              </a:solidFill>
              <a:latin typeface="宋体" pitchFamily="2" charset="-122"/>
            </a:endParaRPr>
          </a:p>
        </p:txBody>
      </p:sp>
      <p:sp>
        <p:nvSpPr>
          <p:cNvPr id="4103" name=""/>
          <p:cNvSpPr/>
          <p:nvPr/>
        </p:nvSpPr>
        <p:spPr>
          <a:xfrm>
            <a:off x="4343400" y="1447800"/>
            <a:ext cx="4648200" cy="2209800"/>
          </a:xfrm>
          <a:prstGeom prst="cloudCallout">
            <a:avLst>
              <a:gd name="adj1" fmla="val -76333"/>
              <a:gd name="adj2" fmla="val -15375"/>
            </a:avLst>
          </a:prstGeom>
          <a:gradFill rotWithShape="0">
            <a:gsLst>
              <a:gs pos="0">
                <a:schemeClr val="accent1"/>
              </a:gs>
              <a:gs pos="100000">
                <a:schemeClr val="bg1"/>
              </a:gs>
            </a:gsLst>
            <a:lin ang="5400000" scaled="1"/>
          </a:gradFill>
          <a:ln>
            <a:solidFill>
              <a:schemeClr val="tx1"/>
            </a:solidFill>
            <a:miter lim="800000"/>
          </a:ln>
        </p:spPr>
        <p:txBody>
          <a:bodyPr>
            <a:no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sz="2000" b="1">
                <a:solidFill>
                  <a:schemeClr val="accent2"/>
                </a:solidFill>
                <a:latin typeface="宋体" pitchFamily="2" charset="-122"/>
              </a:rPr>
              <a:t>①群体成员需以一定纽带联系起来。②成员之间有共同目标和持续的相互交往。③群体成员有共同的群体意识和规范。</a:t>
            </a:r>
            <a:r>
              <a:rPr sz="2000" b="1">
                <a:solidFill>
                  <a:schemeClr val="accent2"/>
                </a:solidFill>
              </a:rPr>
              <a:t> </a:t>
            </a:r>
            <a:endParaRPr sz="2000" b="1">
              <a:solidFill>
                <a:schemeClr val="accent2"/>
              </a:solidFill>
            </a:endParaRPr>
          </a:p>
        </p:txBody>
      </p:sp>
      <p:sp>
        <p:nvSpPr>
          <p:cNvPr id="4104" name="Date Placeholder 3"/>
          <p:cNvSpPr>
            <a:spLocks noGrp="1"/>
          </p:cNvSpPr>
          <p:nvPr>
            <p:ph type="dt" sz="half" idx="2"/>
          </p:nvPr>
        </p:nvSpPr>
        <p:spPr/>
        <p:txBody>
          <a:bodyPr/>
          <a:lstStyle/>
          <a:p>
            <a:pPr lvl="0"/>
            <a:endParaRPr kumimoji="0" sz="1400">
              <a:latin typeface="Arial" pitchFamily="34" charset="0"/>
            </a:endParaRPr>
          </a:p>
        </p:txBody>
      </p:sp>
      <p:sp>
        <p:nvSpPr>
          <p:cNvPr id="4105" name="Footer Placeholder 4"/>
          <p:cNvSpPr>
            <a:spLocks noGrp="1"/>
          </p:cNvSpPr>
          <p:nvPr>
            <p:ph type="ftr" sz="quarter" idx="3"/>
          </p:nvPr>
        </p:nvSpPr>
        <p:spPr/>
        <p:txBody>
          <a:bodyPr/>
          <a:lstStyle/>
          <a:p>
            <a:pPr lvl="0" algn="ctr"/>
            <a:fld id="{74CBC413-DEE6-4662-A636-6491117626B5}" type="footer">
              <a:rPr kumimoji="0" sz="1400">
                <a:latin typeface="Arial" pitchFamily="34" charset="0"/>
              </a:rPr>
              <a:t/>
            </a:fld>
            <a:endParaRPr kumimoji="0" sz="1400">
              <a:latin typeface="Arial" pitchFamily="34" charset="0"/>
            </a:endParaRPr>
          </a:p>
        </p:txBody>
      </p:sp>
      <p:sp>
        <p:nvSpPr>
          <p:cNvPr id="4106" name="TextBox 4105"/>
          <p:cNvSpPr txBox="1"/>
          <p:nvPr/>
        </p:nvSpPr>
        <p:spPr>
          <a:xfrm flipH="1">
            <a:off x="0" y="0"/>
            <a:ext cx="0" cy="0"/>
          </a:xfrm>
          <a:prstGeom prst="rect">
            <a:avLst/>
          </a:prstGeom>
          <a:noFill/>
        </p:spPr>
        <p:txBody>
          <a:bodyPr wrap="none">
            <a:sp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消费者群体与消费者心理(1)共33页，您现在浏览的是第2页!</a:t>
            </a:r>
          </a:p>
        </p:txBody>
      </p:sp>
    </p:spTree>
  </p:cSld>
  <p:clrMapOvr>
    <a:masterClrMapping/>
  </p:clrMapOvr>
  <mc:AlternateContent>
    <mc:Choice xmlns:p14="http://schemas.microsoft.com/office/powerpoint/2010/main" Requires="p14">
      <p:transition spd="med" p14:dur="700">
        <p:fade thruBlk="1"/>
      </p:transition>
    </mc:Choice>
    <mc:Fallback>
      <p:transition spd="med">
        <p:fade thruBlk="1"/>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grpId="0" nodeType="clickEffect">
                                  <p:stCondLst>
                                    <p:cond delay="0"/>
                                  </p:stCondLst>
                                  <p:childTnLst>
                                    <p:set>
                                      <p:cBhvr additive="base">
                                        <p:cTn id="6" dur="1" fill="hold">
                                          <p:stCondLst>
                                            <p:cond delay="0"/>
                                          </p:stCondLst>
                                        </p:cTn>
                                        <p:tgtEl>
                                          <p:spTgt spid="4103"/>
                                        </p:tgtEl>
                                        <p:attrNameLst>
                                          <p:attrName>style.visibility</p:attrName>
                                        </p:attrNameLst>
                                      </p:cBhvr>
                                      <p:to>
                                        <p:strVal val="visible"/>
                                      </p:to>
                                    </p:set>
                                    <p:anim calcmode="lin" valueType="num">
                                      <p:cBhvr additive="base">
                                        <p:cTn id="7" dur="500" fill="hold"/>
                                        <p:tgtEl>
                                          <p:spTgt spid="4103"/>
                                        </p:tgtEl>
                                        <p:attrNameLst>
                                          <p:attrName>ppt_x</p:attrName>
                                        </p:attrNameLst>
                                      </p:cBhvr>
                                      <p:tavLst>
                                        <p:tav tm="0">
                                          <p:val>
                                            <p:strVal val="0-#ppt_w/2"/>
                                          </p:val>
                                        </p:tav>
                                        <p:tav tm="100000">
                                          <p:val>
                                            <p:strVal val="#ppt_x"/>
                                          </p:val>
                                        </p:tav>
                                      </p:tavLst>
                                    </p:anim>
                                    <p:anim calcmode="lin" valueType="num">
                                      <p:cBhvr additive="base">
                                        <p:cTn id="8" dur="500" fill="hold"/>
                                        <p:tgtEl>
                                          <p:spTgt spid="410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03"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
          <p:cNvSpPr/>
          <p:nvPr>
            <p:ph type="title"/>
          </p:nvPr>
        </p:nvSpPr>
        <p:spPr>
          <a:xfrm>
            <a:off x="457200" y="274638"/>
            <a:ext cx="8229600" cy="611188"/>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b="1">
                <a:latin typeface="宋体" pitchFamily="2" charset="-122"/>
              </a:rPr>
              <a:t>一、消费者群体</a:t>
            </a:r>
            <a:endParaRPr b="1">
              <a:latin typeface="宋体" pitchFamily="2" charset="-122"/>
            </a:endParaRPr>
          </a:p>
        </p:txBody>
      </p:sp>
      <p:sp>
        <p:nvSpPr>
          <p:cNvPr id="5124" name=""/>
          <p:cNvSpPr/>
          <p:nvPr/>
        </p:nvSpPr>
        <p:spPr>
          <a:xfrm>
            <a:off x="1295400" y="1676400"/>
            <a:ext cx="5334000" cy="1600200"/>
          </a:xfrm>
          <a:prstGeom prst="wedgeRectCallout">
            <a:avLst>
              <a:gd name="adj1" fmla="val -52056"/>
              <a:gd name="adj2" fmla="val 187898"/>
            </a:avLst>
          </a:prstGeom>
          <a:gradFill rotWithShape="0">
            <a:gsLst>
              <a:gs pos="0">
                <a:schemeClr val="tx1"/>
              </a:gs>
              <a:gs pos="100000">
                <a:schemeClr val="bg1"/>
              </a:gs>
            </a:gsLst>
            <a:lin ang="2700000" scaled="1"/>
          </a:gradFill>
          <a:ln>
            <a:solidFill>
              <a:schemeClr val="tx1"/>
            </a:solidFill>
            <a:miter lim="800000"/>
          </a:ln>
        </p:spPr>
        <p:txBody>
          <a:bodyPr>
            <a:no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b="1">
                <a:solidFill>
                  <a:srgbClr val="FF0000"/>
                </a:solidFill>
                <a:latin typeface="宋体" pitchFamily="2" charset="-122"/>
              </a:rPr>
              <a:t>消费者群体是由具有某种共同特征的若干消费者组成的。凡具有同一特征的消费者，在购买行为、消费心理及习惯等方面有许多共同之处。</a:t>
            </a:r>
            <a:endParaRPr b="1">
              <a:solidFill>
                <a:srgbClr val="FF0000"/>
              </a:solidFill>
              <a:latin typeface="宋体" pitchFamily="2" charset="-122"/>
            </a:endParaRPr>
          </a:p>
        </p:txBody>
      </p:sp>
      <p:pic>
        <p:nvPicPr>
          <p:cNvPr id="5125" name=""/>
          <p:cNvPicPr/>
          <p:nvPr/>
        </p:nvPicPr>
        <p:blipFill>
          <a:blip r:embed="rId2"/>
          <a:stretch>
            <a:fillRect/>
          </a:stretch>
        </p:blipFill>
        <p:spPr>
          <a:xfrm>
            <a:off x="0" y="4406900"/>
            <a:ext cx="2690812" cy="2451100"/>
          </a:xfrm>
          <a:prstGeom prst="rect">
            <a:avLst/>
          </a:prstGeom>
          <a:noFill/>
          <a:ln>
            <a:miter lim="800000"/>
          </a:ln>
        </p:spPr>
      </p:pic>
      <p:grpSp>
        <p:nvGrpSpPr>
          <p:cNvPr id="5133" name=""/>
          <p:cNvGrpSpPr/>
          <p:nvPr/>
        </p:nvGrpSpPr>
        <p:grpSpPr>
          <a:xfrm>
            <a:off x="2667000" y="3657600"/>
            <a:ext cx="5943600" cy="2895600"/>
            <a:chOff x="1680" y="2304"/>
            <a:chExt cx="3744" cy="1824"/>
          </a:xfrm>
        </p:grpSpPr>
        <p:grpSp>
          <p:nvGrpSpPr>
            <p:cNvPr id="5128" name=""/>
            <p:cNvGrpSpPr/>
            <p:nvPr/>
          </p:nvGrpSpPr>
          <p:grpSpPr>
            <a:xfrm>
              <a:off x="2496" y="2304"/>
              <a:ext cx="2928" cy="912"/>
              <a:chOff x="2640" y="3024"/>
              <a:chExt cx="2928" cy="912"/>
            </a:xfrm>
          </p:grpSpPr>
          <p:sp>
            <p:nvSpPr>
              <p:cNvPr id="5126" name=""/>
              <p:cNvSpPr/>
              <p:nvPr/>
            </p:nvSpPr>
            <p:spPr>
              <a:xfrm>
                <a:off x="2640" y="3024"/>
                <a:ext cx="2928" cy="912"/>
              </a:xfrm>
              <a:prstGeom prst="horizontalScroll">
                <a:avLst>
                  <a:gd name="adj" fmla="val 12500"/>
                </a:avLst>
              </a:prstGeom>
              <a:gradFill rotWithShape="0">
                <a:gsLst>
                  <a:gs pos="0">
                    <a:schemeClr val="bg1"/>
                  </a:gs>
                  <a:gs pos="100000">
                    <a:srgbClr val="FF0000"/>
                  </a:gs>
                </a:gsLst>
                <a:lin ang="18900000" scaled="1"/>
              </a:gradFill>
              <a:ln>
                <a:solidFill>
                  <a:schemeClr val="tx1"/>
                </a:solidFill>
                <a:miter lim="800000"/>
              </a:ln>
            </p:spPr>
            <p:txBody>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5127" name=""/>
              <p:cNvSpPr/>
              <p:nvPr/>
            </p:nvSpPr>
            <p:spPr>
              <a:xfrm>
                <a:off x="2832" y="3264"/>
                <a:ext cx="2592" cy="442"/>
              </a:xfrm>
              <a:prstGeom prst="rect">
                <a:avLst/>
              </a:prstGeom>
              <a:noFill/>
              <a:ln>
                <a:noFill/>
                <a:miter lim="800000"/>
              </a:ln>
            </p:spPr>
            <p:txBody>
              <a:bodyPr>
                <a:sp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sz="2000" b="1">
                    <a:solidFill>
                      <a:schemeClr val="accent2"/>
                    </a:solidFill>
                    <a:latin typeface="宋体" pitchFamily="2" charset="-122"/>
                  </a:rPr>
                  <a:t>消费者因其自身生理心理特点的不同，而形成不同的消费者群体</a:t>
                </a:r>
                <a:r>
                  <a:rPr sz="2000" b="1">
                    <a:solidFill>
                      <a:schemeClr val="accent2"/>
                    </a:solidFill>
                  </a:rPr>
                  <a:t> </a:t>
                </a:r>
                <a:endParaRPr sz="2000" b="1">
                  <a:solidFill>
                    <a:schemeClr val="accent2"/>
                  </a:solidFill>
                </a:endParaRPr>
              </a:p>
            </p:txBody>
          </p:sp>
        </p:grpSp>
        <p:grpSp>
          <p:nvGrpSpPr>
            <p:cNvPr id="5129" name=""/>
            <p:cNvGrpSpPr/>
            <p:nvPr/>
          </p:nvGrpSpPr>
          <p:grpSpPr>
            <a:xfrm>
              <a:off x="2496" y="3216"/>
              <a:ext cx="2928" cy="912"/>
              <a:chOff x="2640" y="3024"/>
              <a:chExt cx="2928" cy="912"/>
            </a:xfrm>
          </p:grpSpPr>
          <p:sp>
            <p:nvSpPr>
              <p:cNvPr id="5130" name=""/>
              <p:cNvSpPr/>
              <p:nvPr/>
            </p:nvSpPr>
            <p:spPr>
              <a:xfrm>
                <a:off x="2640" y="3024"/>
                <a:ext cx="2928" cy="912"/>
              </a:xfrm>
              <a:prstGeom prst="horizontalScroll">
                <a:avLst>
                  <a:gd name="adj" fmla="val 12500"/>
                </a:avLst>
              </a:prstGeom>
              <a:gradFill rotWithShape="0">
                <a:gsLst>
                  <a:gs pos="0">
                    <a:schemeClr val="bg1"/>
                  </a:gs>
                  <a:gs pos="100000">
                    <a:srgbClr val="FF0000"/>
                  </a:gs>
                </a:gsLst>
                <a:lin ang="18900000" scaled="1"/>
              </a:gradFill>
              <a:ln>
                <a:solidFill>
                  <a:schemeClr val="tx1"/>
                </a:solidFill>
                <a:miter lim="800000"/>
              </a:ln>
            </p:spPr>
            <p:txBody>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sp>
            <p:nvSpPr>
              <p:cNvPr id="5131" name=""/>
              <p:cNvSpPr/>
              <p:nvPr/>
            </p:nvSpPr>
            <p:spPr>
              <a:xfrm>
                <a:off x="2832" y="3264"/>
                <a:ext cx="2592" cy="442"/>
              </a:xfrm>
              <a:prstGeom prst="rect">
                <a:avLst/>
              </a:prstGeom>
              <a:noFill/>
              <a:ln>
                <a:noFill/>
                <a:miter lim="800000"/>
              </a:ln>
            </p:spPr>
            <p:txBody>
              <a:bodyPr>
                <a:sp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sz="2000" b="1">
                    <a:solidFill>
                      <a:schemeClr val="accent2"/>
                    </a:solidFill>
                    <a:latin typeface="宋体" pitchFamily="2" charset="-122"/>
                    <a:ea typeface="Times New Roman" pitchFamily="18" charset="0"/>
                  </a:rPr>
                  <a:t>生产力、文化传统、民族、宗教信仰，地理气候条件</a:t>
                </a:r>
                <a:r>
                  <a:rPr sz="2000" b="1">
                    <a:solidFill>
                      <a:schemeClr val="accent2"/>
                    </a:solidFill>
                    <a:latin typeface="宋体" pitchFamily="2" charset="-122"/>
                  </a:rPr>
                  <a:t>等外在因素</a:t>
                </a:r>
                <a:endParaRPr sz="2000" b="1">
                  <a:solidFill>
                    <a:schemeClr val="accent2"/>
                  </a:solidFill>
                  <a:latin typeface="宋体" pitchFamily="2" charset="-122"/>
                </a:endParaRPr>
              </a:p>
            </p:txBody>
          </p:sp>
        </p:grpSp>
        <p:sp>
          <p:nvSpPr>
            <p:cNvPr id="5132" name=""/>
            <p:cNvSpPr/>
            <p:nvPr/>
          </p:nvSpPr>
          <p:spPr>
            <a:xfrm>
              <a:off x="1680" y="3120"/>
              <a:ext cx="960" cy="288"/>
            </a:xfrm>
            <a:custGeom>
              <a:avLst>
                <a:gd name="adj0" fmla="val 75000"/>
                <a:gd name="adj1" fmla="val 25000"/>
              </a:avLst>
              <a:gdLst>
                <a:gd name="GT6" fmla="*/ adj1 21600 100000"/>
                <a:gd name="GT7" fmla="*/ adj0 21600 100000"/>
                <a:gd name="GT8" fmla="*/ 3375 w 21600"/>
                <a:gd name="GT9" fmla="+- l GT8 0"/>
                <a:gd name="G0" fmla="+- GT6 0 0"/>
                <a:gd name="G1" fmla="+- GT7 0 0"/>
                <a:gd name="G2" fmla="+- 21600 0 GT6"/>
                <a:gd name="G3" fmla="+- 21600 0 G1"/>
                <a:gd name="G4" fmla="+- G3 G0 10800"/>
                <a:gd name="G5" fmla="+- G1 G4 0"/>
                <a:gd name="GT10" fmla="*/ G0 h 21600"/>
                <a:gd name="GT11" fmla="+- t GT10 0"/>
                <a:gd name="GT12" fmla="*/ G5 w 21600"/>
                <a:gd name="GT13" fmla="+- l GT12 0"/>
                <a:gd name="GT14" fmla="*/ G2 h 21600"/>
                <a:gd name="GT15" fmla="+- t GT14 0"/>
              </a:gdLst>
              <a:cxnLst>
                <a:cxn ang="0">
                  <a:pos x="G1" y="0"/>
                </a:cxn>
                <a:cxn ang="0">
                  <a:pos x="0" y="10800"/>
                </a:cxn>
                <a:cxn ang="0">
                  <a:pos x="G1" y="21600"/>
                </a:cxn>
                <a:cxn ang="0">
                  <a:pos x="21600" y="10800"/>
                </a:cxn>
              </a:cxnLst>
              <a:rect l="GT9" t="GT11" r="GT13" b="GT15"/>
              <a:pathLst>
                <a:path w="21600" h="21600">
                  <a:moveTo>
                    <a:pt x="3375" y="G0"/>
                  </a:moveTo>
                  <a:lnTo>
                    <a:pt x="G1" y="G0"/>
                  </a:lnTo>
                  <a:lnTo>
                    <a:pt x="G1" y="0"/>
                  </a:lnTo>
                  <a:lnTo>
                    <a:pt x="21600" y="10800"/>
                  </a:lnTo>
                  <a:lnTo>
                    <a:pt x="G1" y="21600"/>
                  </a:lnTo>
                  <a:lnTo>
                    <a:pt x="G1" y="G2"/>
                  </a:lnTo>
                  <a:lnTo>
                    <a:pt x="3375" y="G2"/>
                  </a:lnTo>
                  <a:close/>
                </a:path>
                <a:path w="21600" h="21600">
                  <a:moveTo>
                    <a:pt x="0" y="G0"/>
                  </a:moveTo>
                  <a:lnTo>
                    <a:pt x="675" y="G0"/>
                  </a:lnTo>
                  <a:lnTo>
                    <a:pt x="675" y="G2"/>
                  </a:lnTo>
                  <a:lnTo>
                    <a:pt x="0" y="G2"/>
                  </a:lnTo>
                  <a:close/>
                </a:path>
                <a:path w="21600" h="21600">
                  <a:moveTo>
                    <a:pt x="1350" y="G0"/>
                  </a:moveTo>
                  <a:lnTo>
                    <a:pt x="2700" y="G0"/>
                  </a:lnTo>
                  <a:lnTo>
                    <a:pt x="2700" y="G2"/>
                  </a:lnTo>
                  <a:lnTo>
                    <a:pt x="1350" y="G2"/>
                  </a:lnTo>
                  <a:close/>
                </a:path>
              </a:pathLst>
            </a:custGeom>
            <a:blipFill rotWithShape="0">
              <a:blip r:embed="rId3"/>
              <a:tile tx="0" ty="0" sx="100000" sy="100000" flip="none" algn="tl"/>
            </a:blipFill>
            <a:ln>
              <a:solidFill>
                <a:schemeClr val="tx1"/>
              </a:solidFill>
              <a:miter lim="800000"/>
            </a:ln>
          </p:spPr>
          <p:txBody>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sp>
        <p:nvSpPr>
          <p:cNvPr id="5136" name="Date Placeholder 3"/>
          <p:cNvSpPr>
            <a:spLocks noGrp="1"/>
          </p:cNvSpPr>
          <p:nvPr>
            <p:ph type="dt" sz="half" idx="2"/>
          </p:nvPr>
        </p:nvSpPr>
        <p:spPr/>
        <p:txBody>
          <a:bodyPr/>
          <a:lstStyle/>
          <a:p>
            <a:pPr lvl="0"/>
            <a:endParaRPr kumimoji="0" sz="1400">
              <a:latin typeface="Arial" pitchFamily="34" charset="0"/>
            </a:endParaRPr>
          </a:p>
        </p:txBody>
      </p:sp>
      <p:sp>
        <p:nvSpPr>
          <p:cNvPr id="5134" name="Footer Placeholder 4"/>
          <p:cNvSpPr>
            <a:spLocks noGrp="1"/>
          </p:cNvSpPr>
          <p:nvPr>
            <p:ph type="ftr" sz="quarter" idx="3"/>
          </p:nvPr>
        </p:nvSpPr>
        <p:spPr/>
        <p:txBody>
          <a:bodyPr/>
          <a:lstStyle/>
          <a:p>
            <a:pPr lvl="0" algn="ctr"/>
            <a:fld id="{FEC992BE-26E6-4F0A-9D94-C46F183F29B3}" type="footer">
              <a:rPr kumimoji="0" sz="1400">
                <a:latin typeface="Arial" pitchFamily="34" charset="0"/>
              </a:rPr>
              <a:t/>
            </a:fld>
            <a:endParaRPr kumimoji="0" sz="1400">
              <a:latin typeface="Arial" pitchFamily="34" charset="0"/>
            </a:endParaRPr>
          </a:p>
        </p:txBody>
      </p:sp>
      <p:sp>
        <p:nvSpPr>
          <p:cNvPr id="5135" name="TextBox 5134"/>
          <p:cNvSpPr txBox="1"/>
          <p:nvPr/>
        </p:nvSpPr>
        <p:spPr>
          <a:xfrm flipH="1">
            <a:off x="0" y="0"/>
            <a:ext cx="0" cy="0"/>
          </a:xfrm>
          <a:prstGeom prst="rect">
            <a:avLst/>
          </a:prstGeom>
          <a:noFill/>
        </p:spPr>
        <p:txBody>
          <a:bodyPr wrap="none">
            <a:sp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消费者群体与消费者心理(1)共33页，您现在浏览的是第3页!</a:t>
            </a:r>
          </a:p>
        </p:txBody>
      </p:sp>
    </p:spTree>
  </p:cSld>
  <p:clrMapOvr>
    <a:masterClrMapping/>
  </p:clrMapOvr>
  <mc:AlternateContent>
    <mc:Choice xmlns:p14="http://schemas.microsoft.com/office/powerpoint/2010/main" Requires="p14">
      <p:transition spd="med" p14:dur="700">
        <p:fade thruBlk="1"/>
      </p:transition>
    </mc:Choice>
    <mc:Fallback>
      <p:transition spd="med">
        <p:fade thruBlk="1"/>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nodeType="clickEffect">
                                  <p:stCondLst>
                                    <p:cond delay="0"/>
                                  </p:stCondLst>
                                  <p:childTnLst>
                                    <p:set>
                                      <p:cBhvr additive="base">
                                        <p:cTn id="6" dur="1" fill="hold">
                                          <p:stCondLst>
                                            <p:cond delay="0"/>
                                          </p:stCondLst>
                                        </p:cTn>
                                        <p:tgtEl>
                                          <p:spTgt spid="5133"/>
                                        </p:tgtEl>
                                        <p:attrNameLst>
                                          <p:attrName>style.visibility</p:attrName>
                                        </p:attrNameLst>
                                      </p:cBhvr>
                                      <p:to>
                                        <p:strVal val="visible"/>
                                      </p:to>
                                    </p:set>
                                    <p:anim calcmode="lin" valueType="num">
                                      <p:cBhvr additive="base">
                                        <p:cTn id="7" dur="500" fill="hold"/>
                                        <p:tgtEl>
                                          <p:spTgt spid="5133"/>
                                        </p:tgtEl>
                                        <p:attrNameLst>
                                          <p:attrName>ppt_x</p:attrName>
                                        </p:attrNameLst>
                                      </p:cBhvr>
                                      <p:tavLst>
                                        <p:tav tm="0">
                                          <p:val>
                                            <p:strVal val="0-#ppt_w/2"/>
                                          </p:val>
                                        </p:tav>
                                        <p:tav tm="100000">
                                          <p:val>
                                            <p:strVal val="#ppt_x"/>
                                          </p:val>
                                        </p:tav>
                                      </p:tavLst>
                                    </p:anim>
                                    <p:anim calcmode="lin" valueType="num">
                                      <p:cBhvr additive="base">
                                        <p:cTn id="8" dur="500" fill="hold"/>
                                        <p:tgtEl>
                                          <p:spTgt spid="513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sz="4000" b="1">
                <a:latin typeface="宋体" pitchFamily="2" charset="-122"/>
              </a:rPr>
              <a:t>二、消费者群体的变化</a:t>
            </a:r>
            <a:r>
              <a:rPr sz="3600"/>
              <a:t> </a:t>
            </a:r>
            <a:endParaRPr sz="3600"/>
          </a:p>
        </p:txBody>
      </p:sp>
      <p:sp>
        <p:nvSpPr>
          <p:cNvPr id="6148" name=""/>
          <p:cNvSpPr/>
          <p:nvPr/>
        </p:nvSpPr>
        <p:spPr>
          <a:xfrm>
            <a:off x="2057400" y="4953000"/>
            <a:ext cx="6400800" cy="1600200"/>
          </a:xfrm>
          <a:prstGeom prst="wedgeRoundRectCallout">
            <a:avLst>
              <a:gd name="adj1" fmla="val 6398"/>
              <a:gd name="adj2" fmla="val -271431"/>
              <a:gd name="adj3" fmla="val 16667"/>
            </a:avLst>
          </a:prstGeom>
          <a:blipFill rotWithShape="0">
            <a:blip r:embed="rId2"/>
            <a:tile tx="0" ty="0" sx="100000" sy="100000" flip="none" algn="tl"/>
          </a:blipFill>
          <a:ln>
            <a:solidFill>
              <a:schemeClr val="tx1"/>
            </a:solidFill>
            <a:miter lim="800000"/>
          </a:ln>
        </p:spPr>
        <p:txBody>
          <a:bodyPr>
            <a:no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b="1">
                <a:solidFill>
                  <a:schemeClr val="accent2"/>
                </a:solidFill>
                <a:latin typeface="宋体" pitchFamily="2" charset="-122"/>
              </a:rPr>
              <a:t>1．消费者群体的划分会越来越细。</a:t>
            </a:r>
            <a:endParaRPr b="1">
              <a:solidFill>
                <a:schemeClr val="accent2"/>
              </a:solidFill>
              <a:latin typeface="宋体" pitchFamily="2" charset="-122"/>
            </a:endParaRPr>
          </a:p>
          <a:p>
            <a:pPr lvl="0" algn="just"/>
            <a:r>
              <a:rPr b="1">
                <a:solidFill>
                  <a:schemeClr val="accent2"/>
                </a:solidFill>
                <a:latin typeface="宋体" pitchFamily="2" charset="-122"/>
              </a:rPr>
              <a:t>2．不同消费者群体的数量会增加。</a:t>
            </a:r>
            <a:endParaRPr b="1">
              <a:solidFill>
                <a:schemeClr val="accent2"/>
              </a:solidFill>
              <a:latin typeface="宋体" pitchFamily="2" charset="-122"/>
            </a:endParaRPr>
          </a:p>
          <a:p>
            <a:pPr lvl="0" algn="just"/>
            <a:r>
              <a:rPr b="1">
                <a:solidFill>
                  <a:schemeClr val="accent2"/>
                </a:solidFill>
                <a:latin typeface="宋体" pitchFamily="2" charset="-122"/>
              </a:rPr>
              <a:t>3．消费者群体的内在素质不断提高。</a:t>
            </a:r>
            <a:endParaRPr b="1">
              <a:solidFill>
                <a:schemeClr val="accent2"/>
              </a:solidFill>
              <a:latin typeface="宋体" pitchFamily="2" charset="-122"/>
            </a:endParaRPr>
          </a:p>
          <a:p>
            <a:pPr lvl="0" algn="just"/>
            <a:r>
              <a:rPr b="1">
                <a:solidFill>
                  <a:schemeClr val="accent2"/>
                </a:solidFill>
                <a:latin typeface="宋体" pitchFamily="2" charset="-122"/>
              </a:rPr>
              <a:t>4．消费者群体的演变速度会加快。</a:t>
            </a:r>
            <a:endParaRPr b="1">
              <a:solidFill>
                <a:schemeClr val="accent2"/>
              </a:solidFill>
            </a:endParaRPr>
          </a:p>
        </p:txBody>
      </p:sp>
      <p:pic>
        <p:nvPicPr>
          <p:cNvPr id="6149" name=""/>
          <p:cNvPicPr/>
          <p:nvPr/>
        </p:nvPicPr>
        <p:blipFill>
          <a:blip r:embed="rId3"/>
          <a:stretch>
            <a:fillRect/>
          </a:stretch>
        </p:blipFill>
        <p:spPr>
          <a:xfrm>
            <a:off x="4114800" y="2362200"/>
            <a:ext cx="3657600" cy="2427288"/>
          </a:xfrm>
          <a:prstGeom prst="rect">
            <a:avLst/>
          </a:prstGeom>
          <a:noFill/>
          <a:ln>
            <a:miter lim="800000"/>
          </a:ln>
        </p:spPr>
      </p:pic>
      <p:sp>
        <p:nvSpPr>
          <p:cNvPr id="6150" name="Date Placeholder 3"/>
          <p:cNvSpPr>
            <a:spLocks noGrp="1"/>
          </p:cNvSpPr>
          <p:nvPr>
            <p:ph type="dt" sz="half" idx="2"/>
          </p:nvPr>
        </p:nvSpPr>
        <p:spPr/>
        <p:txBody>
          <a:bodyPr/>
          <a:lstStyle/>
          <a:p>
            <a:pPr lvl="0"/>
            <a:endParaRPr kumimoji="0" sz="1400">
              <a:latin typeface="Arial" pitchFamily="34" charset="0"/>
            </a:endParaRPr>
          </a:p>
        </p:txBody>
      </p:sp>
      <p:sp>
        <p:nvSpPr>
          <p:cNvPr id="6151" name="Footer Placeholder 4"/>
          <p:cNvSpPr>
            <a:spLocks noGrp="1"/>
          </p:cNvSpPr>
          <p:nvPr>
            <p:ph type="ftr" sz="quarter" idx="3"/>
          </p:nvPr>
        </p:nvSpPr>
        <p:spPr/>
        <p:txBody>
          <a:bodyPr/>
          <a:lstStyle/>
          <a:p>
            <a:pPr lvl="0" algn="ctr"/>
            <a:fld id="{323FDB2F-A411-4FCB-BC74-B685AAAEF6AB}" type="footer">
              <a:rPr kumimoji="0" sz="1400">
                <a:latin typeface="Arial" pitchFamily="34" charset="0"/>
              </a:rPr>
              <a:t/>
            </a:fld>
            <a:endParaRPr kumimoji="0" sz="1400">
              <a:latin typeface="Arial" pitchFamily="34" charset="0"/>
            </a:endParaRPr>
          </a:p>
        </p:txBody>
      </p:sp>
      <p:sp>
        <p:nvSpPr>
          <p:cNvPr id="6152" name="TextBox 6151"/>
          <p:cNvSpPr txBox="1"/>
          <p:nvPr/>
        </p:nvSpPr>
        <p:spPr>
          <a:xfrm flipH="1">
            <a:off x="0" y="0"/>
            <a:ext cx="0" cy="0"/>
          </a:xfrm>
          <a:prstGeom prst="rect">
            <a:avLst/>
          </a:prstGeom>
          <a:noFill/>
        </p:spPr>
        <p:txBody>
          <a:bodyPr wrap="none">
            <a:sp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消费者群体与消费者心理(1)共33页，您现在浏览的是第4页!</a:t>
            </a:r>
          </a:p>
        </p:txBody>
      </p:sp>
    </p:spTree>
  </p:cSld>
  <p:clrMapOvr>
    <a:masterClrMapping/>
  </p:clrMapOvr>
  <mc:AlternateContent>
    <mc:Choice xmlns:p14="http://schemas.microsoft.com/office/powerpoint/2010/main" Requires="p14">
      <p:transition spd="med" p14:dur="700">
        <p:fade thruBlk="1"/>
      </p:transition>
    </mc:Choice>
    <mc:Fallback>
      <p:transition spd="med">
        <p:fade thruBlk="1"/>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sz="3600" b="1">
                <a:latin typeface="宋体" pitchFamily="2" charset="-122"/>
              </a:rPr>
              <a:t>第二节  消费者群体对个人消费心理与行为的影响</a:t>
            </a:r>
            <a:r>
              <a:rPr sz="3600"/>
              <a:t> </a:t>
            </a:r>
            <a:endParaRPr sz="3600"/>
          </a:p>
        </p:txBody>
      </p:sp>
      <p:pic>
        <p:nvPicPr>
          <p:cNvPr id="8196" name=""/>
          <p:cNvPicPr/>
          <p:nvPr/>
        </p:nvPicPr>
        <p:blipFill>
          <a:blip r:embed="rId2"/>
          <a:stretch>
            <a:fillRect/>
          </a:stretch>
        </p:blipFill>
        <p:spPr>
          <a:xfrm>
            <a:off x="2895600" y="3048000"/>
            <a:ext cx="3200400" cy="2562225"/>
          </a:xfrm>
          <a:prstGeom prst="rect">
            <a:avLst/>
          </a:prstGeom>
          <a:noFill/>
          <a:ln>
            <a:miter lim="800000"/>
          </a:ln>
        </p:spPr>
      </p:pic>
      <p:sp>
        <p:nvSpPr>
          <p:cNvPr id="8198" name=""/>
          <p:cNvSpPr/>
          <p:nvPr/>
        </p:nvSpPr>
        <p:spPr>
          <a:xfrm>
            <a:off x="3352800" y="2057400"/>
            <a:ext cx="2209800" cy="609600"/>
          </a:xfrm>
          <a:prstGeom prst="cloudCallout">
            <a:avLst>
              <a:gd name="adj1" fmla="val -4093"/>
              <a:gd name="adj2" fmla="val 122917"/>
            </a:avLst>
          </a:prstGeom>
          <a:blipFill rotWithShape="0">
            <a:blip r:embed="rId3"/>
            <a:tile tx="0" ty="0" sx="100000" sy="100000" flip="none" algn="tl"/>
          </a:blipFill>
          <a:ln>
            <a:solidFill>
              <a:schemeClr val="tx1"/>
            </a:solidFill>
            <a:miter lim="800000"/>
          </a:ln>
        </p:spPr>
        <p:txBody>
          <a:bodyPr>
            <a:no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b="1">
                <a:solidFill>
                  <a:srgbClr val="FF0000"/>
                </a:solidFill>
                <a:latin typeface="华文行楷" pitchFamily="2" charset="-122"/>
                <a:ea typeface="华文行楷" pitchFamily="2" charset="-122"/>
              </a:rPr>
              <a:t>群体压力</a:t>
            </a:r>
            <a:r>
              <a:rPr>
                <a:solidFill>
                  <a:srgbClr val="FF0000"/>
                </a:solidFill>
                <a:latin typeface="华文行楷" pitchFamily="2" charset="-122"/>
                <a:ea typeface="华文行楷" pitchFamily="2" charset="-122"/>
              </a:rPr>
              <a:t> </a:t>
            </a:r>
            <a:endParaRPr>
              <a:solidFill>
                <a:srgbClr val="FF0000"/>
              </a:solidFill>
              <a:latin typeface="华文行楷" pitchFamily="2" charset="-122"/>
              <a:ea typeface="华文行楷" pitchFamily="2" charset="-122"/>
            </a:endParaRPr>
          </a:p>
        </p:txBody>
      </p:sp>
      <p:sp>
        <p:nvSpPr>
          <p:cNvPr id="8199" name=""/>
          <p:cNvSpPr/>
          <p:nvPr/>
        </p:nvSpPr>
        <p:spPr>
          <a:xfrm>
            <a:off x="6324600" y="2438400"/>
            <a:ext cx="2209800" cy="609600"/>
          </a:xfrm>
          <a:prstGeom prst="cloudCallout">
            <a:avLst>
              <a:gd name="adj1" fmla="val -112500"/>
              <a:gd name="adj2" fmla="val 145574"/>
            </a:avLst>
          </a:prstGeom>
          <a:blipFill rotWithShape="0">
            <a:blip r:embed="rId3"/>
            <a:tile tx="0" ty="0" sx="100000" sy="100000" flip="none" algn="tl"/>
          </a:blipFill>
          <a:ln>
            <a:solidFill>
              <a:schemeClr val="tx1"/>
            </a:solidFill>
            <a:miter lim="800000"/>
          </a:ln>
          <a:effectLst/>
        </p:spPr>
        <p:txBody>
          <a:bodyPr>
            <a:no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b="1">
                <a:solidFill>
                  <a:srgbClr val="FF0000"/>
                </a:solidFill>
                <a:latin typeface="华文行楷" pitchFamily="2" charset="-122"/>
                <a:ea typeface="华文行楷" pitchFamily="2" charset="-122"/>
              </a:rPr>
              <a:t>服从心理 </a:t>
            </a:r>
            <a:endParaRPr b="1">
              <a:solidFill>
                <a:srgbClr val="FF0000"/>
              </a:solidFill>
              <a:latin typeface="华文行楷" pitchFamily="2" charset="-122"/>
              <a:ea typeface="华文行楷" pitchFamily="2" charset="-122"/>
            </a:endParaRPr>
          </a:p>
        </p:txBody>
      </p:sp>
      <p:sp>
        <p:nvSpPr>
          <p:cNvPr id="8200" name=""/>
          <p:cNvSpPr/>
          <p:nvPr/>
        </p:nvSpPr>
        <p:spPr>
          <a:xfrm>
            <a:off x="6324600" y="3505200"/>
            <a:ext cx="2209800" cy="609600"/>
          </a:xfrm>
          <a:prstGeom prst="cloudCallout">
            <a:avLst>
              <a:gd name="adj1" fmla="val -115731"/>
              <a:gd name="adj2" fmla="val 27606"/>
            </a:avLst>
          </a:prstGeom>
          <a:blipFill rotWithShape="0">
            <a:blip r:embed="rId3"/>
            <a:tile tx="0" ty="0" sx="100000" sy="100000" flip="none" algn="tl"/>
          </a:blipFill>
          <a:ln>
            <a:solidFill>
              <a:schemeClr val="tx1"/>
            </a:solidFill>
            <a:miter lim="800000"/>
          </a:ln>
          <a:effectLst/>
        </p:spPr>
        <p:txBody>
          <a:bodyPr>
            <a:no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b="1">
                <a:solidFill>
                  <a:srgbClr val="FF0000"/>
                </a:solidFill>
                <a:latin typeface="华文行楷" pitchFamily="2" charset="-122"/>
                <a:ea typeface="华文行楷" pitchFamily="2" charset="-122"/>
              </a:rPr>
              <a:t>从众心理 </a:t>
            </a:r>
            <a:endParaRPr b="1">
              <a:solidFill>
                <a:srgbClr val="FF0000"/>
              </a:solidFill>
              <a:latin typeface="华文行楷" pitchFamily="2" charset="-122"/>
              <a:ea typeface="华文行楷" pitchFamily="2" charset="-122"/>
            </a:endParaRPr>
          </a:p>
        </p:txBody>
      </p:sp>
      <p:sp>
        <p:nvSpPr>
          <p:cNvPr id="8201" name=""/>
          <p:cNvSpPr/>
          <p:nvPr/>
        </p:nvSpPr>
        <p:spPr>
          <a:xfrm>
            <a:off x="6400800" y="4572000"/>
            <a:ext cx="2209800" cy="609600"/>
          </a:xfrm>
          <a:prstGeom prst="cloudCallout">
            <a:avLst>
              <a:gd name="adj1" fmla="val -122412"/>
              <a:gd name="adj2" fmla="val -134898"/>
            </a:avLst>
          </a:prstGeom>
          <a:blipFill rotWithShape="0">
            <a:blip r:embed="rId3"/>
            <a:tile tx="0" ty="0" sx="100000" sy="100000" flip="none" algn="tl"/>
          </a:blipFill>
          <a:ln>
            <a:solidFill>
              <a:schemeClr val="tx1"/>
            </a:solidFill>
            <a:miter lim="800000"/>
          </a:ln>
          <a:effectLst/>
        </p:spPr>
        <p:txBody>
          <a:bodyPr>
            <a:no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b="1">
                <a:solidFill>
                  <a:srgbClr val="FF0000"/>
                </a:solidFill>
                <a:latin typeface="华文行楷" pitchFamily="2" charset="-122"/>
                <a:ea typeface="华文行楷" pitchFamily="2" charset="-122"/>
              </a:rPr>
              <a:t>责任分摊 </a:t>
            </a:r>
            <a:endParaRPr b="1">
              <a:solidFill>
                <a:srgbClr val="FF0000"/>
              </a:solidFill>
              <a:latin typeface="华文行楷" pitchFamily="2" charset="-122"/>
              <a:ea typeface="华文行楷" pitchFamily="2" charset="-122"/>
            </a:endParaRPr>
          </a:p>
        </p:txBody>
      </p:sp>
      <p:sp>
        <p:nvSpPr>
          <p:cNvPr id="8202" name=""/>
          <p:cNvSpPr/>
          <p:nvPr/>
        </p:nvSpPr>
        <p:spPr>
          <a:xfrm>
            <a:off x="6248400" y="5562600"/>
            <a:ext cx="2743200" cy="914400"/>
          </a:xfrm>
          <a:prstGeom prst="cloudCallout">
            <a:avLst>
              <a:gd name="adj1" fmla="val -106597"/>
              <a:gd name="adj2" fmla="val -203995"/>
            </a:avLst>
          </a:prstGeom>
          <a:blipFill rotWithShape="0">
            <a:blip r:embed="rId3"/>
            <a:tile tx="0" ty="0" sx="100000" sy="100000" flip="none" algn="tl"/>
          </a:blipFill>
          <a:ln>
            <a:solidFill>
              <a:schemeClr val="tx1"/>
            </a:solidFill>
            <a:miter lim="800000"/>
          </a:ln>
          <a:effectLst/>
        </p:spPr>
        <p:txBody>
          <a:bodyPr>
            <a:no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b="1">
                <a:solidFill>
                  <a:srgbClr val="FF0000"/>
                </a:solidFill>
                <a:latin typeface="华文行楷" pitchFamily="2" charset="-122"/>
                <a:ea typeface="华文行楷" pitchFamily="2" charset="-122"/>
              </a:rPr>
              <a:t>社会促进和社会致弱 </a:t>
            </a:r>
            <a:endParaRPr b="1">
              <a:solidFill>
                <a:srgbClr val="FF0000"/>
              </a:solidFill>
              <a:latin typeface="华文行楷" pitchFamily="2" charset="-122"/>
              <a:ea typeface="华文行楷" pitchFamily="2" charset="-122"/>
            </a:endParaRPr>
          </a:p>
        </p:txBody>
      </p:sp>
      <p:sp>
        <p:nvSpPr>
          <p:cNvPr id="8203" name=""/>
          <p:cNvSpPr/>
          <p:nvPr/>
        </p:nvSpPr>
        <p:spPr>
          <a:xfrm>
            <a:off x="304800" y="5715000"/>
            <a:ext cx="2209800" cy="609600"/>
          </a:xfrm>
          <a:prstGeom prst="cloudCallout">
            <a:avLst>
              <a:gd name="adj1" fmla="val 140301"/>
              <a:gd name="adj2" fmla="val -305208"/>
            </a:avLst>
          </a:prstGeom>
          <a:blipFill rotWithShape="0">
            <a:blip r:embed="rId3"/>
            <a:tile tx="0" ty="0" sx="100000" sy="100000" flip="none" algn="tl"/>
          </a:blipFill>
          <a:ln>
            <a:solidFill>
              <a:schemeClr val="tx1"/>
            </a:solidFill>
            <a:miter lim="800000"/>
          </a:ln>
          <a:effectLst/>
        </p:spPr>
        <p:txBody>
          <a:bodyPr>
            <a:no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b="1">
                <a:solidFill>
                  <a:srgbClr val="FF0000"/>
                </a:solidFill>
                <a:latin typeface="华文行楷" pitchFamily="2" charset="-122"/>
                <a:ea typeface="华文行楷" pitchFamily="2" charset="-122"/>
              </a:rPr>
              <a:t>模仿心理 </a:t>
            </a:r>
            <a:endParaRPr b="1">
              <a:solidFill>
                <a:srgbClr val="FF0000"/>
              </a:solidFill>
              <a:latin typeface="华文行楷" pitchFamily="2" charset="-122"/>
              <a:ea typeface="华文行楷" pitchFamily="2" charset="-122"/>
            </a:endParaRPr>
          </a:p>
        </p:txBody>
      </p:sp>
      <p:sp>
        <p:nvSpPr>
          <p:cNvPr id="8204" name=""/>
          <p:cNvSpPr/>
          <p:nvPr/>
        </p:nvSpPr>
        <p:spPr>
          <a:xfrm>
            <a:off x="228600" y="4648200"/>
            <a:ext cx="2209800" cy="609600"/>
          </a:xfrm>
          <a:prstGeom prst="cloudCallout">
            <a:avLst>
              <a:gd name="adj1" fmla="val 137069"/>
              <a:gd name="adj2" fmla="val -151301"/>
            </a:avLst>
          </a:prstGeom>
          <a:blipFill rotWithShape="0">
            <a:blip r:embed="rId3"/>
            <a:tile tx="0" ty="0" sx="100000" sy="100000" flip="none" algn="tl"/>
          </a:blipFill>
          <a:ln>
            <a:solidFill>
              <a:schemeClr val="tx1"/>
            </a:solidFill>
            <a:miter lim="800000"/>
          </a:ln>
          <a:effectLst/>
        </p:spPr>
        <p:txBody>
          <a:bodyPr>
            <a:no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b="1">
                <a:solidFill>
                  <a:srgbClr val="FF0000"/>
                </a:solidFill>
                <a:latin typeface="华文行楷" pitchFamily="2" charset="-122"/>
                <a:ea typeface="华文行楷" pitchFamily="2" charset="-122"/>
              </a:rPr>
              <a:t>群体规模 </a:t>
            </a:r>
            <a:endParaRPr b="1">
              <a:solidFill>
                <a:srgbClr val="FF0000"/>
              </a:solidFill>
              <a:latin typeface="华文行楷" pitchFamily="2" charset="-122"/>
              <a:ea typeface="华文行楷" pitchFamily="2" charset="-122"/>
            </a:endParaRPr>
          </a:p>
        </p:txBody>
      </p:sp>
      <p:sp>
        <p:nvSpPr>
          <p:cNvPr id="8205" name=""/>
          <p:cNvSpPr/>
          <p:nvPr/>
        </p:nvSpPr>
        <p:spPr>
          <a:xfrm>
            <a:off x="228600" y="3581400"/>
            <a:ext cx="2209800" cy="609600"/>
          </a:xfrm>
          <a:prstGeom prst="cloudCallout">
            <a:avLst>
              <a:gd name="adj1" fmla="val 133407"/>
              <a:gd name="adj2" fmla="val -5991"/>
            </a:avLst>
          </a:prstGeom>
          <a:blipFill rotWithShape="0">
            <a:blip r:embed="rId3"/>
            <a:tile tx="0" ty="0" sx="100000" sy="100000" flip="none" algn="tl"/>
          </a:blipFill>
          <a:ln>
            <a:solidFill>
              <a:schemeClr val="tx1"/>
            </a:solidFill>
            <a:miter lim="800000"/>
          </a:ln>
          <a:effectLst/>
        </p:spPr>
        <p:txBody>
          <a:bodyPr>
            <a:no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b="1">
                <a:solidFill>
                  <a:srgbClr val="FF0000"/>
                </a:solidFill>
                <a:latin typeface="华文行楷" pitchFamily="2" charset="-122"/>
                <a:ea typeface="华文行楷" pitchFamily="2" charset="-122"/>
              </a:rPr>
              <a:t>内部沟通 </a:t>
            </a:r>
            <a:endParaRPr b="1">
              <a:solidFill>
                <a:srgbClr val="FF0000"/>
              </a:solidFill>
              <a:latin typeface="华文行楷" pitchFamily="2" charset="-122"/>
              <a:ea typeface="华文行楷" pitchFamily="2" charset="-122"/>
            </a:endParaRPr>
          </a:p>
        </p:txBody>
      </p:sp>
      <p:sp>
        <p:nvSpPr>
          <p:cNvPr id="8206" name=""/>
          <p:cNvSpPr/>
          <p:nvPr/>
        </p:nvSpPr>
        <p:spPr>
          <a:xfrm>
            <a:off x="228600" y="2667000"/>
            <a:ext cx="2209800" cy="609600"/>
          </a:xfrm>
          <a:prstGeom prst="cloudCallout">
            <a:avLst>
              <a:gd name="adj1" fmla="val 130389"/>
              <a:gd name="adj2" fmla="val 115884"/>
            </a:avLst>
          </a:prstGeom>
          <a:blipFill rotWithShape="0">
            <a:blip r:embed="rId3"/>
            <a:tile tx="0" ty="0" sx="100000" sy="100000" flip="none" algn="tl"/>
          </a:blipFill>
          <a:ln>
            <a:solidFill>
              <a:schemeClr val="tx1"/>
            </a:solidFill>
            <a:miter lim="800000"/>
          </a:ln>
          <a:effectLst/>
        </p:spPr>
        <p:txBody>
          <a:bodyPr>
            <a:no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b="1">
                <a:solidFill>
                  <a:srgbClr val="FF0000"/>
                </a:solidFill>
                <a:latin typeface="华文行楷" pitchFamily="2" charset="-122"/>
                <a:ea typeface="华文行楷" pitchFamily="2" charset="-122"/>
              </a:rPr>
              <a:t>内部规范 </a:t>
            </a:r>
            <a:endParaRPr b="1">
              <a:solidFill>
                <a:srgbClr val="FF0000"/>
              </a:solidFill>
              <a:latin typeface="华文行楷" pitchFamily="2" charset="-122"/>
              <a:ea typeface="华文行楷" pitchFamily="2" charset="-122"/>
            </a:endParaRPr>
          </a:p>
        </p:txBody>
      </p:sp>
      <p:sp>
        <p:nvSpPr>
          <p:cNvPr id="8207" name="Date Placeholder 3"/>
          <p:cNvSpPr>
            <a:spLocks noGrp="1"/>
          </p:cNvSpPr>
          <p:nvPr>
            <p:ph type="dt" sz="half" idx="2"/>
          </p:nvPr>
        </p:nvSpPr>
        <p:spPr/>
        <p:txBody>
          <a:bodyPr/>
          <a:lstStyle/>
          <a:p>
            <a:pPr lvl="0"/>
            <a:endParaRPr kumimoji="0" sz="1400">
              <a:latin typeface="Arial" pitchFamily="34" charset="0"/>
            </a:endParaRPr>
          </a:p>
        </p:txBody>
      </p:sp>
      <p:sp>
        <p:nvSpPr>
          <p:cNvPr id="8208" name="Footer Placeholder 4"/>
          <p:cNvSpPr>
            <a:spLocks noGrp="1"/>
          </p:cNvSpPr>
          <p:nvPr>
            <p:ph type="ftr" sz="quarter" idx="3"/>
          </p:nvPr>
        </p:nvSpPr>
        <p:spPr/>
        <p:txBody>
          <a:bodyPr/>
          <a:lstStyle/>
          <a:p>
            <a:pPr lvl="0" algn="ctr"/>
            <a:fld id="{2376DA75-1CF1-4B14-B47E-3A5F59F9553D}" type="footer">
              <a:rPr kumimoji="0" sz="1400">
                <a:latin typeface="Arial" pitchFamily="34" charset="0"/>
              </a:rPr>
              <a:t/>
            </a:fld>
            <a:endParaRPr kumimoji="0" sz="1400">
              <a:latin typeface="Arial" pitchFamily="34" charset="0"/>
            </a:endParaRPr>
          </a:p>
        </p:txBody>
      </p:sp>
      <p:sp>
        <p:nvSpPr>
          <p:cNvPr id="8209" name="TextBox 8208"/>
          <p:cNvSpPr txBox="1"/>
          <p:nvPr/>
        </p:nvSpPr>
        <p:spPr>
          <a:xfrm flipH="1">
            <a:off x="0" y="0"/>
            <a:ext cx="0" cy="0"/>
          </a:xfrm>
          <a:prstGeom prst="rect">
            <a:avLst/>
          </a:prstGeom>
          <a:noFill/>
        </p:spPr>
        <p:txBody>
          <a:bodyPr wrap="none">
            <a:sp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消费者群体与消费者心理(1)共33页，您现在浏览的是第5页!</a:t>
            </a:r>
          </a:p>
        </p:txBody>
      </p:sp>
    </p:spTree>
  </p:cSld>
  <p:clrMapOvr>
    <a:masterClrMapping/>
  </p:clrMapOvr>
  <mc:AlternateContent>
    <mc:Choice xmlns:p14="http://schemas.microsoft.com/office/powerpoint/2010/main" Requires="p14">
      <p:transition spd="med" p14:dur="700">
        <p:fade thruBlk="1"/>
      </p:transition>
    </mc:Choice>
    <mc:Fallback>
      <p:transition spd="med">
        <p:fade thruBlk="1"/>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0244" name=""/>
          <p:cNvPicPr/>
          <p:nvPr/>
        </p:nvPicPr>
        <p:blipFill>
          <a:blip r:embed="rId2">
            <a:lum bright="70000" contrast="-70000"/>
          </a:blip>
          <a:stretch>
            <a:fillRect/>
          </a:stretch>
        </p:blipFill>
        <p:spPr>
          <a:xfrm>
            <a:off x="2743200" y="2590800"/>
            <a:ext cx="4743450" cy="3613150"/>
          </a:xfrm>
          <a:prstGeom prst="rect">
            <a:avLst/>
          </a:prstGeom>
          <a:noFill/>
          <a:ln>
            <a:miter lim="800000"/>
          </a:ln>
        </p:spPr>
      </p:pic>
      <p:sp>
        <p:nvSpPr>
          <p:cNvPr id="10242"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sz="3600" b="1">
                <a:latin typeface="宋体" pitchFamily="2" charset="-122"/>
              </a:rPr>
              <a:t>二、服从心理</a:t>
            </a:r>
            <a:r>
              <a:rPr sz="3600"/>
              <a:t> </a:t>
            </a:r>
            <a:endParaRPr sz="3600"/>
          </a:p>
        </p:txBody>
      </p:sp>
      <p:sp>
        <p:nvSpPr>
          <p:cNvPr id="10243" name=""/>
          <p:cNvSpPr/>
          <p:nvPr>
            <p:ph type="body" idx="4294967295"/>
          </p:nvPr>
        </p:nvSpPr>
        <p:spPr>
          <a:xfrm>
            <a:off x="457200" y="1852612"/>
            <a:ext cx="8229600" cy="1257300"/>
          </a:xfrm>
          <a:prstGeom prst="rect">
            <a:avLst/>
          </a:prstGeom>
          <a:noFill/>
          <a:ln>
            <a:solidFill>
              <a:schemeClr val="tx1"/>
            </a:solidFill>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r>
              <a:rPr sz="2800">
                <a:latin typeface="宋体" pitchFamily="2" charset="-122"/>
              </a:rPr>
              <a:t>对群体的信任感，使消费者产生服从心理</a:t>
            </a:r>
            <a:r>
              <a:rPr sz="2800"/>
              <a:t> </a:t>
            </a:r>
            <a:endParaRPr sz="2800"/>
          </a:p>
          <a:p>
            <a:pPr lvl="0"/>
            <a:r>
              <a:rPr sz="2800">
                <a:latin typeface="宋体" pitchFamily="2" charset="-122"/>
              </a:rPr>
              <a:t>对偏离群体的恐惧，也使消费者产生服从心理</a:t>
            </a:r>
            <a:r>
              <a:rPr sz="2800"/>
              <a:t> </a:t>
            </a:r>
            <a:endParaRPr sz="2800"/>
          </a:p>
        </p:txBody>
      </p:sp>
      <p:sp>
        <p:nvSpPr>
          <p:cNvPr id="10245" name="Date Placeholder 3"/>
          <p:cNvSpPr>
            <a:spLocks noGrp="1"/>
          </p:cNvSpPr>
          <p:nvPr>
            <p:ph type="dt" sz="half" idx="2"/>
          </p:nvPr>
        </p:nvSpPr>
        <p:spPr/>
        <p:txBody>
          <a:bodyPr/>
          <a:lstStyle/>
          <a:p>
            <a:pPr lvl="0"/>
            <a:endParaRPr kumimoji="0" sz="1400">
              <a:latin typeface="Arial" pitchFamily="34" charset="0"/>
            </a:endParaRPr>
          </a:p>
        </p:txBody>
      </p:sp>
      <p:sp>
        <p:nvSpPr>
          <p:cNvPr id="10246" name="Footer Placeholder 4"/>
          <p:cNvSpPr>
            <a:spLocks noGrp="1"/>
          </p:cNvSpPr>
          <p:nvPr>
            <p:ph type="ftr" sz="quarter" idx="3"/>
          </p:nvPr>
        </p:nvSpPr>
        <p:spPr/>
        <p:txBody>
          <a:bodyPr/>
          <a:lstStyle/>
          <a:p>
            <a:pPr lvl="0" algn="ctr"/>
            <a:fld id="{F5774D11-FCAA-4137-ADC4-40A8654E9DC3}" type="footer">
              <a:rPr kumimoji="0" sz="1400">
                <a:latin typeface="Arial" pitchFamily="34" charset="0"/>
              </a:rPr>
              <a:t/>
            </a:fld>
            <a:endParaRPr kumimoji="0" sz="1400">
              <a:latin typeface="Arial" pitchFamily="34" charset="0"/>
            </a:endParaRPr>
          </a:p>
        </p:txBody>
      </p:sp>
      <p:sp>
        <p:nvSpPr>
          <p:cNvPr id="10247" name="TextBox 10246"/>
          <p:cNvSpPr txBox="1"/>
          <p:nvPr/>
        </p:nvSpPr>
        <p:spPr>
          <a:xfrm flipH="1">
            <a:off x="0" y="0"/>
            <a:ext cx="0" cy="0"/>
          </a:xfrm>
          <a:prstGeom prst="rect">
            <a:avLst/>
          </a:prstGeom>
          <a:noFill/>
        </p:spPr>
        <p:txBody>
          <a:bodyPr wrap="none">
            <a:sp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消费者群体与消费者心理(1)共33页，您现在浏览的是第6页!</a:t>
            </a:r>
          </a:p>
        </p:txBody>
      </p:sp>
    </p:spTree>
  </p:cSld>
  <p:clrMapOvr>
    <a:masterClrMapping/>
  </p:clrMapOvr>
  <mc:AlternateContent>
    <mc:Choice xmlns:p14="http://schemas.microsoft.com/office/powerpoint/2010/main" Requires="p14">
      <p:transition spd="med" p14:dur="700">
        <p:fade thruBlk="1"/>
      </p:transition>
    </mc:Choice>
    <mc:Fallback>
      <p:transition spd="med">
        <p:fade thruBlk="1"/>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
          <p:cNvSpPr/>
          <p:nvPr>
            <p:ph type="title"/>
          </p:nvPr>
        </p:nvSpPr>
        <p:spPr>
          <a:xfrm>
            <a:off x="457200" y="274638"/>
            <a:ext cx="8229600" cy="687388"/>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sz="3600" b="1">
                <a:latin typeface="宋体" pitchFamily="2" charset="-122"/>
              </a:rPr>
              <a:t>四、社会促进和社会致弱</a:t>
            </a:r>
            <a:r>
              <a:rPr sz="3600"/>
              <a:t> </a:t>
            </a:r>
            <a:endParaRPr sz="3600"/>
          </a:p>
        </p:txBody>
      </p:sp>
      <p:sp>
        <p:nvSpPr>
          <p:cNvPr id="12292" name=""/>
          <p:cNvSpPr/>
          <p:nvPr/>
        </p:nvSpPr>
        <p:spPr>
          <a:xfrm>
            <a:off x="3048000" y="2057400"/>
            <a:ext cx="2454275" cy="595312"/>
          </a:xfrm>
          <a:prstGeom prst="rect">
            <a:avLst/>
          </a:prstGeom>
          <a:noFill/>
          <a:ln>
            <a:noFill/>
            <a:miter lim="800000"/>
          </a:ln>
          <a:effectLst/>
        </p:spPr>
        <p:txBody>
          <a:bodyPr anchor="ctr" anchorCtr="0">
            <a:no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marL="0" lvl="0" indent="0" algn="ctr"/>
            <a:r>
              <a:rPr sz="3600" b="1">
                <a:solidFill>
                  <a:schemeClr val="tx2"/>
                </a:solidFill>
                <a:latin typeface="宋体" pitchFamily="2" charset="-122"/>
              </a:rPr>
              <a:t>模仿心理 </a:t>
            </a:r>
            <a:endParaRPr sz="3600" b="1">
              <a:solidFill>
                <a:schemeClr val="tx2"/>
              </a:solidFill>
              <a:latin typeface="宋体" pitchFamily="2" charset="-122"/>
            </a:endParaRPr>
          </a:p>
        </p:txBody>
      </p:sp>
      <p:sp>
        <p:nvSpPr>
          <p:cNvPr id="12293" name=""/>
          <p:cNvSpPr/>
          <p:nvPr/>
        </p:nvSpPr>
        <p:spPr>
          <a:xfrm>
            <a:off x="3200400" y="3200400"/>
            <a:ext cx="2454275" cy="671512"/>
          </a:xfrm>
          <a:prstGeom prst="rect">
            <a:avLst/>
          </a:prstGeom>
          <a:noFill/>
          <a:ln>
            <a:noFill/>
            <a:miter lim="800000"/>
          </a:ln>
          <a:effectLst/>
        </p:spPr>
        <p:txBody>
          <a:bodyPr anchor="ctr" anchorCtr="0">
            <a:no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marL="0" lvl="0" indent="0" algn="ctr"/>
            <a:r>
              <a:rPr sz="3600" b="1">
                <a:solidFill>
                  <a:schemeClr val="tx2"/>
                </a:solidFill>
                <a:latin typeface="宋体" pitchFamily="2" charset="-122"/>
              </a:rPr>
              <a:t>群体规模 </a:t>
            </a:r>
            <a:endParaRPr sz="3600" b="1">
              <a:solidFill>
                <a:schemeClr val="tx2"/>
              </a:solidFill>
              <a:latin typeface="宋体" pitchFamily="2" charset="-122"/>
            </a:endParaRPr>
          </a:p>
        </p:txBody>
      </p:sp>
      <p:pic>
        <p:nvPicPr>
          <p:cNvPr id="12294" name=""/>
          <p:cNvPicPr/>
          <p:nvPr/>
        </p:nvPicPr>
        <p:blipFill>
          <a:blip r:embed="rId2"/>
          <a:stretch>
            <a:fillRect/>
          </a:stretch>
        </p:blipFill>
        <p:spPr>
          <a:xfrm>
            <a:off x="2209800" y="4419600"/>
            <a:ext cx="4583112" cy="2012950"/>
          </a:xfrm>
          <a:prstGeom prst="rect">
            <a:avLst/>
          </a:prstGeom>
          <a:noFill/>
          <a:ln>
            <a:miter lim="800000"/>
          </a:ln>
        </p:spPr>
      </p:pic>
      <p:sp>
        <p:nvSpPr>
          <p:cNvPr id="12295" name="Date Placeholder 3"/>
          <p:cNvSpPr>
            <a:spLocks noGrp="1"/>
          </p:cNvSpPr>
          <p:nvPr>
            <p:ph type="dt" sz="half" idx="2"/>
          </p:nvPr>
        </p:nvSpPr>
        <p:spPr/>
        <p:txBody>
          <a:bodyPr/>
          <a:lstStyle/>
          <a:p>
            <a:pPr lvl="0"/>
            <a:endParaRPr kumimoji="0" sz="1400">
              <a:latin typeface="Arial" pitchFamily="34" charset="0"/>
            </a:endParaRPr>
          </a:p>
        </p:txBody>
      </p:sp>
      <p:sp>
        <p:nvSpPr>
          <p:cNvPr id="12296" name="Footer Placeholder 4"/>
          <p:cNvSpPr>
            <a:spLocks noGrp="1"/>
          </p:cNvSpPr>
          <p:nvPr>
            <p:ph type="ftr" sz="quarter" idx="3"/>
          </p:nvPr>
        </p:nvSpPr>
        <p:spPr/>
        <p:txBody>
          <a:bodyPr/>
          <a:lstStyle/>
          <a:p>
            <a:pPr lvl="0" algn="ctr"/>
            <a:fld id="{625140B9-1502-44C4-8B03-D98E483DA326}" type="footer">
              <a:rPr kumimoji="0" sz="1400">
                <a:latin typeface="Arial" pitchFamily="34" charset="0"/>
              </a:rPr>
              <a:t/>
            </a:fld>
            <a:endParaRPr kumimoji="0" sz="1400">
              <a:latin typeface="Arial" pitchFamily="34" charset="0"/>
            </a:endParaRPr>
          </a:p>
        </p:txBody>
      </p:sp>
      <p:sp>
        <p:nvSpPr>
          <p:cNvPr id="12297" name="TextBox 12296"/>
          <p:cNvSpPr txBox="1"/>
          <p:nvPr/>
        </p:nvSpPr>
        <p:spPr>
          <a:xfrm flipH="1">
            <a:off x="0" y="0"/>
            <a:ext cx="0" cy="0"/>
          </a:xfrm>
          <a:prstGeom prst="rect">
            <a:avLst/>
          </a:prstGeom>
          <a:noFill/>
        </p:spPr>
        <p:txBody>
          <a:bodyPr wrap="none">
            <a:sp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消费者群体与消费者心理(1)共33页，您现在浏览的是第7页!</a:t>
            </a:r>
          </a:p>
        </p:txBody>
      </p:sp>
    </p:spTree>
  </p:cSld>
  <p:clrMapOvr>
    <a:masterClrMapping/>
  </p:clrMapOvr>
  <mc:AlternateContent>
    <mc:Choice xmlns:p14="http://schemas.microsoft.com/office/powerpoint/2010/main" Requires="p14">
      <p:transition spd="med" p14:dur="700">
        <p:fade thruBlk="1"/>
      </p:transition>
    </mc:Choice>
    <mc:Fallback>
      <p:transition spd="med">
        <p:fade thruBlk="1"/>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338"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sz="3600" b="1">
                <a:latin typeface="宋体" pitchFamily="2" charset="-122"/>
              </a:rPr>
              <a:t>六、消费者群体的内部规范</a:t>
            </a:r>
            <a:r>
              <a:rPr sz="3600"/>
              <a:t> </a:t>
            </a:r>
            <a:endParaRPr sz="3600"/>
          </a:p>
        </p:txBody>
      </p:sp>
      <p:sp>
        <p:nvSpPr>
          <p:cNvPr id="14340" name=""/>
          <p:cNvSpPr/>
          <p:nvPr/>
        </p:nvSpPr>
        <p:spPr>
          <a:xfrm>
            <a:off x="1143000" y="1828800"/>
            <a:ext cx="7162800" cy="466725"/>
          </a:xfrm>
          <a:prstGeom prst="rect">
            <a:avLst/>
          </a:prstGeom>
          <a:noFill/>
          <a:ln>
            <a:solidFill>
              <a:schemeClr val="tx1"/>
            </a:solidFill>
            <a:miter lim="800000"/>
          </a:ln>
        </p:spPr>
        <p:txBody>
          <a:bodyPr>
            <a:sp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spcBef>
                <a:spcPct val="50000"/>
              </a:spcBef>
            </a:pPr>
            <a:r>
              <a:rPr>
                <a:latin typeface="宋体" pitchFamily="2" charset="-122"/>
              </a:rPr>
              <a:t>群体规范是指由群体所确立的行为标准和行为准则。</a:t>
            </a:r>
            <a:r>
              <a:t> </a:t>
            </a:r>
          </a:p>
        </p:txBody>
      </p:sp>
      <p:sp>
        <p:nvSpPr>
          <p:cNvPr id="14341" name="Date Placeholder 3"/>
          <p:cNvSpPr>
            <a:spLocks noGrp="1"/>
          </p:cNvSpPr>
          <p:nvPr>
            <p:ph type="dt" sz="half" idx="2"/>
          </p:nvPr>
        </p:nvSpPr>
        <p:spPr/>
        <p:txBody>
          <a:bodyPr/>
          <a:lstStyle/>
          <a:p>
            <a:pPr lvl="0"/>
            <a:endParaRPr kumimoji="0" sz="1400">
              <a:latin typeface="Arial" pitchFamily="34" charset="0"/>
            </a:endParaRPr>
          </a:p>
        </p:txBody>
      </p:sp>
      <p:sp>
        <p:nvSpPr>
          <p:cNvPr id="14342" name="Footer Placeholder 4"/>
          <p:cNvSpPr>
            <a:spLocks noGrp="1"/>
          </p:cNvSpPr>
          <p:nvPr>
            <p:ph type="ftr" sz="quarter" idx="3"/>
          </p:nvPr>
        </p:nvSpPr>
        <p:spPr/>
        <p:txBody>
          <a:bodyPr/>
          <a:lstStyle/>
          <a:p>
            <a:pPr lvl="0" algn="ctr"/>
            <a:fld id="{E06DD358-C652-450A-AC60-7BEF9999EB35}" type="footer">
              <a:rPr kumimoji="0" sz="1400">
                <a:latin typeface="Arial" pitchFamily="34" charset="0"/>
              </a:rPr>
              <a:t/>
            </a:fld>
            <a:endParaRPr kumimoji="0" sz="1400">
              <a:latin typeface="Arial" pitchFamily="34" charset="0"/>
            </a:endParaRPr>
          </a:p>
        </p:txBody>
      </p:sp>
      <p:sp>
        <p:nvSpPr>
          <p:cNvPr id="14343" name="TextBox 14342"/>
          <p:cNvSpPr txBox="1"/>
          <p:nvPr/>
        </p:nvSpPr>
        <p:spPr>
          <a:xfrm flipH="1">
            <a:off x="0" y="0"/>
            <a:ext cx="0" cy="0"/>
          </a:xfrm>
          <a:prstGeom prst="rect">
            <a:avLst/>
          </a:prstGeom>
          <a:noFill/>
        </p:spPr>
        <p:txBody>
          <a:bodyPr wrap="none">
            <a:sp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消费者群体与消费者心理(1)共33页，您现在浏览的是第8页!</a:t>
            </a:r>
          </a:p>
        </p:txBody>
      </p:sp>
    </p:spTree>
  </p:cSld>
  <p:clrMapOvr>
    <a:masterClrMapping/>
  </p:clrMapOvr>
  <mc:AlternateContent>
    <mc:Choice xmlns:p14="http://schemas.microsoft.com/office/powerpoint/2010/main" Requires="p14">
      <p:transition spd="med" p14:dur="700">
        <p:fade thruBlk="1"/>
      </p:transition>
    </mc:Choice>
    <mc:Fallback>
      <p:transition spd="med">
        <p:fade thruBlk="1"/>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386"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sz="3200" b="1">
                <a:latin typeface="宋体" pitchFamily="2" charset="-122"/>
              </a:rPr>
              <a:t>一、少年儿童群体消费者的心理和行为</a:t>
            </a:r>
            <a:r>
              <a:rPr sz="3200"/>
              <a:t> </a:t>
            </a:r>
            <a:endParaRPr sz="3200"/>
          </a:p>
        </p:txBody>
      </p:sp>
      <p:pic>
        <p:nvPicPr>
          <p:cNvPr id="16389" name="">
            <a:hlinkClick r:id="rId3"/>
          </p:cNvPr>
          <p:cNvPicPr/>
          <p:nvPr/>
        </p:nvPicPr>
        <p:blipFill>
          <a:blip r:embed="rId2"/>
          <a:stretch>
            <a:fillRect/>
          </a:stretch>
        </p:blipFill>
        <p:spPr>
          <a:xfrm>
            <a:off x="2514600" y="1524000"/>
            <a:ext cx="4021138" cy="3021012"/>
          </a:xfrm>
          <a:prstGeom prst="rect">
            <a:avLst/>
          </a:prstGeom>
          <a:noFill/>
          <a:ln>
            <a:miter lim="800000"/>
          </a:ln>
        </p:spPr>
      </p:pic>
      <p:sp>
        <p:nvSpPr>
          <p:cNvPr id="16390" name=""/>
          <p:cNvSpPr/>
          <p:nvPr/>
        </p:nvSpPr>
        <p:spPr>
          <a:xfrm>
            <a:off x="685800" y="5562600"/>
            <a:ext cx="7924800" cy="396875"/>
          </a:xfrm>
          <a:prstGeom prst="rect">
            <a:avLst/>
          </a:prstGeom>
          <a:noFill/>
          <a:ln>
            <a:noFill/>
            <a:miter lim="800000"/>
          </a:ln>
        </p:spPr>
        <p:txBody>
          <a:bodyPr>
            <a:sp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spcBef>
                <a:spcPct val="50000"/>
              </a:spcBef>
            </a:pPr>
            <a:r>
              <a:rPr sz="2000" b="1">
                <a:latin typeface="宋体" pitchFamily="2" charset="-122"/>
              </a:rPr>
              <a:t>第五次人口普查：0-14岁的人口为28979万人，占总人口的22.89%</a:t>
            </a:r>
            <a:r>
              <a:rPr sz="2000" b="1"/>
              <a:t> </a:t>
            </a:r>
            <a:endParaRPr sz="2000" b="1"/>
          </a:p>
        </p:txBody>
      </p:sp>
      <p:sp>
        <p:nvSpPr>
          <p:cNvPr id="16391" name="Date Placeholder 3"/>
          <p:cNvSpPr>
            <a:spLocks noGrp="1"/>
          </p:cNvSpPr>
          <p:nvPr>
            <p:ph type="dt" sz="half" idx="2"/>
          </p:nvPr>
        </p:nvSpPr>
        <p:spPr/>
        <p:txBody>
          <a:bodyPr/>
          <a:lstStyle/>
          <a:p>
            <a:pPr lvl="0"/>
            <a:endParaRPr kumimoji="0" sz="1400">
              <a:latin typeface="Arial" pitchFamily="34" charset="0"/>
            </a:endParaRPr>
          </a:p>
        </p:txBody>
      </p:sp>
      <p:sp>
        <p:nvSpPr>
          <p:cNvPr id="16392" name="Footer Placeholder 4"/>
          <p:cNvSpPr>
            <a:spLocks noGrp="1"/>
          </p:cNvSpPr>
          <p:nvPr>
            <p:ph type="ftr" sz="quarter" idx="3"/>
          </p:nvPr>
        </p:nvSpPr>
        <p:spPr/>
        <p:txBody>
          <a:bodyPr/>
          <a:lstStyle/>
          <a:p>
            <a:pPr lvl="0" algn="ctr"/>
            <a:fld id="{214325F5-24A9-4B4A-A569-72E9C556D010}" type="footer">
              <a:rPr kumimoji="0" sz="1400">
                <a:latin typeface="Arial" pitchFamily="34" charset="0"/>
              </a:rPr>
              <a:t/>
            </a:fld>
            <a:endParaRPr kumimoji="0" sz="1400">
              <a:latin typeface="Arial" pitchFamily="34" charset="0"/>
            </a:endParaRPr>
          </a:p>
        </p:txBody>
      </p:sp>
      <p:sp>
        <p:nvSpPr>
          <p:cNvPr id="16393" name="TextBox 16392"/>
          <p:cNvSpPr txBox="1"/>
          <p:nvPr/>
        </p:nvSpPr>
        <p:spPr>
          <a:xfrm flipH="1">
            <a:off x="0" y="0"/>
            <a:ext cx="0" cy="0"/>
          </a:xfrm>
          <a:prstGeom prst="rect">
            <a:avLst/>
          </a:prstGeom>
          <a:noFill/>
        </p:spPr>
        <p:txBody>
          <a:bodyPr wrap="none">
            <a:sp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消费者群体与消费者心理(1)共33页，您现在浏览的是第9页!</a:t>
            </a:r>
          </a:p>
        </p:txBody>
      </p:sp>
    </p:spTree>
  </p:cSld>
  <p:clrMapOvr>
    <a:masterClrMapping/>
  </p:clrMapOvr>
  <mc:AlternateContent>
    <mc:Choice xmlns:p14="http://schemas.microsoft.com/office/powerpoint/2010/main" Requires="p14">
      <p:transition spd="med" p14:dur="700">
        <p:fade thruBlk="1"/>
      </p:transition>
    </mc:Choice>
    <mc:Fallback>
      <p:transition spd="med">
        <p:fade thruBlk="1"/>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
          <p:cNvSpPr/>
          <p:nvPr>
            <p:ph type="title"/>
          </p:nvPr>
        </p:nvSpPr>
        <p:spPr>
          <a:xfrm>
            <a:off x="457200" y="274638"/>
            <a:ext cx="8507412"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sz="3200">
                <a:latin typeface="宋体" pitchFamily="2" charset="-122"/>
              </a:rPr>
              <a:t>（二）少年消费者群体的心理发展与行为特征</a:t>
            </a:r>
            <a:r>
              <a:rPr sz="3200"/>
              <a:t> </a:t>
            </a:r>
            <a:endParaRPr sz="3200"/>
          </a:p>
        </p:txBody>
      </p:sp>
      <p:sp>
        <p:nvSpPr>
          <p:cNvPr id="19459" name=""/>
          <p:cNvSpPr/>
          <p:nvPr>
            <p:ph type="body" idx="4294967295"/>
          </p:nvPr>
        </p:nvSpPr>
        <p:spPr>
          <a:xfrm>
            <a:off x="457200" y="1600200"/>
            <a:ext cx="2420938" cy="66992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r>
              <a:rPr>
                <a:latin typeface="宋体" pitchFamily="2" charset="-122"/>
              </a:rPr>
              <a:t>11--14岁</a:t>
            </a:r>
            <a:r>
              <a:t> </a:t>
            </a:r>
          </a:p>
        </p:txBody>
      </p:sp>
      <p:pic>
        <p:nvPicPr>
          <p:cNvPr id="19460" name=""/>
          <p:cNvPicPr/>
          <p:nvPr/>
        </p:nvPicPr>
        <p:blipFill>
          <a:blip r:embed="rId2"/>
          <a:stretch>
            <a:fillRect/>
          </a:stretch>
        </p:blipFill>
        <p:spPr>
          <a:xfrm>
            <a:off x="3733800" y="2209800"/>
            <a:ext cx="1752600" cy="1419225"/>
          </a:xfrm>
          <a:prstGeom prst="rect">
            <a:avLst/>
          </a:prstGeom>
          <a:noFill/>
          <a:ln>
            <a:miter lim="800000"/>
          </a:ln>
        </p:spPr>
      </p:pic>
      <p:sp>
        <p:nvSpPr>
          <p:cNvPr id="19461" name=""/>
          <p:cNvSpPr/>
          <p:nvPr/>
        </p:nvSpPr>
        <p:spPr>
          <a:xfrm>
            <a:off x="1219200" y="3657600"/>
            <a:ext cx="6781800" cy="1552575"/>
          </a:xfrm>
          <a:prstGeom prst="rect">
            <a:avLst/>
          </a:prstGeom>
          <a:noFill/>
          <a:ln>
            <a:noFill/>
            <a:miter lim="800000"/>
          </a:ln>
        </p:spPr>
        <p:txBody>
          <a:bodyPr>
            <a:sp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marL="457200" lvl="0" indent="-457200" algn="just">
              <a:spcBef>
                <a:spcPct val="50000"/>
              </a:spcBef>
              <a:buAutoNum type="arabicParenBoth"/>
            </a:pPr>
            <a:r>
              <a:rPr>
                <a:latin typeface="宋体" pitchFamily="2" charset="-122"/>
              </a:rPr>
              <a:t>有成人感，独立性增强,但还不成熟。</a:t>
            </a:r>
            <a:endParaRPr>
              <a:latin typeface="宋体" pitchFamily="2" charset="-122"/>
            </a:endParaRPr>
          </a:p>
          <a:p>
            <a:pPr marL="457200" lvl="0" indent="-457200" algn="just">
              <a:spcBef>
                <a:spcPct val="50000"/>
              </a:spcBef>
              <a:buAutoNum type="arabicParenBoth"/>
            </a:pPr>
            <a:r>
              <a:rPr>
                <a:latin typeface="宋体" pitchFamily="2" charset="-122"/>
              </a:rPr>
              <a:t>购买意识的倾向性趋向稳定。 </a:t>
            </a:r>
            <a:endParaRPr>
              <a:latin typeface="宋体" pitchFamily="2" charset="-122"/>
            </a:endParaRPr>
          </a:p>
          <a:p>
            <a:pPr marL="457200" lvl="0" indent="-457200" algn="just">
              <a:spcBef>
                <a:spcPct val="50000"/>
              </a:spcBef>
              <a:buAutoNum type="arabicParenBoth"/>
            </a:pPr>
            <a:r>
              <a:rPr>
                <a:latin typeface="宋体" pitchFamily="2" charset="-122"/>
              </a:rPr>
              <a:t>从受家庭的影响逐步转向受社会群体的影响。</a:t>
            </a:r>
            <a:r>
              <a:t> </a:t>
            </a:r>
          </a:p>
        </p:txBody>
      </p:sp>
      <p:sp>
        <p:nvSpPr>
          <p:cNvPr id="19462" name="Date Placeholder 3"/>
          <p:cNvSpPr>
            <a:spLocks noGrp="1"/>
          </p:cNvSpPr>
          <p:nvPr>
            <p:ph type="dt" sz="half" idx="2"/>
          </p:nvPr>
        </p:nvSpPr>
        <p:spPr/>
        <p:txBody>
          <a:bodyPr/>
          <a:lstStyle/>
          <a:p>
            <a:pPr lvl="0"/>
            <a:endParaRPr kumimoji="0" sz="1400">
              <a:latin typeface="Arial" pitchFamily="34" charset="0"/>
            </a:endParaRPr>
          </a:p>
        </p:txBody>
      </p:sp>
      <p:sp>
        <p:nvSpPr>
          <p:cNvPr id="19463" name="Footer Placeholder 4"/>
          <p:cNvSpPr>
            <a:spLocks noGrp="1"/>
          </p:cNvSpPr>
          <p:nvPr>
            <p:ph type="ftr" sz="quarter" idx="3"/>
          </p:nvPr>
        </p:nvSpPr>
        <p:spPr/>
        <p:txBody>
          <a:bodyPr/>
          <a:lstStyle/>
          <a:p>
            <a:pPr lvl="0" algn="ctr"/>
            <a:fld id="{93AE7BAE-0068-4E21-865E-A4AE42136E19}" type="footer">
              <a:rPr kumimoji="0" sz="1400">
                <a:latin typeface="Arial" pitchFamily="34" charset="0"/>
              </a:rPr>
              <a:t/>
            </a:fld>
            <a:endParaRPr kumimoji="0" sz="1400">
              <a:latin typeface="Arial" pitchFamily="34" charset="0"/>
            </a:endParaRPr>
          </a:p>
        </p:txBody>
      </p:sp>
      <p:sp>
        <p:nvSpPr>
          <p:cNvPr id="19464" name="TextBox 19463"/>
          <p:cNvSpPr txBox="1"/>
          <p:nvPr/>
        </p:nvSpPr>
        <p:spPr>
          <a:xfrm flipH="1">
            <a:off x="0" y="0"/>
            <a:ext cx="0" cy="0"/>
          </a:xfrm>
          <a:prstGeom prst="rect">
            <a:avLst/>
          </a:prstGeom>
          <a:noFill/>
        </p:spPr>
        <p:txBody>
          <a:bodyPr wrap="none">
            <a:sp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消费者群体与消费者心理(1)共33页，您现在浏览的是第10页!</a:t>
            </a:r>
          </a:p>
        </p:txBody>
      </p:sp>
    </p:spTree>
  </p:cSld>
  <p:clrMapOvr>
    <a:masterClrMapping/>
  </p:clrMapOvr>
  <mc:AlternateContent>
    <mc:Choice xmlns:p14="http://schemas.microsoft.com/office/powerpoint/2010/main" Requires="p14">
      <p:transition spd="med" p14:dur="700">
        <p:fade thruBlk="1"/>
      </p:transition>
    </mc:Choice>
    <mc:Fallback>
      <p:transition spd="med">
        <p:fade thruBlk="1"/>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530"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lgn="l"/>
            <a:r>
              <a:rPr sz="2800" b="1">
                <a:latin typeface="宋体" pitchFamily="2" charset="-122"/>
              </a:rPr>
              <a:t>(2)运用直观形象，吸引购买者的注意，促成购买行为。</a:t>
            </a:r>
            <a:r>
              <a:rPr sz="2800" b="1"/>
              <a:t> </a:t>
            </a:r>
            <a:endParaRPr sz="2800" b="1"/>
          </a:p>
        </p:txBody>
      </p:sp>
      <p:pic>
        <p:nvPicPr>
          <p:cNvPr id="22536" name="" descr="新变形金刚家居时代  壁纸"/>
          <p:cNvPicPr/>
          <p:nvPr/>
        </p:nvPicPr>
        <p:blipFill>
          <a:blip r:embed="rId2"/>
          <a:stretch>
            <a:fillRect/>
          </a:stretch>
        </p:blipFill>
        <p:spPr>
          <a:xfrm>
            <a:off x="0" y="2667000"/>
            <a:ext cx="4587875" cy="3441700"/>
          </a:xfrm>
          <a:prstGeom prst="rect">
            <a:avLst/>
          </a:prstGeom>
          <a:noFill/>
          <a:ln>
            <a:miter lim="800000"/>
          </a:ln>
        </p:spPr>
      </p:pic>
      <p:pic>
        <p:nvPicPr>
          <p:cNvPr id="22539" name=""/>
          <p:cNvPicPr/>
          <p:nvPr/>
        </p:nvPicPr>
        <p:blipFill>
          <a:blip r:embed="rId3"/>
          <a:stretch>
            <a:fillRect/>
          </a:stretch>
        </p:blipFill>
        <p:spPr>
          <a:xfrm>
            <a:off x="7315200" y="5029200"/>
            <a:ext cx="1828800" cy="1828800"/>
          </a:xfrm>
          <a:prstGeom prst="rect">
            <a:avLst/>
          </a:prstGeom>
          <a:noFill/>
          <a:ln>
            <a:miter lim="800000"/>
          </a:ln>
        </p:spPr>
      </p:pic>
      <p:pic>
        <p:nvPicPr>
          <p:cNvPr id="22542" name="">
            <a:hlinkClick r:id="rId5"/>
          </p:cNvPr>
          <p:cNvPicPr/>
          <p:nvPr/>
        </p:nvPicPr>
        <p:blipFill>
          <a:blip r:embed="rId4"/>
          <a:stretch>
            <a:fillRect/>
          </a:stretch>
        </p:blipFill>
        <p:spPr>
          <a:xfrm>
            <a:off x="7391400" y="3429000"/>
            <a:ext cx="1752600" cy="1577975"/>
          </a:xfrm>
          <a:prstGeom prst="rect">
            <a:avLst/>
          </a:prstGeom>
          <a:noFill/>
          <a:ln>
            <a:miter lim="800000"/>
          </a:ln>
        </p:spPr>
      </p:pic>
      <p:pic>
        <p:nvPicPr>
          <p:cNvPr id="22544" name="">
            <a:hlinkClick r:id="rId7"/>
          </p:cNvPr>
          <p:cNvPicPr/>
          <p:nvPr/>
        </p:nvPicPr>
        <p:blipFill>
          <a:blip r:embed="rId6"/>
          <a:stretch>
            <a:fillRect/>
          </a:stretch>
        </p:blipFill>
        <p:spPr>
          <a:xfrm>
            <a:off x="7391400" y="1752600"/>
            <a:ext cx="1752600" cy="1662112"/>
          </a:xfrm>
          <a:prstGeom prst="rect">
            <a:avLst/>
          </a:prstGeom>
          <a:noFill/>
          <a:ln>
            <a:miter lim="800000"/>
          </a:ln>
        </p:spPr>
      </p:pic>
      <p:pic>
        <p:nvPicPr>
          <p:cNvPr id="22546" name="">
            <a:hlinkClick r:id="rId9"/>
          </p:cNvPr>
          <p:cNvPicPr/>
          <p:nvPr/>
        </p:nvPicPr>
        <p:blipFill>
          <a:blip r:embed="rId8"/>
          <a:stretch>
            <a:fillRect/>
          </a:stretch>
        </p:blipFill>
        <p:spPr>
          <a:xfrm>
            <a:off x="5638800" y="1905000"/>
            <a:ext cx="1752600" cy="1546225"/>
          </a:xfrm>
          <a:prstGeom prst="rect">
            <a:avLst/>
          </a:prstGeom>
          <a:noFill/>
          <a:ln>
            <a:miter lim="800000"/>
          </a:ln>
        </p:spPr>
      </p:pic>
      <p:sp>
        <p:nvSpPr>
          <p:cNvPr id="22547" name="Date Placeholder 3"/>
          <p:cNvSpPr>
            <a:spLocks noGrp="1"/>
          </p:cNvSpPr>
          <p:nvPr>
            <p:ph type="dt" sz="half" idx="2"/>
          </p:nvPr>
        </p:nvSpPr>
        <p:spPr/>
        <p:txBody>
          <a:bodyPr/>
          <a:lstStyle/>
          <a:p>
            <a:pPr lvl="0"/>
            <a:endParaRPr kumimoji="0" sz="1400">
              <a:latin typeface="Arial" pitchFamily="34" charset="0"/>
            </a:endParaRPr>
          </a:p>
        </p:txBody>
      </p:sp>
      <p:sp>
        <p:nvSpPr>
          <p:cNvPr id="22548" name="Footer Placeholder 4"/>
          <p:cNvSpPr>
            <a:spLocks noGrp="1"/>
          </p:cNvSpPr>
          <p:nvPr>
            <p:ph type="ftr" sz="quarter" idx="3"/>
          </p:nvPr>
        </p:nvSpPr>
        <p:spPr/>
        <p:txBody>
          <a:bodyPr/>
          <a:lstStyle/>
          <a:p>
            <a:pPr lvl="0" algn="ctr"/>
            <a:fld id="{FA249D3C-9444-472A-9E99-6D885D030C29}" type="footer">
              <a:rPr kumimoji="0" sz="1400">
                <a:latin typeface="Arial" pitchFamily="34" charset="0"/>
              </a:rPr>
              <a:t/>
            </a:fld>
            <a:endParaRPr kumimoji="0" sz="1400">
              <a:latin typeface="Arial" pitchFamily="34" charset="0"/>
            </a:endParaRPr>
          </a:p>
        </p:txBody>
      </p:sp>
      <p:sp>
        <p:nvSpPr>
          <p:cNvPr id="22549" name="TextBox 22548"/>
          <p:cNvSpPr txBox="1"/>
          <p:nvPr/>
        </p:nvSpPr>
        <p:spPr>
          <a:xfrm flipH="1">
            <a:off x="0" y="0"/>
            <a:ext cx="0" cy="0"/>
          </a:xfrm>
          <a:prstGeom prst="rect">
            <a:avLst/>
          </a:prstGeom>
          <a:noFill/>
        </p:spPr>
        <p:txBody>
          <a:bodyPr wrap="none">
            <a:sp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消费者群体与消费者心理(1)共33页，您现在浏览的是第11页!</a:t>
            </a:r>
          </a:p>
        </p:txBody>
      </p:sp>
    </p:spTree>
  </p:cSld>
  <p:clrMapOvr>
    <a:masterClrMapping/>
  </p:clrMapOvr>
  <mc:AlternateContent>
    <mc:Choice xmlns:p14="http://schemas.microsoft.com/office/powerpoint/2010/main" Requires="p14">
      <p:transition spd="med" p14:dur="700">
        <p:fade thruBlk="1"/>
      </p:transition>
    </mc:Choice>
    <mc:Fallback>
      <p:transition spd="med">
        <p:fade thruBlk="1"/>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4"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sz="3200" b="1">
                <a:latin typeface="宋体" pitchFamily="2" charset="-122"/>
              </a:rPr>
              <a:t>二、青年消费者群体购买行为心理特征</a:t>
            </a:r>
            <a:r>
              <a:rPr sz="3200"/>
              <a:t> </a:t>
            </a:r>
            <a:endParaRPr sz="3200"/>
          </a:p>
        </p:txBody>
      </p:sp>
      <p:sp>
        <p:nvSpPr>
          <p:cNvPr id="18435" name=""/>
          <p:cNvSpPr/>
          <p:nvPr>
            <p:ph type="body" idx="4294967295"/>
          </p:nvPr>
        </p:nvSpPr>
        <p:spPr>
          <a:xfrm>
            <a:off x="457200" y="1600200"/>
            <a:ext cx="8229600" cy="1758950"/>
          </a:xfrm>
          <a:prstGeom prst="rect">
            <a:avLst/>
          </a:prstGeom>
          <a:noFill/>
          <a:ln>
            <a:solidFill>
              <a:schemeClr val="accent2"/>
            </a:solidFill>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r>
              <a:rPr sz="2800">
                <a:latin typeface="宋体" pitchFamily="2" charset="-122"/>
              </a:rPr>
              <a:t>巨大的消费潜力</a:t>
            </a:r>
            <a:r>
              <a:rPr sz="2800"/>
              <a:t> </a:t>
            </a:r>
            <a:endParaRPr sz="2800"/>
          </a:p>
          <a:p>
            <a:pPr lvl="0"/>
            <a:r>
              <a:rPr sz="2800">
                <a:latin typeface="宋体" pitchFamily="2" charset="-122"/>
              </a:rPr>
              <a:t>独立的购买能力和较大的购买潜力</a:t>
            </a:r>
            <a:r>
              <a:rPr sz="2800"/>
              <a:t> </a:t>
            </a:r>
            <a:endParaRPr sz="2800"/>
          </a:p>
          <a:p>
            <a:pPr lvl="0"/>
            <a:r>
              <a:rPr sz="2800">
                <a:latin typeface="宋体" pitchFamily="2" charset="-122"/>
              </a:rPr>
              <a:t>对整体市场需求变化起着重要的影响</a:t>
            </a:r>
            <a:r>
              <a:rPr sz="2800"/>
              <a:t> </a:t>
            </a:r>
            <a:endParaRPr sz="2800"/>
          </a:p>
        </p:txBody>
      </p:sp>
      <p:sp>
        <p:nvSpPr>
          <p:cNvPr id="18436" name=""/>
          <p:cNvSpPr/>
          <p:nvPr/>
        </p:nvSpPr>
        <p:spPr>
          <a:xfrm>
            <a:off x="2057400" y="3810000"/>
            <a:ext cx="4518025" cy="406400"/>
          </a:xfrm>
          <a:prstGeom prst="rect">
            <a:avLst/>
          </a:prstGeom>
          <a:noFill/>
          <a:ln>
            <a:solidFill>
              <a:schemeClr val="accent2"/>
            </a:solidFill>
            <a:miter lim="800000"/>
          </a:ln>
        </p:spPr>
        <p:txBody>
          <a:bodyPr wrap="none" anchor="t" anchorCtr="0">
            <a:sp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sz="2000">
                <a:latin typeface="宋体" pitchFamily="2" charset="-122"/>
              </a:rPr>
              <a:t>我国青年人数近</a:t>
            </a:r>
            <a:r>
              <a:rPr sz="2000"/>
              <a:t>3</a:t>
            </a:r>
            <a:r>
              <a:rPr sz="2000">
                <a:latin typeface="宋体" pitchFamily="2" charset="-122"/>
              </a:rPr>
              <a:t>亿，约占总人口的</a:t>
            </a:r>
            <a:r>
              <a:rPr sz="2000"/>
              <a:t>1/4 </a:t>
            </a:r>
            <a:endParaRPr sz="2000"/>
          </a:p>
        </p:txBody>
      </p:sp>
      <p:sp>
        <p:nvSpPr>
          <p:cNvPr id="18437" name="Date Placeholder 3"/>
          <p:cNvSpPr>
            <a:spLocks noGrp="1"/>
          </p:cNvSpPr>
          <p:nvPr>
            <p:ph type="dt" sz="half" idx="2"/>
          </p:nvPr>
        </p:nvSpPr>
        <p:spPr/>
        <p:txBody>
          <a:bodyPr/>
          <a:lstStyle/>
          <a:p>
            <a:pPr lvl="0"/>
            <a:endParaRPr kumimoji="0" sz="1400">
              <a:latin typeface="Arial" pitchFamily="34" charset="0"/>
            </a:endParaRPr>
          </a:p>
        </p:txBody>
      </p:sp>
      <p:sp>
        <p:nvSpPr>
          <p:cNvPr id="18438" name="Footer Placeholder 4"/>
          <p:cNvSpPr>
            <a:spLocks noGrp="1"/>
          </p:cNvSpPr>
          <p:nvPr>
            <p:ph type="ftr" sz="quarter" idx="3"/>
          </p:nvPr>
        </p:nvSpPr>
        <p:spPr/>
        <p:txBody>
          <a:bodyPr/>
          <a:lstStyle/>
          <a:p>
            <a:pPr lvl="0" algn="ctr"/>
            <a:fld id="{DCBA5E00-3BA0-4F66-93D4-806A8257B7BB}" type="footer">
              <a:rPr kumimoji="0" sz="1400">
                <a:latin typeface="Arial" pitchFamily="34" charset="0"/>
              </a:rPr>
              <a:t/>
            </a:fld>
            <a:endParaRPr kumimoji="0" sz="1400">
              <a:latin typeface="Arial" pitchFamily="34" charset="0"/>
            </a:endParaRPr>
          </a:p>
        </p:txBody>
      </p:sp>
      <p:sp>
        <p:nvSpPr>
          <p:cNvPr id="18439" name="TextBox 18438"/>
          <p:cNvSpPr txBox="1"/>
          <p:nvPr/>
        </p:nvSpPr>
        <p:spPr>
          <a:xfrm flipH="1">
            <a:off x="0" y="0"/>
            <a:ext cx="0" cy="0"/>
          </a:xfrm>
          <a:prstGeom prst="rect">
            <a:avLst/>
          </a:prstGeom>
          <a:noFill/>
        </p:spPr>
        <p:txBody>
          <a:bodyPr wrap="none">
            <a:sp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消费者群体与消费者心理(1)共33页，您现在浏览的是第12页!</a:t>
            </a:r>
          </a:p>
        </p:txBody>
      </p:sp>
    </p:spTree>
  </p:cSld>
  <p:clrMapOvr>
    <a:masterClrMapping/>
  </p:clrMapOvr>
  <mc:AlternateContent>
    <mc:Choice xmlns:p14="http://schemas.microsoft.com/office/powerpoint/2010/main" Requires="p14">
      <p:transition spd="med" p14:dur="700">
        <p:fade thruBlk="1"/>
      </p:transition>
    </mc:Choice>
    <mc:Fallback>
      <p:transition spd="med">
        <p:fade thruBlk="1"/>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50"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sz="3200" b="1">
                <a:latin typeface="宋体" pitchFamily="2" charset="-122"/>
              </a:rPr>
              <a:t>三、中年消费者群体购买行为的心理特征</a:t>
            </a:r>
            <a:r>
              <a:rPr sz="3200" b="1"/>
              <a:t> </a:t>
            </a:r>
            <a:endParaRPr sz="3200" b="1"/>
          </a:p>
        </p:txBody>
      </p:sp>
      <p:sp>
        <p:nvSpPr>
          <p:cNvPr id="27651" name=""/>
          <p:cNvSpPr/>
          <p:nvPr>
            <p:ph type="body" idx="4294967295"/>
          </p:nvPr>
        </p:nvSpPr>
        <p:spPr>
          <a:xfrm>
            <a:off x="973138" y="1846262"/>
            <a:ext cx="7488238" cy="38655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r>
              <a:rPr sz="2800">
                <a:latin typeface="宋体" pitchFamily="2" charset="-122"/>
              </a:rPr>
              <a:t>注重商品的实用性、价格及外观的统一</a:t>
            </a:r>
            <a:r>
              <a:rPr sz="2800"/>
              <a:t> </a:t>
            </a:r>
            <a:endParaRPr sz="2800"/>
          </a:p>
          <a:p>
            <a:pPr lvl="0"/>
            <a:r>
              <a:rPr sz="2800">
                <a:latin typeface="宋体" pitchFamily="2" charset="-122"/>
              </a:rPr>
              <a:t>理智胜于感情，计划性多于盲目性</a:t>
            </a:r>
            <a:r>
              <a:rPr sz="2800"/>
              <a:t> </a:t>
            </a:r>
            <a:endParaRPr sz="2800"/>
          </a:p>
          <a:p>
            <a:pPr lvl="0"/>
            <a:r>
              <a:rPr sz="2800">
                <a:latin typeface="宋体" pitchFamily="2" charset="-122"/>
              </a:rPr>
              <a:t>注重商品使用的便利性</a:t>
            </a:r>
            <a:endParaRPr sz="2800"/>
          </a:p>
          <a:p>
            <a:pPr lvl="0"/>
            <a:r>
              <a:rPr sz="2800">
                <a:latin typeface="宋体" pitchFamily="2" charset="-122"/>
              </a:rPr>
              <a:t>尊重传统、较为保守，对新产品缺乏足够的热情</a:t>
            </a:r>
            <a:r>
              <a:rPr sz="2800"/>
              <a:t> </a:t>
            </a:r>
            <a:endParaRPr sz="2800"/>
          </a:p>
          <a:p>
            <a:pPr lvl="0"/>
            <a:r>
              <a:rPr sz="2800">
                <a:latin typeface="宋体" pitchFamily="2" charset="-122"/>
              </a:rPr>
              <a:t>消费需求稳定而集中，自我消费呈压抑状态</a:t>
            </a:r>
            <a:r>
              <a:rPr sz="2800"/>
              <a:t> </a:t>
            </a:r>
            <a:endParaRPr sz="2800"/>
          </a:p>
          <a:p>
            <a:pPr lvl="0"/>
            <a:r>
              <a:rPr sz="2800">
                <a:latin typeface="宋体" pitchFamily="2" charset="-122"/>
              </a:rPr>
              <a:t>更年期的商品需求</a:t>
            </a:r>
            <a:r>
              <a:rPr sz="2800"/>
              <a:t> </a:t>
            </a:r>
            <a:endParaRPr sz="2800"/>
          </a:p>
        </p:txBody>
      </p:sp>
      <p:sp>
        <p:nvSpPr>
          <p:cNvPr id="27652" name="Date Placeholder 3"/>
          <p:cNvSpPr>
            <a:spLocks noGrp="1"/>
          </p:cNvSpPr>
          <p:nvPr>
            <p:ph type="dt" sz="half" idx="2"/>
          </p:nvPr>
        </p:nvSpPr>
        <p:spPr/>
        <p:txBody>
          <a:bodyPr/>
          <a:lstStyle/>
          <a:p>
            <a:pPr lvl="0"/>
            <a:endParaRPr kumimoji="0" sz="1400">
              <a:latin typeface="Arial" pitchFamily="34" charset="0"/>
            </a:endParaRPr>
          </a:p>
        </p:txBody>
      </p:sp>
      <p:sp>
        <p:nvSpPr>
          <p:cNvPr id="27653" name="Footer Placeholder 4"/>
          <p:cNvSpPr>
            <a:spLocks noGrp="1"/>
          </p:cNvSpPr>
          <p:nvPr>
            <p:ph type="ftr" sz="quarter" idx="3"/>
          </p:nvPr>
        </p:nvSpPr>
        <p:spPr/>
        <p:txBody>
          <a:bodyPr/>
          <a:lstStyle/>
          <a:p>
            <a:pPr lvl="0" algn="ctr"/>
            <a:fld id="{8AA2D4CB-57D4-4EDC-98BE-30B606456784}" type="footer">
              <a:rPr kumimoji="0" sz="1400">
                <a:latin typeface="Arial" pitchFamily="34" charset="0"/>
              </a:rPr>
              <a:t/>
            </a:fld>
            <a:endParaRPr kumimoji="0" sz="1400">
              <a:latin typeface="Arial" pitchFamily="34" charset="0"/>
            </a:endParaRPr>
          </a:p>
        </p:txBody>
      </p:sp>
      <p:sp>
        <p:nvSpPr>
          <p:cNvPr id="27654" name="TextBox 27653"/>
          <p:cNvSpPr txBox="1"/>
          <p:nvPr/>
        </p:nvSpPr>
        <p:spPr>
          <a:xfrm flipH="1">
            <a:off x="0" y="0"/>
            <a:ext cx="0" cy="0"/>
          </a:xfrm>
          <a:prstGeom prst="rect">
            <a:avLst/>
          </a:prstGeom>
          <a:noFill/>
        </p:spPr>
        <p:txBody>
          <a:bodyPr wrap="none">
            <a:sp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消费者群体与消费者心理(1)共33页，您现在浏览的是第13页!</a:t>
            </a:r>
          </a:p>
        </p:txBody>
      </p:sp>
    </p:spTree>
  </p:cSld>
  <p:clrMapOvr>
    <a:masterClrMapping/>
  </p:clrMapOvr>
  <mc:AlternateContent>
    <mc:Choice xmlns:p14="http://schemas.microsoft.com/office/powerpoint/2010/main" Requires="p14">
      <p:transition spd="med" p14:dur="700">
        <p:fade thruBlk="1"/>
      </p:transition>
    </mc:Choice>
    <mc:Fallback>
      <p:transition spd="med">
        <p:fade thruBlk="1"/>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8" name=""/>
          <p:cNvSpPr/>
          <p:nvPr>
            <p:ph type="title"/>
          </p:nvPr>
        </p:nvSpPr>
        <p:spPr>
          <a:xfrm>
            <a:off x="533400" y="228600"/>
            <a:ext cx="7772400" cy="762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sz="3600">
                <a:latin typeface="宋体" pitchFamily="2" charset="-122"/>
              </a:rPr>
              <a:t>营销策略</a:t>
            </a:r>
            <a:r>
              <a:rPr sz="3600"/>
              <a:t> </a:t>
            </a:r>
            <a:endParaRPr sz="3600"/>
          </a:p>
        </p:txBody>
      </p:sp>
      <p:grpSp>
        <p:nvGrpSpPr>
          <p:cNvPr id="29757" name=""/>
          <p:cNvGrpSpPr/>
          <p:nvPr/>
        </p:nvGrpSpPr>
        <p:grpSpPr>
          <a:xfrm>
            <a:off x="381000" y="1295400"/>
            <a:ext cx="8534400" cy="5353050"/>
            <a:chOff x="-3" y="-3"/>
            <a:chExt cx="3529" cy="3372"/>
          </a:xfrm>
        </p:grpSpPr>
        <p:grpSp>
          <p:nvGrpSpPr>
            <p:cNvPr id="29755" name=""/>
            <p:cNvGrpSpPr/>
            <p:nvPr/>
          </p:nvGrpSpPr>
          <p:grpSpPr>
            <a:xfrm>
              <a:off x="0" y="0"/>
              <a:ext cx="3523" cy="3366"/>
              <a:chExt cx="3523" cy="3366"/>
            </a:xfrm>
          </p:grpSpPr>
          <p:grpSp>
            <p:nvGrpSpPr>
              <p:cNvPr id="29720" name=""/>
              <p:cNvGrpSpPr/>
              <p:nvPr/>
            </p:nvGrpSpPr>
            <p:grpSpPr>
              <a:xfrm>
                <a:off x="0" y="0"/>
                <a:ext cx="935" cy="374"/>
                <a:chExt cx="935" cy="374"/>
              </a:xfrm>
            </p:grpSpPr>
            <p:sp>
              <p:nvSpPr>
                <p:cNvPr id="29701" name=""/>
                <p:cNvSpPr/>
                <p:nvPr/>
              </p:nvSpPr>
              <p:spPr>
                <a:xfrm>
                  <a:off x="43" y="0"/>
                  <a:ext cx="849" cy="374"/>
                </a:xfrm>
                <a:prstGeom prst="rect">
                  <a:avLst/>
                </a:prstGeom>
                <a:noFill/>
                <a:ln>
                  <a:noFill/>
                  <a:miter lim="800000"/>
                </a:ln>
              </p:spPr>
              <p:txBody>
                <a:bodyPr>
                  <a:no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1800" b="1">
                      <a:latin typeface="宋体" pitchFamily="2" charset="-122"/>
                    </a:rPr>
                    <a:t>老年市场细分</a:t>
                  </a:r>
                  <a:endParaRPr sz="4400" b="1"/>
                </a:p>
              </p:txBody>
            </p:sp>
            <p:sp>
              <p:nvSpPr>
                <p:cNvPr id="29719" name=""/>
                <p:cNvSpPr/>
                <p:nvPr/>
              </p:nvSpPr>
              <p:spPr>
                <a:xfrm>
                  <a:off x="0" y="0"/>
                  <a:ext cx="935" cy="374"/>
                </a:xfrm>
                <a:prstGeom prst="rect">
                  <a:avLst/>
                </a:prstGeom>
                <a:noFill/>
                <a:ln w="7">
                  <a:solidFill>
                    <a:srgbClr val="A0A0A0"/>
                  </a:solidFill>
                  <a:miter lim="800000"/>
                </a:ln>
              </p:spPr>
              <p:txBody>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grpSp>
            <p:nvGrpSpPr>
              <p:cNvPr id="29722" name=""/>
              <p:cNvGrpSpPr/>
              <p:nvPr/>
            </p:nvGrpSpPr>
            <p:grpSpPr>
              <a:xfrm>
                <a:off x="935" y="0"/>
                <a:ext cx="2588" cy="374"/>
                <a:chOff x="935" y="0"/>
                <a:chExt cx="2588" cy="374"/>
              </a:xfrm>
            </p:grpSpPr>
            <p:sp>
              <p:nvSpPr>
                <p:cNvPr id="29702" name=""/>
                <p:cNvSpPr/>
                <p:nvPr/>
              </p:nvSpPr>
              <p:spPr>
                <a:xfrm>
                  <a:off x="978" y="0"/>
                  <a:ext cx="2502" cy="374"/>
                </a:xfrm>
                <a:prstGeom prst="rect">
                  <a:avLst/>
                </a:prstGeom>
                <a:noFill/>
                <a:ln>
                  <a:noFill/>
                  <a:miter lim="800000"/>
                </a:ln>
              </p:spPr>
              <p:txBody>
                <a:bodyPr>
                  <a:no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ctr"/>
                  <a:r>
                    <a:rPr sz="1800" b="1">
                      <a:latin typeface="宋体" pitchFamily="2" charset="-122"/>
                    </a:rPr>
                    <a:t>主要产品和服务</a:t>
                  </a:r>
                  <a:endParaRPr sz="4400" b="1"/>
                </a:p>
              </p:txBody>
            </p:sp>
            <p:sp>
              <p:nvSpPr>
                <p:cNvPr id="29721" name=""/>
                <p:cNvSpPr/>
                <p:nvPr/>
              </p:nvSpPr>
              <p:spPr>
                <a:xfrm>
                  <a:off x="935" y="0"/>
                  <a:ext cx="2588" cy="374"/>
                </a:xfrm>
                <a:prstGeom prst="rect">
                  <a:avLst/>
                </a:prstGeom>
                <a:noFill/>
                <a:ln w="7">
                  <a:solidFill>
                    <a:srgbClr val="A0A0A0"/>
                  </a:solidFill>
                  <a:miter lim="800000"/>
                </a:ln>
              </p:spPr>
              <p:txBody>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grpSp>
            <p:nvGrpSpPr>
              <p:cNvPr id="29724" name=""/>
              <p:cNvGrpSpPr/>
              <p:nvPr/>
            </p:nvGrpSpPr>
            <p:grpSpPr>
              <a:xfrm>
                <a:off x="0" y="374"/>
                <a:ext cx="935" cy="374"/>
                <a:chOff x="0" y="374"/>
                <a:chExt cx="935" cy="374"/>
              </a:xfrm>
            </p:grpSpPr>
            <p:sp>
              <p:nvSpPr>
                <p:cNvPr id="29703" name=""/>
                <p:cNvSpPr/>
                <p:nvPr/>
              </p:nvSpPr>
              <p:spPr>
                <a:xfrm>
                  <a:off x="43" y="374"/>
                  <a:ext cx="849" cy="374"/>
                </a:xfrm>
                <a:prstGeom prst="rect">
                  <a:avLst/>
                </a:prstGeom>
                <a:noFill/>
                <a:ln>
                  <a:noFill/>
                  <a:miter lim="800000"/>
                </a:ln>
              </p:spPr>
              <p:txBody>
                <a:bodyPr>
                  <a:no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sz="1800" b="1">
                      <a:latin typeface="宋体" pitchFamily="2" charset="-122"/>
                    </a:rPr>
                    <a:t>老年日用品市场</a:t>
                  </a:r>
                  <a:endParaRPr sz="4400" b="1"/>
                </a:p>
              </p:txBody>
            </p:sp>
            <p:sp>
              <p:nvSpPr>
                <p:cNvPr id="29723" name=""/>
                <p:cNvSpPr/>
                <p:nvPr/>
              </p:nvSpPr>
              <p:spPr>
                <a:xfrm>
                  <a:off x="0" y="374"/>
                  <a:ext cx="935" cy="374"/>
                </a:xfrm>
                <a:prstGeom prst="rect">
                  <a:avLst/>
                </a:prstGeom>
                <a:noFill/>
                <a:ln w="7">
                  <a:solidFill>
                    <a:srgbClr val="A0A0A0"/>
                  </a:solidFill>
                  <a:miter lim="800000"/>
                </a:ln>
              </p:spPr>
              <p:txBody>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grpSp>
            <p:nvGrpSpPr>
              <p:cNvPr id="29726" name=""/>
              <p:cNvGrpSpPr/>
              <p:nvPr/>
            </p:nvGrpSpPr>
            <p:grpSpPr>
              <a:xfrm>
                <a:off x="935" y="374"/>
                <a:ext cx="2588" cy="374"/>
                <a:chOff x="935" y="374"/>
                <a:chExt cx="2588" cy="374"/>
              </a:xfrm>
            </p:grpSpPr>
            <p:sp>
              <p:nvSpPr>
                <p:cNvPr id="29704" name=""/>
                <p:cNvSpPr/>
                <p:nvPr/>
              </p:nvSpPr>
              <p:spPr>
                <a:xfrm>
                  <a:off x="978" y="374"/>
                  <a:ext cx="2502" cy="374"/>
                </a:xfrm>
                <a:prstGeom prst="rect">
                  <a:avLst/>
                </a:prstGeom>
                <a:noFill/>
                <a:ln>
                  <a:noFill/>
                  <a:miter lim="800000"/>
                </a:ln>
              </p:spPr>
              <p:txBody>
                <a:bodyPr>
                  <a:no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sz="1800" b="1">
                      <a:latin typeface="宋体" pitchFamily="2" charset="-122"/>
                    </a:rPr>
                    <a:t>食品、服装、家庭用品、药品、保健品、辅助医疗设备等。</a:t>
                  </a:r>
                  <a:endParaRPr sz="4400" b="1"/>
                </a:p>
              </p:txBody>
            </p:sp>
            <p:sp>
              <p:nvSpPr>
                <p:cNvPr id="29725" name=""/>
                <p:cNvSpPr/>
                <p:nvPr/>
              </p:nvSpPr>
              <p:spPr>
                <a:xfrm>
                  <a:off x="935" y="374"/>
                  <a:ext cx="2588" cy="374"/>
                </a:xfrm>
                <a:prstGeom prst="rect">
                  <a:avLst/>
                </a:prstGeom>
                <a:noFill/>
                <a:ln w="7">
                  <a:solidFill>
                    <a:srgbClr val="A0A0A0"/>
                  </a:solidFill>
                  <a:miter lim="800000"/>
                </a:ln>
              </p:spPr>
              <p:txBody>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grpSp>
            <p:nvGrpSpPr>
              <p:cNvPr id="29728" name=""/>
              <p:cNvGrpSpPr/>
              <p:nvPr/>
            </p:nvGrpSpPr>
            <p:grpSpPr>
              <a:xfrm>
                <a:off x="0" y="748"/>
                <a:ext cx="935" cy="374"/>
                <a:chOff x="0" y="748"/>
                <a:chExt cx="935" cy="374"/>
              </a:xfrm>
            </p:grpSpPr>
            <p:sp>
              <p:nvSpPr>
                <p:cNvPr id="29705" name=""/>
                <p:cNvSpPr/>
                <p:nvPr/>
              </p:nvSpPr>
              <p:spPr>
                <a:xfrm>
                  <a:off x="43" y="748"/>
                  <a:ext cx="849" cy="374"/>
                </a:xfrm>
                <a:prstGeom prst="rect">
                  <a:avLst/>
                </a:prstGeom>
                <a:noFill/>
                <a:ln>
                  <a:noFill/>
                  <a:miter lim="800000"/>
                </a:ln>
              </p:spPr>
              <p:txBody>
                <a:bodyPr>
                  <a:no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sz="1800" b="1">
                      <a:latin typeface="宋体" pitchFamily="2" charset="-122"/>
                    </a:rPr>
                    <a:t>老年服务市场</a:t>
                  </a:r>
                  <a:endParaRPr sz="4400" b="1"/>
                </a:p>
              </p:txBody>
            </p:sp>
            <p:sp>
              <p:nvSpPr>
                <p:cNvPr id="29727" name=""/>
                <p:cNvSpPr/>
                <p:nvPr/>
              </p:nvSpPr>
              <p:spPr>
                <a:xfrm>
                  <a:off x="0" y="748"/>
                  <a:ext cx="935" cy="374"/>
                </a:xfrm>
                <a:prstGeom prst="rect">
                  <a:avLst/>
                </a:prstGeom>
                <a:noFill/>
                <a:ln w="7">
                  <a:solidFill>
                    <a:srgbClr val="A0A0A0"/>
                  </a:solidFill>
                  <a:miter lim="800000"/>
                </a:ln>
              </p:spPr>
              <p:txBody>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grpSp>
            <p:nvGrpSpPr>
              <p:cNvPr id="29730" name=""/>
              <p:cNvGrpSpPr/>
              <p:nvPr/>
            </p:nvGrpSpPr>
            <p:grpSpPr>
              <a:xfrm>
                <a:off x="935" y="748"/>
                <a:ext cx="2588" cy="374"/>
                <a:chOff x="935" y="748"/>
                <a:chExt cx="2588" cy="374"/>
              </a:xfrm>
            </p:grpSpPr>
            <p:sp>
              <p:nvSpPr>
                <p:cNvPr id="29706" name=""/>
                <p:cNvSpPr/>
                <p:nvPr/>
              </p:nvSpPr>
              <p:spPr>
                <a:xfrm>
                  <a:off x="978" y="748"/>
                  <a:ext cx="2502" cy="374"/>
                </a:xfrm>
                <a:prstGeom prst="rect">
                  <a:avLst/>
                </a:prstGeom>
                <a:noFill/>
                <a:ln>
                  <a:noFill/>
                  <a:miter lim="800000"/>
                </a:ln>
              </p:spPr>
              <p:txBody>
                <a:bodyPr>
                  <a:no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sz="1800" b="1">
                      <a:latin typeface="宋体" pitchFamily="2" charset="-122"/>
                    </a:rPr>
                    <a:t>家政服务、上门服务、卫生保健服务、医疗护理服务等。</a:t>
                  </a:r>
                  <a:endParaRPr sz="4400" b="1"/>
                </a:p>
              </p:txBody>
            </p:sp>
            <p:sp>
              <p:nvSpPr>
                <p:cNvPr id="29729" name=""/>
                <p:cNvSpPr/>
                <p:nvPr/>
              </p:nvSpPr>
              <p:spPr>
                <a:xfrm>
                  <a:off x="935" y="748"/>
                  <a:ext cx="2588" cy="374"/>
                </a:xfrm>
                <a:prstGeom prst="rect">
                  <a:avLst/>
                </a:prstGeom>
                <a:noFill/>
                <a:ln w="7">
                  <a:solidFill>
                    <a:srgbClr val="A0A0A0"/>
                  </a:solidFill>
                  <a:miter lim="800000"/>
                </a:ln>
              </p:spPr>
              <p:txBody>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grpSp>
            <p:nvGrpSpPr>
              <p:cNvPr id="29732" name=""/>
              <p:cNvGrpSpPr/>
              <p:nvPr/>
            </p:nvGrpSpPr>
            <p:grpSpPr>
              <a:xfrm>
                <a:off x="0" y="1122"/>
                <a:ext cx="935" cy="374"/>
                <a:chOff x="0" y="1122"/>
                <a:chExt cx="935" cy="374"/>
              </a:xfrm>
            </p:grpSpPr>
            <p:sp>
              <p:nvSpPr>
                <p:cNvPr id="29707" name=""/>
                <p:cNvSpPr/>
                <p:nvPr/>
              </p:nvSpPr>
              <p:spPr>
                <a:xfrm>
                  <a:off x="43" y="1122"/>
                  <a:ext cx="849" cy="374"/>
                </a:xfrm>
                <a:prstGeom prst="rect">
                  <a:avLst/>
                </a:prstGeom>
                <a:noFill/>
                <a:ln>
                  <a:noFill/>
                  <a:miter lim="800000"/>
                </a:ln>
              </p:spPr>
              <p:txBody>
                <a:bodyPr>
                  <a:no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sz="1800" b="1">
                      <a:latin typeface="宋体" pitchFamily="2" charset="-122"/>
                    </a:rPr>
                    <a:t>老年房地产市场</a:t>
                  </a:r>
                  <a:endParaRPr sz="4400" b="1"/>
                </a:p>
              </p:txBody>
            </p:sp>
            <p:sp>
              <p:nvSpPr>
                <p:cNvPr id="29731" name=""/>
                <p:cNvSpPr/>
                <p:nvPr/>
              </p:nvSpPr>
              <p:spPr>
                <a:xfrm>
                  <a:off x="0" y="1122"/>
                  <a:ext cx="935" cy="374"/>
                </a:xfrm>
                <a:prstGeom prst="rect">
                  <a:avLst/>
                </a:prstGeom>
                <a:noFill/>
                <a:ln w="7">
                  <a:solidFill>
                    <a:srgbClr val="A0A0A0"/>
                  </a:solidFill>
                  <a:miter lim="800000"/>
                </a:ln>
              </p:spPr>
              <p:txBody>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grpSp>
            <p:nvGrpSpPr>
              <p:cNvPr id="29734" name=""/>
              <p:cNvGrpSpPr/>
              <p:nvPr/>
            </p:nvGrpSpPr>
            <p:grpSpPr>
              <a:xfrm>
                <a:off x="935" y="1122"/>
                <a:ext cx="2588" cy="374"/>
                <a:chOff x="935" y="1122"/>
                <a:chExt cx="2588" cy="374"/>
              </a:xfrm>
            </p:grpSpPr>
            <p:sp>
              <p:nvSpPr>
                <p:cNvPr id="29708" name=""/>
                <p:cNvSpPr/>
                <p:nvPr/>
              </p:nvSpPr>
              <p:spPr>
                <a:xfrm>
                  <a:off x="978" y="1122"/>
                  <a:ext cx="2502" cy="374"/>
                </a:xfrm>
                <a:prstGeom prst="rect">
                  <a:avLst/>
                </a:prstGeom>
                <a:noFill/>
                <a:ln>
                  <a:noFill/>
                  <a:miter lim="800000"/>
                </a:ln>
              </p:spPr>
              <p:txBody>
                <a:bodyPr>
                  <a:no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sz="1800" b="1">
                      <a:latin typeface="宋体" pitchFamily="2" charset="-122"/>
                    </a:rPr>
                    <a:t>老年公寓、托老所、护理医院等。</a:t>
                  </a:r>
                  <a:endParaRPr sz="4400" b="1"/>
                </a:p>
              </p:txBody>
            </p:sp>
            <p:sp>
              <p:nvSpPr>
                <p:cNvPr id="29733" name=""/>
                <p:cNvSpPr/>
                <p:nvPr/>
              </p:nvSpPr>
              <p:spPr>
                <a:xfrm>
                  <a:off x="935" y="1122"/>
                  <a:ext cx="2588" cy="374"/>
                </a:xfrm>
                <a:prstGeom prst="rect">
                  <a:avLst/>
                </a:prstGeom>
                <a:noFill/>
                <a:ln w="7">
                  <a:solidFill>
                    <a:srgbClr val="A0A0A0"/>
                  </a:solidFill>
                  <a:miter lim="800000"/>
                </a:ln>
              </p:spPr>
              <p:txBody>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grpSp>
            <p:nvGrpSpPr>
              <p:cNvPr id="29736" name=""/>
              <p:cNvGrpSpPr/>
              <p:nvPr/>
            </p:nvGrpSpPr>
            <p:grpSpPr>
              <a:xfrm>
                <a:off x="0" y="1496"/>
                <a:ext cx="935" cy="374"/>
                <a:chOff x="0" y="1496"/>
                <a:chExt cx="935" cy="374"/>
              </a:xfrm>
            </p:grpSpPr>
            <p:sp>
              <p:nvSpPr>
                <p:cNvPr id="29709" name=""/>
                <p:cNvSpPr/>
                <p:nvPr/>
              </p:nvSpPr>
              <p:spPr>
                <a:xfrm>
                  <a:off x="43" y="1496"/>
                  <a:ext cx="849" cy="374"/>
                </a:xfrm>
                <a:prstGeom prst="rect">
                  <a:avLst/>
                </a:prstGeom>
                <a:noFill/>
                <a:ln>
                  <a:noFill/>
                  <a:miter lim="800000"/>
                </a:ln>
              </p:spPr>
              <p:txBody>
                <a:bodyPr>
                  <a:no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sz="1800" b="1">
                      <a:latin typeface="宋体" pitchFamily="2" charset="-122"/>
                    </a:rPr>
                    <a:t>老年文娱市场</a:t>
                  </a:r>
                  <a:endParaRPr sz="4400" b="1"/>
                </a:p>
              </p:txBody>
            </p:sp>
            <p:sp>
              <p:nvSpPr>
                <p:cNvPr id="29735" name=""/>
                <p:cNvSpPr/>
                <p:nvPr/>
              </p:nvSpPr>
              <p:spPr>
                <a:xfrm>
                  <a:off x="0" y="1496"/>
                  <a:ext cx="935" cy="374"/>
                </a:xfrm>
                <a:prstGeom prst="rect">
                  <a:avLst/>
                </a:prstGeom>
                <a:noFill/>
                <a:ln w="7">
                  <a:solidFill>
                    <a:srgbClr val="A0A0A0"/>
                  </a:solidFill>
                  <a:miter lim="800000"/>
                </a:ln>
              </p:spPr>
              <p:txBody>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grpSp>
            <p:nvGrpSpPr>
              <p:cNvPr id="29738" name=""/>
              <p:cNvGrpSpPr/>
              <p:nvPr/>
            </p:nvGrpSpPr>
            <p:grpSpPr>
              <a:xfrm>
                <a:off x="935" y="1496"/>
                <a:ext cx="2588" cy="374"/>
                <a:chOff x="935" y="1496"/>
                <a:chExt cx="2588" cy="374"/>
              </a:xfrm>
            </p:grpSpPr>
            <p:sp>
              <p:nvSpPr>
                <p:cNvPr id="29710" name=""/>
                <p:cNvSpPr/>
                <p:nvPr/>
              </p:nvSpPr>
              <p:spPr>
                <a:xfrm>
                  <a:off x="978" y="1496"/>
                  <a:ext cx="2502" cy="374"/>
                </a:xfrm>
                <a:prstGeom prst="rect">
                  <a:avLst/>
                </a:prstGeom>
                <a:noFill/>
                <a:ln>
                  <a:noFill/>
                  <a:miter lim="800000"/>
                </a:ln>
              </p:spPr>
              <p:txBody>
                <a:bodyPr>
                  <a:no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sz="1800" b="1">
                      <a:latin typeface="宋体" pitchFamily="2" charset="-122"/>
                    </a:rPr>
                    <a:t>老年玩具、文化用品、旅游等。</a:t>
                  </a:r>
                  <a:endParaRPr sz="4400" b="1"/>
                </a:p>
              </p:txBody>
            </p:sp>
            <p:sp>
              <p:nvSpPr>
                <p:cNvPr id="29737" name=""/>
                <p:cNvSpPr/>
                <p:nvPr/>
              </p:nvSpPr>
              <p:spPr>
                <a:xfrm>
                  <a:off x="935" y="1496"/>
                  <a:ext cx="2588" cy="374"/>
                </a:xfrm>
                <a:prstGeom prst="rect">
                  <a:avLst/>
                </a:prstGeom>
                <a:noFill/>
                <a:ln w="7">
                  <a:solidFill>
                    <a:srgbClr val="A0A0A0"/>
                  </a:solidFill>
                  <a:miter lim="800000"/>
                </a:ln>
              </p:spPr>
              <p:txBody>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grpSp>
            <p:nvGrpSpPr>
              <p:cNvPr id="29740" name=""/>
              <p:cNvGrpSpPr/>
              <p:nvPr/>
            </p:nvGrpSpPr>
            <p:grpSpPr>
              <a:xfrm>
                <a:off x="0" y="1870"/>
                <a:ext cx="935" cy="374"/>
                <a:chOff x="0" y="1870"/>
                <a:chExt cx="935" cy="374"/>
              </a:xfrm>
            </p:grpSpPr>
            <p:sp>
              <p:nvSpPr>
                <p:cNvPr id="29711" name=""/>
                <p:cNvSpPr/>
                <p:nvPr/>
              </p:nvSpPr>
              <p:spPr>
                <a:xfrm>
                  <a:off x="43" y="1870"/>
                  <a:ext cx="849" cy="374"/>
                </a:xfrm>
                <a:prstGeom prst="rect">
                  <a:avLst/>
                </a:prstGeom>
                <a:noFill/>
                <a:ln>
                  <a:noFill/>
                  <a:miter lim="800000"/>
                </a:ln>
              </p:spPr>
              <p:txBody>
                <a:bodyPr>
                  <a:no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sz="1800" b="1">
                      <a:latin typeface="宋体" pitchFamily="2" charset="-122"/>
                    </a:rPr>
                    <a:t>老年金融保险市场</a:t>
                  </a:r>
                  <a:endParaRPr sz="4400" b="1"/>
                </a:p>
              </p:txBody>
            </p:sp>
            <p:sp>
              <p:nvSpPr>
                <p:cNvPr id="29739" name=""/>
                <p:cNvSpPr/>
                <p:nvPr/>
              </p:nvSpPr>
              <p:spPr>
                <a:xfrm>
                  <a:off x="0" y="1870"/>
                  <a:ext cx="935" cy="374"/>
                </a:xfrm>
                <a:prstGeom prst="rect">
                  <a:avLst/>
                </a:prstGeom>
                <a:noFill/>
                <a:ln w="7">
                  <a:solidFill>
                    <a:srgbClr val="A0A0A0"/>
                  </a:solidFill>
                  <a:miter lim="800000"/>
                </a:ln>
              </p:spPr>
              <p:txBody>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grpSp>
            <p:nvGrpSpPr>
              <p:cNvPr id="29742" name=""/>
              <p:cNvGrpSpPr/>
              <p:nvPr/>
            </p:nvGrpSpPr>
            <p:grpSpPr>
              <a:xfrm>
                <a:off x="935" y="1870"/>
                <a:ext cx="2588" cy="374"/>
                <a:chOff x="935" y="1870"/>
                <a:chExt cx="2588" cy="374"/>
              </a:xfrm>
            </p:grpSpPr>
            <p:sp>
              <p:nvSpPr>
                <p:cNvPr id="29712" name=""/>
                <p:cNvSpPr/>
                <p:nvPr/>
              </p:nvSpPr>
              <p:spPr>
                <a:xfrm>
                  <a:off x="978" y="1870"/>
                  <a:ext cx="2502" cy="374"/>
                </a:xfrm>
                <a:prstGeom prst="rect">
                  <a:avLst/>
                </a:prstGeom>
                <a:noFill/>
                <a:ln>
                  <a:noFill/>
                  <a:miter lim="800000"/>
                </a:ln>
              </p:spPr>
              <p:txBody>
                <a:bodyPr>
                  <a:no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sz="1800" b="1">
                      <a:latin typeface="宋体" pitchFamily="2" charset="-122"/>
                    </a:rPr>
                    <a:t>理财服务（储蓄、投资）、人身保险、健康保险、医疗保险等。</a:t>
                  </a:r>
                  <a:endParaRPr sz="4400" b="1"/>
                </a:p>
              </p:txBody>
            </p:sp>
            <p:sp>
              <p:nvSpPr>
                <p:cNvPr id="29741" name=""/>
                <p:cNvSpPr/>
                <p:nvPr/>
              </p:nvSpPr>
              <p:spPr>
                <a:xfrm>
                  <a:off x="935" y="1870"/>
                  <a:ext cx="2588" cy="374"/>
                </a:xfrm>
                <a:prstGeom prst="rect">
                  <a:avLst/>
                </a:prstGeom>
                <a:noFill/>
                <a:ln w="7">
                  <a:solidFill>
                    <a:srgbClr val="A0A0A0"/>
                  </a:solidFill>
                  <a:miter lim="800000"/>
                </a:ln>
              </p:spPr>
              <p:txBody>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grpSp>
            <p:nvGrpSpPr>
              <p:cNvPr id="29744" name=""/>
              <p:cNvGrpSpPr/>
              <p:nvPr/>
            </p:nvGrpSpPr>
            <p:grpSpPr>
              <a:xfrm>
                <a:off x="0" y="2244"/>
                <a:ext cx="935" cy="374"/>
                <a:chOff x="0" y="2244"/>
                <a:chExt cx="935" cy="374"/>
              </a:xfrm>
            </p:grpSpPr>
            <p:sp>
              <p:nvSpPr>
                <p:cNvPr id="29713" name=""/>
                <p:cNvSpPr/>
                <p:nvPr/>
              </p:nvSpPr>
              <p:spPr>
                <a:xfrm>
                  <a:off x="43" y="2244"/>
                  <a:ext cx="849" cy="374"/>
                </a:xfrm>
                <a:prstGeom prst="rect">
                  <a:avLst/>
                </a:prstGeom>
                <a:noFill/>
                <a:ln>
                  <a:noFill/>
                  <a:miter lim="800000"/>
                </a:ln>
              </p:spPr>
              <p:txBody>
                <a:bodyPr>
                  <a:no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sz="1800" b="1">
                      <a:latin typeface="宋体" pitchFamily="2" charset="-122"/>
                    </a:rPr>
                    <a:t>老年就业市场</a:t>
                  </a:r>
                  <a:endParaRPr sz="4400" b="1"/>
                </a:p>
              </p:txBody>
            </p:sp>
            <p:sp>
              <p:nvSpPr>
                <p:cNvPr id="29743" name=""/>
                <p:cNvSpPr/>
                <p:nvPr/>
              </p:nvSpPr>
              <p:spPr>
                <a:xfrm>
                  <a:off x="0" y="2244"/>
                  <a:ext cx="935" cy="374"/>
                </a:xfrm>
                <a:prstGeom prst="rect">
                  <a:avLst/>
                </a:prstGeom>
                <a:noFill/>
                <a:ln w="7">
                  <a:solidFill>
                    <a:srgbClr val="A0A0A0"/>
                  </a:solidFill>
                  <a:miter lim="800000"/>
                </a:ln>
              </p:spPr>
              <p:txBody>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grpSp>
            <p:nvGrpSpPr>
              <p:cNvPr id="29746" name=""/>
              <p:cNvGrpSpPr/>
              <p:nvPr/>
            </p:nvGrpSpPr>
            <p:grpSpPr>
              <a:xfrm>
                <a:off x="935" y="2244"/>
                <a:ext cx="2588" cy="374"/>
                <a:chOff x="935" y="2244"/>
                <a:chExt cx="2588" cy="374"/>
              </a:xfrm>
            </p:grpSpPr>
            <p:sp>
              <p:nvSpPr>
                <p:cNvPr id="29714" name=""/>
                <p:cNvSpPr/>
                <p:nvPr/>
              </p:nvSpPr>
              <p:spPr>
                <a:xfrm>
                  <a:off x="978" y="2244"/>
                  <a:ext cx="2502" cy="374"/>
                </a:xfrm>
                <a:prstGeom prst="rect">
                  <a:avLst/>
                </a:prstGeom>
                <a:noFill/>
                <a:ln>
                  <a:noFill/>
                  <a:miter lim="800000"/>
                </a:ln>
              </p:spPr>
              <p:txBody>
                <a:bodyPr>
                  <a:no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sz="1800" b="1">
                      <a:latin typeface="宋体" pitchFamily="2" charset="-122"/>
                    </a:rPr>
                    <a:t>协助老年人再就业。</a:t>
                  </a:r>
                  <a:endParaRPr sz="4400" b="1"/>
                </a:p>
              </p:txBody>
            </p:sp>
            <p:sp>
              <p:nvSpPr>
                <p:cNvPr id="29745" name=""/>
                <p:cNvSpPr/>
                <p:nvPr/>
              </p:nvSpPr>
              <p:spPr>
                <a:xfrm>
                  <a:off x="935" y="2244"/>
                  <a:ext cx="2588" cy="374"/>
                </a:xfrm>
                <a:prstGeom prst="rect">
                  <a:avLst/>
                </a:prstGeom>
                <a:noFill/>
                <a:ln w="7">
                  <a:solidFill>
                    <a:srgbClr val="A0A0A0"/>
                  </a:solidFill>
                  <a:miter lim="800000"/>
                </a:ln>
              </p:spPr>
              <p:txBody>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grpSp>
            <p:nvGrpSpPr>
              <p:cNvPr id="29748" name=""/>
              <p:cNvGrpSpPr/>
              <p:nvPr/>
            </p:nvGrpSpPr>
            <p:grpSpPr>
              <a:xfrm>
                <a:off x="0" y="2618"/>
                <a:ext cx="935" cy="374"/>
                <a:chOff x="0" y="2618"/>
                <a:chExt cx="935" cy="374"/>
              </a:xfrm>
            </p:grpSpPr>
            <p:sp>
              <p:nvSpPr>
                <p:cNvPr id="29715" name=""/>
                <p:cNvSpPr/>
                <p:nvPr/>
              </p:nvSpPr>
              <p:spPr>
                <a:xfrm>
                  <a:off x="43" y="2618"/>
                  <a:ext cx="849" cy="374"/>
                </a:xfrm>
                <a:prstGeom prst="rect">
                  <a:avLst/>
                </a:prstGeom>
                <a:noFill/>
                <a:ln>
                  <a:noFill/>
                  <a:miter lim="800000"/>
                </a:ln>
              </p:spPr>
              <p:txBody>
                <a:bodyPr>
                  <a:no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sz="1800" b="1">
                      <a:latin typeface="宋体" pitchFamily="2" charset="-122"/>
                    </a:rPr>
                    <a:t>老年教育市场</a:t>
                  </a:r>
                  <a:endParaRPr sz="4400" b="1"/>
                </a:p>
              </p:txBody>
            </p:sp>
            <p:sp>
              <p:nvSpPr>
                <p:cNvPr id="29747" name=""/>
                <p:cNvSpPr/>
                <p:nvPr/>
              </p:nvSpPr>
              <p:spPr>
                <a:xfrm>
                  <a:off x="0" y="2618"/>
                  <a:ext cx="935" cy="374"/>
                </a:xfrm>
                <a:prstGeom prst="rect">
                  <a:avLst/>
                </a:prstGeom>
                <a:noFill/>
                <a:ln w="7">
                  <a:solidFill>
                    <a:srgbClr val="A0A0A0"/>
                  </a:solidFill>
                  <a:miter lim="800000"/>
                </a:ln>
              </p:spPr>
              <p:txBody>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grpSp>
            <p:nvGrpSpPr>
              <p:cNvPr id="29750" name=""/>
              <p:cNvGrpSpPr/>
              <p:nvPr/>
            </p:nvGrpSpPr>
            <p:grpSpPr>
              <a:xfrm>
                <a:off x="935" y="2618"/>
                <a:ext cx="2588" cy="374"/>
                <a:chOff x="935" y="2618"/>
                <a:chExt cx="2588" cy="374"/>
              </a:xfrm>
            </p:grpSpPr>
            <p:sp>
              <p:nvSpPr>
                <p:cNvPr id="29716" name=""/>
                <p:cNvSpPr/>
                <p:nvPr/>
              </p:nvSpPr>
              <p:spPr>
                <a:xfrm>
                  <a:off x="978" y="2618"/>
                  <a:ext cx="2502" cy="374"/>
                </a:xfrm>
                <a:prstGeom prst="rect">
                  <a:avLst/>
                </a:prstGeom>
                <a:noFill/>
                <a:ln>
                  <a:noFill/>
                  <a:miter lim="800000"/>
                </a:ln>
              </p:spPr>
              <p:txBody>
                <a:bodyPr>
                  <a:no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sz="1800" b="1">
                      <a:latin typeface="宋体" pitchFamily="2" charset="-122"/>
                    </a:rPr>
                    <a:t>老年大学、老年兴趣爱好学校、老年职业培训等。</a:t>
                  </a:r>
                  <a:endParaRPr sz="4400" b="1"/>
                </a:p>
              </p:txBody>
            </p:sp>
            <p:sp>
              <p:nvSpPr>
                <p:cNvPr id="29749" name=""/>
                <p:cNvSpPr/>
                <p:nvPr/>
              </p:nvSpPr>
              <p:spPr>
                <a:xfrm>
                  <a:off x="935" y="2618"/>
                  <a:ext cx="2588" cy="374"/>
                </a:xfrm>
                <a:prstGeom prst="rect">
                  <a:avLst/>
                </a:prstGeom>
                <a:noFill/>
                <a:ln w="7">
                  <a:solidFill>
                    <a:srgbClr val="A0A0A0"/>
                  </a:solidFill>
                  <a:miter lim="800000"/>
                </a:ln>
              </p:spPr>
              <p:txBody>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grpSp>
            <p:nvGrpSpPr>
              <p:cNvPr id="29752" name=""/>
              <p:cNvGrpSpPr/>
              <p:nvPr/>
            </p:nvGrpSpPr>
            <p:grpSpPr>
              <a:xfrm>
                <a:off x="0" y="2992"/>
                <a:ext cx="935" cy="374"/>
                <a:chOff x="0" y="2992"/>
                <a:chExt cx="935" cy="374"/>
              </a:xfrm>
            </p:grpSpPr>
            <p:sp>
              <p:nvSpPr>
                <p:cNvPr id="29717" name=""/>
                <p:cNvSpPr/>
                <p:nvPr/>
              </p:nvSpPr>
              <p:spPr>
                <a:xfrm>
                  <a:off x="43" y="2992"/>
                  <a:ext cx="849" cy="374"/>
                </a:xfrm>
                <a:prstGeom prst="rect">
                  <a:avLst/>
                </a:prstGeom>
                <a:noFill/>
                <a:ln>
                  <a:noFill/>
                  <a:miter lim="800000"/>
                </a:ln>
              </p:spPr>
              <p:txBody>
                <a:bodyPr>
                  <a:no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sz="1800" b="1">
                      <a:latin typeface="宋体" pitchFamily="2" charset="-122"/>
                    </a:rPr>
                    <a:t>其他特殊市场</a:t>
                  </a:r>
                  <a:endParaRPr sz="4400" b="1"/>
                </a:p>
              </p:txBody>
            </p:sp>
            <p:sp>
              <p:nvSpPr>
                <p:cNvPr id="29751" name=""/>
                <p:cNvSpPr/>
                <p:nvPr/>
              </p:nvSpPr>
              <p:spPr>
                <a:xfrm>
                  <a:off x="0" y="2992"/>
                  <a:ext cx="935" cy="374"/>
                </a:xfrm>
                <a:prstGeom prst="rect">
                  <a:avLst/>
                </a:prstGeom>
                <a:noFill/>
                <a:ln w="7">
                  <a:solidFill>
                    <a:srgbClr val="A0A0A0"/>
                  </a:solidFill>
                  <a:miter lim="800000"/>
                </a:ln>
              </p:spPr>
              <p:txBody>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grpSp>
            <p:nvGrpSpPr>
              <p:cNvPr id="29754" name=""/>
              <p:cNvGrpSpPr/>
              <p:nvPr/>
            </p:nvGrpSpPr>
            <p:grpSpPr>
              <a:xfrm>
                <a:off x="935" y="2992"/>
                <a:ext cx="2588" cy="374"/>
                <a:chOff x="935" y="2992"/>
                <a:chExt cx="2588" cy="374"/>
              </a:xfrm>
            </p:grpSpPr>
            <p:sp>
              <p:nvSpPr>
                <p:cNvPr id="29718" name=""/>
                <p:cNvSpPr/>
                <p:nvPr/>
              </p:nvSpPr>
              <p:spPr>
                <a:xfrm>
                  <a:off x="978" y="2992"/>
                  <a:ext cx="2502" cy="374"/>
                </a:xfrm>
                <a:prstGeom prst="rect">
                  <a:avLst/>
                </a:prstGeom>
                <a:noFill/>
                <a:ln>
                  <a:noFill/>
                  <a:miter lim="800000"/>
                </a:ln>
              </p:spPr>
              <p:txBody>
                <a:bodyPr>
                  <a:no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lgn="just"/>
                  <a:r>
                    <a:rPr sz="1800" b="1">
                      <a:latin typeface="宋体" pitchFamily="2" charset="-122"/>
                    </a:rPr>
                    <a:t>心理咨询、陪伴服务、婚姻介绍等。</a:t>
                  </a:r>
                  <a:endParaRPr sz="4400" b="1"/>
                </a:p>
              </p:txBody>
            </p:sp>
            <p:sp>
              <p:nvSpPr>
                <p:cNvPr id="29753" name=""/>
                <p:cNvSpPr/>
                <p:nvPr/>
              </p:nvSpPr>
              <p:spPr>
                <a:xfrm>
                  <a:off x="935" y="2992"/>
                  <a:ext cx="2588" cy="374"/>
                </a:xfrm>
                <a:prstGeom prst="rect">
                  <a:avLst/>
                </a:prstGeom>
                <a:noFill/>
                <a:ln w="7">
                  <a:solidFill>
                    <a:srgbClr val="A0A0A0"/>
                  </a:solidFill>
                  <a:miter lim="800000"/>
                </a:ln>
              </p:spPr>
              <p:txBody>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grpSp>
        <p:sp>
          <p:nvSpPr>
            <p:cNvPr id="29756" name=""/>
            <p:cNvSpPr/>
            <p:nvPr/>
          </p:nvSpPr>
          <p:spPr>
            <a:xfrm>
              <a:off x="-3" y="-3"/>
              <a:ext cx="3529" cy="3372"/>
            </a:xfrm>
            <a:prstGeom prst="rect">
              <a:avLst/>
            </a:prstGeom>
            <a:noFill/>
            <a:ln>
              <a:solidFill>
                <a:srgbClr val="A0A0A0"/>
              </a:solidFill>
              <a:miter lim="800000"/>
            </a:ln>
          </p:spPr>
          <p:txBody>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p:txBody>
        </p:sp>
      </p:grpSp>
      <p:sp>
        <p:nvSpPr>
          <p:cNvPr id="29760" name="Date Placeholder 3"/>
          <p:cNvSpPr>
            <a:spLocks noGrp="1"/>
          </p:cNvSpPr>
          <p:nvPr>
            <p:ph type="dt" sz="half" idx="2"/>
          </p:nvPr>
        </p:nvSpPr>
        <p:spPr/>
        <p:txBody>
          <a:bodyPr/>
          <a:lstStyle/>
          <a:p>
            <a:pPr lvl="0"/>
            <a:endParaRPr kumimoji="0" sz="1400">
              <a:latin typeface="Arial" pitchFamily="34" charset="0"/>
            </a:endParaRPr>
          </a:p>
        </p:txBody>
      </p:sp>
      <p:sp>
        <p:nvSpPr>
          <p:cNvPr id="29758" name="Footer Placeholder 4"/>
          <p:cNvSpPr>
            <a:spLocks noGrp="1"/>
          </p:cNvSpPr>
          <p:nvPr>
            <p:ph type="ftr" sz="quarter" idx="3"/>
          </p:nvPr>
        </p:nvSpPr>
        <p:spPr/>
        <p:txBody>
          <a:bodyPr/>
          <a:lstStyle/>
          <a:p>
            <a:pPr lvl="0" algn="ctr"/>
            <a:fld id="{DF92E3F3-8918-42F5-9BAA-CD5FF7BB25E8}" type="footer">
              <a:rPr kumimoji="0" sz="1400">
                <a:latin typeface="Arial" pitchFamily="34" charset="0"/>
              </a:rPr>
              <a:t/>
            </a:fld>
            <a:endParaRPr kumimoji="0" sz="1400">
              <a:latin typeface="Arial" pitchFamily="34" charset="0"/>
            </a:endParaRPr>
          </a:p>
        </p:txBody>
      </p:sp>
      <p:sp>
        <p:nvSpPr>
          <p:cNvPr id="29759" name="TextBox 29758"/>
          <p:cNvSpPr txBox="1"/>
          <p:nvPr/>
        </p:nvSpPr>
        <p:spPr>
          <a:xfrm flipH="1">
            <a:off x="0" y="0"/>
            <a:ext cx="0" cy="0"/>
          </a:xfrm>
          <a:prstGeom prst="rect">
            <a:avLst/>
          </a:prstGeom>
          <a:noFill/>
        </p:spPr>
        <p:txBody>
          <a:bodyPr wrap="none">
            <a:sp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消费者群体与消费者心理(1)共33页，您现在浏览的是第14页!</a:t>
            </a:r>
          </a:p>
        </p:txBody>
      </p:sp>
    </p:spTree>
  </p:cSld>
  <p:clrMapOvr>
    <a:masterClrMapping/>
  </p:clrMapOvr>
  <mc:AlternateContent>
    <mc:Choice xmlns:p14="http://schemas.microsoft.com/office/powerpoint/2010/main" Requires="p14">
      <p:transition spd="med" p14:dur="700">
        <p:fade thruBlk="1"/>
      </p:transition>
    </mc:Choice>
    <mc:Fallback>
      <p:transition spd="med">
        <p:fade thruBlk="1"/>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746"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sz="3600">
                <a:latin typeface="宋体" pitchFamily="2" charset="-122"/>
              </a:rPr>
              <a:t>2.商品策略的选择</a:t>
            </a:r>
            <a:r>
              <a:rPr sz="3600"/>
              <a:t> </a:t>
            </a:r>
            <a:endParaRPr sz="3600"/>
          </a:p>
        </p:txBody>
      </p:sp>
      <p:sp>
        <p:nvSpPr>
          <p:cNvPr id="31748" name=""/>
          <p:cNvSpPr/>
          <p:nvPr/>
        </p:nvSpPr>
        <p:spPr>
          <a:xfrm>
            <a:off x="1295400" y="1881188"/>
            <a:ext cx="4194175" cy="528638"/>
          </a:xfrm>
          <a:prstGeom prst="rect">
            <a:avLst/>
          </a:prstGeom>
          <a:noFill/>
          <a:ln>
            <a:solidFill>
              <a:schemeClr val="accent2"/>
            </a:solidFill>
            <a:miter lim="800000"/>
          </a:ln>
        </p:spPr>
        <p:txBody>
          <a:bodyPr wrap="none" anchor="t" anchorCtr="0">
            <a:sp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sz="2800">
                <a:latin typeface="宋体" pitchFamily="2" charset="-122"/>
              </a:rPr>
              <a:t>实用、传统、方便、耐用</a:t>
            </a:r>
            <a:r>
              <a:rPr sz="2800"/>
              <a:t> </a:t>
            </a:r>
            <a:endParaRPr sz="2800"/>
          </a:p>
        </p:txBody>
      </p:sp>
      <p:pic>
        <p:nvPicPr>
          <p:cNvPr id="31749" name=""/>
          <p:cNvPicPr/>
          <p:nvPr/>
        </p:nvPicPr>
        <p:blipFill>
          <a:blip r:embed="rId2"/>
          <a:stretch>
            <a:fillRect/>
          </a:stretch>
        </p:blipFill>
        <p:spPr>
          <a:xfrm>
            <a:off x="2438400" y="3632200"/>
            <a:ext cx="2160588" cy="3225800"/>
          </a:xfrm>
          <a:prstGeom prst="rect">
            <a:avLst/>
          </a:prstGeom>
          <a:noFill/>
          <a:ln>
            <a:miter lim="800000"/>
          </a:ln>
        </p:spPr>
      </p:pic>
      <p:pic>
        <p:nvPicPr>
          <p:cNvPr id="31750" name=""/>
          <p:cNvPicPr/>
          <p:nvPr/>
        </p:nvPicPr>
        <p:blipFill>
          <a:blip r:embed="rId3"/>
          <a:stretch>
            <a:fillRect/>
          </a:stretch>
        </p:blipFill>
        <p:spPr>
          <a:xfrm>
            <a:off x="4572000" y="3954462"/>
            <a:ext cx="4572000" cy="2903538"/>
          </a:xfrm>
          <a:prstGeom prst="rect">
            <a:avLst/>
          </a:prstGeom>
          <a:noFill/>
          <a:ln>
            <a:miter lim="800000"/>
          </a:ln>
        </p:spPr>
      </p:pic>
      <p:pic>
        <p:nvPicPr>
          <p:cNvPr id="31751" name=""/>
          <p:cNvPicPr/>
          <p:nvPr/>
        </p:nvPicPr>
        <p:blipFill>
          <a:blip r:embed="rId4"/>
          <a:stretch>
            <a:fillRect/>
          </a:stretch>
        </p:blipFill>
        <p:spPr>
          <a:xfrm>
            <a:off x="0" y="5010150"/>
            <a:ext cx="2438400" cy="1847850"/>
          </a:xfrm>
          <a:prstGeom prst="rect">
            <a:avLst/>
          </a:prstGeom>
          <a:noFill/>
          <a:ln>
            <a:miter lim="800000"/>
          </a:ln>
        </p:spPr>
      </p:pic>
      <p:sp>
        <p:nvSpPr>
          <p:cNvPr id="31752" name="Date Placeholder 3"/>
          <p:cNvSpPr>
            <a:spLocks noGrp="1"/>
          </p:cNvSpPr>
          <p:nvPr>
            <p:ph type="dt" sz="half" idx="2"/>
          </p:nvPr>
        </p:nvSpPr>
        <p:spPr/>
        <p:txBody>
          <a:bodyPr/>
          <a:lstStyle/>
          <a:p>
            <a:pPr lvl="0"/>
            <a:endParaRPr kumimoji="0" sz="1400">
              <a:latin typeface="Arial" pitchFamily="34" charset="0"/>
            </a:endParaRPr>
          </a:p>
        </p:txBody>
      </p:sp>
      <p:sp>
        <p:nvSpPr>
          <p:cNvPr id="31753" name="Footer Placeholder 4"/>
          <p:cNvSpPr>
            <a:spLocks noGrp="1"/>
          </p:cNvSpPr>
          <p:nvPr>
            <p:ph type="ftr" sz="quarter" idx="3"/>
          </p:nvPr>
        </p:nvSpPr>
        <p:spPr/>
        <p:txBody>
          <a:bodyPr/>
          <a:lstStyle/>
          <a:p>
            <a:pPr lvl="0" algn="ctr"/>
            <a:fld id="{6CE47B49-AFA1-4D1C-94C2-F1DE34AA5954}" type="footer">
              <a:rPr kumimoji="0" sz="1400">
                <a:latin typeface="Arial" pitchFamily="34" charset="0"/>
              </a:rPr>
              <a:t/>
            </a:fld>
            <a:endParaRPr kumimoji="0" sz="1400">
              <a:latin typeface="Arial" pitchFamily="34" charset="0"/>
            </a:endParaRPr>
          </a:p>
        </p:txBody>
      </p:sp>
      <p:sp>
        <p:nvSpPr>
          <p:cNvPr id="31754" name="TextBox 31753"/>
          <p:cNvSpPr txBox="1"/>
          <p:nvPr/>
        </p:nvSpPr>
        <p:spPr>
          <a:xfrm flipH="1">
            <a:off x="0" y="0"/>
            <a:ext cx="0" cy="0"/>
          </a:xfrm>
          <a:prstGeom prst="rect">
            <a:avLst/>
          </a:prstGeom>
          <a:noFill/>
        </p:spPr>
        <p:txBody>
          <a:bodyPr wrap="none">
            <a:sp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消费者群体与消费者心理(1)共33页，您现在浏览的是第15页!</a:t>
            </a:r>
          </a:p>
        </p:txBody>
      </p:sp>
    </p:spTree>
  </p:cSld>
  <p:clrMapOvr>
    <a:masterClrMapping/>
  </p:clrMapOvr>
  <mc:AlternateContent>
    <mc:Choice xmlns:p14="http://schemas.microsoft.com/office/powerpoint/2010/main" Requires="p14">
      <p:transition spd="med" p14:dur="700">
        <p:fade thruBlk="1"/>
      </p:transition>
    </mc:Choice>
    <mc:Fallback>
      <p:transition spd="med">
        <p:fade thruBlk="1"/>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4" name=""/>
          <p:cNvSpPr/>
          <p:nvPr>
            <p:ph type="title"/>
          </p:nvPr>
        </p:nvSpPr>
        <p:spPr>
          <a:xfrm>
            <a:off x="457200" y="274638"/>
            <a:ext cx="8229600" cy="1143000"/>
          </a:xfrm>
          <a:prstGeom prst="rect">
            <a:avLst/>
          </a:prstGeom>
          <a:noFill/>
          <a:ln>
            <a:miter lim="800000"/>
          </a:ln>
        </p:spPr>
        <p:txBody>
          <a:bodyPr anchor="ctr" anchorCtr="0"/>
          <a:lstStyle>
            <a:lvl1pPr marL="0" indent="0" algn="ctr" defTabSz="914400" rtl="0" eaLnBrk="1" fontAlgn="base" hangingPunct="1">
              <a:lnSpc>
                <a:spcPct val="100000"/>
              </a:lnSpc>
              <a:spcBef>
                <a:spcPct val="0"/>
              </a:spcBef>
              <a:spcAft>
                <a:spcPct val="0"/>
              </a:spcAft>
              <a:buClrTx/>
              <a:buSzTx/>
              <a:buFontTx/>
              <a:buNone/>
              <a:defRPr kumimoji="0" lang="zh-CN" altLang="en-US" sz="4400" b="0" i="0" u="none" baseline="0">
                <a:solidFill>
                  <a:schemeClr val="tx2"/>
                </a:solidFill>
                <a:latin typeface="Arial" pitchFamily="34" charset="0"/>
                <a:ea typeface="宋体" pitchFamily="2" charset="-122"/>
              </a:defRPr>
            </a:lvl1pPr>
          </a:lstStyle>
          <a:p>
            <a:pPr lvl="0"/>
            <a:r>
              <a:rPr sz="2800" b="1">
                <a:latin typeface="宋体" pitchFamily="2" charset="-122"/>
              </a:rPr>
              <a:t>五、女性消费者群体的心理发展与行为特征</a:t>
            </a:r>
            <a:r>
              <a:rPr sz="2800" b="1"/>
              <a:t> </a:t>
            </a:r>
            <a:endParaRPr sz="2800" b="1"/>
          </a:p>
        </p:txBody>
      </p:sp>
      <p:sp>
        <p:nvSpPr>
          <p:cNvPr id="33795" name=""/>
          <p:cNvSpPr/>
          <p:nvPr>
            <p:ph type="body" idx="4294967295"/>
          </p:nvPr>
        </p:nvSpPr>
        <p:spPr>
          <a:xfrm>
            <a:off x="457200" y="1600200"/>
            <a:ext cx="8229600" cy="14255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Tx/>
              <a:buSzTx/>
              <a:buFontTx/>
              <a:buChar char="•"/>
              <a:defRPr kumimoji="0" lang="zh-CN" altLang="en-US" sz="3200" b="0" i="0" u="none" baseline="0">
                <a:solidFill>
                  <a:schemeClr val="tx1"/>
                </a:solidFill>
                <a:latin typeface="Arial" pitchFamily="34" charset="0"/>
                <a:ea typeface="宋体" pitchFamily="2" charset="-122"/>
              </a:defRPr>
            </a:lvl1pPr>
            <a:lvl2pPr marL="742950" indent="-285750" algn="l" defTabSz="914400" rtl="0" eaLnBrk="1" fontAlgn="base" hangingPunct="1">
              <a:lnSpc>
                <a:spcPct val="100000"/>
              </a:lnSpc>
              <a:spcBef>
                <a:spcPct val="20000"/>
              </a:spcBef>
              <a:spcAft>
                <a:spcPct val="0"/>
              </a:spcAft>
              <a:buClrTx/>
              <a:buSzTx/>
              <a:buFontTx/>
              <a:buChar char="–"/>
              <a:defRPr kumimoji="0" lang="zh-CN" altLang="en-US" sz="2800" b="0" i="0" u="none" baseline="0">
                <a:solidFill>
                  <a:schemeClr val="tx1"/>
                </a:solidFill>
                <a:latin typeface="Arial" pitchFamily="34" charset="0"/>
                <a:ea typeface="宋体" pitchFamily="2" charset="-122"/>
              </a:defRPr>
            </a:lvl2pPr>
            <a:lvl3pPr marL="1143000" indent="-228600" algn="l" defTabSz="914400" rtl="0" eaLnBrk="1" fontAlgn="base" hangingPunct="1">
              <a:lnSpc>
                <a:spcPct val="100000"/>
              </a:lnSpc>
              <a:spcBef>
                <a:spcPct val="20000"/>
              </a:spcBef>
              <a:spcAft>
                <a:spcPct val="0"/>
              </a:spcAft>
              <a:buClrTx/>
              <a:buSzTx/>
              <a:buFontTx/>
              <a:buChar char="•"/>
              <a:defRPr kumimoji="0" lang="zh-CN" altLang="en-US" sz="2400" b="0" i="0" u="none" baseline="0">
                <a:solidFill>
                  <a:schemeClr val="tx1"/>
                </a:solidFill>
                <a:latin typeface="Arial" pitchFamily="34" charset="0"/>
                <a:ea typeface="宋体" pitchFamily="2" charset="-122"/>
              </a:defRPr>
            </a:lvl3pPr>
            <a:lvl4pPr marL="16002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4pPr>
            <a:lvl5pPr marL="2057400" indent="-228600" algn="l" defTabSz="914400" rtl="0" eaLnBrk="1" fontAlgn="base" hangingPunct="1">
              <a:lnSpc>
                <a:spcPct val="100000"/>
              </a:lnSpc>
              <a:spcBef>
                <a:spcPct val="20000"/>
              </a:spcBef>
              <a:spcAft>
                <a:spcPct val="0"/>
              </a:spcAft>
              <a:buClrTx/>
              <a:buSzTx/>
              <a:buFontTx/>
              <a:buChar char="»"/>
              <a:defRPr kumimoji="0" lang="zh-CN" altLang="en-US" sz="2000" b="0" i="0" u="none" baseline="0">
                <a:solidFill>
                  <a:schemeClr val="tx1"/>
                </a:solidFill>
                <a:latin typeface="Arial" pitchFamily="34" charset="0"/>
                <a:ea typeface="宋体" pitchFamily="2" charset="-122"/>
              </a:defRPr>
            </a:lvl5pPr>
          </a:lstStyle>
          <a:p>
            <a:pPr lvl="0"/>
            <a:r>
              <a:rPr sz="2400">
                <a:latin typeface="宋体" pitchFamily="2" charset="-122"/>
              </a:rPr>
              <a:t>女性用品市场是一个潜力极大的广阔市场。</a:t>
            </a:r>
            <a:r>
              <a:rPr sz="2400"/>
              <a:t> </a:t>
            </a:r>
            <a:endParaRPr sz="2400"/>
          </a:p>
          <a:p>
            <a:pPr lvl="0"/>
            <a:r>
              <a:rPr sz="2400">
                <a:latin typeface="宋体" pitchFamily="2" charset="-122"/>
              </a:rPr>
              <a:t>女性用品市场所经营的商品大多数是“软性商品”和“包装商品”。</a:t>
            </a:r>
            <a:r>
              <a:rPr sz="2400"/>
              <a:t> </a:t>
            </a:r>
            <a:endParaRPr sz="2400"/>
          </a:p>
        </p:txBody>
      </p:sp>
      <p:sp>
        <p:nvSpPr>
          <p:cNvPr id="33796" name=""/>
          <p:cNvSpPr/>
          <p:nvPr/>
        </p:nvSpPr>
        <p:spPr>
          <a:xfrm>
            <a:off x="457200" y="3429000"/>
            <a:ext cx="5562600" cy="381000"/>
          </a:xfrm>
          <a:prstGeom prst="wedgeRoundRectCallout">
            <a:avLst>
              <a:gd name="adj1" fmla="val 67208"/>
              <a:gd name="adj2" fmla="val -217917"/>
              <a:gd name="adj3" fmla="val 16667"/>
            </a:avLst>
          </a:prstGeom>
          <a:gradFill rotWithShape="0">
            <a:gsLst>
              <a:gs pos="0">
                <a:srgbClr val="FF0000"/>
              </a:gs>
              <a:gs pos="100000">
                <a:schemeClr val="bg1"/>
              </a:gs>
            </a:gsLst>
            <a:path path="rect">
              <a:fillToRect r="100000" b="100000"/>
            </a:path>
          </a:gradFill>
          <a:ln>
            <a:solidFill>
              <a:schemeClr val="tx1"/>
            </a:solidFill>
            <a:miter lim="800000"/>
          </a:ln>
        </p:spPr>
        <p:txBody>
          <a:bodyPr>
            <a:no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lang="zh-CN" altLang="en-US" sz="2400" b="0" i="0" u="none" baseline="0">
                <a:solidFill>
                  <a:schemeClr val="tx1"/>
                </a:solidFill>
                <a:latin typeface="Times New Roman" pitchFamily="18" charset="0"/>
                <a:ea typeface="宋体" pitchFamily="2" charset="-122"/>
              </a:defRPr>
            </a:lvl5pPr>
          </a:lstStyle>
          <a:p>
            <a:pPr lvl="0"/>
            <a:r>
              <a:rPr sz="2000" b="1">
                <a:solidFill>
                  <a:srgbClr val="000066"/>
                </a:solidFill>
                <a:latin typeface="宋体" pitchFamily="2" charset="-122"/>
              </a:rPr>
              <a:t>是指那些属于流行性的、装饰性的商品。</a:t>
            </a:r>
            <a:r>
              <a:rPr sz="2000" b="1">
                <a:solidFill>
                  <a:srgbClr val="000066"/>
                </a:solidFill>
              </a:rPr>
              <a:t> </a:t>
            </a:r>
            <a:endParaRPr sz="2000" b="1">
              <a:solidFill>
                <a:srgbClr val="000066"/>
              </a:solidFill>
            </a:endParaRPr>
          </a:p>
        </p:txBody>
      </p:sp>
      <p:sp>
        <p:nvSpPr>
          <p:cNvPr id="33797" name="Date Placeholder 3"/>
          <p:cNvSpPr>
            <a:spLocks noGrp="1"/>
          </p:cNvSpPr>
          <p:nvPr>
            <p:ph type="dt" sz="half" idx="2"/>
          </p:nvPr>
        </p:nvSpPr>
        <p:spPr/>
        <p:txBody>
          <a:bodyPr/>
          <a:lstStyle/>
          <a:p>
            <a:pPr lvl="0"/>
            <a:endParaRPr kumimoji="0" sz="1400">
              <a:latin typeface="Arial" pitchFamily="34" charset="0"/>
            </a:endParaRPr>
          </a:p>
        </p:txBody>
      </p:sp>
      <p:sp>
        <p:nvSpPr>
          <p:cNvPr id="33798" name="Footer Placeholder 4"/>
          <p:cNvSpPr>
            <a:spLocks noGrp="1"/>
          </p:cNvSpPr>
          <p:nvPr>
            <p:ph type="ftr" sz="quarter" idx="3"/>
          </p:nvPr>
        </p:nvSpPr>
        <p:spPr/>
        <p:txBody>
          <a:bodyPr/>
          <a:lstStyle/>
          <a:p>
            <a:pPr lvl="0" algn="ctr"/>
            <a:fld id="{EF9413A7-7C24-499D-8B35-C2955B24CC70}" type="footer">
              <a:rPr kumimoji="0" sz="1400">
                <a:latin typeface="Arial" pitchFamily="34" charset="0"/>
              </a:rPr>
              <a:t/>
            </a:fld>
            <a:endParaRPr kumimoji="0" sz="1400">
              <a:latin typeface="Arial" pitchFamily="34" charset="0"/>
            </a:endParaRPr>
          </a:p>
        </p:txBody>
      </p:sp>
      <p:sp>
        <p:nvSpPr>
          <p:cNvPr id="33799" name="TextBox 33798"/>
          <p:cNvSpPr txBox="1"/>
          <p:nvPr/>
        </p:nvSpPr>
        <p:spPr>
          <a:xfrm flipH="1">
            <a:off x="0" y="0"/>
            <a:ext cx="0" cy="0"/>
          </a:xfrm>
          <a:prstGeom prst="rect">
            <a:avLst/>
          </a:prstGeom>
          <a:noFill/>
        </p:spPr>
        <p:txBody>
          <a:bodyPr wrap="none">
            <a:spAutoFit/>
          </a:bodyPr>
          <a:lstStyle>
            <a:defPPr algn="l" rtl="0" eaLnBrk="1" hangingPunct="1">
              <a:defRPr kumimoji="0" lang="zh-CN" altLang="en-US" sz="1800">
                <a:latin typeface="Arial" pitchFamily="34" charset="0"/>
              </a:defRPr>
            </a:defPPr>
            <a:lvl1pPr marL="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1pPr>
            <a:lvl2pPr marL="4572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2pPr>
            <a:lvl3pPr marL="9144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3pPr>
            <a:lvl4pPr marL="13716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4pPr>
            <a:lvl5pPr marL="1828800" indent="0" algn="l" defTabSz="914400" rtl="0" eaLnBrk="1" fontAlgn="base" hangingPunct="1">
              <a:lnSpc>
                <a:spcPct val="100000"/>
              </a:lnSpc>
              <a:spcBef>
                <a:spcPct val="0"/>
              </a:spcBef>
              <a:spcAft>
                <a:spcPct val="0"/>
              </a:spcAft>
              <a:buClrTx/>
              <a:buSzTx/>
              <a:buFontTx/>
              <a:buNone/>
              <a:defRPr kumimoji="1" sz="2400" b="0" i="0" u="none" baseline="0">
                <a:solidFill>
                  <a:schemeClr val="tx1"/>
                </a:solidFill>
                <a:latin typeface="Times New Roman" pitchFamily="18" charset="0"/>
                <a:ea typeface="宋体" pitchFamily="2" charset="-122"/>
              </a:defRPr>
            </a:lvl5pPr>
          </a:lstStyle>
          <a:p/>
          <a:p>
            <a:pPr>
              <a:defRPr sz="100">
                <a:solidFill>
                  <a:srgbClr val="FFFFFF"/>
                </a:solidFill>
              </a:defRPr>
            </a:pPr>
            <a:r>
              <a:t>消费者群体与消费者心理(1)共33页，您现在浏览的是第16页!</a:t>
            </a:r>
          </a:p>
        </p:txBody>
      </p:sp>
    </p:spTree>
  </p:cSld>
  <p:clrMapOvr>
    <a:masterClrMapping/>
  </p:clrMapOvr>
  <mc:AlternateContent>
    <mc:Choice xmlns:p14="http://schemas.microsoft.com/office/powerpoint/2010/main" Requires="p14">
      <p:transition spd="med" p14:dur="700">
        <p:fade thruBlk="1"/>
      </p:transition>
    </mc:Choice>
    <mc:Fallback>
      <p:transition spd="med">
        <p:fade thruBlk="1"/>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https://d.book118.com/947043054141006033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边角玫瑰PPT模板">
  <a:themeElements>
    <a:clrScheme nam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extraClrScheme>
    <a:extraClrScheme>
      <a:clrScheme name="">
        <a:dk1>
          <a:srgbClr val="FFFFFF"/>
        </a:dk1>
        <a:lt1>
          <a:srgbClr val="000000"/>
        </a:lt1>
        <a:dk2>
          <a:srgbClr val="969696"/>
        </a:dk2>
        <a:lt2>
          <a:srgbClr val="000000"/>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extraClrScheme>
    <a:extraClrScheme>
      <a:clrScheme name="">
        <a:dk1>
          <a:srgbClr val="FFFFFF"/>
        </a:dk1>
        <a:lt1>
          <a:srgbClr val="000000"/>
        </a:lt1>
        <a:dk2>
          <a:srgbClr val="808080"/>
        </a:dk2>
        <a:lt2>
          <a:srgbClr val="00000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extraClrScheme>
    <a:extraClrScheme>
      <a:clrScheme name="">
        <a:dk1>
          <a:srgbClr val="DEF6F1"/>
        </a:dk1>
        <a:lt1>
          <a:srgbClr val="000000"/>
        </a:lt1>
        <a:dk2>
          <a:srgbClr val="969696"/>
        </a:dk2>
        <a:lt2>
          <a:srgbClr val="000000"/>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extraClrScheme>
    <a:extraClrScheme>
      <a:clrScheme name="">
        <a:dk1>
          <a:srgbClr val="FFFFD9"/>
        </a:dk1>
        <a:lt1>
          <a:srgbClr val="000000"/>
        </a:lt1>
        <a:dk2>
          <a:srgbClr val="777777"/>
        </a:dk2>
        <a:lt2>
          <a:srgbClr val="000000"/>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extraClrScheme>
    <a:extraClrScheme>
      <a:clrScheme name="">
        <a:dk1>
          <a:srgbClr val="008080"/>
        </a:dk1>
        <a:lt1>
          <a:srgbClr val="FFFFFF"/>
        </a:lt1>
        <a:dk2>
          <a:srgbClr val="005A58"/>
        </a:dk2>
        <a:lt2>
          <a:srgbClr val="FFFF99"/>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extraClrScheme>
    <a:extraClrScheme>
      <a:clrScheme name="">
        <a:dk1>
          <a:srgbClr val="800000"/>
        </a:dk1>
        <a:lt1>
          <a:srgbClr val="FFFFFF"/>
        </a:lt1>
        <a:dk2>
          <a:srgbClr val="5C1F00"/>
        </a:dk2>
        <a:lt2>
          <a:srgbClr val="DFD293"/>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extraClrScheme>
    <a:extraClrScheme>
      <a:clrScheme name="">
        <a:dk1>
          <a:srgbClr val="000099"/>
        </a:dk1>
        <a:lt1>
          <a:srgbClr val="FFFFFF"/>
        </a:lt1>
        <a:dk2>
          <a:srgbClr val="003366"/>
        </a:dk2>
        <a:lt2>
          <a:srgbClr val="CCFFFF"/>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extraClrScheme>
    <a:extraClrScheme>
      <a:clrScheme name="">
        <a:dk1>
          <a:srgbClr val="000000"/>
        </a:dk1>
        <a:lt1>
          <a:srgbClr val="FFFFFF"/>
        </a:lt1>
        <a:dk2>
          <a:srgbClr val="336699"/>
        </a:dk2>
        <a:lt2>
          <a:srgbClr val="E3EBF1"/>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extraClrScheme>
    <a:extraClrScheme>
      <a:clrScheme name="">
        <a:dk1>
          <a:srgbClr val="686B5D"/>
        </a:dk1>
        <a:lt1>
          <a:srgbClr val="FFFFFF"/>
        </a:lt1>
        <a:dk2>
          <a:srgbClr val="777777"/>
        </a:dk2>
        <a:lt2>
          <a:srgbClr val="D1D1CB"/>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extraClrScheme>
    <a:extraClrScheme>
      <a:clrScheme name="">
        <a:dk1>
          <a:srgbClr val="666699"/>
        </a:dk1>
        <a:lt1>
          <a:srgbClr val="FFFFFF"/>
        </a:lt1>
        <a:dk2>
          <a:srgbClr val="3E3E5C"/>
        </a:dk2>
        <a:lt2>
          <a:srgbClr val="FFFFFF"/>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extraClrScheme>
    <a:extraClrScheme>
      <a:clrScheme name="">
        <a:dk1>
          <a:srgbClr val="523E26"/>
        </a:dk1>
        <a:lt1>
          <a:srgbClr val="FFFFFF"/>
        </a:lt1>
        <a:dk2>
          <a:srgbClr val="2D2015"/>
        </a:dk2>
        <a:lt2>
          <a:srgbClr val="DFC08D"/>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109</Paragraphs>
  <Slides>17</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17</vt:i4>
      </vt:variant>
    </vt:vector>
  </HeadingPairs>
  <TitlesOfParts>
    <vt:vector baseType="lpstr" size="23">
      <vt:lpstr>Arial</vt:lpstr>
      <vt:lpstr>Calibri</vt:lpstr>
      <vt:lpstr>宋体</vt:lpstr>
      <vt:lpstr>Times New Roman</vt:lpstr>
      <vt:lpstr>华文行楷</vt:lpstr>
      <vt:lpstr>Office Theme</vt:lpstr>
      <vt:lpstr>第六讲  当人们聚在一起时！               －消费群体市场心理概观</vt:lpstr>
      <vt:lpstr>节  消费者群体的概念及划分 </vt:lpstr>
      <vt:lpstr>一、消费者群体</vt:lpstr>
      <vt:lpstr>二、消费者群体的变化 </vt:lpstr>
      <vt:lpstr>第二节  消费者群体对个人消费心理与行为的影响 </vt:lpstr>
      <vt:lpstr>二、服从心理 </vt:lpstr>
      <vt:lpstr>四、社会促进和社会致弱 </vt:lpstr>
      <vt:lpstr>六、消费者群体的内部规范 </vt:lpstr>
      <vt:lpstr>一、少年儿童群体消费者的心理和行为 </vt:lpstr>
      <vt:lpstr>（二）少年消费者群体的心理发展与行为特征 </vt:lpstr>
      <vt:lpstr>(2)运用直观形象，吸引购买者的注意，促成购买行为。 </vt:lpstr>
      <vt:lpstr>二、青年消费者群体购买行为心理特征 </vt:lpstr>
      <vt:lpstr>三、中年消费者群体购买行为的心理特征 </vt:lpstr>
      <vt:lpstr>营销策略 </vt:lpstr>
      <vt:lpstr>2.商品策略的选择 </vt:lpstr>
      <vt:lpstr>五、女性消费者群体的心理发展与行为特征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2024-09-07T08:12:00.932</cp:lastPrinted>
  <dcterms:created xsi:type="dcterms:W3CDTF">2024-09-07T00:12:00Z</dcterms:created>
  <dcterms:modified xsi:type="dcterms:W3CDTF">2024-09-07T00:12:02Z</dcterms:modified>
</cp:coreProperties>
</file>