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399E8-BF7A-4E36-B0AD-FBE3E8D21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C0ECB-4951-40A4-A5DF-9A5CD79B6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5240A-53B2-4AEB-98E8-052142C22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B5133-658C-4EEA-A92A-23290A6FA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D1B96A-DF9D-47FE-8457-D3B64D1A2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C27929-ED81-489F-9F06-4E1E4B8C1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BAB33E-10A5-49D2-913B-F6EE3A81D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7124B-DD7D-4CF4-9166-97A410A40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AC585-2726-4303-AB2F-E9187256F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1D43C-AC07-4FF2-9EE7-A4FD34F18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056B1-B026-47A1-8608-90336FA38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1.jpe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  <p:pic>
        <p:nvPicPr>
          <p:cNvPr id="7" name="内容占位符 4"/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71120" y="-20003"/>
            <a:ext cx="12263120" cy="689800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5215516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2762991" y="1715501"/>
            <a:ext cx="6605296" cy="1581785"/>
          </a:xfrm>
          <a:prstGeom prst="rect">
            <a:avLst/>
          </a:prstGeom>
          <a:noFill/>
          <a:ln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单元综合</a:t>
            </a: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素质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评价</a:t>
            </a:r>
            <a:endParaRPr lang="en-US" altLang="zh-CN" sz="4000" b="1" smtClean="0"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第</a:t>
            </a:r>
            <a:r>
              <a:rPr lang="en-US" altLang="zh-CN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2 </a:t>
            </a: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单元 表内除法（一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）</a:t>
            </a:r>
            <a:endParaRPr lang="en-US" altLang="zh-CN" sz="4000" b="1" smtClean="0"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时间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:60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分钟  满分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:100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分分</a:t>
            </a:r>
            <a:endParaRPr lang="zh-CN" altLang="en-US" sz="2400" b="1" smtClean="0">
              <a:solidFill>
                <a:schemeClr val="tx1">
                  <a:lumMod val="65000"/>
                  <a:lumOff val="3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/>
            <a:endParaRPr lang="zh-CN" altLang="en-US" sz="4000" b="1" spc="600">
              <a:solidFill>
                <a:schemeClr val="accent1">
                  <a:lumMod val="50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38200" y="140836"/>
            <a:ext cx="10515600" cy="1325563"/>
          </a:xfrm>
        </p:spPr>
        <p:txBody>
          <a:bodyPr/>
          <a:lstStyle/>
          <a:p>
            <a:r>
              <a:rPr kumimoji="1" lang="zh-CN" altLang="en-US"/>
              <a:t> </a:t>
            </a:r>
            <a:endParaRPr kumimoji="1" lang="zh-CN" altLang="en-US"/>
          </a:p>
        </p:txBody>
      </p:sp>
      <p:sp>
        <p:nvSpPr>
          <p:cNvPr id="10" name="文本框 1"/>
          <p:cNvSpPr txBox="1">
            <a:spLocks noChangeArrowheads="1"/>
          </p:cNvSpPr>
          <p:nvPr/>
        </p:nvSpPr>
        <p:spPr bwMode="auto">
          <a:xfrm>
            <a:off x="1258140" y="753179"/>
            <a:ext cx="10175797" cy="1476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仔细推敲，选一选。（将正确答案的序号填在括号里）（每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小题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2 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分，共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14 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分）</a:t>
            </a:r>
            <a:endParaRPr lang="en-US" altLang="zh-CN" sz="2800" b="1">
              <a:solidFill>
                <a:schemeClr val="accent1"/>
              </a:solidFill>
              <a:latin typeface="Times New Roman" panose="02020603050405020304" charset="0"/>
              <a:sym typeface="Times New Roman" panose="02020603050405020304" charset="0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761256" y="934388"/>
            <a:ext cx="496884" cy="530915"/>
            <a:chOff x="709497" y="1368342"/>
            <a:chExt cx="496884" cy="530915"/>
          </a:xfrm>
        </p:grpSpPr>
        <p:sp>
          <p:nvSpPr>
            <p:cNvPr id="23" name="圆角矩形 22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一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761256" y="2329978"/>
            <a:ext cx="397660" cy="538609"/>
            <a:chOff x="733693" y="1986947"/>
            <a:chExt cx="397660" cy="538609"/>
          </a:xfrm>
        </p:grpSpPr>
        <p:sp>
          <p:nvSpPr>
            <p:cNvPr id="26" name="椭圆 25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7" name="文本框 1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1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31" name="文本框 1"/>
          <p:cNvSpPr txBox="1">
            <a:spLocks noChangeArrowheads="1"/>
          </p:cNvSpPr>
          <p:nvPr/>
        </p:nvSpPr>
        <p:spPr bwMode="auto">
          <a:xfrm>
            <a:off x="1253672" y="2189402"/>
            <a:ext cx="10151887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计算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9÷3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时，用到的乘法口诀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一三得三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一九得九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三三得九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三九二十七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7326100" y="2229352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zh-CN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1" y="951262"/>
            <a:ext cx="10088358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有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20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        ，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摆成下面的图形，能摆几个？列式正确的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20÷4 = 5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（个）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20 - 5 = 15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（个）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20÷5 = 4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（个）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20 + 5 = 25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（个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）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2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49941" y="1003914"/>
            <a:ext cx="619125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87746" y="1680189"/>
            <a:ext cx="791223" cy="10700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5048727" y="3074920"/>
            <a:ext cx="6148360" cy="216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3000" b="1" kern="100">
                <a:solidFill>
                  <a:srgbClr val="4472C4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点拨：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摆一个</a:t>
            </a:r>
            <a:r>
              <a:rPr lang="zh-CN" altLang="zh-CN" sz="3000" b="1" kern="100">
                <a:solidFill>
                  <a:srgbClr val="C00000"/>
                </a:solidFill>
                <a:latin typeface="Calibri"/>
                <a:ea typeface="Times New Roman" panose="02020603050405020304"/>
                <a:cs typeface="Times New Roman" panose="02020603050405020304" charset="0"/>
              </a:rPr>
              <a:t> </a:t>
            </a:r>
            <a:r>
              <a:rPr lang="en-US" altLang="zh-CN" sz="3000" b="1" kern="100" smtClean="0">
                <a:solidFill>
                  <a:srgbClr val="C00000"/>
                </a:solidFill>
                <a:latin typeface="Calibri"/>
                <a:ea typeface="Times New Roman" panose="02020603050405020304"/>
                <a:cs typeface="Times New Roman" panose="02020603050405020304" charset="0"/>
              </a:rPr>
              <a:t>         </a:t>
            </a:r>
            <a:r>
              <a:rPr lang="zh-CN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需要</a:t>
            </a: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5 </a:t>
            </a:r>
            <a:r>
              <a:rPr lang="zh-CN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个</a:t>
            </a: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     </a:t>
            </a:r>
            <a:r>
              <a:rPr lang="zh-CN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，</a:t>
            </a:r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20 </a:t>
            </a:r>
            <a:r>
              <a:rPr lang="zh-CN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个</a:t>
            </a: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     </a:t>
            </a:r>
            <a:r>
              <a:rPr lang="zh-CN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可以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摆</a:t>
            </a:r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20 ÷ 5 </a:t>
            </a: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=4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（个）该图形。</a:t>
            </a:r>
            <a:endParaRPr lang="zh-CN" altLang="zh-CN" sz="1050" kern="100">
              <a:effectLst/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75867" y="2887888"/>
            <a:ext cx="791223" cy="10700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18734" y="3119304"/>
            <a:ext cx="619125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26296" y="3821694"/>
            <a:ext cx="619125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Box 19"/>
          <p:cNvSpPr txBox="1">
            <a:spLocks noChangeArrowheads="1"/>
          </p:cNvSpPr>
          <p:nvPr/>
        </p:nvSpPr>
        <p:spPr bwMode="auto">
          <a:xfrm>
            <a:off x="1891459" y="1656234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zh-CN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502426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算式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10÷2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不可以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表示（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把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个梨平均分成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份，求每份是几个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求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里面有几个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里面连续减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，减几次结果为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0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10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几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3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5687082" y="1034012"/>
            <a:ext cx="657552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④ 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502426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[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漳州市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]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下面的算式中，得数最大的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24÷6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18÷3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2×5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④30÷6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4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8533799" y="959055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zh-CN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502426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下列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选项中，每瓶牛奶是相同的，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按（         ）方式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购买最划算。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瓶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12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元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瓶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15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元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瓶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16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元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瓶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7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元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5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8067972" y="1038339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zh-CN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502426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[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三明市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]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下列不可以用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16÷4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解决的数学问题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16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个桃子，每天吃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个，求几天能吃完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16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个桃子，每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个装一盒，求可以装几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盒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每人分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个桃子，求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16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个桃子可以分给几个人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把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16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个桃子装在两盒里，一盒装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个，求另一盒装几个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6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9896772" y="1034012"/>
            <a:ext cx="657552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④ 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502426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要解决“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个厦门馅饼可以装几盒？”这个数学问题，还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需要选择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的数学信息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有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个盒子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吃掉了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6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个厦门馅饼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一共有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个厦门馅饼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每盒装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6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个厦门馅饼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7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5359277" y="1656234"/>
            <a:ext cx="657552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④ 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"/>
          <p:cNvSpPr txBox="1">
            <a:spLocks noChangeArrowheads="1"/>
          </p:cNvSpPr>
          <p:nvPr/>
        </p:nvSpPr>
        <p:spPr bwMode="auto">
          <a:xfrm>
            <a:off x="1243992" y="888490"/>
            <a:ext cx="10387714" cy="705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认真审题，填一填。（第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1 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小题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2 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分，其余每空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1 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分，共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18 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分）</a:t>
            </a:r>
            <a:endParaRPr lang="en-US" altLang="zh-CN" sz="2800" b="1">
              <a:solidFill>
                <a:schemeClr val="accent1"/>
              </a:solidFill>
              <a:latin typeface="Times New Roman" panose="02020603050405020304" charset="0"/>
              <a:sym typeface="Times New Roman" panose="02020603050405020304" charset="0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710198" y="1702185"/>
            <a:ext cx="397660" cy="538609"/>
            <a:chOff x="733693" y="1986947"/>
            <a:chExt cx="397660" cy="538609"/>
          </a:xfrm>
        </p:grpSpPr>
        <p:sp>
          <p:nvSpPr>
            <p:cNvPr id="19" name="椭圆 1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1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681872" y="1052303"/>
            <a:ext cx="496884" cy="530915"/>
            <a:chOff x="709497" y="1368342"/>
            <a:chExt cx="496884" cy="530915"/>
          </a:xfrm>
        </p:grpSpPr>
        <p:sp>
          <p:nvSpPr>
            <p:cNvPr id="27" name="圆角矩形 26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8" name="文本框 27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二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sp>
        <p:nvSpPr>
          <p:cNvPr id="11" name="文本框 1"/>
          <p:cNvSpPr txBox="1">
            <a:spLocks noChangeArrowheads="1"/>
          </p:cNvSpPr>
          <p:nvPr/>
        </p:nvSpPr>
        <p:spPr bwMode="auto">
          <a:xfrm>
            <a:off x="1270832" y="1561999"/>
            <a:ext cx="10151887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把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12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颗糖果平均分给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个小朋友，下面的哪种分法对？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在（         ）里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画“√”。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（         ）              （         ）                       （         ）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5" name="TextBox 19"/>
          <p:cNvSpPr txBox="1">
            <a:spLocks noChangeArrowheads="1"/>
          </p:cNvSpPr>
          <p:nvPr/>
        </p:nvSpPr>
        <p:spPr bwMode="auto">
          <a:xfrm>
            <a:off x="9310544" y="4442110"/>
            <a:ext cx="396262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√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46063" y="2985878"/>
            <a:ext cx="9575095" cy="1159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3" y="1123504"/>
            <a:ext cx="9881322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在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算式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12 ÷ 3 = ☆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中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，（         ）是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被除数，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），想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乘法口诀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三（         ）十二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商是（         ）。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3" y="1289867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2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7" name="TextBox 19"/>
          <p:cNvSpPr txBox="1">
            <a:spLocks noChangeArrowheads="1"/>
          </p:cNvSpPr>
          <p:nvPr/>
        </p:nvSpPr>
        <p:spPr bwMode="auto">
          <a:xfrm>
            <a:off x="5777117" y="1258599"/>
            <a:ext cx="56938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12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9" name="TextBox 19"/>
          <p:cNvSpPr txBox="1">
            <a:spLocks noChangeArrowheads="1"/>
          </p:cNvSpPr>
          <p:nvPr/>
        </p:nvSpPr>
        <p:spPr bwMode="auto">
          <a:xfrm>
            <a:off x="1734701" y="1828476"/>
            <a:ext cx="957313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除数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6311064" y="1934020"/>
            <a:ext cx="570990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四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9834686" y="1862168"/>
            <a:ext cx="377026" cy="71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4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3" y="1123504"/>
            <a:ext cx="9881322" cy="216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20÷4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读作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：（                   ），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可以表示把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个○平均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分成（         ）份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，每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份（         ）个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；也可以表示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里面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有（         ）个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3" y="1289867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3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7" name="TextBox 19"/>
          <p:cNvSpPr txBox="1">
            <a:spLocks noChangeArrowheads="1"/>
          </p:cNvSpPr>
          <p:nvPr/>
        </p:nvSpPr>
        <p:spPr bwMode="auto">
          <a:xfrm>
            <a:off x="4123598" y="1236108"/>
            <a:ext cx="1630575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20 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除以</a:t>
            </a:r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4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9" name="TextBox 19"/>
          <p:cNvSpPr txBox="1">
            <a:spLocks noChangeArrowheads="1"/>
          </p:cNvSpPr>
          <p:nvPr/>
        </p:nvSpPr>
        <p:spPr bwMode="auto">
          <a:xfrm>
            <a:off x="2314988" y="1852998"/>
            <a:ext cx="377026" cy="71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4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5565660" y="2009836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5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2124512" y="2506590"/>
            <a:ext cx="377026" cy="71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5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3" y="1123504"/>
            <a:ext cx="9881322" cy="216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妈妈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买了一些板栗饼，比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个多，比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个少，把它们平均分后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，分得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的份数和每份的个数一样。这些板栗饼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有（         ）个。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3" y="1289867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4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7" name="TextBox 19"/>
          <p:cNvSpPr txBox="1">
            <a:spLocks noChangeArrowheads="1"/>
          </p:cNvSpPr>
          <p:nvPr/>
        </p:nvSpPr>
        <p:spPr bwMode="auto">
          <a:xfrm>
            <a:off x="937335" y="3293329"/>
            <a:ext cx="10639314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3000" b="1" kern="100">
                <a:solidFill>
                  <a:srgbClr val="4472C4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点拨：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板栗饼的总个数在</a:t>
            </a:r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30 ~ 40 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之间，平均分得的份数和每份的个数一样，当分得的份数和每份的个数都是</a:t>
            </a:r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6 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时，想乘法口诀</a:t>
            </a:r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“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六六三十六</a:t>
            </a:r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”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，即</a:t>
            </a:r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36 ÷ 6 = 6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，表示把</a:t>
            </a:r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36 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个板栗饼干均分成</a:t>
            </a:r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6 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份，每份有</a:t>
            </a:r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6 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个。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9" name="TextBox 19"/>
          <p:cNvSpPr txBox="1">
            <a:spLocks noChangeArrowheads="1"/>
          </p:cNvSpPr>
          <p:nvPr/>
        </p:nvSpPr>
        <p:spPr bwMode="auto">
          <a:xfrm>
            <a:off x="1915637" y="2582493"/>
            <a:ext cx="569387" cy="71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36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https://d.book118.com/947052155162006030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等线 Light</vt:lpstr>
      <vt:lpstr>等线</vt:lpstr>
      <vt:lpstr>黑体</vt:lpstr>
      <vt:lpstr>宋体</vt:lpstr>
      <vt:lpstr>Times New Roman</vt:lpstr>
      <vt:lpstr>Office Theme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2024-09-02T17:34:16.850</cp:lastPrinted>
  <dcterms:created xsi:type="dcterms:W3CDTF">2024-09-02T09:34:16Z</dcterms:created>
  <dcterms:modified xsi:type="dcterms:W3CDTF">2024-09-02T09:34:19Z</dcterms:modified>
</cp:coreProperties>
</file>