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5"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3D5B7C0-3838-4B83-B080-5A6BEAB3F4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C877EE-4400-4251-9F8E-EF22A2C87A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C613E89-A1C6-487A-9DBB-93297D574B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54B2D17-F953-4A28-A3B3-3923109B42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4348934-99B2-4D17-AD4C-770816A84D5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9B9F36-6301-4FB0-908A-07A24AB6BAD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FF75EB5-3F6A-40BB-BF5B-0F1D3CD4460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0B3ED7-F633-4F1F-A9FB-1B5A83B20D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26267FC-B63E-4575-A791-56B0F0C74F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ADDB70-2BAE-4705-AE08-6E7E093C00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516FEF-127C-4EB2-96D8-89F8F9EFE9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7064106111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alpha val="100000"/>
                  </a:srgbClr>
                </a:solidFill>
                <a:latin typeface="Microsoft Yahei"/>
                <a:ea typeface="Microsoft Yahei"/>
                <a:cs typeface="Microsoft Yahei"/>
              </a:rPr>
              <a:t>《财政与金融》税收</a:t>
            </a:r>
          </a:p>
        </p:txBody>
      </p:sp>
      <p:sp>
        <p:nvSpPr>
          <p:cNvPr id="3" name="TextBox 3"/>
          <p:cNvSpPr txBox="1"/>
          <p:nvPr/>
        </p:nvSpPr>
        <p:spPr>
          <a:xfrm>
            <a:off x="321252" y="5777992"/>
            <a:ext cx="2312000"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rgbClr val="FFFFFF">
                  <a:alpha val="100000"/>
                </a:srgbClr>
              </a:solidFill>
              <a:latin typeface="Microsoft Yahei"/>
              <a:ea typeface="Microsoft Yahei"/>
              <a:cs typeface="Microsoft Yahei"/>
            </a:endParaRPr>
          </a:p>
        </p:txBody>
      </p:sp>
      <p:sp>
        <p:nvSpPr>
          <p:cNvPr id="4" name="TextBox 4"/>
          <p:cNvSpPr txBox="1"/>
          <p:nvPr/>
        </p:nvSpPr>
        <p:spPr>
          <a:xfrm>
            <a:off x="2628530" y="5777992"/>
            <a:ext cx="2809438" cy="504825"/>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2024-01-31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税收基本概念与原则</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财政收入与税收关系</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金融市场与税收调控</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企业所得税政策解读</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个人所得税改革与实践</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跨境贸易与投资税收问题</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环保节能领域税收政策</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01</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税收基本概念与原则</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税收定义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税收是国家为了实现其职能，凭借政治权力，按照法律规定，强制、无偿地参与社会产品分配的一种形式。</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税收功能</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税收具有组织财政收入、调节社会经济、监督管理社会经济活动等功能。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438" r="2543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税收定义及功能</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78" b="1007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根据课税对象的属性，税收可分为流转税、所得税、资源税、财产税、行为税等。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一个国家的税收体系通常由多个税种组成，各税种之间相互协调、相互补充，共同构成完整的税收体系。</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税收分类与体系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税收体系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税收分类</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7750" r="7750"/>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税收应遵循公平、效率、稳定等原则，确保税收制度的合理性和公平性。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税收原则</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税收政策应根据国家经济发展和社会稳定需要制定，发挥税收在宏观调控中的作用。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政策导向</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税收原则与政策导向</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4591" r="4591"/>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纳税人权利</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纳税人享有知情权、保密权、税收监督权、纳税申报方式选择权、申请延期申报权、申请延期缴纳税款权等。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纳税人义务</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纳税人应依法进行税务登记，按期进行纳税申报，按时足额缴纳税款，接受税务机关的监督检查等。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纳税人权利与义务</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02</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财政收入与税收关系</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财政收入构成及来源</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财政收入主要构成</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税收收入、非税收入、国有资产收益、政府性基金等。其中，税收收入是财政收入的主要来源。</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财政收入来源</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包括各类企业、事业单位、居民个人等缴纳的税款，以及政府通过发行国债、国有资产经营收益等方式获得的收入。</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税收收入在财政收入中占有重要地位，是政府实施宏观调控、保障和改善民生的重要物质基础。</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税收是财政收入的主要来源</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税收政策的调整、税收征管的加强等都会对财政收入产生重要影响。</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税收对财政收入的影响</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税收在财政收入中地位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发达国家税收制度</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以直接税为主，如所得税、财产税等，税收体系较为完善，征管手段先进。</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发展中国家税收制度</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以间接税为主，如增值税、消费税等，税收体系相对简单，征管水平有待提高。</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各国税收制度差异原因</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主要受到经济发展水平、政治制度、文化传统等多种因素的影响。</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各国税收制度比较</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优化税制结构</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完善税收法律体系</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加强税收征管</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推进税收国际化</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我国税收制度改革方向</a:t>
              </a:r>
            </a:p>
          </p:txBody>
        </p:sp>
      </p:grpSp>
      <p:pic>
        <p:nvPicPr>
          <p:cNvPr id="28" name="Picture 28"/>
          <p:cNvPicPr>
            <a:picLocks noChangeAspect="1"/>
          </p:cNvPicPr>
          <p:nvPr/>
        </p:nvPicPr>
        <p:blipFill>
          <a:blip r:embed="rId2"/>
          <a:srcRect l="13040" r="13040"/>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4585" r="14585"/>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5796" r="1579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2724" r="2724"/>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逐步提高直接税比重，降低间接税比重，使税收制度更加公平、合理。</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加强税收立法工作，提高税收法律层级，增强税收法律的权威性和稳定性。</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运用现代信息技术手段，提高税收征管效率和质量，减少税收流失。</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加强国际税收合作与交流，参与国际税收规则制定，维护我国税收权益。</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03</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金融市场与税收调控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金融市场的定义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金融市场是指资金供求双方借助金融工具进行各种资金交易活动的场所，包括货币市场、资本市场、外汇市场、黄金市场等。</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金融市场的功能</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金融市场具有融资、投资、风险管理、价格发现等功能，对于促进经济发展、优化资源配置具有重要作用。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金融市场概述及功能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税收政策对金融市场影响</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税收政策调整会影响金融市场的资金供求、价格波动、投资收益等方面，进而对金融市场产生深远影响。</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税收政策调整对金融市场的影响</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税收优惠政策可以降低金融市场的交易成本，提高市场活跃度，促进金融市场健康发展。</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税收优惠政策对金融市场的促进作用</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金融市场监管的重要性</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金融市场监管是保障金融市场稳定、防范金融风险的重要手段，需要政府、监管机构、市场主体等多方共同参与。</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税收合作在金融市场监管中的作用</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税收合作可以加强金融市场监管的信息共享、协同执法等方面，提高监管效率和水平，维护金融市场的公平、公正、透明。</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金融市场监管与税收合作</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案例背景</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某国政府为了促进金融市场发展，决定对金融市场税收政策进行调整，降低市场主体的税收负担。</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20125" r="2012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政策内容及实施效果</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该国政府通过降低交易税、印花税等税收措施，减轻了市场主体的税收负担，提高了市场活跃度，促进了金融市场健康发展。同时，该国政府还加强了税收监管，防范了金融风险的发生。</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案例启示</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金融市场税收政策调整需要综合考虑市场情况、政策目标、实施效果等多方面因素，确保政策调整的合理性和有效性。同时，政府还需要加强税收监管，保障金融市场的稳定和健康发展。</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案例分析：某国金融市场税收政策调整</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193147"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9600" b="1">
                <a:solidFill>
                  <a:srgbClr val="FFFFFF">
                    <a:alpha val="100000"/>
                  </a:srgbClr>
                </a:solidFill>
                <a:latin typeface="Microsoft Yahei"/>
                <a:ea typeface="Microsoft Yahei"/>
                <a:cs typeface="Microsoft Yahei"/>
              </a:rPr>
              <a:t>04</a:t>
            </a:r>
          </a:p>
        </p:txBody>
      </p:sp>
      <p:sp>
        <p:nvSpPr>
          <p:cNvPr id="3" name="TextBox 3"/>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alpha val="100000"/>
                  </a:srgbClr>
                </a:solidFill>
                <a:latin typeface="Microsoft Yahei"/>
                <a:ea typeface="Microsoft Yahei"/>
                <a:cs typeface="Microsoft Yahei"/>
              </a:rPr>
              <a:t>企业所得税政策解读</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0083" b="20083"/>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98" b="269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企业所得税法基本框架</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纳税义务人</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包括企业和其他取得收入的组织，但不包括个人独资企业和合伙企业。</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征税对象</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企业每一纳税年度的收入总额，减除不征税收入、免税收入、各项扣除以及允许弥补的以前年度亏损后的余额，为应纳税所得额。</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税率</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基本税率为25%，对小型微利企业和高新技术企业等实行优惠税率。</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https://d.book118.com/947064106111006044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20</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20</vt:i4>
      </vt:variant>
    </vt:vector>
  </HeadingPairs>
  <TitlesOfParts>
    <vt:vector baseType="lpstr" size="25">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2024-09-19T00:18:23.707</cp:lastPrinted>
  <dcterms:created xsi:type="dcterms:W3CDTF">2024-09-18T16:18:23Z</dcterms:created>
  <dcterms:modified xsi:type="dcterms:W3CDTF">2024-09-18T16:18:26Z</dcterms:modified>
</cp:coreProperties>
</file>