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5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50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E8647-6476-4590-8E52-CBCB56E1E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B9C71-9349-4D50-8918-04648DEF4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19CFE-8ACF-44BA-8CCC-63242065A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364F12-C1C1-40A8-B353-0655E4201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E24E27-788C-40AC-A200-8751448C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9E258E-FCE9-421D-A9F4-0B3B9A773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1FB9AF-2CF8-4A8F-B019-9A9FA7DF4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55DA0-58E9-46DA-A92E-CFAA83237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04BB2-8489-4BBF-BEE2-7DD7F5D39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A4992-A917-4762-9299-57EA28282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1E09C-FBF1-4209-84EB-82CE8BA1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746" r:id="rId2"/>
    <p:sldLayoutId id="2147486747" r:id="rId3"/>
    <p:sldLayoutId id="2147486748" r:id="rId4"/>
    <p:sldLayoutId id="2147486749" r:id="rId5"/>
    <p:sldLayoutId id="2147486750" r:id="rId6"/>
    <p:sldLayoutId id="2147486751" r:id="rId7"/>
    <p:sldLayoutId id="2147486752" r:id="rId8"/>
    <p:sldLayoutId id="2147486753" r:id="rId9"/>
    <p:sldLayoutId id="2147486754" r:id="rId10"/>
    <p:sldLayoutId id="214748675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26" Type="http://schemas.openxmlformats.org/officeDocument/2006/relationships/tags" Target="../tags/tag185.xml" /><Relationship Id="rId27" Type="http://schemas.openxmlformats.org/officeDocument/2006/relationships/tags" Target="../tags/tag186.xml" /><Relationship Id="rId28" Type="http://schemas.openxmlformats.org/officeDocument/2006/relationships/tags" Target="../tags/tag187.xml" /><Relationship Id="rId29" Type="http://schemas.openxmlformats.org/officeDocument/2006/relationships/tags" Target="../tags/tag188.xml" /><Relationship Id="rId3" Type="http://schemas.openxmlformats.org/officeDocument/2006/relationships/tags" Target="../tags/tag162.xml" /><Relationship Id="rId30" Type="http://schemas.openxmlformats.org/officeDocument/2006/relationships/tags" Target="../tags/tag189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14" Type="http://schemas.openxmlformats.org/officeDocument/2006/relationships/tags" Target="../tags/tag234.xml" /><Relationship Id="rId15" Type="http://schemas.openxmlformats.org/officeDocument/2006/relationships/tags" Target="../tags/tag235.xml" /><Relationship Id="rId16" Type="http://schemas.openxmlformats.org/officeDocument/2006/relationships/tags" Target="../tags/tag236.xml" /><Relationship Id="rId17" Type="http://schemas.openxmlformats.org/officeDocument/2006/relationships/tags" Target="../tags/tag237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1036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行业变革与创新管理研究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行业变革背景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创新管理概述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行业变革中的创新管理策略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行业变革中的创新实践案例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创新管理面临的挑战与对策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行业变革背景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908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数字化转型：利用数字技术提升行业效率和竞争力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智能化升级：引入人工智能、大数据等技术推动行业智能化发展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绿色环保：注重环保和可持续发展，推动绿色产业的发展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跨界融合：不同行业之间的融合与创新，形成新的商业模式和竞争优势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变革驱动因素</a:t>
            </a:r>
            <a:endParaRPr lang="zh-CN" altLang="en-US"/>
          </a:p>
        </p:txBody>
      </p:sp>
      <p:sp>
        <p:nvSpPr>
          <p:cNvPr id="1049150" name="圆角矩形 3"/>
          <p:cNvSpPr/>
          <p:nvPr>
            <p:custDataLst>
              <p:tags r:id="rId2"/>
            </p:custDataLst>
          </p:nvPr>
        </p:nvSpPr>
        <p:spPr>
          <a:xfrm rot="16200000">
            <a:off x="5655725" y="-343472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圆角矩形 4"/>
          <p:cNvSpPr/>
          <p:nvPr>
            <p:custDataLst>
              <p:tags r:id="rId3"/>
            </p:custDataLst>
          </p:nvPr>
        </p:nvSpPr>
        <p:spPr>
          <a:xfrm rot="16200000">
            <a:off x="247862" y="197314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4" name="圆角矩形 5"/>
          <p:cNvSpPr/>
          <p:nvPr>
            <p:custDataLst>
              <p:tags r:id="rId4"/>
            </p:custDataLst>
          </p:nvPr>
        </p:nvSpPr>
        <p:spPr>
          <a:xfrm rot="16200000">
            <a:off x="5656999" y="-216224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圆角矩形 6"/>
          <p:cNvSpPr/>
          <p:nvPr>
            <p:custDataLst>
              <p:tags r:id="rId5"/>
            </p:custDataLst>
          </p:nvPr>
        </p:nvSpPr>
        <p:spPr>
          <a:xfrm rot="16200000">
            <a:off x="249136" y="324625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圆角矩形 9"/>
          <p:cNvSpPr/>
          <p:nvPr>
            <p:custDataLst>
              <p:tags r:id="rId6"/>
            </p:custDataLst>
          </p:nvPr>
        </p:nvSpPr>
        <p:spPr>
          <a:xfrm rot="16200000">
            <a:off x="5655725" y="-91398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10"/>
          <p:cNvSpPr/>
          <p:nvPr>
            <p:custDataLst>
              <p:tags r:id="rId7"/>
            </p:custDataLst>
          </p:nvPr>
        </p:nvSpPr>
        <p:spPr>
          <a:xfrm rot="16200000">
            <a:off x="247862" y="449388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11"/>
          <p:cNvSpPr/>
          <p:nvPr>
            <p:custDataLst>
              <p:tags r:id="rId8"/>
            </p:custDataLst>
          </p:nvPr>
        </p:nvSpPr>
        <p:spPr>
          <a:xfrm rot="16200000">
            <a:off x="5656999" y="35785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12"/>
          <p:cNvSpPr/>
          <p:nvPr>
            <p:custDataLst>
              <p:tags r:id="rId9"/>
            </p:custDataLst>
          </p:nvPr>
        </p:nvSpPr>
        <p:spPr>
          <a:xfrm rot="16200000">
            <a:off x="249136" y="576635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文本框 7"/>
          <p:cNvSpPr txBox="1"/>
          <p:nvPr>
            <p:custDataLst>
              <p:tags r:id="rId10"/>
            </p:custDataLst>
          </p:nvPr>
        </p:nvSpPr>
        <p:spPr>
          <a:xfrm>
            <a:off x="1118269" y="408352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竞争压力：市场竞争激烈，企业需要提高自身竞争力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8"/>
          <p:cNvSpPr txBox="1"/>
          <p:nvPr>
            <p:custDataLst>
              <p:tags r:id="rId11"/>
            </p:custDataLst>
          </p:nvPr>
        </p:nvSpPr>
        <p:spPr>
          <a:xfrm>
            <a:off x="1118269" y="535664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政策法规：政府政策法规对行业发展的影响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3"/>
          <p:cNvSpPr txBox="1"/>
          <p:nvPr>
            <p:custDataLst>
              <p:tags r:id="rId12"/>
            </p:custDataLst>
          </p:nvPr>
        </p:nvSpPr>
        <p:spPr>
          <a:xfrm>
            <a:off x="1118269" y="156279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技术进步：互联网、人工智能等技术的快速发展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2" name="文本框 14"/>
          <p:cNvSpPr txBox="1"/>
          <p:nvPr>
            <p:custDataLst>
              <p:tags r:id="rId13"/>
            </p:custDataLst>
          </p:nvPr>
        </p:nvSpPr>
        <p:spPr>
          <a:xfrm>
            <a:off x="1118269" y="283717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市场需求：消费者需求多样化，推动行业不断创新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行业挑战与机遇</a:t>
            </a:r>
            <a:endParaRPr lang="zh-CN" altLang="en-US"/>
          </a:p>
        </p:txBody>
      </p:sp>
      <p:sp>
        <p:nvSpPr>
          <p:cNvPr id="1049220" name="椭圆 262"/>
          <p:cNvSpPr/>
          <p:nvPr>
            <p:custDataLst>
              <p:tags r:id="rId2"/>
            </p:custDataLst>
          </p:nvPr>
        </p:nvSpPr>
        <p:spPr>
          <a:xfrm>
            <a:off x="2460516" y="419466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2" name="椭圆 263"/>
          <p:cNvSpPr/>
          <p:nvPr>
            <p:custDataLst>
              <p:tags r:id="rId3"/>
            </p:custDataLst>
          </p:nvPr>
        </p:nvSpPr>
        <p:spPr>
          <a:xfrm>
            <a:off x="3312747" y="427504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4"/>
          <p:cNvSpPr/>
          <p:nvPr>
            <p:custDataLst>
              <p:tags r:id="rId4"/>
            </p:custDataLst>
          </p:nvPr>
        </p:nvSpPr>
        <p:spPr>
          <a:xfrm>
            <a:off x="4110733" y="451163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5"/>
          <p:cNvSpPr/>
          <p:nvPr>
            <p:custDataLst>
              <p:tags r:id="rId5"/>
            </p:custDataLst>
          </p:nvPr>
        </p:nvSpPr>
        <p:spPr>
          <a:xfrm>
            <a:off x="4785197" y="471161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6"/>
          <p:cNvSpPr/>
          <p:nvPr>
            <p:custDataLst>
              <p:tags r:id="rId6"/>
            </p:custDataLst>
          </p:nvPr>
        </p:nvSpPr>
        <p:spPr>
          <a:xfrm>
            <a:off x="5476654" y="491618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16042" y="484167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68"/>
          <p:cNvSpPr/>
          <p:nvPr>
            <p:custDataLst>
              <p:tags r:id="rId8"/>
            </p:custDataLst>
          </p:nvPr>
        </p:nvSpPr>
        <p:spPr>
          <a:xfrm flipV="1">
            <a:off x="2824544" y="465541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2" name="椭圆 269"/>
          <p:cNvSpPr/>
          <p:nvPr>
            <p:custDataLst>
              <p:tags r:id="rId9"/>
            </p:custDataLst>
          </p:nvPr>
        </p:nvSpPr>
        <p:spPr>
          <a:xfrm flipV="1">
            <a:off x="2866372" y="469789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70"/>
          <p:cNvSpPr/>
          <p:nvPr>
            <p:custDataLst>
              <p:tags r:id="rId10"/>
            </p:custDataLst>
          </p:nvPr>
        </p:nvSpPr>
        <p:spPr>
          <a:xfrm flipV="1">
            <a:off x="7833359" y="3841089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86297" y="395611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2"/>
          <p:cNvSpPr/>
          <p:nvPr>
            <p:custDataLst>
              <p:tags r:id="rId12"/>
            </p:custDataLst>
          </p:nvPr>
        </p:nvSpPr>
        <p:spPr>
          <a:xfrm flipV="1">
            <a:off x="4056488" y="371560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49286" y="413518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77194" y="382279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5"/>
          <p:cNvSpPr/>
          <p:nvPr>
            <p:custDataLst>
              <p:tags r:id="rId15"/>
            </p:custDataLst>
          </p:nvPr>
        </p:nvSpPr>
        <p:spPr>
          <a:xfrm flipV="1">
            <a:off x="7085697" y="363652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76"/>
          <p:cNvSpPr/>
          <p:nvPr>
            <p:custDataLst>
              <p:tags r:id="rId16"/>
            </p:custDataLst>
          </p:nvPr>
        </p:nvSpPr>
        <p:spPr>
          <a:xfrm flipV="1">
            <a:off x="7127524" y="367900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7"/>
          <p:cNvSpPr/>
          <p:nvPr>
            <p:custDataLst>
              <p:tags r:id="rId17"/>
            </p:custDataLst>
          </p:nvPr>
        </p:nvSpPr>
        <p:spPr>
          <a:xfrm flipV="1">
            <a:off x="3804871" y="449725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57809" y="461228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79"/>
          <p:cNvSpPr/>
          <p:nvPr>
            <p:custDataLst>
              <p:tags r:id="rId19"/>
            </p:custDataLst>
          </p:nvPr>
        </p:nvSpPr>
        <p:spPr>
          <a:xfrm flipV="1">
            <a:off x="8575793" y="473318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06503" y="5025977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81"/>
          <p:cNvSpPr/>
          <p:nvPr>
            <p:custDataLst>
              <p:tags r:id="rId21"/>
            </p:custDataLst>
          </p:nvPr>
        </p:nvSpPr>
        <p:spPr>
          <a:xfrm flipV="1">
            <a:off x="4995641" y="504493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6414" y="542399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图形 15"/>
          <p:cNvSpPr/>
          <p:nvPr>
            <p:custDataLst>
              <p:tags r:id="rId23"/>
            </p:custDataLst>
          </p:nvPr>
        </p:nvSpPr>
        <p:spPr>
          <a:xfrm>
            <a:off x="5062957" y="511486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图形 19"/>
          <p:cNvSpPr/>
          <p:nvPr>
            <p:custDataLst>
              <p:tags r:id="rId24"/>
            </p:custDataLst>
          </p:nvPr>
        </p:nvSpPr>
        <p:spPr>
          <a:xfrm>
            <a:off x="8643763" y="480703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27"/>
          <p:cNvSpPr/>
          <p:nvPr>
            <p:custDataLst>
              <p:tags r:id="rId25"/>
            </p:custDataLst>
          </p:nvPr>
        </p:nvSpPr>
        <p:spPr>
          <a:xfrm>
            <a:off x="4159749" y="383978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任意多边形: 形状 286"/>
          <p:cNvSpPr/>
          <p:nvPr>
            <p:custDataLst>
              <p:tags r:id="rId26"/>
            </p:custDataLst>
          </p:nvPr>
        </p:nvSpPr>
        <p:spPr>
          <a:xfrm>
            <a:off x="5467505" y="378880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正文"/>
          <p:cNvSpPr txBox="1"/>
          <p:nvPr>
            <p:custDataLst>
              <p:tags r:id="rId27"/>
            </p:custDataLst>
          </p:nvPr>
        </p:nvSpPr>
        <p:spPr>
          <a:xfrm>
            <a:off x="654755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行业挑战：市场竞争激烈、技术更新迅速、客户需求多样化等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28"/>
            </p:custDataLst>
          </p:nvPr>
        </p:nvSpPr>
        <p:spPr>
          <a:xfrm>
            <a:off x="9465930" y="386135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未来展望：行业发展趋势、技术创新方向、企业战略规划等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9"/>
            </p:custDataLst>
          </p:nvPr>
        </p:nvSpPr>
        <p:spPr>
          <a:xfrm>
            <a:off x="7109878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应对策略：加强研发、拓展市场、提高产品质量等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30"/>
            </p:custDataLst>
          </p:nvPr>
        </p:nvSpPr>
        <p:spPr>
          <a:xfrm>
            <a:off x="3010806" y="173796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行业机遇：政策支持、新兴市场、技术创新等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创新管理概述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创新定义与类型</a:t>
            </a:r>
            <a:endParaRPr lang="zh-CN" altLang="en-US"/>
          </a:p>
        </p:txBody>
      </p:sp>
      <p:sp>
        <p:nvSpPr>
          <p:cNvPr id="1049414" name="矩形 15"/>
          <p:cNvSpPr/>
          <p:nvPr>
            <p:custDataLst>
              <p:tags r:id="rId2"/>
            </p:custDataLst>
          </p:nvPr>
        </p:nvSpPr>
        <p:spPr>
          <a:xfrm>
            <a:off x="769416" y="2425525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创新的定义：创新是指通过引入新的元素、方法或模式，改变现有的产品、服务或过程，以创造新的价值或提高效率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17"/>
          <p:cNvSpPr/>
          <p:nvPr>
            <p:custDataLst>
              <p:tags r:id="rId3"/>
            </p:custDataLst>
          </p:nvPr>
        </p:nvSpPr>
        <p:spPr>
          <a:xfrm flipV="1">
            <a:off x="654755" y="230728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18"/>
          <p:cNvSpPr/>
          <p:nvPr>
            <p:custDataLst>
              <p:tags r:id="rId4"/>
            </p:custDataLst>
          </p:nvPr>
        </p:nvSpPr>
        <p:spPr>
          <a:xfrm flipH="1">
            <a:off x="9703390" y="3127822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27"/>
          <p:cNvSpPr/>
          <p:nvPr>
            <p:custDataLst>
              <p:tags r:id="rId5"/>
            </p:custDataLst>
          </p:nvPr>
        </p:nvSpPr>
        <p:spPr>
          <a:xfrm>
            <a:off x="769416" y="4514499"/>
            <a:ext cx="10744656" cy="94475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创新的类型：产品创新、过程创新、组织创新和市场创新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29"/>
          <p:cNvSpPr/>
          <p:nvPr>
            <p:custDataLst>
              <p:tags r:id="rId6"/>
            </p:custDataLst>
          </p:nvPr>
        </p:nvSpPr>
        <p:spPr>
          <a:xfrm flipV="1">
            <a:off x="654755" y="439625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30"/>
          <p:cNvSpPr/>
          <p:nvPr>
            <p:custDataLst>
              <p:tags r:id="rId7"/>
            </p:custDataLst>
          </p:nvPr>
        </p:nvSpPr>
        <p:spPr>
          <a:xfrm flipH="1">
            <a:off x="9703390" y="5216795"/>
            <a:ext cx="1921760" cy="36189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创新管理的重要性</a:t>
            </a:r>
            <a:endParaRPr lang="zh-CN" altLang="en-US"/>
          </a:p>
        </p:txBody>
      </p:sp>
      <p:sp>
        <p:nvSpPr>
          <p:cNvPr id="1049472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4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6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8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80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提高企业竞争力：通过创新管理，企业能够不断推出新的产品和服务，提高市场竞争力。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2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推动行业变革：创新管理能够推动行业不断向前发展，适应市场需求的变化。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4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促进企业可持续发展：创新管理能够使企业保持持续发展的动力，实现长期稳定的发展。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6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增强企业创新能力：创新管理能够激发员工的创新精神，提高企业的创新能力。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创新管理过程</a:t>
            </a:r>
            <a:endParaRPr lang="zh-CN" altLang="en-US"/>
          </a:p>
        </p:txBody>
      </p:sp>
      <p:sp>
        <p:nvSpPr>
          <p:cNvPr id="10495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创新战略制定：明确创新目标，制定创新计划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创新资源整合：整合内外部资源，为创新提供支持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创新活动实施：开展创新活动，实现创新目标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创新成果转化：将创新成果转化为实际应用，实现商业价值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6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0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行业变革中的创新管理策略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创新战略制定</a:t>
            </a:r>
            <a:endParaRPr lang="zh-CN" altLang="en-US"/>
          </a:p>
        </p:txBody>
      </p:sp>
      <p:sp>
        <p:nvSpPr>
          <p:cNvPr id="1049708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创新团队建设：组建具备创新思维和跨界整合能力的团队，推动创新战略的落地实施。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明确创新目标：制定具体的、可衡量的创新目标，确保团队成员对创新方向有清晰的认识。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6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收集市场信息：深入了解行业趋势、竞争对手和客户需求，为创新战略制定提供有力支持。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2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4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持续改进与优化：根据市场反馈和内部评估，不断调整和优化创新战略，确保其适应行业变革的需求。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创新资源配置</a:t>
            </a:r>
            <a:endParaRPr lang="zh-CN" altLang="en-US"/>
          </a:p>
        </p:txBody>
      </p:sp>
      <p:sp>
        <p:nvSpPr>
          <p:cNvPr id="10497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68926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414497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创新资源投入：加大研发、人才、资金等创新资源的投入，提高创新能力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0" name="矩形 42"/>
          <p:cNvSpPr/>
          <p:nvPr>
            <p:custDataLst>
              <p:tags r:id="rId4"/>
            </p:custDataLst>
          </p:nvPr>
        </p:nvSpPr>
        <p:spPr>
          <a:xfrm>
            <a:off x="1546031" y="291636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57058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901980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创新资源整合：优化资源配置，提高资源利用效率，实现资源共享和协同创新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6" name="矩形 43"/>
          <p:cNvSpPr/>
          <p:nvPr>
            <p:custDataLst>
              <p:tags r:id="rId7"/>
            </p:custDataLst>
          </p:nvPr>
        </p:nvSpPr>
        <p:spPr>
          <a:xfrm>
            <a:off x="4034162" y="291636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44541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90112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创新资源管理：建立科学的管理机制，确保创新资源的合理分配和有效利用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2" name="矩形 44"/>
          <p:cNvSpPr/>
          <p:nvPr>
            <p:custDataLst>
              <p:tags r:id="rId10"/>
            </p:custDataLst>
          </p:nvPr>
        </p:nvSpPr>
        <p:spPr>
          <a:xfrm>
            <a:off x="6520998" y="291636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32025" y="156279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77596" y="329217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创新资源市场化：通过市场机制引导创新资源的配置，促进创新要素的流动和优化组合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矩形 45"/>
          <p:cNvSpPr/>
          <p:nvPr>
            <p:custDataLst>
              <p:tags r:id="rId13"/>
            </p:custDataLst>
          </p:nvPr>
        </p:nvSpPr>
        <p:spPr>
          <a:xfrm>
            <a:off x="9009130" y="291636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https://d.book118.com/947131036166006043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1"/>
  <p:tag name="KSO_WM_UNIT_INDEX" val="1_1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1_2"/>
  <p:tag name="KSO_WM_UNIT_INDEX" val="1_1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1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1"/>
  <p:tag name="KSO_WM_UNIT_INDEX" val="1_2_1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1*l_h_i*1_2_2"/>
  <p:tag name="KSO_WM_UNIT_INDEX" val="1_2_2"/>
  <p:tag name="KSO_WM_UNIT_LAYERLEVEL" val="1_1_1"/>
  <p:tag name="KSO_WM_UNIT_LINE_FORE_SCHEMECOLOR_INDEX" val="5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1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行业变革与创新管理研究</vt:lpstr>
      <vt:lpstr>目录</vt:lpstr>
      <vt:lpstr>单击添加章节标题</vt:lpstr>
      <vt:lpstr>行业变革背景</vt:lpstr>
      <vt:lpstr>PowerPoint Presentation</vt:lpstr>
      <vt:lpstr>行业发展趋势</vt:lpstr>
      <vt:lpstr>变革驱动因素</vt:lpstr>
      <vt:lpstr>行业挑战与机遇</vt:lpstr>
      <vt:lpstr>创新管理概述</vt:lpstr>
      <vt:lpstr>PowerPoint Presentation</vt:lpstr>
      <vt:lpstr>创新定义与类型</vt:lpstr>
      <vt:lpstr>创新管理的重要性</vt:lpstr>
      <vt:lpstr>创新管理过程</vt:lpstr>
      <vt:lpstr>行业变革中的创新管理策略</vt:lpstr>
      <vt:lpstr>PowerPoint Presentation</vt:lpstr>
      <vt:lpstr>创新战略制定</vt:lpstr>
      <vt:lpstr>创新资源配置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2024-09-18T01:21:48.787</cp:lastPrinted>
  <dcterms:created xsi:type="dcterms:W3CDTF">2024-09-17T17:21:48Z</dcterms:created>
  <dcterms:modified xsi:type="dcterms:W3CDTF">2024-09-17T17:21:51Z</dcterms:modified>
</cp:coreProperties>
</file>