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x-wav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  <p:sldMasterId id="214748367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3E39BB-DEDD-485E-8B08-E787986CC996}" type="datetimeFigureOut">
              <a:rPr lang="zh-CN" altLang="en-US" smtClean="0"/>
              <a:t>2023/12/13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E4C22D-9BCC-498A-82F4-8365323CB36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53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5364" name="灯片编号占位符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fld id="{06E63E86-382F-4ED5-A223-4579CAA4F7DD}" type="slidenum">
              <a:rPr lang="zh-CN" altLang="en-US">
                <a:solidFill>
                  <a:srgbClr val="000000"/>
                </a:solidFill>
              </a:rPr>
              <a:t>1</a:t>
            </a:fld>
            <a:endParaRPr lang="en-US" altLang="zh-CN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E4C22D-9BCC-498A-82F4-8365323CB36C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6BBB9FF9-375B-4C5E-A903-BAE5B8183322}" type="slidenum">
              <a:rPr lang="en-US" altLang="zh-CN"/>
              <a:t>3</a:t>
            </a:fld>
            <a:endParaRPr lang="en-US" altLang="zh-CN"/>
          </a:p>
        </p:txBody>
      </p:sp>
      <p:sp>
        <p:nvSpPr>
          <p:cNvPr id="407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407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5363" name="备注占位符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5364" name="灯片编号占位符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algn="r" fontAlgn="base">
              <a:spcBef>
                <a:spcPct val="0"/>
              </a:spcBef>
              <a:spcAft>
                <a:spcPct val="0"/>
              </a:spcAft>
            </a:pPr>
            <a:fld id="{06E63E86-382F-4ED5-A223-4579CAA4F7DD}" type="slidenum">
              <a:rPr lang="zh-CN" altLang="en-US">
                <a:solidFill>
                  <a:srgbClr val="000000"/>
                </a:solidFill>
              </a:rPr>
              <a:t>17</a:t>
            </a:fld>
            <a:endParaRPr lang="en-US" altLang="zh-CN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4B3BF-9EFB-460F-8980-056679A64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4C7D9-6576-4B59-868A-7FF11B267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18DE3-202E-4E28-A150-F7BEFC189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87199-CDBB-4E99-9587-B9C52AD3A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102DB8-C629-4D3A-A63D-644E87814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56DAF2-6AA5-43D7-97CF-FD82EFF8E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B67B99-D72D-4E50-8A2B-4CE83F8DF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3AB03-0388-4DE6-BFC2-29676377D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62633-B3A8-44C6-B69C-C29B81D21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E2553-8536-4244-BF64-E0F1A5F40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6C8A6-EFA2-4500-A605-2484AE1AE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914466"/>
            <a:ext cx="8229600" cy="5165653"/>
          </a:xfrm>
        </p:spPr>
        <p:txBody>
          <a:bodyPr/>
          <a:lstStyle>
            <a:lvl1pPr marL="342900" indent="-342900">
              <a:buClr>
                <a:srgbClr val="FF0000"/>
              </a:buClr>
              <a:buFont typeface="Wingdings" panose="05000000000000000000" pitchFamily="2" charset="2"/>
              <a:buChar char="Ø"/>
              <a:defRPr/>
            </a:lvl1pPr>
            <a:lvl2pPr marL="742950" indent="-285750">
              <a:buClr>
                <a:srgbClr val="FF0000"/>
              </a:buClr>
              <a:buFont typeface="微软雅黑" panose="020b0503020204020204" pitchFamily="34" charset="-122"/>
              <a:buChar char="★"/>
              <a:defRPr/>
            </a:lvl2pPr>
            <a:lvl3pPr marL="1143000" indent="-228600">
              <a:buClr>
                <a:srgbClr val="FF0000"/>
              </a:buClr>
              <a:buFont typeface="Arial" pitchFamily="34" charset="0"/>
              <a:buChar char="▲"/>
              <a:defRPr/>
            </a:lvl3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wheel spokes="8"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457200" y="1268413"/>
            <a:ext cx="4038600" cy="5184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68413"/>
            <a:ext cx="4038600" cy="5184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../media/image1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Layout" Target="../slideLayouts/slideLayout26.xml" /><Relationship Id="rId3" Type="http://schemas.openxmlformats.org/officeDocument/2006/relationships/image" Target="../media/image1.png" /><Relationship Id="rId4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348456" y="905933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</p:sldLayoutIdLst>
  <p:transition/>
  <p:timing/>
  <p:txStyles>
    <p:titleStyle>
      <a:lvl1pPr algn="l" rtl="0" eaLnBrk="1" fontAlgn="base" hangingPunct="1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anose="02010600030101010101" pitchFamily="2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rgbClr val="FF0000"/>
        </a:buClr>
        <a:buFont typeface="Wingdings" panose="05000000000000000000" pitchFamily="2" charset="2"/>
        <a:buChar char="Ø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rgbClr val="FF0000"/>
        </a:buClr>
        <a:buFont typeface="Wingdings" panose="05000000000000000000" pitchFamily="2" charset="2"/>
        <a:buChar char="Ø"/>
        <a:defRPr sz="24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rgbClr val="FF0000"/>
        </a:buClr>
        <a:buFont typeface="Wingdings" panose="05000000000000000000" pitchFamily="2" charset="2"/>
        <a:buChar char="Ø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rgbClr val="FF0000"/>
        </a:buClr>
        <a:buFont typeface="Wingdings" panose="05000000000000000000" pitchFamily="2" charset="2"/>
        <a:buChar char="Ø"/>
        <a:defRPr sz="24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rgbClr val="FF0000"/>
        </a:buClr>
        <a:buFont typeface="Wingdings" panose="05000000000000000000" pitchFamily="2" charset="2"/>
        <a:buChar char="Ø"/>
        <a:defRPr sz="24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3.png" /><Relationship Id="rId5" Type="http://schemas.openxmlformats.org/officeDocument/2006/relationships/audio" Target="../media/audio111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wmf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6.wmf" /><Relationship Id="rId4" Type="http://schemas.openxmlformats.org/officeDocument/2006/relationships/image" Target="../media/image3.png" /><Relationship Id="rId5" Type="http://schemas.openxmlformats.org/officeDocument/2006/relationships/vmlDrawing" Target="../drawings/vmlDrawing1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3106205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1593691" y="687241"/>
            <a:ext cx="6246175" cy="861774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5000" b="1" spc="200">
                <a:ln w="15875">
                  <a:solidFill>
                    <a:srgbClr val="FFFFFF"/>
                  </a:solidFill>
                </a:ln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接触网故障案例分析</a:t>
            </a:r>
            <a:endParaRPr lang="en-US" altLang="zh-CN" sz="5000" b="1" spc="200">
              <a:ln w="15875">
                <a:solidFill>
                  <a:srgbClr val="FFFFFF"/>
                </a:solidFill>
              </a:ln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TextBox 2"/>
          <p:cNvSpPr txBox="1"/>
          <p:nvPr/>
        </p:nvSpPr>
        <p:spPr>
          <a:xfrm>
            <a:off x="522924" y="1930400"/>
            <a:ext cx="8534296" cy="523220"/>
          </a:xfrm>
          <a:prstGeom prst="rect">
            <a:avLst/>
          </a:prstGeom>
          <a:solidFill>
            <a:schemeClr val="accent2"/>
          </a:solidFill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800" spc="200">
                <a:ln w="15875">
                  <a:solidFill>
                    <a:srgbClr val="FFFFFF"/>
                  </a:solidFill>
                </a:ln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无交分线岔引起弓网故障案例</a:t>
            </a:r>
            <a:endParaRPr lang="en-US" altLang="zh-CN" sz="2800" spc="200">
              <a:ln w="15875">
                <a:solidFill>
                  <a:srgbClr val="FFFFFF"/>
                </a:solidFill>
              </a:ln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>
                <a:solidFill>
                  <a:srgbClr val="0066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发生时间： </a:t>
            </a:r>
            <a:r>
              <a:rPr lang="en-US" altLang="zh-CN" sz="2400" b="0"/>
              <a:t>2012</a:t>
            </a:r>
            <a:r>
              <a:rPr lang="zh-CN" altLang="en-US" sz="2400" b="0"/>
              <a:t>年</a:t>
            </a:r>
            <a:r>
              <a:rPr lang="en-US" altLang="zh-CN" sz="2400" b="0"/>
              <a:t>4</a:t>
            </a:r>
            <a:r>
              <a:rPr lang="zh-CN" altLang="en-US" sz="2400" b="0"/>
              <a:t>月</a:t>
            </a:r>
            <a:r>
              <a:rPr lang="en-US" altLang="zh-CN" sz="2400" b="0"/>
              <a:t>22</a:t>
            </a:r>
            <a:r>
              <a:rPr lang="zh-CN" altLang="en-US" sz="2400" b="0"/>
              <a:t>日</a:t>
            </a:r>
          </a:p>
          <a:p>
            <a:r>
              <a:rPr lang="zh-CN" altLang="en-US">
                <a:solidFill>
                  <a:srgbClr val="0066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发生地点： </a:t>
            </a:r>
            <a:r>
              <a:rPr lang="en-US" altLang="zh-CN" sz="2400" b="0"/>
              <a:t>XXX</a:t>
            </a:r>
            <a:r>
              <a:rPr lang="zh-CN" altLang="en-US" sz="2400" b="0"/>
              <a:t>站</a:t>
            </a:r>
            <a:r>
              <a:rPr lang="en-US" altLang="zh-CN" sz="2400" b="0"/>
              <a:t>42#</a:t>
            </a:r>
            <a:r>
              <a:rPr lang="zh-CN" altLang="en-US" sz="2400" b="0"/>
              <a:t>杆</a:t>
            </a:r>
          </a:p>
          <a:p>
            <a:r>
              <a:rPr lang="zh-CN" altLang="en-US">
                <a:solidFill>
                  <a:srgbClr val="0066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定    性： </a:t>
            </a:r>
            <a:r>
              <a:rPr lang="zh-CN" altLang="en-US" sz="2400">
                <a:ea typeface="微软雅黑" panose="020b0503020204020204" pitchFamily="34" charset="-122"/>
              </a:rPr>
              <a:t>责任严重设备故障</a:t>
            </a:r>
          </a:p>
          <a:p>
            <a:endParaRPr lang="en-US" altLang="zh-CN" sz="2400">
              <a:ea typeface="微软雅黑" panose="020b0503020204020204" pitchFamily="34" charset="-122"/>
            </a:endParaRPr>
          </a:p>
        </p:txBody>
      </p:sp>
      <p:pic>
        <p:nvPicPr>
          <p:cNvPr id="405508" name="Picture 4" descr="P422559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71550" y="2852738"/>
            <a:ext cx="7345363" cy="311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531" name="Rectangle 3"/>
          <p:cNvSpPr>
            <a:spLocks noGrp="1" noChangeArrowheads="1"/>
          </p:cNvSpPr>
          <p:nvPr>
            <p:ph idx="1"/>
          </p:nvPr>
        </p:nvSpPr>
        <p:spPr>
          <a:xfrm>
            <a:off x="762100" y="914466"/>
            <a:ext cx="7924700" cy="5165653"/>
          </a:xfrm>
        </p:spPr>
        <p:txBody>
          <a:bodyPr/>
          <a:lstStyle/>
          <a:p>
            <a:pPr marL="0" indent="0">
              <a:spcBef>
                <a:spcPct val="0"/>
              </a:spcBef>
              <a:buFont typeface="Wingdings" panose="05000000000000000000" pitchFamily="2" charset="2"/>
              <a:buNone/>
            </a:pPr>
            <a:r>
              <a:rPr lang="en-US" altLang="zh-CN" sz="2400" b="0">
                <a:latin typeface="+mn-ea"/>
              </a:rPr>
              <a:t>2012</a:t>
            </a:r>
            <a:r>
              <a:rPr lang="zh-CN" altLang="en-US" sz="2400" b="0">
                <a:latin typeface="+mn-ea"/>
              </a:rPr>
              <a:t>年</a:t>
            </a:r>
            <a:r>
              <a:rPr lang="en-US" altLang="zh-CN" sz="2400" b="0">
                <a:latin typeface="+mn-ea"/>
              </a:rPr>
              <a:t>4</a:t>
            </a:r>
            <a:r>
              <a:rPr lang="zh-CN" altLang="en-US" sz="2400" b="0">
                <a:latin typeface="+mn-ea"/>
              </a:rPr>
              <a:t>月</a:t>
            </a:r>
            <a:r>
              <a:rPr lang="en-US" altLang="zh-CN" sz="2400" b="0">
                <a:latin typeface="+mn-ea"/>
              </a:rPr>
              <a:t>22</a:t>
            </a:r>
            <a:r>
              <a:rPr lang="zh-CN" altLang="en-US" sz="2400" b="0">
                <a:latin typeface="+mn-ea"/>
              </a:rPr>
              <a:t>日</a:t>
            </a:r>
            <a:r>
              <a:rPr lang="en-US" altLang="zh-CN" sz="2400" b="0">
                <a:latin typeface="+mn-ea"/>
              </a:rPr>
              <a:t>15</a:t>
            </a:r>
            <a:r>
              <a:rPr lang="zh-CN" altLang="en-US" sz="2400" b="0">
                <a:latin typeface="+mn-ea"/>
              </a:rPr>
              <a:t>：</a:t>
            </a:r>
            <a:r>
              <a:rPr lang="en-US" altLang="zh-CN" sz="2400" b="0">
                <a:latin typeface="+mn-ea"/>
              </a:rPr>
              <a:t>08</a:t>
            </a:r>
            <a:r>
              <a:rPr lang="zh-CN" altLang="en-US" sz="2400" b="0">
                <a:latin typeface="+mn-ea"/>
              </a:rPr>
              <a:t>分因</a:t>
            </a:r>
            <a:r>
              <a:rPr lang="en-US" altLang="zh-CN" sz="2400" b="0">
                <a:latin typeface="+mn-ea"/>
              </a:rPr>
              <a:t>XXX</a:t>
            </a:r>
            <a:r>
              <a:rPr lang="zh-CN" altLang="en-US" sz="2400" b="0">
                <a:latin typeface="+mn-ea"/>
              </a:rPr>
              <a:t>站</a:t>
            </a:r>
            <a:r>
              <a:rPr lang="en-US" altLang="zh-CN" sz="2400" b="0">
                <a:latin typeface="+mn-ea"/>
              </a:rPr>
              <a:t>42#</a:t>
            </a:r>
            <a:r>
              <a:rPr lang="zh-CN" altLang="en-US" sz="2400" b="0">
                <a:latin typeface="+mn-ea"/>
              </a:rPr>
              <a:t>无交分线岔参数不符合要求， </a:t>
            </a:r>
            <a:r>
              <a:rPr lang="en-US" altLang="zh-CN" sz="2400" b="0">
                <a:latin typeface="+mn-ea"/>
              </a:rPr>
              <a:t>K895</a:t>
            </a:r>
            <a:r>
              <a:rPr lang="zh-CN" altLang="en-US" sz="2400" b="0">
                <a:latin typeface="+mn-ea"/>
              </a:rPr>
              <a:t>次（</a:t>
            </a:r>
            <a:r>
              <a:rPr lang="en-US" altLang="zh-CN" sz="2400" b="0">
                <a:latin typeface="+mn-ea"/>
              </a:rPr>
              <a:t>SS8 0232</a:t>
            </a:r>
            <a:r>
              <a:rPr lang="zh-CN" altLang="en-US" sz="2400" b="0">
                <a:latin typeface="+mn-ea"/>
              </a:rPr>
              <a:t>）从</a:t>
            </a:r>
            <a:r>
              <a:rPr lang="en-US" altLang="zh-CN" sz="2400" b="0">
                <a:latin typeface="+mn-ea"/>
              </a:rPr>
              <a:t>XXX</a:t>
            </a:r>
            <a:r>
              <a:rPr lang="zh-CN" altLang="en-US" sz="2400" b="0">
                <a:latin typeface="+mn-ea"/>
              </a:rPr>
              <a:t>站</a:t>
            </a:r>
            <a:r>
              <a:rPr lang="en-US" altLang="zh-CN" sz="2400" b="0">
                <a:latin typeface="+mn-ea"/>
              </a:rPr>
              <a:t>4</a:t>
            </a:r>
            <a:r>
              <a:rPr lang="zh-CN" altLang="en-US" sz="2400" b="0">
                <a:latin typeface="+mn-ea"/>
              </a:rPr>
              <a:t>道出站时，造成机车北头运行弓损坏</a:t>
            </a:r>
            <a:r>
              <a:rPr lang="en-US" altLang="zh-CN" sz="2400" b="0">
                <a:latin typeface="+mn-ea"/>
              </a:rPr>
              <a:t>,</a:t>
            </a:r>
            <a:r>
              <a:rPr lang="zh-CN" altLang="en-US" sz="2400" b="0">
                <a:latin typeface="+mn-ea"/>
              </a:rPr>
              <a:t>列车停在</a:t>
            </a:r>
            <a:r>
              <a:rPr lang="en-US" altLang="zh-CN" sz="2400" b="0">
                <a:latin typeface="+mn-ea"/>
              </a:rPr>
              <a:t>176#</a:t>
            </a:r>
            <a:r>
              <a:rPr lang="zh-CN" altLang="en-US" sz="2400" b="0">
                <a:latin typeface="+mn-ea"/>
              </a:rPr>
              <a:t>杆以南</a:t>
            </a:r>
            <a:r>
              <a:rPr lang="en-US" altLang="zh-CN" sz="2400" b="0">
                <a:latin typeface="+mn-ea"/>
              </a:rPr>
              <a:t>20</a:t>
            </a:r>
            <a:r>
              <a:rPr lang="zh-CN" altLang="en-US" sz="2400" b="0">
                <a:latin typeface="+mn-ea"/>
              </a:rPr>
              <a:t>米处。</a:t>
            </a:r>
          </a:p>
        </p:txBody>
      </p:sp>
      <p:pic>
        <p:nvPicPr>
          <p:cNvPr id="40653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4536" y="3059173"/>
            <a:ext cx="6402259" cy="3602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06534" name="Oval 6"/>
          <p:cNvSpPr>
            <a:spLocks noChangeArrowheads="1"/>
          </p:cNvSpPr>
          <p:nvPr/>
        </p:nvSpPr>
        <p:spPr bwMode="auto">
          <a:xfrm>
            <a:off x="3815862" y="3692769"/>
            <a:ext cx="2074984" cy="1178169"/>
          </a:xfrm>
          <a:prstGeom prst="ellipse">
            <a:avLst/>
          </a:prstGeom>
          <a:noFill/>
          <a:ln w="38100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6535" name="Line 7"/>
          <p:cNvSpPr>
            <a:spLocks noChangeShapeType="1"/>
          </p:cNvSpPr>
          <p:nvPr/>
        </p:nvSpPr>
        <p:spPr bwMode="auto">
          <a:xfrm flipV="1">
            <a:off x="5890846" y="3628751"/>
            <a:ext cx="1296988" cy="503238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6536" name="Text Box 8"/>
          <p:cNvSpPr txBox="1">
            <a:spLocks noChangeArrowheads="1"/>
          </p:cNvSpPr>
          <p:nvPr/>
        </p:nvSpPr>
        <p:spPr bwMode="auto">
          <a:xfrm>
            <a:off x="7187834" y="3369988"/>
            <a:ext cx="1217612" cy="707886"/>
          </a:xfrm>
          <a:prstGeom prst="rect">
            <a:avLst/>
          </a:prstGeom>
          <a:solidFill>
            <a:srgbClr val="00B050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/>
              <a:t>被损坏的受电弓</a:t>
            </a: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25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250"/>
                                        <p:tgtEl>
                                          <p:spTgt spid="406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250"/>
                                        <p:tgtEl>
                                          <p:spTgt spid="406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250"/>
                                        <p:tgtEl>
                                          <p:spTgt spid="406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udio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50"/>
                            </p:stCondLst>
                            <p:childTnLst>
                              <p:par>
                                <p:cTn id="11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06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06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06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6534" grpId="0"/>
      <p:bldP spid="406535" grpId="0"/>
      <p:bldP spid="40653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zh-CN" sz="2000" b="0"/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zh-CN" sz="2000" b="0"/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zh-CN" sz="1800" b="0"/>
          </a:p>
        </p:txBody>
      </p:sp>
      <p:sp>
        <p:nvSpPr>
          <p:cNvPr id="408580" name="AutoShape 4"/>
          <p:cNvSpPr>
            <a:spLocks noChangeArrowheads="1"/>
          </p:cNvSpPr>
          <p:nvPr/>
        </p:nvSpPr>
        <p:spPr bwMode="auto">
          <a:xfrm flipH="1">
            <a:off x="2843213" y="3644900"/>
            <a:ext cx="792162" cy="649288"/>
          </a:xfrm>
          <a:prstGeom prst="cloudCallout">
            <a:avLst>
              <a:gd name="adj1" fmla="val -194491"/>
              <a:gd name="adj2" fmla="val 21880"/>
            </a:avLst>
          </a:prstGeom>
          <a:solidFill>
            <a:srgbClr val="FDA1A1"/>
          </a:solidFill>
          <a:ln w="9525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/>
              <a:t>故障点</a:t>
            </a:r>
          </a:p>
        </p:txBody>
      </p:sp>
      <p:sp>
        <p:nvSpPr>
          <p:cNvPr id="408581" name="Line 5"/>
          <p:cNvSpPr>
            <a:spLocks noChangeShapeType="1"/>
          </p:cNvSpPr>
          <p:nvPr/>
        </p:nvSpPr>
        <p:spPr bwMode="auto">
          <a:xfrm>
            <a:off x="900113" y="3500438"/>
            <a:ext cx="734377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8582" name="Line 6"/>
          <p:cNvSpPr>
            <a:spLocks noChangeShapeType="1"/>
          </p:cNvSpPr>
          <p:nvPr/>
        </p:nvSpPr>
        <p:spPr bwMode="auto">
          <a:xfrm flipH="1">
            <a:off x="7956550" y="3500438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8583" name="Rectangle 7"/>
          <p:cNvSpPr>
            <a:spLocks noChangeArrowheads="1"/>
          </p:cNvSpPr>
          <p:nvPr/>
        </p:nvSpPr>
        <p:spPr bwMode="auto">
          <a:xfrm>
            <a:off x="862806" y="1123192"/>
            <a:ext cx="7345362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None/>
            </a:pPr>
            <a:r>
              <a:rPr lang="en-US" altLang="zh-CN" sz="2400"/>
              <a:t>K895</a:t>
            </a:r>
            <a:r>
              <a:rPr lang="zh-CN" altLang="en-US" sz="2400"/>
              <a:t>次（</a:t>
            </a:r>
            <a:r>
              <a:rPr lang="en-US" altLang="zh-CN" sz="2400"/>
              <a:t>SS8 0232</a:t>
            </a:r>
            <a:r>
              <a:rPr lang="zh-CN" altLang="en-US" sz="2400"/>
              <a:t>）从</a:t>
            </a:r>
            <a:r>
              <a:rPr lang="en-US" altLang="zh-CN" sz="2400"/>
              <a:t>XXX</a:t>
            </a:r>
            <a:r>
              <a:rPr lang="zh-CN" altLang="en-US" sz="2400"/>
              <a:t>站</a:t>
            </a:r>
            <a:r>
              <a:rPr lang="en-US" altLang="zh-CN" sz="2400"/>
              <a:t>4</a:t>
            </a:r>
            <a:r>
              <a:rPr lang="zh-CN" altLang="en-US" sz="2400"/>
              <a:t>道出站时，造成机车北头运行弓损坏，列车停在</a:t>
            </a:r>
            <a:r>
              <a:rPr lang="en-US" altLang="zh-CN" sz="2400"/>
              <a:t>176#</a:t>
            </a:r>
            <a:r>
              <a:rPr lang="zh-CN" altLang="en-US" sz="2400"/>
              <a:t>杆以南</a:t>
            </a:r>
            <a:r>
              <a:rPr lang="en-US" altLang="zh-CN" sz="2400"/>
              <a:t>20</a:t>
            </a:r>
            <a:r>
              <a:rPr lang="zh-CN" altLang="en-US" sz="2400"/>
              <a:t>米处。 </a:t>
            </a:r>
          </a:p>
        </p:txBody>
      </p:sp>
      <p:sp>
        <p:nvSpPr>
          <p:cNvPr id="408584" name="Line 8"/>
          <p:cNvSpPr>
            <a:spLocks noChangeShapeType="1"/>
          </p:cNvSpPr>
          <p:nvPr/>
        </p:nvSpPr>
        <p:spPr bwMode="auto">
          <a:xfrm flipV="1">
            <a:off x="3635375" y="3787775"/>
            <a:ext cx="1800225" cy="1081088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8585" name="Line 9"/>
          <p:cNvSpPr>
            <a:spLocks noChangeShapeType="1"/>
          </p:cNvSpPr>
          <p:nvPr/>
        </p:nvSpPr>
        <p:spPr bwMode="auto">
          <a:xfrm>
            <a:off x="900113" y="4868863"/>
            <a:ext cx="2735262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08586" name="Group 10"/>
          <p:cNvGrpSpPr/>
          <p:nvPr/>
        </p:nvGrpSpPr>
        <p:grpSpPr>
          <a:xfrm>
            <a:off x="1258888" y="4868863"/>
            <a:ext cx="1371600" cy="1008062"/>
            <a:chOff x="1109" y="2750"/>
            <a:chExt cx="864" cy="635"/>
          </a:xfrm>
        </p:grpSpPr>
        <p:sp>
          <p:nvSpPr>
            <p:cNvPr id="408587" name="Rectangle 11"/>
            <p:cNvSpPr>
              <a:spLocks noChangeArrowheads="1"/>
            </p:cNvSpPr>
            <p:nvPr/>
          </p:nvSpPr>
          <p:spPr bwMode="auto">
            <a:xfrm>
              <a:off x="1783" y="2750"/>
              <a:ext cx="96" cy="48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08588" name="Group 12"/>
            <p:cNvGrpSpPr/>
            <p:nvPr/>
          </p:nvGrpSpPr>
          <p:grpSpPr>
            <a:xfrm>
              <a:off x="1109" y="2798"/>
              <a:ext cx="864" cy="587"/>
              <a:chOff x="1111" y="2798"/>
              <a:chExt cx="864" cy="587"/>
            </a:xfrm>
          </p:grpSpPr>
          <p:sp>
            <p:nvSpPr>
              <p:cNvPr id="408589" name="Rectangle 13"/>
              <p:cNvSpPr>
                <a:spLocks noChangeArrowheads="1"/>
              </p:cNvSpPr>
              <p:nvPr/>
            </p:nvSpPr>
            <p:spPr bwMode="auto">
              <a:xfrm rot="3815180">
                <a:off x="1755" y="2730"/>
                <a:ext cx="55" cy="192"/>
              </a:xfrm>
              <a:prstGeom prst="rect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408590" name="Group 14"/>
              <p:cNvGrpSpPr/>
              <p:nvPr/>
            </p:nvGrpSpPr>
            <p:grpSpPr>
              <a:xfrm>
                <a:off x="1111" y="2846"/>
                <a:ext cx="864" cy="539"/>
                <a:chOff x="1111" y="2846"/>
                <a:chExt cx="864" cy="539"/>
              </a:xfrm>
            </p:grpSpPr>
            <p:sp>
              <p:nvSpPr>
                <p:cNvPr id="408591" name="Rectangle 15"/>
                <p:cNvSpPr>
                  <a:spLocks noChangeArrowheads="1"/>
                </p:cNvSpPr>
                <p:nvPr/>
              </p:nvSpPr>
              <p:spPr bwMode="auto">
                <a:xfrm>
                  <a:off x="1111" y="3038"/>
                  <a:ext cx="864" cy="288"/>
                </a:xfrm>
                <a:prstGeom prst="rect">
                  <a:avLst/>
                </a:prstGeom>
                <a:solidFill>
                  <a:schemeClr val="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US" altLang="zh-CN"/>
                    <a:t>K895</a:t>
                  </a:r>
                  <a:r>
                    <a:rPr lang="zh-CN" altLang="en-US"/>
                    <a:t>次</a:t>
                  </a:r>
                </a:p>
              </p:txBody>
            </p:sp>
            <p:sp>
              <p:nvSpPr>
                <p:cNvPr id="408592" name="Rectangle 16"/>
                <p:cNvSpPr>
                  <a:spLocks noChangeArrowheads="1"/>
                </p:cNvSpPr>
                <p:nvPr/>
              </p:nvSpPr>
              <p:spPr bwMode="auto">
                <a:xfrm rot="-1117295">
                  <a:off x="1735" y="2846"/>
                  <a:ext cx="48" cy="192"/>
                </a:xfrm>
                <a:prstGeom prst="rect">
                  <a:avLst/>
                </a:prstGeom>
                <a:solidFill>
                  <a:schemeClr val="hlink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08593" name="Oval 17"/>
                <p:cNvSpPr>
                  <a:spLocks noChangeArrowheads="1"/>
                </p:cNvSpPr>
                <p:nvPr/>
              </p:nvSpPr>
              <p:spPr bwMode="auto">
                <a:xfrm>
                  <a:off x="1202" y="3339"/>
                  <a:ext cx="45" cy="46"/>
                </a:xfrm>
                <a:prstGeom prst="ellipse">
                  <a:avLst/>
                </a:prstGeom>
                <a:solidFill>
                  <a:schemeClr val="accent1"/>
                </a:solidFill>
                <a:ln w="9525">
                  <a:solidFill>
                    <a:schemeClr val="tx1"/>
                  </a:solidFill>
                  <a:rou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08594" name="Oval 18"/>
                <p:cNvSpPr>
                  <a:spLocks noChangeArrowheads="1"/>
                </p:cNvSpPr>
                <p:nvPr/>
              </p:nvSpPr>
              <p:spPr bwMode="auto">
                <a:xfrm>
                  <a:off x="1746" y="3339"/>
                  <a:ext cx="45" cy="46"/>
                </a:xfrm>
                <a:prstGeom prst="ellipse">
                  <a:avLst/>
                </a:prstGeom>
                <a:solidFill>
                  <a:schemeClr val="accent1"/>
                </a:solidFill>
                <a:ln w="9525">
                  <a:solidFill>
                    <a:schemeClr val="tx1"/>
                  </a:solidFill>
                  <a:rou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408595" name="Line 19"/>
          <p:cNvSpPr>
            <a:spLocks noChangeShapeType="1"/>
          </p:cNvSpPr>
          <p:nvPr/>
        </p:nvSpPr>
        <p:spPr bwMode="auto">
          <a:xfrm>
            <a:off x="5364163" y="3787775"/>
            <a:ext cx="2879725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8596" name="Line 20"/>
          <p:cNvSpPr>
            <a:spLocks noChangeShapeType="1"/>
          </p:cNvSpPr>
          <p:nvPr/>
        </p:nvSpPr>
        <p:spPr bwMode="auto">
          <a:xfrm flipH="1" flipV="1">
            <a:off x="4859338" y="2708275"/>
            <a:ext cx="0" cy="2303463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8597" name="Text Box 21"/>
          <p:cNvSpPr txBox="1">
            <a:spLocks noChangeArrowheads="1"/>
          </p:cNvSpPr>
          <p:nvPr/>
        </p:nvSpPr>
        <p:spPr bwMode="auto">
          <a:xfrm>
            <a:off x="3274299" y="2452857"/>
            <a:ext cx="1547434" cy="1015663"/>
          </a:xfrm>
          <a:prstGeom prst="rect">
            <a:avLst/>
          </a:prstGeom>
          <a:solidFill>
            <a:srgbClr val="00B050"/>
          </a:solidFill>
          <a:ln>
            <a:noFill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/>
              <a:t>此处拉出值</a:t>
            </a:r>
            <a:r>
              <a:rPr lang="en-US" altLang="zh-CN" sz="2000"/>
              <a:t>190mm</a:t>
            </a:r>
            <a:r>
              <a:rPr lang="zh-CN" altLang="en-US" sz="2000"/>
              <a:t>比标准小</a:t>
            </a:r>
            <a:r>
              <a:rPr lang="en-US" altLang="zh-CN" sz="2000"/>
              <a:t>130mm</a:t>
            </a:r>
          </a:p>
        </p:txBody>
      </p:sp>
      <p:sp>
        <p:nvSpPr>
          <p:cNvPr id="408598" name="Text Box 22"/>
          <p:cNvSpPr txBox="1">
            <a:spLocks noChangeArrowheads="1"/>
          </p:cNvSpPr>
          <p:nvPr/>
        </p:nvSpPr>
        <p:spPr bwMode="auto">
          <a:xfrm>
            <a:off x="4859338" y="5035550"/>
            <a:ext cx="649287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600"/>
              <a:t>176#</a:t>
            </a:r>
          </a:p>
        </p:txBody>
      </p:sp>
      <p:sp>
        <p:nvSpPr>
          <p:cNvPr id="408599" name="Oval 23"/>
          <p:cNvSpPr>
            <a:spLocks noChangeArrowheads="1"/>
          </p:cNvSpPr>
          <p:nvPr/>
        </p:nvSpPr>
        <p:spPr bwMode="auto">
          <a:xfrm>
            <a:off x="4787900" y="5011738"/>
            <a:ext cx="144463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8600" name="Oval 24"/>
          <p:cNvSpPr>
            <a:spLocks noChangeArrowheads="1"/>
          </p:cNvSpPr>
          <p:nvPr/>
        </p:nvSpPr>
        <p:spPr bwMode="auto">
          <a:xfrm>
            <a:off x="4787900" y="2563813"/>
            <a:ext cx="144463" cy="1428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8601" name="Line 25"/>
          <p:cNvSpPr>
            <a:spLocks noChangeShapeType="1"/>
          </p:cNvSpPr>
          <p:nvPr/>
        </p:nvSpPr>
        <p:spPr bwMode="auto">
          <a:xfrm flipH="1">
            <a:off x="4643438" y="3498850"/>
            <a:ext cx="0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8602" name="Line 26"/>
          <p:cNvSpPr>
            <a:spLocks noChangeShapeType="1"/>
          </p:cNvSpPr>
          <p:nvPr/>
        </p:nvSpPr>
        <p:spPr bwMode="auto">
          <a:xfrm flipH="1" flipV="1">
            <a:off x="5075238" y="3716338"/>
            <a:ext cx="0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8603" name="Text Box 27"/>
          <p:cNvSpPr txBox="1">
            <a:spLocks noChangeArrowheads="1"/>
          </p:cNvSpPr>
          <p:nvPr/>
        </p:nvSpPr>
        <p:spPr bwMode="auto">
          <a:xfrm>
            <a:off x="4859338" y="2563813"/>
            <a:ext cx="649287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600"/>
              <a:t>93#</a:t>
            </a:r>
          </a:p>
        </p:txBody>
      </p:sp>
      <p:sp>
        <p:nvSpPr>
          <p:cNvPr id="408604" name="Text Box 28"/>
          <p:cNvSpPr txBox="1">
            <a:spLocks noChangeArrowheads="1"/>
          </p:cNvSpPr>
          <p:nvPr/>
        </p:nvSpPr>
        <p:spPr bwMode="auto">
          <a:xfrm>
            <a:off x="1042988" y="2924175"/>
            <a:ext cx="649287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600"/>
              <a:t>北</a:t>
            </a:r>
          </a:p>
        </p:txBody>
      </p:sp>
      <p:sp>
        <p:nvSpPr>
          <p:cNvPr id="408605" name="Text Box 29"/>
          <p:cNvSpPr txBox="1">
            <a:spLocks noChangeArrowheads="1"/>
          </p:cNvSpPr>
          <p:nvPr/>
        </p:nvSpPr>
        <p:spPr bwMode="auto">
          <a:xfrm>
            <a:off x="4932363" y="4076700"/>
            <a:ext cx="936625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600"/>
              <a:t>430mm</a:t>
            </a:r>
          </a:p>
        </p:txBody>
      </p:sp>
      <p:sp>
        <p:nvSpPr>
          <p:cNvPr id="408606" name="Line 30"/>
          <p:cNvSpPr>
            <a:spLocks noChangeShapeType="1"/>
          </p:cNvSpPr>
          <p:nvPr/>
        </p:nvSpPr>
        <p:spPr bwMode="auto">
          <a:xfrm flipH="1" flipV="1">
            <a:off x="5219700" y="3211513"/>
            <a:ext cx="0" cy="1512887"/>
          </a:xfrm>
          <a:prstGeom prst="line">
            <a:avLst/>
          </a:prstGeom>
          <a:noFill/>
          <a:ln w="25400">
            <a:solidFill>
              <a:schemeClr val="tx1"/>
            </a:solidFill>
            <a:prstDash val="dash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8607" name="Line 31"/>
          <p:cNvSpPr>
            <a:spLocks noChangeShapeType="1"/>
          </p:cNvSpPr>
          <p:nvPr/>
        </p:nvSpPr>
        <p:spPr bwMode="auto">
          <a:xfrm flipV="1">
            <a:off x="5364163" y="4652963"/>
            <a:ext cx="7921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8608" name="Text Box 32"/>
          <p:cNvSpPr txBox="1">
            <a:spLocks noChangeArrowheads="1"/>
          </p:cNvSpPr>
          <p:nvPr/>
        </p:nvSpPr>
        <p:spPr bwMode="auto">
          <a:xfrm>
            <a:off x="6084888" y="4437063"/>
            <a:ext cx="1871662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600">
                <a:ea typeface="黑体" panose="02010609060101010101" pitchFamily="49" charset="-122"/>
              </a:rPr>
              <a:t>站改前的旧锚段</a:t>
            </a:r>
          </a:p>
        </p:txBody>
      </p:sp>
      <p:sp>
        <p:nvSpPr>
          <p:cNvPr id="408609" name="Text Box 33"/>
          <p:cNvSpPr txBox="1">
            <a:spLocks noChangeArrowheads="1"/>
          </p:cNvSpPr>
          <p:nvPr/>
        </p:nvSpPr>
        <p:spPr bwMode="auto">
          <a:xfrm>
            <a:off x="1258888" y="3571875"/>
            <a:ext cx="936625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600"/>
              <a:t>2</a:t>
            </a:r>
            <a:r>
              <a:rPr lang="zh-CN" altLang="en-US" sz="1600"/>
              <a:t>道</a:t>
            </a:r>
          </a:p>
        </p:txBody>
      </p:sp>
      <p:sp>
        <p:nvSpPr>
          <p:cNvPr id="408610" name="Text Box 34"/>
          <p:cNvSpPr txBox="1">
            <a:spLocks noChangeArrowheads="1"/>
          </p:cNvSpPr>
          <p:nvPr/>
        </p:nvSpPr>
        <p:spPr bwMode="auto">
          <a:xfrm>
            <a:off x="1258888" y="4940300"/>
            <a:ext cx="936625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1600"/>
              <a:t>4</a:t>
            </a:r>
            <a:r>
              <a:rPr lang="zh-CN" altLang="en-US" sz="1600"/>
              <a:t>道</a:t>
            </a:r>
          </a:p>
        </p:txBody>
      </p:sp>
      <p:grpSp>
        <p:nvGrpSpPr>
          <p:cNvPr id="408611" name="Group 35"/>
          <p:cNvGrpSpPr/>
          <p:nvPr/>
        </p:nvGrpSpPr>
        <p:grpSpPr>
          <a:xfrm>
            <a:off x="4716463" y="4003675"/>
            <a:ext cx="215900" cy="215900"/>
            <a:chOff x="2835" y="2205"/>
            <a:chExt cx="136" cy="136"/>
          </a:xfrm>
        </p:grpSpPr>
        <p:sp>
          <p:nvSpPr>
            <p:cNvPr id="408612" name="Line 36"/>
            <p:cNvSpPr>
              <a:spLocks noChangeShapeType="1"/>
            </p:cNvSpPr>
            <p:nvPr/>
          </p:nvSpPr>
          <p:spPr bwMode="auto">
            <a:xfrm>
              <a:off x="2835" y="2205"/>
              <a:ext cx="136" cy="136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8613" name="Line 37"/>
            <p:cNvSpPr>
              <a:spLocks noChangeShapeType="1"/>
            </p:cNvSpPr>
            <p:nvPr/>
          </p:nvSpPr>
          <p:spPr bwMode="auto">
            <a:xfrm flipH="1">
              <a:off x="2835" y="2205"/>
              <a:ext cx="136" cy="136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408614" name="Line 38"/>
          <p:cNvSpPr>
            <a:spLocks noChangeShapeType="1"/>
          </p:cNvSpPr>
          <p:nvPr/>
        </p:nvSpPr>
        <p:spPr bwMode="auto">
          <a:xfrm flipV="1">
            <a:off x="4859338" y="3211513"/>
            <a:ext cx="576262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8615" name="Text Box 39"/>
          <p:cNvSpPr txBox="1">
            <a:spLocks noChangeArrowheads="1"/>
          </p:cNvSpPr>
          <p:nvPr/>
        </p:nvSpPr>
        <p:spPr bwMode="auto">
          <a:xfrm>
            <a:off x="5364162" y="2767013"/>
            <a:ext cx="1449387" cy="707886"/>
          </a:xfrm>
          <a:prstGeom prst="rect">
            <a:avLst/>
          </a:prstGeom>
          <a:solidFill>
            <a:srgbClr val="00B050"/>
          </a:solidFill>
          <a:ln>
            <a:noFill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/>
              <a:t>此处抬高超</a:t>
            </a:r>
            <a:r>
              <a:rPr lang="en-US" altLang="zh-CN" sz="2000"/>
              <a:t>110mm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08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08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08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3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06 -3.7037E-06 L 0.12188 -3.7037E-06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4085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09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6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288 -0.04189 L 0.27153 -0.10486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4085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24" y="-31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08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408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858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02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zh-CN"/>
              <a:t>       </a:t>
            </a:r>
            <a:r>
              <a:rPr lang="en-US" altLang="zh-CN" sz="2000"/>
              <a:t>              </a:t>
            </a:r>
          </a:p>
          <a:p>
            <a:pPr>
              <a:lnSpc>
                <a:spcPct val="90000"/>
              </a:lnSpc>
            </a:pPr>
            <a:r>
              <a:rPr lang="en-US" altLang="zh-CN" sz="2600"/>
              <a:t>1.XXX</a:t>
            </a:r>
            <a:r>
              <a:rPr lang="zh-CN" altLang="en-US" sz="2600"/>
              <a:t>站</a:t>
            </a:r>
            <a:r>
              <a:rPr lang="en-US" altLang="zh-CN" sz="2600"/>
              <a:t>42#</a:t>
            </a:r>
            <a:r>
              <a:rPr lang="zh-CN" altLang="en-US" sz="2600"/>
              <a:t>无交分线岔</a:t>
            </a:r>
            <a:r>
              <a:rPr lang="zh-CN" altLang="en-US" sz="2600">
                <a:solidFill>
                  <a:srgbClr val="A91901"/>
                </a:solidFill>
              </a:rPr>
              <a:t>（详见图</a:t>
            </a:r>
            <a:r>
              <a:rPr lang="en-US" altLang="zh-CN" sz="2600">
                <a:solidFill>
                  <a:srgbClr val="A91901"/>
                </a:solidFill>
              </a:rPr>
              <a:t>1</a:t>
            </a:r>
            <a:r>
              <a:rPr lang="zh-CN" altLang="en-US" sz="2600">
                <a:solidFill>
                  <a:srgbClr val="A91901"/>
                </a:solidFill>
              </a:rPr>
              <a:t>）</a:t>
            </a:r>
            <a:r>
              <a:rPr lang="zh-CN" altLang="en-US" sz="2600"/>
              <a:t>定位在</a:t>
            </a:r>
            <a:r>
              <a:rPr lang="en-US" altLang="zh-CN" sz="2600"/>
              <a:t>176#-93#</a:t>
            </a:r>
            <a:r>
              <a:rPr lang="zh-CN" altLang="en-US" sz="2600"/>
              <a:t>软横跨上。</a:t>
            </a:r>
            <a:r>
              <a:rPr lang="en-US" altLang="zh-CN" sz="2600"/>
              <a:t>Ⅱ</a:t>
            </a:r>
            <a:r>
              <a:rPr lang="zh-CN" altLang="en-US" sz="2600"/>
              <a:t>道正线为正定位，</a:t>
            </a:r>
            <a:r>
              <a:rPr lang="en-US" altLang="zh-CN" sz="2600"/>
              <a:t>4</a:t>
            </a:r>
            <a:r>
              <a:rPr lang="zh-CN" altLang="en-US" sz="2600"/>
              <a:t>道侧线为反定位。</a:t>
            </a:r>
          </a:p>
          <a:p>
            <a:pPr>
              <a:lnSpc>
                <a:spcPct val="90000"/>
              </a:lnSpc>
            </a:pPr>
            <a:r>
              <a:rPr lang="en-US" altLang="zh-CN" sz="2600"/>
              <a:t>2.</a:t>
            </a:r>
            <a:r>
              <a:rPr lang="zh-CN" altLang="en-US" sz="2600"/>
              <a:t>调整前</a:t>
            </a:r>
            <a:r>
              <a:rPr lang="en-US" altLang="zh-CN" sz="2600"/>
              <a:t>176#</a:t>
            </a:r>
            <a:r>
              <a:rPr lang="zh-CN" altLang="en-US" sz="2600"/>
              <a:t>杆接触线参数：</a:t>
            </a:r>
            <a:r>
              <a:rPr lang="en-US" altLang="zh-CN" sz="2600"/>
              <a:t>Ⅱ</a:t>
            </a:r>
            <a:r>
              <a:rPr lang="zh-CN" altLang="en-US" sz="2600"/>
              <a:t>道正线导高为</a:t>
            </a:r>
            <a:r>
              <a:rPr lang="en-US" altLang="zh-CN" sz="2600"/>
              <a:t>6109mm</a:t>
            </a:r>
            <a:r>
              <a:rPr lang="zh-CN" altLang="en-US" sz="2600"/>
              <a:t>、拉出值</a:t>
            </a:r>
            <a:r>
              <a:rPr lang="en-US" altLang="zh-CN" sz="2600"/>
              <a:t>190mm</a:t>
            </a:r>
            <a:r>
              <a:rPr lang="zh-CN" altLang="en-US" sz="2600"/>
              <a:t>；</a:t>
            </a:r>
            <a:r>
              <a:rPr lang="en-US" altLang="zh-CN" sz="2600"/>
              <a:t>4</a:t>
            </a:r>
            <a:r>
              <a:rPr lang="zh-CN" altLang="en-US" sz="2600"/>
              <a:t>道导高</a:t>
            </a:r>
            <a:r>
              <a:rPr lang="en-US" altLang="zh-CN" sz="2600"/>
              <a:t>6329mm</a:t>
            </a:r>
            <a:r>
              <a:rPr lang="zh-CN" altLang="en-US" sz="2600"/>
              <a:t>、侧线拉出值</a:t>
            </a:r>
            <a:r>
              <a:rPr lang="en-US" altLang="zh-CN" sz="2600"/>
              <a:t>430mm</a:t>
            </a:r>
            <a:r>
              <a:rPr lang="zh-CN" altLang="en-US" sz="2600"/>
              <a:t>、侧线对正线中心拉出值</a:t>
            </a:r>
            <a:r>
              <a:rPr lang="en-US" altLang="zh-CN" sz="2600"/>
              <a:t>1106mm</a:t>
            </a:r>
            <a:r>
              <a:rPr lang="zh-CN" altLang="en-US" sz="2600"/>
              <a:t>；侧线接触线相对正线接触线抬高</a:t>
            </a:r>
            <a:r>
              <a:rPr lang="en-US" altLang="zh-CN" sz="2600"/>
              <a:t>220mm</a:t>
            </a:r>
            <a:r>
              <a:rPr lang="zh-CN" altLang="en-US" sz="2600"/>
              <a:t>。</a:t>
            </a:r>
          </a:p>
          <a:p>
            <a:pPr>
              <a:lnSpc>
                <a:spcPct val="90000"/>
              </a:lnSpc>
            </a:pPr>
            <a:r>
              <a:rPr lang="en-US" altLang="zh-CN" sz="2600"/>
              <a:t>3.</a:t>
            </a:r>
            <a:r>
              <a:rPr lang="zh-CN" altLang="en-US" sz="2600"/>
              <a:t>线岔开口方向在北侧。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zh-CN" altLang="en-US" sz="2600"/>
              <a:t>   </a:t>
            </a:r>
            <a:r>
              <a:rPr lang="en-US" altLang="zh-CN" sz="2600"/>
              <a:t>4.K895</a:t>
            </a:r>
            <a:r>
              <a:rPr lang="zh-CN" altLang="en-US" sz="2600"/>
              <a:t>次由</a:t>
            </a:r>
            <a:r>
              <a:rPr lang="en-US" altLang="zh-CN" sz="2600"/>
              <a:t>4</a:t>
            </a:r>
            <a:r>
              <a:rPr lang="zh-CN" altLang="en-US" sz="2600"/>
              <a:t>道往南运行，必须通过</a:t>
            </a:r>
            <a:r>
              <a:rPr lang="en-US" altLang="zh-CN" sz="2600"/>
              <a:t>42#</a:t>
            </a:r>
            <a:r>
              <a:rPr lang="zh-CN" altLang="en-US" sz="2600"/>
              <a:t>岔过渡到</a:t>
            </a:r>
            <a:r>
              <a:rPr lang="en-US" altLang="zh-CN" sz="2600"/>
              <a:t>Ⅱ</a:t>
            </a:r>
            <a:r>
              <a:rPr lang="zh-CN" altLang="en-US" sz="2600"/>
              <a:t>道正线。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zh-CN" altLang="en-US" sz="1000">
                <a:solidFill>
                  <a:schemeClr val="tx2"/>
                </a:solidFill>
              </a:rPr>
              <a:t>         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zh-CN" sz="1400">
              <a:solidFill>
                <a:schemeClr val="tx2"/>
              </a:solidFill>
            </a:endParaRPr>
          </a:p>
        </p:txBody>
      </p:sp>
      <p:sp>
        <p:nvSpPr>
          <p:cNvPr id="409603" name="Rectangle 3"/>
          <p:cNvSpPr>
            <a:spLocks noChangeArrowheads="1"/>
          </p:cNvSpPr>
          <p:nvPr/>
        </p:nvSpPr>
        <p:spPr bwMode="auto">
          <a:xfrm>
            <a:off x="611188" y="4149725"/>
            <a:ext cx="8218487" cy="2376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v"/>
              <a:defRPr sz="2800" b="1" kern="1200">
                <a:solidFill>
                  <a:srgbClr val="3C718C"/>
                </a:solidFill>
                <a:latin typeface="Verdana" panose="020b0604030504040204" pitchFamily="34" charset="0"/>
                <a:ea typeface="黑体" panose="02010609060101010101" pitchFamily="49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60000"/>
              <a:buFont typeface="Wingdings" panose="05000000000000000000" pitchFamily="2" charset="2"/>
              <a:buChar char="n"/>
              <a:defRPr sz="2400" kern="1200">
                <a:solidFill>
                  <a:schemeClr val="tx2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hlink"/>
              </a:buClr>
              <a:buSzPct val="60000"/>
              <a:buFont typeface="Wingdings" panose="05000000000000000000" pitchFamily="2" charset="2"/>
              <a:buChar char="n"/>
              <a:defRPr sz="2400" kern="1200">
                <a:solidFill>
                  <a:schemeClr val="tx2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SzPct val="60000"/>
              <a:buFont typeface="Wingdings" panose="05000000000000000000" pitchFamily="2" charset="2"/>
              <a:buChar char="n"/>
              <a:defRPr sz="2000" kern="1200">
                <a:solidFill>
                  <a:schemeClr val="tx2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hlink"/>
              </a:buClr>
              <a:buSzPct val="60000"/>
              <a:buFont typeface="Wingdings" panose="05000000000000000000" pitchFamily="2" charset="2"/>
              <a:buChar char="n"/>
              <a:defRPr sz="2000" kern="1200">
                <a:solidFill>
                  <a:schemeClr val="tx2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anose="05000000000000000000" pitchFamily="2" charset="2"/>
              <a:buChar char="n"/>
              <a:defRPr sz="2000" kern="1200">
                <a:solidFill>
                  <a:schemeClr val="tx2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anose="05000000000000000000" pitchFamily="2" charset="2"/>
              <a:buChar char="n"/>
              <a:defRPr sz="2000" kern="1200">
                <a:solidFill>
                  <a:schemeClr val="tx2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anose="05000000000000000000" pitchFamily="2" charset="2"/>
              <a:buChar char="n"/>
              <a:defRPr sz="2000" kern="1200">
                <a:solidFill>
                  <a:schemeClr val="tx2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anose="05000000000000000000" pitchFamily="2" charset="2"/>
              <a:buChar char="n"/>
              <a:defRPr sz="2000" kern="1200">
                <a:solidFill>
                  <a:schemeClr val="tx2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zh-CN" sz="2400"/>
              <a:t>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09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09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09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409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409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409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409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409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409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409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409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409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409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409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409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627" name="Rectangle 3"/>
          <p:cNvSpPr>
            <a:spLocks noChangeArrowheads="1"/>
          </p:cNvSpPr>
          <p:nvPr/>
        </p:nvSpPr>
        <p:spPr bwMode="auto">
          <a:xfrm>
            <a:off x="3162300" y="1600200"/>
            <a:ext cx="2543907" cy="296863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>
                <a:latin typeface="Times New Roman" panose="02020603050405020304" pitchFamily="18" charset="0"/>
              </a:rPr>
              <a:t>非支（侧线）抬高下锚</a:t>
            </a:r>
            <a:endParaRPr lang="zh-CN" altLang="en-US"/>
          </a:p>
        </p:txBody>
      </p:sp>
      <p:sp>
        <p:nvSpPr>
          <p:cNvPr id="410628" name="Rectangle 4"/>
          <p:cNvSpPr>
            <a:spLocks noChangeArrowheads="1"/>
          </p:cNvSpPr>
          <p:nvPr/>
        </p:nvSpPr>
        <p:spPr bwMode="auto">
          <a:xfrm>
            <a:off x="3771900" y="5068888"/>
            <a:ext cx="914400" cy="296862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>
                <a:latin typeface="Times New Roman" panose="02020603050405020304" pitchFamily="18" charset="0"/>
              </a:rPr>
              <a:t>定位点</a:t>
            </a:r>
            <a:endParaRPr lang="zh-CN" altLang="en-US"/>
          </a:p>
        </p:txBody>
      </p:sp>
      <p:sp>
        <p:nvSpPr>
          <p:cNvPr id="410629" name="Rectangle 5"/>
          <p:cNvSpPr>
            <a:spLocks noChangeArrowheads="1"/>
          </p:cNvSpPr>
          <p:nvPr/>
        </p:nvSpPr>
        <p:spPr bwMode="auto">
          <a:xfrm>
            <a:off x="2971800" y="1204913"/>
            <a:ext cx="914400" cy="296862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>
                <a:latin typeface="Times New Roman" panose="02020603050405020304" pitchFamily="18" charset="0"/>
              </a:rPr>
              <a:t>定位点</a:t>
            </a:r>
            <a:endParaRPr lang="zh-CN" altLang="en-US"/>
          </a:p>
        </p:txBody>
      </p:sp>
      <p:sp>
        <p:nvSpPr>
          <p:cNvPr id="410630" name="Rectangle 6"/>
          <p:cNvSpPr>
            <a:spLocks noChangeArrowheads="1"/>
          </p:cNvSpPr>
          <p:nvPr/>
        </p:nvSpPr>
        <p:spPr bwMode="auto">
          <a:xfrm>
            <a:off x="1200149" y="3367602"/>
            <a:ext cx="1257301" cy="296863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>
                <a:latin typeface="Times New Roman" panose="02020603050405020304" pitchFamily="18" charset="0"/>
              </a:rPr>
              <a:t>90-110mm</a:t>
            </a:r>
            <a:endParaRPr lang="en-US" altLang="zh-CN"/>
          </a:p>
        </p:txBody>
      </p:sp>
      <p:sp>
        <p:nvSpPr>
          <p:cNvPr id="410631" name="Rectangle 7"/>
          <p:cNvSpPr>
            <a:spLocks noChangeArrowheads="1"/>
          </p:cNvSpPr>
          <p:nvPr/>
        </p:nvSpPr>
        <p:spPr bwMode="auto">
          <a:xfrm>
            <a:off x="4343400" y="2592388"/>
            <a:ext cx="228600" cy="296862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>
                <a:latin typeface="Times New Roman" panose="02020603050405020304" pitchFamily="18" charset="0"/>
              </a:rPr>
              <a:t>③</a:t>
            </a:r>
            <a:endParaRPr lang="en-US" altLang="zh-CN"/>
          </a:p>
        </p:txBody>
      </p:sp>
      <p:sp>
        <p:nvSpPr>
          <p:cNvPr id="410632" name="Rectangle 8"/>
          <p:cNvSpPr>
            <a:spLocks noChangeArrowheads="1"/>
          </p:cNvSpPr>
          <p:nvPr/>
        </p:nvSpPr>
        <p:spPr bwMode="auto">
          <a:xfrm>
            <a:off x="3657600" y="2492375"/>
            <a:ext cx="228600" cy="29845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>
                <a:latin typeface="Times New Roman" panose="02020603050405020304" pitchFamily="18" charset="0"/>
              </a:rPr>
              <a:t>②</a:t>
            </a:r>
            <a:endParaRPr lang="en-US" altLang="zh-CN"/>
          </a:p>
        </p:txBody>
      </p:sp>
      <p:sp>
        <p:nvSpPr>
          <p:cNvPr id="410633" name="Rectangle 9"/>
          <p:cNvSpPr>
            <a:spLocks noChangeArrowheads="1"/>
          </p:cNvSpPr>
          <p:nvPr/>
        </p:nvSpPr>
        <p:spPr bwMode="auto">
          <a:xfrm>
            <a:off x="2857500" y="2393950"/>
            <a:ext cx="228600" cy="296863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>
                <a:latin typeface="Times New Roman" panose="02020603050405020304" pitchFamily="18" charset="0"/>
              </a:rPr>
              <a:t>①</a:t>
            </a:r>
            <a:endParaRPr lang="en-US" altLang="zh-CN"/>
          </a:p>
        </p:txBody>
      </p:sp>
      <p:sp>
        <p:nvSpPr>
          <p:cNvPr id="410634" name="Line 10"/>
          <p:cNvSpPr>
            <a:spLocks noChangeShapeType="1"/>
          </p:cNvSpPr>
          <p:nvPr/>
        </p:nvSpPr>
        <p:spPr bwMode="auto">
          <a:xfrm flipV="1">
            <a:off x="4114800" y="3186113"/>
            <a:ext cx="4913313" cy="1587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35" name="Freeform 11"/>
          <p:cNvSpPr/>
          <p:nvPr/>
        </p:nvSpPr>
        <p:spPr bwMode="auto">
          <a:xfrm>
            <a:off x="2857500" y="1800225"/>
            <a:ext cx="6172200" cy="446088"/>
          </a:xfrm>
          <a:custGeom>
            <a:gdLst>
              <a:gd name="T0" fmla="*/ 0 w 9000"/>
              <a:gd name="T1" fmla="*/ 364 h 702"/>
              <a:gd name="T2" fmla="*/ 1800 w 9000"/>
              <a:gd name="T3" fmla="*/ 676 h 702"/>
              <a:gd name="T4" fmla="*/ 6120 w 9000"/>
              <a:gd name="T5" fmla="*/ 520 h 702"/>
              <a:gd name="T6" fmla="*/ 8100 w 9000"/>
              <a:gd name="T7" fmla="*/ 52 h 702"/>
              <a:gd name="T8" fmla="*/ 9000 w 9000"/>
              <a:gd name="T9" fmla="*/ 208 h 7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000" h="702">
                <a:moveTo>
                  <a:pt x="0" y="364"/>
                </a:moveTo>
                <a:cubicBezTo>
                  <a:pt x="390" y="507"/>
                  <a:pt x="780" y="650"/>
                  <a:pt x="1800" y="676"/>
                </a:cubicBezTo>
                <a:cubicBezTo>
                  <a:pt x="2820" y="702"/>
                  <a:pt x="5070" y="624"/>
                  <a:pt x="6120" y="520"/>
                </a:cubicBezTo>
                <a:cubicBezTo>
                  <a:pt x="7170" y="416"/>
                  <a:pt x="7620" y="104"/>
                  <a:pt x="8100" y="52"/>
                </a:cubicBezTo>
                <a:cubicBezTo>
                  <a:pt x="8580" y="0"/>
                  <a:pt x="8850" y="182"/>
                  <a:pt x="9000" y="208"/>
                </a:cubicBezTo>
              </a:path>
            </a:pathLst>
          </a:custGeom>
          <a:noFill/>
          <a:ln w="25400">
            <a:solidFill>
              <a:srgbClr val="00FFFF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36" name="Line 12"/>
          <p:cNvSpPr>
            <a:spLocks noChangeShapeType="1"/>
          </p:cNvSpPr>
          <p:nvPr/>
        </p:nvSpPr>
        <p:spPr bwMode="auto">
          <a:xfrm>
            <a:off x="5257800" y="2195513"/>
            <a:ext cx="1588" cy="990600"/>
          </a:xfrm>
          <a:prstGeom prst="line">
            <a:avLst/>
          </a:prstGeom>
          <a:noFill/>
          <a:ln w="9525">
            <a:solidFill>
              <a:srgbClr val="00FF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37" name="Line 13"/>
          <p:cNvSpPr>
            <a:spLocks noChangeShapeType="1"/>
          </p:cNvSpPr>
          <p:nvPr/>
        </p:nvSpPr>
        <p:spPr bwMode="auto">
          <a:xfrm>
            <a:off x="4343400" y="2195513"/>
            <a:ext cx="1588" cy="990600"/>
          </a:xfrm>
          <a:prstGeom prst="line">
            <a:avLst/>
          </a:prstGeom>
          <a:noFill/>
          <a:ln w="9525">
            <a:solidFill>
              <a:srgbClr val="00FF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38" name="Line 14"/>
          <p:cNvSpPr>
            <a:spLocks noChangeShapeType="1"/>
          </p:cNvSpPr>
          <p:nvPr/>
        </p:nvSpPr>
        <p:spPr bwMode="auto">
          <a:xfrm flipH="1">
            <a:off x="3657600" y="2195513"/>
            <a:ext cx="1588" cy="892175"/>
          </a:xfrm>
          <a:prstGeom prst="line">
            <a:avLst/>
          </a:prstGeom>
          <a:noFill/>
          <a:ln w="9525">
            <a:solidFill>
              <a:srgbClr val="00FF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39" name="Line 15"/>
          <p:cNvSpPr>
            <a:spLocks noChangeShapeType="1"/>
          </p:cNvSpPr>
          <p:nvPr/>
        </p:nvSpPr>
        <p:spPr bwMode="auto">
          <a:xfrm>
            <a:off x="2857500" y="1997075"/>
            <a:ext cx="1588" cy="990600"/>
          </a:xfrm>
          <a:prstGeom prst="line">
            <a:avLst/>
          </a:prstGeom>
          <a:noFill/>
          <a:ln w="9525">
            <a:solidFill>
              <a:srgbClr val="00FF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40" name="Line 16"/>
          <p:cNvSpPr>
            <a:spLocks noChangeShapeType="1"/>
          </p:cNvSpPr>
          <p:nvPr/>
        </p:nvSpPr>
        <p:spPr bwMode="auto">
          <a:xfrm flipH="1" flipV="1">
            <a:off x="1371600" y="1601788"/>
            <a:ext cx="1485900" cy="395287"/>
          </a:xfrm>
          <a:prstGeom prst="line">
            <a:avLst/>
          </a:prstGeom>
          <a:noFill/>
          <a:ln w="25400">
            <a:solidFill>
              <a:srgbClr val="00FFFF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41" name="Line 17"/>
          <p:cNvSpPr>
            <a:spLocks noChangeShapeType="1"/>
          </p:cNvSpPr>
          <p:nvPr/>
        </p:nvSpPr>
        <p:spPr bwMode="auto">
          <a:xfrm>
            <a:off x="6057900" y="2195513"/>
            <a:ext cx="1588" cy="990600"/>
          </a:xfrm>
          <a:prstGeom prst="line">
            <a:avLst/>
          </a:prstGeom>
          <a:noFill/>
          <a:ln w="9525">
            <a:solidFill>
              <a:srgbClr val="00FF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42" name="Line 18"/>
          <p:cNvSpPr>
            <a:spLocks noChangeShapeType="1"/>
          </p:cNvSpPr>
          <p:nvPr/>
        </p:nvSpPr>
        <p:spPr bwMode="auto">
          <a:xfrm flipH="1">
            <a:off x="6972300" y="2097088"/>
            <a:ext cx="0" cy="1089025"/>
          </a:xfrm>
          <a:prstGeom prst="line">
            <a:avLst/>
          </a:prstGeom>
          <a:noFill/>
          <a:ln w="9525">
            <a:solidFill>
              <a:srgbClr val="00FF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43" name="Line 19"/>
          <p:cNvSpPr>
            <a:spLocks noChangeShapeType="1"/>
          </p:cNvSpPr>
          <p:nvPr/>
        </p:nvSpPr>
        <p:spPr bwMode="auto">
          <a:xfrm flipH="1">
            <a:off x="7886700" y="1997075"/>
            <a:ext cx="0" cy="1189038"/>
          </a:xfrm>
          <a:prstGeom prst="line">
            <a:avLst/>
          </a:prstGeom>
          <a:noFill/>
          <a:ln w="9525">
            <a:solidFill>
              <a:srgbClr val="00FF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44" name="Line 20"/>
          <p:cNvSpPr>
            <a:spLocks noChangeShapeType="1"/>
          </p:cNvSpPr>
          <p:nvPr/>
        </p:nvSpPr>
        <p:spPr bwMode="auto">
          <a:xfrm flipH="1" flipV="1">
            <a:off x="914400" y="2690813"/>
            <a:ext cx="3200400" cy="495300"/>
          </a:xfrm>
          <a:prstGeom prst="line">
            <a:avLst/>
          </a:prstGeom>
          <a:noFill/>
          <a:ln w="25400">
            <a:solidFill>
              <a:srgbClr val="00FFFF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45" name="Freeform 21"/>
          <p:cNvSpPr/>
          <p:nvPr/>
        </p:nvSpPr>
        <p:spPr bwMode="auto">
          <a:xfrm>
            <a:off x="685800" y="1898650"/>
            <a:ext cx="8456613" cy="231775"/>
          </a:xfrm>
          <a:custGeom>
            <a:gdLst>
              <a:gd name="T0" fmla="*/ 0 w 13140"/>
              <a:gd name="T1" fmla="*/ 26 h 676"/>
              <a:gd name="T2" fmla="*/ 5400 w 13140"/>
              <a:gd name="T3" fmla="*/ 650 h 676"/>
              <a:gd name="T4" fmla="*/ 10440 w 13140"/>
              <a:gd name="T5" fmla="*/ 182 h 676"/>
              <a:gd name="T6" fmla="*/ 12420 w 13140"/>
              <a:gd name="T7" fmla="*/ 26 h 676"/>
              <a:gd name="T8" fmla="*/ 12960 w 13140"/>
              <a:gd name="T9" fmla="*/ 26 h 676"/>
              <a:gd name="T10" fmla="*/ 13140 w 13140"/>
              <a:gd name="T11" fmla="*/ 26 h 6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140" h="676">
                <a:moveTo>
                  <a:pt x="0" y="26"/>
                </a:moveTo>
                <a:cubicBezTo>
                  <a:pt x="1830" y="325"/>
                  <a:pt x="3660" y="624"/>
                  <a:pt x="5400" y="650"/>
                </a:cubicBezTo>
                <a:cubicBezTo>
                  <a:pt x="7140" y="676"/>
                  <a:pt x="9270" y="286"/>
                  <a:pt x="10440" y="182"/>
                </a:cubicBezTo>
                <a:cubicBezTo>
                  <a:pt x="11610" y="78"/>
                  <a:pt x="12000" y="52"/>
                  <a:pt x="12420" y="26"/>
                </a:cubicBezTo>
                <a:cubicBezTo>
                  <a:pt x="12840" y="0"/>
                  <a:pt x="12840" y="26"/>
                  <a:pt x="12960" y="26"/>
                </a:cubicBezTo>
                <a:cubicBezTo>
                  <a:pt x="13080" y="26"/>
                  <a:pt x="13110" y="26"/>
                  <a:pt x="13140" y="26"/>
                </a:cubicBezTo>
              </a:path>
            </a:pathLst>
          </a:custGeom>
          <a:noFill/>
          <a:ln w="25400">
            <a:solidFill>
              <a:srgbClr val="0000FF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46" name="Line 22"/>
          <p:cNvSpPr>
            <a:spLocks noChangeShapeType="1"/>
          </p:cNvSpPr>
          <p:nvPr/>
        </p:nvSpPr>
        <p:spPr bwMode="auto">
          <a:xfrm>
            <a:off x="2743200" y="2097088"/>
            <a:ext cx="1588" cy="1089025"/>
          </a:xfrm>
          <a:prstGeom prst="line">
            <a:avLst/>
          </a:prstGeom>
          <a:noFill/>
          <a:ln w="9525">
            <a:solidFill>
              <a:srgbClr val="3366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47" name="Line 23"/>
          <p:cNvSpPr>
            <a:spLocks noChangeShapeType="1"/>
          </p:cNvSpPr>
          <p:nvPr/>
        </p:nvSpPr>
        <p:spPr bwMode="auto">
          <a:xfrm>
            <a:off x="3543300" y="2097088"/>
            <a:ext cx="1588" cy="1089025"/>
          </a:xfrm>
          <a:prstGeom prst="line">
            <a:avLst/>
          </a:prstGeom>
          <a:noFill/>
          <a:ln w="9525">
            <a:solidFill>
              <a:srgbClr val="3366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48" name="Line 24"/>
          <p:cNvSpPr>
            <a:spLocks noChangeShapeType="1"/>
          </p:cNvSpPr>
          <p:nvPr/>
        </p:nvSpPr>
        <p:spPr bwMode="auto">
          <a:xfrm flipH="1">
            <a:off x="4229100" y="2097088"/>
            <a:ext cx="1588" cy="1089025"/>
          </a:xfrm>
          <a:prstGeom prst="line">
            <a:avLst/>
          </a:prstGeom>
          <a:noFill/>
          <a:ln w="9525">
            <a:solidFill>
              <a:srgbClr val="3366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49" name="Line 25"/>
          <p:cNvSpPr>
            <a:spLocks noChangeShapeType="1"/>
          </p:cNvSpPr>
          <p:nvPr/>
        </p:nvSpPr>
        <p:spPr bwMode="auto">
          <a:xfrm flipH="1">
            <a:off x="5143500" y="2097088"/>
            <a:ext cx="1588" cy="1089025"/>
          </a:xfrm>
          <a:prstGeom prst="line">
            <a:avLst/>
          </a:prstGeom>
          <a:noFill/>
          <a:ln w="9525">
            <a:solidFill>
              <a:srgbClr val="3366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50" name="Line 26"/>
          <p:cNvSpPr>
            <a:spLocks noChangeShapeType="1"/>
          </p:cNvSpPr>
          <p:nvPr/>
        </p:nvSpPr>
        <p:spPr bwMode="auto">
          <a:xfrm>
            <a:off x="5943600" y="2097088"/>
            <a:ext cx="1588" cy="1089025"/>
          </a:xfrm>
          <a:prstGeom prst="line">
            <a:avLst/>
          </a:prstGeom>
          <a:noFill/>
          <a:ln w="9525">
            <a:solidFill>
              <a:srgbClr val="3366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51" name="Line 27"/>
          <p:cNvSpPr>
            <a:spLocks noChangeShapeType="1"/>
          </p:cNvSpPr>
          <p:nvPr/>
        </p:nvSpPr>
        <p:spPr bwMode="auto">
          <a:xfrm>
            <a:off x="6858000" y="1997075"/>
            <a:ext cx="1588" cy="1189038"/>
          </a:xfrm>
          <a:prstGeom prst="line">
            <a:avLst/>
          </a:prstGeom>
          <a:noFill/>
          <a:ln w="9525">
            <a:solidFill>
              <a:srgbClr val="3366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52" name="Line 28"/>
          <p:cNvSpPr>
            <a:spLocks noChangeShapeType="1"/>
          </p:cNvSpPr>
          <p:nvPr/>
        </p:nvSpPr>
        <p:spPr bwMode="auto">
          <a:xfrm>
            <a:off x="7772400" y="1898650"/>
            <a:ext cx="1588" cy="1287463"/>
          </a:xfrm>
          <a:prstGeom prst="line">
            <a:avLst/>
          </a:prstGeom>
          <a:noFill/>
          <a:ln w="9525">
            <a:solidFill>
              <a:srgbClr val="3366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53" name="Line 29"/>
          <p:cNvSpPr>
            <a:spLocks noChangeShapeType="1"/>
          </p:cNvSpPr>
          <p:nvPr/>
        </p:nvSpPr>
        <p:spPr bwMode="auto">
          <a:xfrm flipH="1">
            <a:off x="685800" y="3186113"/>
            <a:ext cx="3429000" cy="0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54" name="Line 30"/>
          <p:cNvSpPr>
            <a:spLocks noChangeShapeType="1"/>
          </p:cNvSpPr>
          <p:nvPr/>
        </p:nvSpPr>
        <p:spPr bwMode="auto">
          <a:xfrm>
            <a:off x="2857500" y="2987675"/>
            <a:ext cx="571500" cy="1588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55" name="Line 31"/>
          <p:cNvSpPr>
            <a:spLocks noChangeShapeType="1"/>
          </p:cNvSpPr>
          <p:nvPr/>
        </p:nvSpPr>
        <p:spPr bwMode="auto">
          <a:xfrm>
            <a:off x="3086100" y="2790825"/>
            <a:ext cx="1588" cy="19685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56" name="Line 32"/>
          <p:cNvSpPr>
            <a:spLocks noChangeShapeType="1"/>
          </p:cNvSpPr>
          <p:nvPr/>
        </p:nvSpPr>
        <p:spPr bwMode="auto">
          <a:xfrm flipH="1" flipV="1">
            <a:off x="3086100" y="3186113"/>
            <a:ext cx="0" cy="198437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57" name="Rectangle 33"/>
          <p:cNvSpPr>
            <a:spLocks noChangeArrowheads="1"/>
          </p:cNvSpPr>
          <p:nvPr/>
        </p:nvSpPr>
        <p:spPr bwMode="auto">
          <a:xfrm>
            <a:off x="2487429" y="3367602"/>
            <a:ext cx="1143000" cy="296863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>
                <a:latin typeface="Times New Roman" panose="02020603050405020304" pitchFamily="18" charset="0"/>
              </a:rPr>
              <a:t>30-50mm</a:t>
            </a:r>
            <a:endParaRPr lang="en-US" altLang="zh-CN"/>
          </a:p>
        </p:txBody>
      </p:sp>
      <p:sp>
        <p:nvSpPr>
          <p:cNvPr id="410658" name="Line 34"/>
          <p:cNvSpPr>
            <a:spLocks noChangeShapeType="1"/>
          </p:cNvSpPr>
          <p:nvPr/>
        </p:nvSpPr>
        <p:spPr bwMode="auto">
          <a:xfrm>
            <a:off x="3657600" y="3087688"/>
            <a:ext cx="457200" cy="1587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59" name="Line 35"/>
          <p:cNvSpPr>
            <a:spLocks noChangeShapeType="1"/>
          </p:cNvSpPr>
          <p:nvPr/>
        </p:nvSpPr>
        <p:spPr bwMode="auto">
          <a:xfrm>
            <a:off x="4000500" y="2790825"/>
            <a:ext cx="1588" cy="296863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60" name="Line 36"/>
          <p:cNvSpPr>
            <a:spLocks noChangeShapeType="1"/>
          </p:cNvSpPr>
          <p:nvPr/>
        </p:nvSpPr>
        <p:spPr bwMode="auto">
          <a:xfrm flipV="1">
            <a:off x="4000500" y="3186113"/>
            <a:ext cx="1588" cy="198437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61" name="Rectangle 37"/>
          <p:cNvSpPr>
            <a:spLocks noChangeArrowheads="1"/>
          </p:cNvSpPr>
          <p:nvPr/>
        </p:nvSpPr>
        <p:spPr bwMode="auto">
          <a:xfrm>
            <a:off x="3657600" y="3367602"/>
            <a:ext cx="1028700" cy="296863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>
                <a:latin typeface="Times New Roman" panose="02020603050405020304" pitchFamily="18" charset="0"/>
              </a:rPr>
              <a:t>8-15mm</a:t>
            </a:r>
            <a:endParaRPr lang="en-US" altLang="zh-CN"/>
          </a:p>
        </p:txBody>
      </p:sp>
      <p:sp>
        <p:nvSpPr>
          <p:cNvPr id="410662" name="Line 38"/>
          <p:cNvSpPr>
            <a:spLocks noChangeShapeType="1"/>
          </p:cNvSpPr>
          <p:nvPr/>
        </p:nvSpPr>
        <p:spPr bwMode="auto">
          <a:xfrm>
            <a:off x="2171700" y="1403350"/>
            <a:ext cx="1588" cy="3962400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63" name="Line 39"/>
          <p:cNvSpPr>
            <a:spLocks noChangeShapeType="1"/>
          </p:cNvSpPr>
          <p:nvPr/>
        </p:nvSpPr>
        <p:spPr bwMode="auto">
          <a:xfrm>
            <a:off x="1485900" y="2889250"/>
            <a:ext cx="685800" cy="1588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64" name="Line 40"/>
          <p:cNvSpPr>
            <a:spLocks noChangeShapeType="1"/>
          </p:cNvSpPr>
          <p:nvPr/>
        </p:nvSpPr>
        <p:spPr bwMode="auto">
          <a:xfrm>
            <a:off x="1714500" y="2889250"/>
            <a:ext cx="1588" cy="296863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65" name="Line 41"/>
          <p:cNvSpPr>
            <a:spLocks noChangeShapeType="1"/>
          </p:cNvSpPr>
          <p:nvPr/>
        </p:nvSpPr>
        <p:spPr bwMode="auto">
          <a:xfrm flipH="1">
            <a:off x="2171700" y="1501775"/>
            <a:ext cx="685800" cy="19843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66" name="Line 42"/>
          <p:cNvSpPr>
            <a:spLocks noChangeShapeType="1"/>
          </p:cNvSpPr>
          <p:nvPr/>
        </p:nvSpPr>
        <p:spPr bwMode="auto">
          <a:xfrm>
            <a:off x="2857500" y="1501775"/>
            <a:ext cx="10287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67" name="Line 43"/>
          <p:cNvSpPr>
            <a:spLocks noChangeShapeType="1"/>
          </p:cNvSpPr>
          <p:nvPr/>
        </p:nvSpPr>
        <p:spPr bwMode="auto">
          <a:xfrm flipH="1">
            <a:off x="1219200" y="1900238"/>
            <a:ext cx="1943100" cy="792162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68" name="Line 44"/>
          <p:cNvSpPr>
            <a:spLocks noChangeShapeType="1"/>
          </p:cNvSpPr>
          <p:nvPr/>
        </p:nvSpPr>
        <p:spPr bwMode="auto">
          <a:xfrm>
            <a:off x="3162300" y="1897063"/>
            <a:ext cx="1485900" cy="1587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69" name="Line 45"/>
          <p:cNvSpPr>
            <a:spLocks noChangeShapeType="1"/>
          </p:cNvSpPr>
          <p:nvPr/>
        </p:nvSpPr>
        <p:spPr bwMode="auto">
          <a:xfrm>
            <a:off x="1143000" y="3781425"/>
            <a:ext cx="1028700" cy="296863"/>
          </a:xfrm>
          <a:prstGeom prst="line">
            <a:avLst/>
          </a:prstGeom>
          <a:noFill/>
          <a:ln w="19050">
            <a:solidFill>
              <a:srgbClr val="00FF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70" name="Line 46"/>
          <p:cNvSpPr>
            <a:spLocks noChangeShapeType="1"/>
          </p:cNvSpPr>
          <p:nvPr/>
        </p:nvSpPr>
        <p:spPr bwMode="auto">
          <a:xfrm flipV="1">
            <a:off x="1143000" y="4475163"/>
            <a:ext cx="1028700" cy="196850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71" name="Line 47"/>
          <p:cNvSpPr>
            <a:spLocks noChangeShapeType="1"/>
          </p:cNvSpPr>
          <p:nvPr/>
        </p:nvSpPr>
        <p:spPr bwMode="auto">
          <a:xfrm flipV="1">
            <a:off x="2171700" y="3582988"/>
            <a:ext cx="5143500" cy="495300"/>
          </a:xfrm>
          <a:prstGeom prst="line">
            <a:avLst/>
          </a:prstGeom>
          <a:noFill/>
          <a:ln w="19050">
            <a:solidFill>
              <a:srgbClr val="00FF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72" name="Line 48"/>
          <p:cNvSpPr>
            <a:spLocks noChangeShapeType="1"/>
          </p:cNvSpPr>
          <p:nvPr/>
        </p:nvSpPr>
        <p:spPr bwMode="auto">
          <a:xfrm>
            <a:off x="2171700" y="4475163"/>
            <a:ext cx="5257800" cy="196850"/>
          </a:xfrm>
          <a:prstGeom prst="line">
            <a:avLst/>
          </a:prstGeom>
          <a:noFill/>
          <a:ln w="25400">
            <a:solidFill>
              <a:srgbClr val="0000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73" name="Rectangle 49"/>
          <p:cNvSpPr>
            <a:spLocks noChangeArrowheads="1"/>
          </p:cNvSpPr>
          <p:nvPr/>
        </p:nvSpPr>
        <p:spPr bwMode="auto">
          <a:xfrm>
            <a:off x="7315200" y="3484563"/>
            <a:ext cx="800100" cy="296862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>
                <a:latin typeface="Times New Roman" panose="02020603050405020304" pitchFamily="18" charset="0"/>
              </a:rPr>
              <a:t>侧线</a:t>
            </a:r>
            <a:endParaRPr lang="zh-CN" altLang="en-US"/>
          </a:p>
        </p:txBody>
      </p:sp>
      <p:sp>
        <p:nvSpPr>
          <p:cNvPr id="410674" name="Rectangle 50"/>
          <p:cNvSpPr>
            <a:spLocks noChangeArrowheads="1"/>
          </p:cNvSpPr>
          <p:nvPr/>
        </p:nvSpPr>
        <p:spPr bwMode="auto">
          <a:xfrm>
            <a:off x="7429500" y="4475163"/>
            <a:ext cx="684211" cy="296862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>
                <a:latin typeface="Times New Roman" panose="02020603050405020304" pitchFamily="18" charset="0"/>
              </a:rPr>
              <a:t>正线</a:t>
            </a:r>
            <a:endParaRPr lang="zh-CN" altLang="en-US"/>
          </a:p>
        </p:txBody>
      </p:sp>
      <p:grpSp>
        <p:nvGrpSpPr>
          <p:cNvPr id="3" name="组合 2"/>
          <p:cNvGrpSpPr/>
          <p:nvPr/>
        </p:nvGrpSpPr>
        <p:grpSpPr>
          <a:xfrm>
            <a:off x="2740024" y="3686690"/>
            <a:ext cx="231776" cy="886898"/>
            <a:chOff x="2740024" y="3686690"/>
            <a:chExt cx="231776" cy="886898"/>
          </a:xfrm>
        </p:grpSpPr>
        <p:sp>
          <p:nvSpPr>
            <p:cNvPr id="410675" name="Line 51"/>
            <p:cNvSpPr>
              <a:spLocks noChangeShapeType="1"/>
            </p:cNvSpPr>
            <p:nvPr/>
          </p:nvSpPr>
          <p:spPr bwMode="auto">
            <a:xfrm flipV="1">
              <a:off x="2740024" y="3686690"/>
              <a:ext cx="115888" cy="100012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0676" name="Line 52"/>
            <p:cNvSpPr>
              <a:spLocks noChangeShapeType="1"/>
            </p:cNvSpPr>
            <p:nvPr/>
          </p:nvSpPr>
          <p:spPr bwMode="auto">
            <a:xfrm>
              <a:off x="2743200" y="3781425"/>
              <a:ext cx="114300" cy="693738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0677" name="Line 53"/>
            <p:cNvSpPr>
              <a:spLocks noChangeShapeType="1"/>
            </p:cNvSpPr>
            <p:nvPr/>
          </p:nvSpPr>
          <p:spPr bwMode="auto">
            <a:xfrm>
              <a:off x="2857500" y="4475163"/>
              <a:ext cx="114300" cy="98425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410678" name="Line 54"/>
          <p:cNvSpPr>
            <a:spLocks noChangeShapeType="1"/>
          </p:cNvSpPr>
          <p:nvPr/>
        </p:nvSpPr>
        <p:spPr bwMode="auto">
          <a:xfrm flipV="1">
            <a:off x="2628900" y="4573588"/>
            <a:ext cx="228600" cy="296862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79" name="Line 55"/>
          <p:cNvSpPr>
            <a:spLocks noChangeShapeType="1"/>
          </p:cNvSpPr>
          <p:nvPr/>
        </p:nvSpPr>
        <p:spPr bwMode="auto">
          <a:xfrm>
            <a:off x="2628900" y="4870450"/>
            <a:ext cx="13716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80" name="Rectangle 56"/>
          <p:cNvSpPr>
            <a:spLocks noChangeArrowheads="1"/>
          </p:cNvSpPr>
          <p:nvPr/>
        </p:nvSpPr>
        <p:spPr bwMode="auto">
          <a:xfrm>
            <a:off x="2857500" y="4870450"/>
            <a:ext cx="914400" cy="296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>
                <a:latin typeface="Times New Roman" panose="02020603050405020304" pitchFamily="18" charset="0"/>
              </a:rPr>
              <a:t>始触点</a:t>
            </a:r>
            <a:endParaRPr lang="zh-CN" altLang="en-US" sz="4000"/>
          </a:p>
        </p:txBody>
      </p:sp>
      <p:sp>
        <p:nvSpPr>
          <p:cNvPr id="410681" name="Line 57"/>
          <p:cNvSpPr>
            <a:spLocks noChangeShapeType="1"/>
          </p:cNvSpPr>
          <p:nvPr/>
        </p:nvSpPr>
        <p:spPr bwMode="auto">
          <a:xfrm flipH="1" flipV="1">
            <a:off x="2171700" y="5167313"/>
            <a:ext cx="457200" cy="198437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0682" name="Line 58"/>
          <p:cNvSpPr>
            <a:spLocks noChangeShapeType="1"/>
          </p:cNvSpPr>
          <p:nvPr/>
        </p:nvSpPr>
        <p:spPr bwMode="auto">
          <a:xfrm>
            <a:off x="2628900" y="5365750"/>
            <a:ext cx="20574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2400"/>
              <a:t>5.176#</a:t>
            </a:r>
            <a:r>
              <a:rPr lang="zh-CN" altLang="en-US" sz="2400"/>
              <a:t>杆处</a:t>
            </a:r>
            <a:r>
              <a:rPr lang="en-US" altLang="zh-CN" sz="2400"/>
              <a:t>Ⅱ</a:t>
            </a:r>
            <a:r>
              <a:rPr lang="zh-CN" altLang="en-US" sz="2400"/>
              <a:t>道正线定位器侧面有刮痕，正线定器往南第一根吊弦接触线线夹及螺栓有刮痕。</a:t>
            </a:r>
          </a:p>
          <a:p>
            <a:r>
              <a:rPr lang="en-US" altLang="zh-CN" sz="2400"/>
              <a:t>6.</a:t>
            </a:r>
            <a:r>
              <a:rPr lang="zh-CN" altLang="en-US" sz="2400"/>
              <a:t>调整后</a:t>
            </a:r>
            <a:r>
              <a:rPr lang="en-US" altLang="zh-CN" sz="2400"/>
              <a:t>176#</a:t>
            </a:r>
            <a:r>
              <a:rPr lang="zh-CN" altLang="en-US" sz="2400"/>
              <a:t>杆接触线参数：</a:t>
            </a:r>
            <a:r>
              <a:rPr lang="en-US" altLang="zh-CN" sz="2400"/>
              <a:t>Ⅱ</a:t>
            </a:r>
            <a:r>
              <a:rPr lang="zh-CN" altLang="en-US" sz="2400"/>
              <a:t>道正线导高为</a:t>
            </a:r>
            <a:r>
              <a:rPr lang="en-US" altLang="zh-CN" sz="2400"/>
              <a:t>6080mm</a:t>
            </a:r>
            <a:r>
              <a:rPr lang="zh-CN" altLang="en-US" sz="2400"/>
              <a:t>、拉出值</a:t>
            </a:r>
            <a:r>
              <a:rPr lang="en-US" altLang="zh-CN" sz="2400"/>
              <a:t>330mm,4</a:t>
            </a:r>
            <a:r>
              <a:rPr lang="zh-CN" altLang="en-US" sz="2400"/>
              <a:t>道导高</a:t>
            </a:r>
            <a:r>
              <a:rPr lang="en-US" altLang="zh-CN" sz="2400"/>
              <a:t>6170mm</a:t>
            </a:r>
            <a:r>
              <a:rPr lang="zh-CN" altLang="en-US" sz="2400"/>
              <a:t>、侧线对正线中心拉出值</a:t>
            </a:r>
            <a:r>
              <a:rPr lang="en-US" altLang="zh-CN" sz="2400"/>
              <a:t>1110mm</a:t>
            </a:r>
            <a:r>
              <a:rPr lang="zh-CN" altLang="en-US" sz="2400"/>
              <a:t>。</a:t>
            </a:r>
            <a:r>
              <a:rPr lang="en-US" altLang="zh-CN" sz="2400"/>
              <a:t>K895</a:t>
            </a:r>
            <a:r>
              <a:rPr lang="zh-CN" altLang="en-US" sz="2400"/>
              <a:t>次再次通过时，确认该处线岔无异常。</a:t>
            </a:r>
          </a:p>
          <a:p>
            <a:r>
              <a:rPr lang="en-US" altLang="zh-CN" sz="2400"/>
              <a:t>7.</a:t>
            </a:r>
            <a:r>
              <a:rPr lang="zh-CN" altLang="en-US" sz="2400"/>
              <a:t>自该站站改开通以来，只有</a:t>
            </a:r>
            <a:r>
              <a:rPr lang="en-US" altLang="zh-CN" sz="2400"/>
              <a:t>2011</a:t>
            </a:r>
            <a:r>
              <a:rPr lang="zh-CN" altLang="en-US" sz="2400"/>
              <a:t>年</a:t>
            </a:r>
            <a:r>
              <a:rPr lang="en-US" altLang="zh-CN" sz="2400"/>
              <a:t>12</a:t>
            </a:r>
            <a:r>
              <a:rPr lang="zh-CN" altLang="en-US" sz="2400"/>
              <a:t>月</a:t>
            </a:r>
            <a:r>
              <a:rPr lang="en-US" altLang="zh-CN" sz="2400"/>
              <a:t>27</a:t>
            </a:r>
            <a:r>
              <a:rPr lang="zh-CN" altLang="en-US" sz="2400"/>
              <a:t>日对线岔进行测量的原始数据，但是记录也只有简单的线岔拉出值测量，无始触区及抬高的测量。      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 sz="2400"/>
              <a:t>1.</a:t>
            </a:r>
            <a:r>
              <a:rPr lang="zh-CN" altLang="en-US" sz="2400"/>
              <a:t>该组线岔为</a:t>
            </a:r>
            <a:r>
              <a:rPr lang="en-US" altLang="zh-CN" sz="2400"/>
              <a:t>2010-2011</a:t>
            </a:r>
            <a:r>
              <a:rPr lang="zh-CN" altLang="en-US" sz="2400"/>
              <a:t>年</a:t>
            </a:r>
            <a:r>
              <a:rPr lang="en-US" altLang="zh-CN" sz="2400"/>
              <a:t>XXX</a:t>
            </a:r>
            <a:r>
              <a:rPr lang="zh-CN" altLang="en-US" sz="2400"/>
              <a:t>站站改时，由标准线岔定位改为非标准定位，定位点处侧线接触线抬高</a:t>
            </a:r>
            <a:r>
              <a:rPr lang="en-US" altLang="zh-CN" sz="2400"/>
              <a:t>220mm,</a:t>
            </a:r>
            <a:r>
              <a:rPr lang="zh-CN" altLang="en-US" sz="2400"/>
              <a:t>比安全值</a:t>
            </a:r>
            <a:r>
              <a:rPr lang="en-US" altLang="zh-CN" sz="2400"/>
              <a:t>90-110mm</a:t>
            </a:r>
            <a:r>
              <a:rPr lang="zh-CN" altLang="en-US" sz="2400"/>
              <a:t>的最大值还高</a:t>
            </a:r>
            <a:r>
              <a:rPr lang="en-US" altLang="zh-CN" sz="2400"/>
              <a:t>110mm</a:t>
            </a:r>
            <a:r>
              <a:rPr lang="zh-CN" altLang="en-US" sz="2400"/>
              <a:t>，从而容易造成受电弓羊角刮碰正线接触线。</a:t>
            </a:r>
          </a:p>
          <a:p>
            <a:pPr>
              <a:lnSpc>
                <a:spcPct val="90000"/>
              </a:lnSpc>
            </a:pPr>
            <a:endParaRPr lang="zh-CN" altLang="en-US" sz="2400"/>
          </a:p>
          <a:p>
            <a:pPr>
              <a:lnSpc>
                <a:spcPct val="90000"/>
              </a:lnSpc>
            </a:pPr>
            <a:endParaRPr lang="zh-CN" altLang="en-US" sz="2400"/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zh-CN" sz="2400"/>
          </a:p>
        </p:txBody>
      </p:sp>
      <p:sp>
        <p:nvSpPr>
          <p:cNvPr id="4126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412677" name="Picture 5" descr="图片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3276" y="2274399"/>
            <a:ext cx="7766823" cy="4451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2678" name="Oval 6"/>
          <p:cNvSpPr>
            <a:spLocks noChangeArrowheads="1"/>
          </p:cNvSpPr>
          <p:nvPr/>
        </p:nvSpPr>
        <p:spPr bwMode="auto">
          <a:xfrm>
            <a:off x="1011238" y="2456839"/>
            <a:ext cx="720725" cy="1798637"/>
          </a:xfrm>
          <a:prstGeom prst="ellipse">
            <a:avLst/>
          </a:prstGeom>
          <a:noFill/>
          <a:ln w="9525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6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14466"/>
            <a:ext cx="8407400" cy="5165653"/>
          </a:xfrm>
        </p:spPr>
        <p:txBody>
          <a:bodyPr/>
          <a:lstStyle/>
          <a:p>
            <a:r>
              <a:rPr lang="en-US" altLang="zh-CN" sz="2400"/>
              <a:t>2.</a:t>
            </a:r>
            <a:r>
              <a:rPr lang="zh-CN" altLang="en-US" sz="2400"/>
              <a:t>正线拉出值</a:t>
            </a:r>
            <a:r>
              <a:rPr lang="en-US" altLang="zh-CN" sz="2400"/>
              <a:t>190mm</a:t>
            </a:r>
            <a:r>
              <a:rPr lang="zh-CN" altLang="en-US" sz="2400"/>
              <a:t>，与标准值</a:t>
            </a:r>
            <a:r>
              <a:rPr lang="en-US" altLang="zh-CN" sz="2400"/>
              <a:t>333mm</a:t>
            </a:r>
            <a:r>
              <a:rPr lang="zh-CN" altLang="en-US" sz="2400"/>
              <a:t>相比要小</a:t>
            </a:r>
            <a:r>
              <a:rPr lang="en-US" altLang="zh-CN" sz="2400"/>
              <a:t>143mm</a:t>
            </a:r>
            <a:r>
              <a:rPr lang="zh-CN" altLang="en-US" sz="2400"/>
              <a:t>，致使定位点及南头第一根吊弦在受电弓始触区范围内</a:t>
            </a:r>
            <a:r>
              <a:rPr lang="en-US" altLang="zh-CN" sz="2400">
                <a:solidFill>
                  <a:srgbClr val="A91901"/>
                </a:solidFill>
              </a:rPr>
              <a:t>(</a:t>
            </a:r>
            <a:r>
              <a:rPr lang="zh-CN" altLang="en-US" sz="2400">
                <a:solidFill>
                  <a:srgbClr val="A91901"/>
                </a:solidFill>
              </a:rPr>
              <a:t>详见图</a:t>
            </a:r>
            <a:r>
              <a:rPr lang="en-US" altLang="zh-CN" sz="2400">
                <a:solidFill>
                  <a:srgbClr val="A91901"/>
                </a:solidFill>
              </a:rPr>
              <a:t>2)</a:t>
            </a:r>
            <a:r>
              <a:rPr lang="zh-CN" altLang="en-US" sz="2400"/>
              <a:t>；因此受电弓由侧线进入</a:t>
            </a:r>
            <a:r>
              <a:rPr lang="en-US" altLang="zh-CN" sz="2400"/>
              <a:t>42#</a:t>
            </a:r>
            <a:r>
              <a:rPr lang="zh-CN" altLang="en-US" sz="2400"/>
              <a:t>线岔时（即从线岔开口往闭口方向运行），在受电弓抬升力的作用下，受电弓滑板羊角碰刮正线接触线侧面，当运行至</a:t>
            </a:r>
            <a:r>
              <a:rPr lang="en-US" altLang="zh-CN" sz="2400"/>
              <a:t>176#</a:t>
            </a:r>
            <a:r>
              <a:rPr lang="zh-CN" altLang="en-US" sz="2400"/>
              <a:t>定位点时与正线定位器侧面发生刮碰，继续向南运行刮上定位点以南第一根吊弦接触线线夹。</a:t>
            </a:r>
          </a:p>
          <a:p>
            <a:r>
              <a:rPr lang="zh-CN" altLang="en-US" sz="2400"/>
              <a:t>违反了</a:t>
            </a:r>
            <a:r>
              <a:rPr lang="en-US" altLang="zh-CN" sz="2400"/>
              <a:t>《</a:t>
            </a:r>
            <a:r>
              <a:rPr lang="zh-CN" altLang="en-US" sz="2400"/>
              <a:t>检规</a:t>
            </a:r>
            <a:r>
              <a:rPr lang="en-US" altLang="zh-CN" sz="2400"/>
              <a:t>》</a:t>
            </a:r>
            <a:r>
              <a:rPr lang="zh-CN" altLang="en-US" sz="2400"/>
              <a:t>第</a:t>
            </a:r>
            <a:r>
              <a:rPr lang="en-US" altLang="zh-CN" sz="2400"/>
              <a:t>72</a:t>
            </a:r>
            <a:r>
              <a:rPr lang="zh-CN" altLang="en-US" sz="2400"/>
              <a:t>条第</a:t>
            </a:r>
            <a:r>
              <a:rPr lang="en-US" altLang="zh-CN" sz="2400"/>
              <a:t>5</a:t>
            </a:r>
            <a:r>
              <a:rPr lang="zh-CN" altLang="en-US" sz="2400"/>
              <a:t>点始触区内不得安装任何线夹的规定，导致受电弓刮碰吊弦线夹发生。</a:t>
            </a:r>
          </a:p>
          <a:p>
            <a:endParaRPr lang="en-US" altLang="zh-CN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726" name="Rectangle 6"/>
          <p:cNvSpPr>
            <a:spLocks noChangeArrowheads="1"/>
          </p:cNvSpPr>
          <p:nvPr/>
        </p:nvSpPr>
        <p:spPr bwMode="auto">
          <a:xfrm>
            <a:off x="7494080" y="1773528"/>
            <a:ext cx="1020684" cy="29717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latin typeface="Times New Roman" panose="02020603050405020304" pitchFamily="18" charset="0"/>
              </a:rPr>
              <a:t>线路中心</a:t>
            </a:r>
            <a:endParaRPr lang="zh-CN" altLang="en-US" sz="1600"/>
          </a:p>
        </p:txBody>
      </p:sp>
      <p:sp>
        <p:nvSpPr>
          <p:cNvPr id="414727" name="Rectangle 7"/>
          <p:cNvSpPr>
            <a:spLocks noChangeArrowheads="1"/>
          </p:cNvSpPr>
          <p:nvPr/>
        </p:nvSpPr>
        <p:spPr bwMode="auto">
          <a:xfrm>
            <a:off x="7722664" y="2764094"/>
            <a:ext cx="1254157" cy="29717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latin typeface="Times New Roman" panose="02020603050405020304" pitchFamily="18" charset="0"/>
              </a:rPr>
              <a:t>正线接触线</a:t>
            </a:r>
            <a:endParaRPr lang="zh-CN" altLang="en-US" sz="1600"/>
          </a:p>
        </p:txBody>
      </p:sp>
      <p:sp>
        <p:nvSpPr>
          <p:cNvPr id="414728" name="Line 8"/>
          <p:cNvSpPr>
            <a:spLocks noChangeShapeType="1"/>
          </p:cNvSpPr>
          <p:nvPr/>
        </p:nvSpPr>
        <p:spPr bwMode="auto">
          <a:xfrm flipV="1">
            <a:off x="980044" y="1575415"/>
            <a:ext cx="4800267" cy="2080189"/>
          </a:xfrm>
          <a:prstGeom prst="line">
            <a:avLst/>
          </a:prstGeom>
          <a:noFill/>
          <a:ln w="25400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29" name="Line 9"/>
          <p:cNvSpPr>
            <a:spLocks noChangeShapeType="1"/>
          </p:cNvSpPr>
          <p:nvPr/>
        </p:nvSpPr>
        <p:spPr bwMode="auto">
          <a:xfrm flipV="1">
            <a:off x="1093725" y="2383766"/>
            <a:ext cx="5028851" cy="2262404"/>
          </a:xfrm>
          <a:prstGeom prst="line">
            <a:avLst/>
          </a:prstGeom>
          <a:noFill/>
          <a:ln w="25400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30" name="Line 10"/>
          <p:cNvSpPr>
            <a:spLocks noChangeShapeType="1"/>
          </p:cNvSpPr>
          <p:nvPr/>
        </p:nvSpPr>
        <p:spPr bwMode="auto">
          <a:xfrm>
            <a:off x="1208628" y="1971641"/>
            <a:ext cx="6400356" cy="1223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31" name="Line 11"/>
          <p:cNvSpPr>
            <a:spLocks noChangeShapeType="1"/>
          </p:cNvSpPr>
          <p:nvPr/>
        </p:nvSpPr>
        <p:spPr bwMode="auto">
          <a:xfrm flipV="1">
            <a:off x="980044" y="1971641"/>
            <a:ext cx="4800267" cy="2179246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32" name="Line 12"/>
          <p:cNvSpPr>
            <a:spLocks noChangeShapeType="1"/>
          </p:cNvSpPr>
          <p:nvPr/>
        </p:nvSpPr>
        <p:spPr bwMode="auto">
          <a:xfrm>
            <a:off x="1284415" y="1827336"/>
            <a:ext cx="4096179" cy="320405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33" name="Line 13"/>
          <p:cNvSpPr>
            <a:spLocks noChangeShapeType="1"/>
          </p:cNvSpPr>
          <p:nvPr/>
        </p:nvSpPr>
        <p:spPr bwMode="auto">
          <a:xfrm flipV="1">
            <a:off x="865140" y="2548860"/>
            <a:ext cx="4571683" cy="1403914"/>
          </a:xfrm>
          <a:prstGeom prst="line">
            <a:avLst/>
          </a:prstGeom>
          <a:noFill/>
          <a:ln w="38100">
            <a:solidFill>
              <a:srgbClr val="00B05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34" name="Line 14"/>
          <p:cNvSpPr>
            <a:spLocks noChangeShapeType="1"/>
          </p:cNvSpPr>
          <p:nvPr/>
        </p:nvSpPr>
        <p:spPr bwMode="auto">
          <a:xfrm>
            <a:off x="5436823" y="2548860"/>
            <a:ext cx="1600089" cy="116178"/>
          </a:xfrm>
          <a:prstGeom prst="line">
            <a:avLst/>
          </a:prstGeom>
          <a:noFill/>
          <a:ln w="38100">
            <a:solidFill>
              <a:srgbClr val="00B05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grpSp>
        <p:nvGrpSpPr>
          <p:cNvPr id="414735" name="Group 15"/>
          <p:cNvGrpSpPr/>
          <p:nvPr/>
        </p:nvGrpSpPr>
        <p:grpSpPr>
          <a:xfrm rot="3923484">
            <a:off x="3341301" y="2596601"/>
            <a:ext cx="1660727" cy="212693"/>
            <a:chOff x="5859" y="5962"/>
            <a:chExt cx="1309" cy="162"/>
          </a:xfrm>
          <a:noFill/>
        </p:grpSpPr>
        <p:sp>
          <p:nvSpPr>
            <p:cNvPr id="414736" name="Line 16"/>
            <p:cNvSpPr>
              <a:spLocks noChangeShapeType="1"/>
            </p:cNvSpPr>
            <p:nvPr/>
          </p:nvSpPr>
          <p:spPr bwMode="auto">
            <a:xfrm>
              <a:off x="6046" y="5962"/>
              <a:ext cx="935" cy="1"/>
            </a:xfrm>
            <a:prstGeom prst="line">
              <a:avLst/>
            </a:prstGeom>
            <a:grpFill/>
            <a:ln w="254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600"/>
            </a:p>
          </p:txBody>
        </p:sp>
        <p:sp>
          <p:nvSpPr>
            <p:cNvPr id="414737" name="Line 17"/>
            <p:cNvSpPr>
              <a:spLocks noChangeShapeType="1"/>
            </p:cNvSpPr>
            <p:nvPr/>
          </p:nvSpPr>
          <p:spPr bwMode="auto">
            <a:xfrm flipH="1">
              <a:off x="5859" y="5962"/>
              <a:ext cx="187" cy="162"/>
            </a:xfrm>
            <a:prstGeom prst="line">
              <a:avLst/>
            </a:prstGeom>
            <a:grpFill/>
            <a:ln w="2540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600"/>
            </a:p>
          </p:txBody>
        </p:sp>
        <p:sp>
          <p:nvSpPr>
            <p:cNvPr id="414738" name="Line 18"/>
            <p:cNvSpPr>
              <a:spLocks noChangeShapeType="1"/>
            </p:cNvSpPr>
            <p:nvPr/>
          </p:nvSpPr>
          <p:spPr bwMode="auto">
            <a:xfrm>
              <a:off x="6981" y="5962"/>
              <a:ext cx="187" cy="162"/>
            </a:xfrm>
            <a:prstGeom prst="line">
              <a:avLst/>
            </a:prstGeom>
            <a:grpFill/>
            <a:ln w="19050">
              <a:solidFill>
                <a:srgbClr val="FF0000"/>
              </a:solidFill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600"/>
            </a:p>
          </p:txBody>
        </p:sp>
      </p:grpSp>
      <p:grpSp>
        <p:nvGrpSpPr>
          <p:cNvPr id="414739" name="Group 19"/>
          <p:cNvGrpSpPr/>
          <p:nvPr/>
        </p:nvGrpSpPr>
        <p:grpSpPr>
          <a:xfrm rot="5400000">
            <a:off x="2227753" y="1906874"/>
            <a:ext cx="1501747" cy="212693"/>
            <a:chOff x="5859" y="5962"/>
            <a:chExt cx="1309" cy="162"/>
          </a:xfrm>
          <a:noFill/>
        </p:grpSpPr>
        <p:sp>
          <p:nvSpPr>
            <p:cNvPr id="414740" name="Line 20"/>
            <p:cNvSpPr>
              <a:spLocks noChangeShapeType="1"/>
            </p:cNvSpPr>
            <p:nvPr/>
          </p:nvSpPr>
          <p:spPr bwMode="auto">
            <a:xfrm>
              <a:off x="6046" y="5962"/>
              <a:ext cx="935" cy="1"/>
            </a:xfrm>
            <a:prstGeom prst="line">
              <a:avLst/>
            </a:prstGeom>
            <a:grpFill/>
            <a:ln w="25400">
              <a:solidFill>
                <a:srgbClr val="993366"/>
              </a:solidFill>
              <a:prstDash val="dash"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600"/>
            </a:p>
          </p:txBody>
        </p:sp>
        <p:sp>
          <p:nvSpPr>
            <p:cNvPr id="414741" name="Line 21"/>
            <p:cNvSpPr>
              <a:spLocks noChangeShapeType="1"/>
            </p:cNvSpPr>
            <p:nvPr/>
          </p:nvSpPr>
          <p:spPr bwMode="auto">
            <a:xfrm flipH="1">
              <a:off x="5859" y="5962"/>
              <a:ext cx="187" cy="162"/>
            </a:xfrm>
            <a:prstGeom prst="line">
              <a:avLst/>
            </a:prstGeom>
            <a:grpFill/>
            <a:ln w="25400">
              <a:solidFill>
                <a:srgbClr val="993366"/>
              </a:solidFill>
              <a:prstDash val="dash"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600"/>
            </a:p>
          </p:txBody>
        </p:sp>
        <p:sp>
          <p:nvSpPr>
            <p:cNvPr id="414742" name="Line 22"/>
            <p:cNvSpPr>
              <a:spLocks noChangeShapeType="1"/>
            </p:cNvSpPr>
            <p:nvPr/>
          </p:nvSpPr>
          <p:spPr bwMode="auto">
            <a:xfrm>
              <a:off x="6981" y="5962"/>
              <a:ext cx="187" cy="162"/>
            </a:xfrm>
            <a:prstGeom prst="line">
              <a:avLst/>
            </a:prstGeom>
            <a:grpFill/>
            <a:ln w="19050">
              <a:solidFill>
                <a:srgbClr val="993366"/>
              </a:solidFill>
              <a:prstDash val="dash"/>
              <a:round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600"/>
            </a:p>
          </p:txBody>
        </p:sp>
      </p:grpSp>
      <p:sp>
        <p:nvSpPr>
          <p:cNvPr id="414743" name="Line 23"/>
          <p:cNvSpPr>
            <a:spLocks noChangeShapeType="1"/>
          </p:cNvSpPr>
          <p:nvPr/>
        </p:nvSpPr>
        <p:spPr bwMode="auto">
          <a:xfrm>
            <a:off x="3705940" y="2029118"/>
            <a:ext cx="276257" cy="733753"/>
          </a:xfrm>
          <a:prstGeom prst="line">
            <a:avLst/>
          </a:prstGeom>
          <a:noFill/>
          <a:ln w="9525">
            <a:solidFill>
              <a:srgbClr val="FF6600"/>
            </a:solidFill>
            <a:prstDash val="sysDot"/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44" name="Line 24"/>
          <p:cNvSpPr>
            <a:spLocks noChangeShapeType="1"/>
          </p:cNvSpPr>
          <p:nvPr/>
        </p:nvSpPr>
        <p:spPr bwMode="auto">
          <a:xfrm>
            <a:off x="4275650" y="1987540"/>
            <a:ext cx="199164" cy="584555"/>
          </a:xfrm>
          <a:prstGeom prst="line">
            <a:avLst/>
          </a:prstGeom>
          <a:noFill/>
          <a:ln w="9525">
            <a:solidFill>
              <a:srgbClr val="FF6600"/>
            </a:solidFill>
            <a:prstDash val="sysDot"/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45" name="Line 25"/>
          <p:cNvSpPr>
            <a:spLocks noChangeShapeType="1"/>
          </p:cNvSpPr>
          <p:nvPr/>
        </p:nvSpPr>
        <p:spPr bwMode="auto">
          <a:xfrm flipV="1">
            <a:off x="2465229" y="2268811"/>
            <a:ext cx="1276160" cy="495283"/>
          </a:xfrm>
          <a:prstGeom prst="line">
            <a:avLst/>
          </a:prstGeom>
          <a:noFill/>
          <a:ln w="9525">
            <a:solidFill>
              <a:srgbClr val="339966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46" name="Rectangle 26"/>
          <p:cNvSpPr>
            <a:spLocks noChangeArrowheads="1"/>
          </p:cNvSpPr>
          <p:nvPr/>
        </p:nvSpPr>
        <p:spPr bwMode="auto">
          <a:xfrm>
            <a:off x="1426211" y="2573318"/>
            <a:ext cx="1068355" cy="2971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600">
                <a:latin typeface="Times New Roman" panose="02020603050405020304" pitchFamily="18" charset="0"/>
              </a:rPr>
              <a:t>L=900mm</a:t>
            </a:r>
            <a:endParaRPr lang="en-US" altLang="zh-CN" sz="1600"/>
          </a:p>
        </p:txBody>
      </p:sp>
      <p:sp>
        <p:nvSpPr>
          <p:cNvPr id="414747" name="Line 27"/>
          <p:cNvSpPr>
            <a:spLocks noChangeShapeType="1"/>
          </p:cNvSpPr>
          <p:nvPr/>
        </p:nvSpPr>
        <p:spPr bwMode="auto">
          <a:xfrm flipH="1" flipV="1">
            <a:off x="4408806" y="2268811"/>
            <a:ext cx="1598867" cy="891510"/>
          </a:xfrm>
          <a:prstGeom prst="line">
            <a:avLst/>
          </a:prstGeom>
          <a:noFill/>
          <a:ln w="9525">
            <a:solidFill>
              <a:srgbClr val="339966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48" name="Rectangle 28"/>
          <p:cNvSpPr>
            <a:spLocks noChangeArrowheads="1"/>
          </p:cNvSpPr>
          <p:nvPr/>
        </p:nvSpPr>
        <p:spPr bwMode="auto">
          <a:xfrm>
            <a:off x="5447211" y="3072887"/>
            <a:ext cx="1131921" cy="2971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600">
                <a:latin typeface="Times New Roman" panose="02020603050405020304" pitchFamily="18" charset="0"/>
              </a:rPr>
              <a:t>L=450mm</a:t>
            </a:r>
            <a:endParaRPr lang="en-US" altLang="zh-CN" sz="1600"/>
          </a:p>
        </p:txBody>
      </p:sp>
      <p:sp>
        <p:nvSpPr>
          <p:cNvPr id="414749" name="AutoShape 29"/>
          <p:cNvSpPr/>
          <p:nvPr/>
        </p:nvSpPr>
        <p:spPr bwMode="auto">
          <a:xfrm rot="4121115" flipH="1" flipV="1">
            <a:off x="4169169" y="2535530"/>
            <a:ext cx="226240" cy="547624"/>
          </a:xfrm>
          <a:prstGeom prst="leftBrace">
            <a:avLst>
              <a:gd name="adj1" fmla="val 20180"/>
              <a:gd name="adj2" fmla="val 52403"/>
            </a:avLst>
          </a:prstGeom>
          <a:noFill/>
          <a:ln w="19050">
            <a:solidFill>
              <a:srgbClr val="993366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50" name="Line 30"/>
          <p:cNvSpPr>
            <a:spLocks noChangeShapeType="1"/>
          </p:cNvSpPr>
          <p:nvPr/>
        </p:nvSpPr>
        <p:spPr bwMode="auto">
          <a:xfrm flipV="1">
            <a:off x="3485912" y="2921851"/>
            <a:ext cx="812879" cy="127061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51" name="Rectangle 31"/>
          <p:cNvSpPr>
            <a:spLocks noChangeArrowheads="1"/>
          </p:cNvSpPr>
          <p:nvPr/>
        </p:nvSpPr>
        <p:spPr bwMode="auto">
          <a:xfrm>
            <a:off x="2618026" y="4192466"/>
            <a:ext cx="1673431" cy="49528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algn="just"/>
            <a:r>
              <a:rPr lang="zh-CN" altLang="en-US" sz="1600">
                <a:solidFill>
                  <a:srgbClr val="FF0000"/>
                </a:solidFill>
                <a:latin typeface="Times New Roman" panose="02020603050405020304" pitchFamily="18" charset="0"/>
              </a:rPr>
              <a:t>侧线通过电力机车受电弓始触区</a:t>
            </a:r>
            <a:endParaRPr lang="zh-CN" altLang="en-US" sz="1600"/>
          </a:p>
        </p:txBody>
      </p:sp>
      <p:sp>
        <p:nvSpPr>
          <p:cNvPr id="414752" name="Rectangle 32"/>
          <p:cNvSpPr>
            <a:spLocks noChangeArrowheads="1"/>
          </p:cNvSpPr>
          <p:nvPr/>
        </p:nvSpPr>
        <p:spPr bwMode="auto">
          <a:xfrm>
            <a:off x="179388" y="5042396"/>
            <a:ext cx="4295426" cy="162217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latin typeface="Times New Roman" panose="02020603050405020304" pitchFamily="18" charset="0"/>
              </a:rPr>
              <a:t>无交叉线岔始触区规定为：一支接触线相对于另一线路中心的距离为</a:t>
            </a:r>
            <a:r>
              <a:rPr lang="en-US" altLang="zh-CN" sz="1600">
                <a:latin typeface="Times New Roman" panose="02020603050405020304" pitchFamily="18" charset="0"/>
              </a:rPr>
              <a:t>450mm—900mm</a:t>
            </a:r>
            <a:r>
              <a:rPr lang="zh-CN" altLang="en-US" sz="1600">
                <a:latin typeface="Times New Roman" panose="02020603050405020304" pitchFamily="18" charset="0"/>
              </a:rPr>
              <a:t>范围内，始触区内不应有任何线夹。由于股道相对固定（即线路中心线固定），始触区的位置则取决于另一接触线的位置</a:t>
            </a:r>
            <a:r>
              <a:rPr lang="en-US" altLang="zh-CN" sz="1600">
                <a:latin typeface="Times New Roman" panose="02020603050405020304" pitchFamily="18" charset="0"/>
              </a:rPr>
              <a:t>(</a:t>
            </a:r>
            <a:r>
              <a:rPr lang="zh-CN" altLang="en-US" sz="1600">
                <a:latin typeface="Times New Roman" panose="02020603050405020304" pitchFamily="18" charset="0"/>
              </a:rPr>
              <a:t>拉出值</a:t>
            </a:r>
            <a:r>
              <a:rPr lang="en-US" altLang="zh-CN" sz="1600">
                <a:latin typeface="Times New Roman" panose="02020603050405020304" pitchFamily="18" charset="0"/>
              </a:rPr>
              <a:t>)</a:t>
            </a:r>
            <a:r>
              <a:rPr lang="zh-CN" altLang="en-US" sz="1600">
                <a:latin typeface="Times New Roman" panose="02020603050405020304" pitchFamily="18" charset="0"/>
              </a:rPr>
              <a:t>。始触点位于正线接触线距侧线线路中心</a:t>
            </a:r>
            <a:r>
              <a:rPr lang="en-US" altLang="zh-CN" sz="1600">
                <a:latin typeface="Times New Roman" panose="02020603050405020304" pitchFamily="18" charset="0"/>
              </a:rPr>
              <a:t>675mm</a:t>
            </a:r>
            <a:r>
              <a:rPr lang="zh-CN" altLang="en-US" sz="1600">
                <a:latin typeface="Times New Roman" panose="02020603050405020304" pitchFamily="18" charset="0"/>
              </a:rPr>
              <a:t>。</a:t>
            </a:r>
            <a:endParaRPr lang="zh-CN" altLang="en-US" sz="1600"/>
          </a:p>
        </p:txBody>
      </p:sp>
      <p:sp>
        <p:nvSpPr>
          <p:cNvPr id="414753" name="Rectangle 33"/>
          <p:cNvSpPr>
            <a:spLocks noChangeArrowheads="1"/>
          </p:cNvSpPr>
          <p:nvPr/>
        </p:nvSpPr>
        <p:spPr bwMode="auto">
          <a:xfrm>
            <a:off x="65709" y="4349000"/>
            <a:ext cx="1142920" cy="29717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 b="1">
                <a:latin typeface="Times New Roman" panose="02020603050405020304" pitchFamily="18" charset="0"/>
              </a:rPr>
              <a:t>侧线股道</a:t>
            </a:r>
            <a:endParaRPr lang="zh-CN" altLang="en-US" sz="1600"/>
          </a:p>
        </p:txBody>
      </p:sp>
      <p:sp>
        <p:nvSpPr>
          <p:cNvPr id="414754" name="Rectangle 34"/>
          <p:cNvSpPr>
            <a:spLocks noChangeArrowheads="1"/>
          </p:cNvSpPr>
          <p:nvPr/>
        </p:nvSpPr>
        <p:spPr bwMode="auto">
          <a:xfrm>
            <a:off x="0" y="1674471"/>
            <a:ext cx="1093725" cy="29717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 b="1">
                <a:latin typeface="Times New Roman" panose="02020603050405020304" pitchFamily="18" charset="0"/>
              </a:rPr>
              <a:t>正线股道</a:t>
            </a:r>
            <a:endParaRPr lang="zh-CN" altLang="en-US" sz="1600"/>
          </a:p>
        </p:txBody>
      </p:sp>
      <p:sp>
        <p:nvSpPr>
          <p:cNvPr id="414755" name="Line 35"/>
          <p:cNvSpPr>
            <a:spLocks noChangeShapeType="1"/>
          </p:cNvSpPr>
          <p:nvPr/>
        </p:nvSpPr>
        <p:spPr bwMode="auto">
          <a:xfrm flipH="1" flipV="1">
            <a:off x="6810772" y="1882368"/>
            <a:ext cx="911892" cy="1180119"/>
          </a:xfrm>
          <a:prstGeom prst="line">
            <a:avLst/>
          </a:prstGeom>
          <a:noFill/>
          <a:ln w="9525">
            <a:solidFill>
              <a:srgbClr val="3366FF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56" name="Line 36"/>
          <p:cNvSpPr>
            <a:spLocks noChangeShapeType="1"/>
          </p:cNvSpPr>
          <p:nvPr/>
        </p:nvSpPr>
        <p:spPr bwMode="auto">
          <a:xfrm flipH="1" flipV="1">
            <a:off x="6417168" y="2572096"/>
            <a:ext cx="744426" cy="1093292"/>
          </a:xfrm>
          <a:prstGeom prst="line">
            <a:avLst/>
          </a:prstGeom>
          <a:noFill/>
          <a:ln w="9525">
            <a:solidFill>
              <a:srgbClr val="FF66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57" name="Line 37"/>
          <p:cNvSpPr>
            <a:spLocks noChangeShapeType="1"/>
          </p:cNvSpPr>
          <p:nvPr/>
        </p:nvSpPr>
        <p:spPr bwMode="auto">
          <a:xfrm>
            <a:off x="7161594" y="3665387"/>
            <a:ext cx="914337" cy="1223"/>
          </a:xfrm>
          <a:prstGeom prst="line">
            <a:avLst/>
          </a:prstGeom>
          <a:noFill/>
          <a:ln w="9525">
            <a:solidFill>
              <a:srgbClr val="FF66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58" name="Line 38"/>
          <p:cNvSpPr>
            <a:spLocks noChangeShapeType="1"/>
          </p:cNvSpPr>
          <p:nvPr/>
        </p:nvSpPr>
        <p:spPr bwMode="auto">
          <a:xfrm>
            <a:off x="7722664" y="3061264"/>
            <a:ext cx="799433" cy="1223"/>
          </a:xfrm>
          <a:prstGeom prst="line">
            <a:avLst/>
          </a:prstGeom>
          <a:noFill/>
          <a:ln w="9525">
            <a:solidFill>
              <a:srgbClr val="3366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59" name="Rectangle 39"/>
          <p:cNvSpPr>
            <a:spLocks noChangeArrowheads="1"/>
          </p:cNvSpPr>
          <p:nvPr/>
        </p:nvSpPr>
        <p:spPr bwMode="auto">
          <a:xfrm>
            <a:off x="7161594" y="3302180"/>
            <a:ext cx="1360503" cy="29717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latin typeface="Times New Roman" panose="02020603050405020304" pitchFamily="18" charset="0"/>
              </a:rPr>
              <a:t>侧线接触线</a:t>
            </a:r>
            <a:endParaRPr lang="zh-CN" altLang="en-US" sz="1600"/>
          </a:p>
        </p:txBody>
      </p:sp>
      <p:sp>
        <p:nvSpPr>
          <p:cNvPr id="414760" name="Line 40"/>
          <p:cNvSpPr>
            <a:spLocks noChangeShapeType="1"/>
          </p:cNvSpPr>
          <p:nvPr/>
        </p:nvSpPr>
        <p:spPr bwMode="auto">
          <a:xfrm flipV="1">
            <a:off x="5380594" y="1775974"/>
            <a:ext cx="2001028" cy="371768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61" name="Rectangle 41"/>
          <p:cNvSpPr>
            <a:spLocks noChangeArrowheads="1"/>
          </p:cNvSpPr>
          <p:nvPr/>
        </p:nvSpPr>
        <p:spPr bwMode="auto">
          <a:xfrm>
            <a:off x="4977209" y="5938849"/>
            <a:ext cx="751759" cy="29717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600">
                <a:latin typeface="Times New Roman" panose="02020603050405020304" pitchFamily="18" charset="0"/>
              </a:rPr>
              <a:t>50mm</a:t>
            </a:r>
            <a:endParaRPr lang="en-US" altLang="zh-CN" sz="1600"/>
          </a:p>
        </p:txBody>
      </p:sp>
      <p:sp>
        <p:nvSpPr>
          <p:cNvPr id="414762" name="Rectangle 42"/>
          <p:cNvSpPr>
            <a:spLocks noChangeArrowheads="1"/>
          </p:cNvSpPr>
          <p:nvPr/>
        </p:nvSpPr>
        <p:spPr bwMode="auto">
          <a:xfrm>
            <a:off x="6528528" y="4056699"/>
            <a:ext cx="1593852" cy="759484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latin typeface="Times New Roman" panose="02020603050405020304" pitchFamily="18" charset="0"/>
              </a:rPr>
              <a:t>受电弓中心（无超高时为侧线线路中心）</a:t>
            </a:r>
            <a:endParaRPr lang="zh-CN" altLang="en-US" sz="1600"/>
          </a:p>
        </p:txBody>
      </p:sp>
      <p:sp>
        <p:nvSpPr>
          <p:cNvPr id="414763" name="Rectangle 43"/>
          <p:cNvSpPr>
            <a:spLocks noChangeArrowheads="1"/>
          </p:cNvSpPr>
          <p:nvPr/>
        </p:nvSpPr>
        <p:spPr bwMode="auto">
          <a:xfrm>
            <a:off x="6120130" y="5938849"/>
            <a:ext cx="1142922" cy="29961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600">
                <a:latin typeface="Times New Roman" panose="02020603050405020304" pitchFamily="18" charset="0"/>
              </a:rPr>
              <a:t>L≈675mm</a:t>
            </a:r>
            <a:endParaRPr lang="en-US" altLang="zh-CN" sz="1600"/>
          </a:p>
        </p:txBody>
      </p:sp>
      <p:sp>
        <p:nvSpPr>
          <p:cNvPr id="414764" name="Line 44"/>
          <p:cNvSpPr>
            <a:spLocks noChangeShapeType="1"/>
          </p:cNvSpPr>
          <p:nvPr/>
        </p:nvSpPr>
        <p:spPr bwMode="auto">
          <a:xfrm>
            <a:off x="6120130" y="5740736"/>
            <a:ext cx="2056035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65" name="Line 45"/>
          <p:cNvSpPr>
            <a:spLocks noChangeShapeType="1"/>
          </p:cNvSpPr>
          <p:nvPr/>
        </p:nvSpPr>
        <p:spPr bwMode="auto">
          <a:xfrm flipH="1">
            <a:off x="5891546" y="5740736"/>
            <a:ext cx="228584" cy="295947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66" name="Line 46"/>
          <p:cNvSpPr>
            <a:spLocks noChangeShapeType="1"/>
          </p:cNvSpPr>
          <p:nvPr/>
        </p:nvSpPr>
        <p:spPr bwMode="auto">
          <a:xfrm>
            <a:off x="8176165" y="5740736"/>
            <a:ext cx="228584" cy="295947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67" name="Oval 47"/>
          <p:cNvSpPr>
            <a:spLocks noChangeArrowheads="1"/>
          </p:cNvSpPr>
          <p:nvPr/>
        </p:nvSpPr>
        <p:spPr bwMode="auto">
          <a:xfrm>
            <a:off x="5891546" y="5839792"/>
            <a:ext cx="113681" cy="99057"/>
          </a:xfrm>
          <a:prstGeom prst="ellipse">
            <a:avLst/>
          </a:prstGeom>
          <a:noFill/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68" name="Oval 48"/>
          <p:cNvSpPr>
            <a:spLocks noChangeArrowheads="1"/>
          </p:cNvSpPr>
          <p:nvPr/>
        </p:nvSpPr>
        <p:spPr bwMode="auto">
          <a:xfrm>
            <a:off x="7605316" y="5641679"/>
            <a:ext cx="114903" cy="99057"/>
          </a:xfrm>
          <a:prstGeom prst="ellipse">
            <a:avLst/>
          </a:prstGeom>
          <a:noFill/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69" name="Line 49"/>
          <p:cNvSpPr>
            <a:spLocks noChangeShapeType="1"/>
          </p:cNvSpPr>
          <p:nvPr/>
        </p:nvSpPr>
        <p:spPr bwMode="auto">
          <a:xfrm flipH="1">
            <a:off x="7148148" y="5146396"/>
            <a:ext cx="0" cy="1287736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70" name="Line 50"/>
          <p:cNvSpPr>
            <a:spLocks noChangeShapeType="1"/>
          </p:cNvSpPr>
          <p:nvPr/>
        </p:nvSpPr>
        <p:spPr bwMode="auto">
          <a:xfrm>
            <a:off x="5090891" y="5740736"/>
            <a:ext cx="1029240" cy="0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71" name="Line 51"/>
          <p:cNvSpPr>
            <a:spLocks noChangeShapeType="1"/>
          </p:cNvSpPr>
          <p:nvPr/>
        </p:nvSpPr>
        <p:spPr bwMode="auto">
          <a:xfrm>
            <a:off x="5090891" y="5938849"/>
            <a:ext cx="800656" cy="0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72" name="Line 52"/>
          <p:cNvSpPr>
            <a:spLocks noChangeShapeType="1"/>
          </p:cNvSpPr>
          <p:nvPr/>
        </p:nvSpPr>
        <p:spPr bwMode="auto">
          <a:xfrm flipH="1">
            <a:off x="5434378" y="5343286"/>
            <a:ext cx="0" cy="397449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73" name="Line 53"/>
          <p:cNvSpPr>
            <a:spLocks noChangeShapeType="1"/>
          </p:cNvSpPr>
          <p:nvPr/>
        </p:nvSpPr>
        <p:spPr bwMode="auto">
          <a:xfrm flipH="1" flipV="1">
            <a:off x="5434378" y="5938849"/>
            <a:ext cx="0" cy="29717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74" name="Line 54"/>
          <p:cNvSpPr>
            <a:spLocks noChangeShapeType="1"/>
          </p:cNvSpPr>
          <p:nvPr/>
        </p:nvSpPr>
        <p:spPr bwMode="auto">
          <a:xfrm flipH="1">
            <a:off x="6005227" y="5442343"/>
            <a:ext cx="114903" cy="397449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75" name="Rectangle 55"/>
          <p:cNvSpPr>
            <a:spLocks noChangeArrowheads="1"/>
          </p:cNvSpPr>
          <p:nvPr/>
        </p:nvSpPr>
        <p:spPr bwMode="auto">
          <a:xfrm>
            <a:off x="5777865" y="5245453"/>
            <a:ext cx="1490928" cy="29961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latin typeface="Times New Roman" panose="02020603050405020304" pitchFamily="18" charset="0"/>
              </a:rPr>
              <a:t>正线（始触点）</a:t>
            </a:r>
            <a:endParaRPr lang="zh-CN" altLang="en-US" sz="1600"/>
          </a:p>
        </p:txBody>
      </p:sp>
      <p:sp>
        <p:nvSpPr>
          <p:cNvPr id="414776" name="Line 56"/>
          <p:cNvSpPr>
            <a:spLocks noChangeShapeType="1"/>
          </p:cNvSpPr>
          <p:nvPr/>
        </p:nvSpPr>
        <p:spPr bwMode="auto">
          <a:xfrm flipH="1">
            <a:off x="7718997" y="5442343"/>
            <a:ext cx="228584" cy="199336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77" name="Rectangle 57"/>
          <p:cNvSpPr>
            <a:spLocks noChangeArrowheads="1"/>
          </p:cNvSpPr>
          <p:nvPr/>
        </p:nvSpPr>
        <p:spPr bwMode="auto">
          <a:xfrm>
            <a:off x="7833900" y="5146396"/>
            <a:ext cx="1043886" cy="29961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latin typeface="Times New Roman" panose="02020603050405020304" pitchFamily="18" charset="0"/>
              </a:rPr>
              <a:t>侧线</a:t>
            </a:r>
            <a:r>
              <a:rPr lang="en-US" altLang="zh-CN" sz="1600">
                <a:latin typeface="Times New Roman" panose="02020603050405020304" pitchFamily="18" charset="0"/>
              </a:rPr>
              <a:t>m</a:t>
            </a:r>
            <a:endParaRPr lang="en-US" altLang="zh-CN" sz="1600"/>
          </a:p>
        </p:txBody>
      </p:sp>
      <p:sp>
        <p:nvSpPr>
          <p:cNvPr id="414778" name="Line 58"/>
          <p:cNvSpPr>
            <a:spLocks noChangeShapeType="1"/>
          </p:cNvSpPr>
          <p:nvPr/>
        </p:nvSpPr>
        <p:spPr bwMode="auto">
          <a:xfrm flipH="1">
            <a:off x="6005227" y="5938849"/>
            <a:ext cx="0" cy="495283"/>
          </a:xfrm>
          <a:prstGeom prst="line">
            <a:avLst/>
          </a:prstGeom>
          <a:noFill/>
          <a:ln w="9525">
            <a:solidFill>
              <a:srgbClr val="000000"/>
            </a:solidFill>
            <a:prstDash val="dash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79" name="Line 59"/>
          <p:cNvSpPr>
            <a:spLocks noChangeShapeType="1"/>
          </p:cNvSpPr>
          <p:nvPr/>
        </p:nvSpPr>
        <p:spPr bwMode="auto">
          <a:xfrm>
            <a:off x="6005227" y="6236019"/>
            <a:ext cx="1142921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80" name="Line 60"/>
          <p:cNvSpPr>
            <a:spLocks noChangeShapeType="1"/>
          </p:cNvSpPr>
          <p:nvPr/>
        </p:nvSpPr>
        <p:spPr bwMode="auto">
          <a:xfrm flipH="1">
            <a:off x="7178280" y="4849228"/>
            <a:ext cx="315800" cy="368124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81" name="Rectangle 61"/>
          <p:cNvSpPr>
            <a:spLocks noChangeArrowheads="1"/>
          </p:cNvSpPr>
          <p:nvPr/>
        </p:nvSpPr>
        <p:spPr bwMode="auto">
          <a:xfrm>
            <a:off x="4977210" y="5047339"/>
            <a:ext cx="3999611" cy="1584906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82" name="Line 62"/>
          <p:cNvSpPr>
            <a:spLocks noChangeShapeType="1"/>
          </p:cNvSpPr>
          <p:nvPr/>
        </p:nvSpPr>
        <p:spPr bwMode="auto">
          <a:xfrm flipH="1" flipV="1">
            <a:off x="4522486" y="3358434"/>
            <a:ext cx="457168" cy="29717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14783" name="Rectangle 63"/>
          <p:cNvSpPr>
            <a:spLocks noChangeArrowheads="1"/>
          </p:cNvSpPr>
          <p:nvPr/>
        </p:nvSpPr>
        <p:spPr bwMode="auto">
          <a:xfrm>
            <a:off x="4522485" y="3655604"/>
            <a:ext cx="1208929" cy="29717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latin typeface="Times New Roman" panose="02020603050405020304" pitchFamily="18" charset="0"/>
              </a:rPr>
              <a:t>侧线受电弓</a:t>
            </a:r>
            <a:endParaRPr lang="zh-CN" altLang="en-US" sz="1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57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2400"/>
              <a:t>3.</a:t>
            </a:r>
            <a:r>
              <a:rPr lang="zh-CN" altLang="en-US" sz="2400"/>
              <a:t>自霞疑站站改后此处标准线岔定位改为非标准定位以来</a:t>
            </a:r>
            <a:r>
              <a:rPr lang="en-US" altLang="zh-CN" sz="2400"/>
              <a:t>XXX</a:t>
            </a:r>
            <a:r>
              <a:rPr lang="zh-CN" altLang="en-US" sz="2400"/>
              <a:t>供电车间未认真对该组线岔始触区及抬高进行仔细测量，仅仅对拉出值进行了测量，但并未发现始触区装了定位器和吊弦。是造成此次弓网故障的</a:t>
            </a:r>
            <a:r>
              <a:rPr lang="zh-CN" altLang="en-US" sz="2400">
                <a:solidFill>
                  <a:schemeClr val="accent2"/>
                </a:solidFill>
              </a:rPr>
              <a:t>主要原因</a:t>
            </a:r>
            <a:r>
              <a:rPr lang="zh-CN" altLang="en-US" sz="2400"/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6775" name="Rectangle 7"/>
          <p:cNvSpPr>
            <a:spLocks noChangeArrowheads="1"/>
          </p:cNvSpPr>
          <p:nvPr/>
        </p:nvSpPr>
        <p:spPr bwMode="auto">
          <a:xfrm>
            <a:off x="4401174" y="3742717"/>
            <a:ext cx="1091983" cy="32585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600">
                <a:latin typeface="Times New Roman" panose="02020603050405020304" pitchFamily="18" charset="0"/>
              </a:rPr>
              <a:t>a=430mm</a:t>
            </a:r>
          </a:p>
          <a:p>
            <a:endParaRPr lang="en-US" altLang="zh-CN" sz="3600"/>
          </a:p>
        </p:txBody>
      </p:sp>
      <p:sp>
        <p:nvSpPr>
          <p:cNvPr id="416776" name="Rectangle 8"/>
          <p:cNvSpPr>
            <a:spLocks noChangeArrowheads="1"/>
          </p:cNvSpPr>
          <p:nvPr/>
        </p:nvSpPr>
        <p:spPr bwMode="auto">
          <a:xfrm>
            <a:off x="3885930" y="2159953"/>
            <a:ext cx="799433" cy="396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latin typeface="Times New Roman" panose="02020603050405020304" pitchFamily="18" charset="0"/>
              </a:rPr>
              <a:t>定位器</a:t>
            </a:r>
            <a:endParaRPr lang="zh-CN" altLang="en-US" sz="3600"/>
          </a:p>
        </p:txBody>
      </p:sp>
      <p:sp>
        <p:nvSpPr>
          <p:cNvPr id="416777" name="Line 9"/>
          <p:cNvSpPr>
            <a:spLocks noChangeShapeType="1"/>
          </p:cNvSpPr>
          <p:nvPr/>
        </p:nvSpPr>
        <p:spPr bwMode="auto">
          <a:xfrm>
            <a:off x="228584" y="2754313"/>
            <a:ext cx="4000833" cy="1223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778" name="Line 10"/>
          <p:cNvSpPr>
            <a:spLocks noChangeShapeType="1"/>
          </p:cNvSpPr>
          <p:nvPr/>
        </p:nvSpPr>
        <p:spPr bwMode="auto">
          <a:xfrm>
            <a:off x="5372338" y="1763713"/>
            <a:ext cx="1222" cy="316992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779" name="Line 11"/>
          <p:cNvSpPr>
            <a:spLocks noChangeShapeType="1"/>
          </p:cNvSpPr>
          <p:nvPr/>
        </p:nvSpPr>
        <p:spPr bwMode="auto">
          <a:xfrm>
            <a:off x="228584" y="3943033"/>
            <a:ext cx="3885930" cy="1223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780" name="Line 12"/>
          <p:cNvSpPr>
            <a:spLocks noChangeShapeType="1"/>
          </p:cNvSpPr>
          <p:nvPr/>
        </p:nvSpPr>
        <p:spPr bwMode="auto">
          <a:xfrm flipV="1">
            <a:off x="4114514" y="3348673"/>
            <a:ext cx="1257824" cy="59436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781" name="Line 13"/>
          <p:cNvSpPr>
            <a:spLocks noChangeShapeType="1"/>
          </p:cNvSpPr>
          <p:nvPr/>
        </p:nvSpPr>
        <p:spPr bwMode="auto">
          <a:xfrm>
            <a:off x="5372338" y="3348673"/>
            <a:ext cx="1600089" cy="59436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782" name="Line 14"/>
          <p:cNvSpPr>
            <a:spLocks noChangeShapeType="1"/>
          </p:cNvSpPr>
          <p:nvPr/>
        </p:nvSpPr>
        <p:spPr bwMode="auto">
          <a:xfrm>
            <a:off x="4229418" y="2754313"/>
            <a:ext cx="1142921" cy="29718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783" name="Line 15"/>
          <p:cNvSpPr>
            <a:spLocks noChangeShapeType="1"/>
          </p:cNvSpPr>
          <p:nvPr/>
        </p:nvSpPr>
        <p:spPr bwMode="auto">
          <a:xfrm flipV="1">
            <a:off x="5372338" y="2556193"/>
            <a:ext cx="1485186" cy="4953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16784" name="Group 16"/>
          <p:cNvGrpSpPr/>
          <p:nvPr/>
        </p:nvGrpSpPr>
        <p:grpSpPr>
          <a:xfrm rot="3923484">
            <a:off x="3756025" y="3737626"/>
            <a:ext cx="1386840" cy="212693"/>
            <a:chOff x="5859" y="5962"/>
            <a:chExt cx="1309" cy="162"/>
          </a:xfrm>
        </p:grpSpPr>
        <p:sp>
          <p:nvSpPr>
            <p:cNvPr id="416785" name="Line 17"/>
            <p:cNvSpPr>
              <a:spLocks noChangeShapeType="1"/>
            </p:cNvSpPr>
            <p:nvPr/>
          </p:nvSpPr>
          <p:spPr bwMode="auto">
            <a:xfrm>
              <a:off x="6046" y="5962"/>
              <a:ext cx="935" cy="1"/>
            </a:xfrm>
            <a:prstGeom prst="line">
              <a:avLst/>
            </a:prstGeom>
            <a:noFill/>
            <a:ln w="25400">
              <a:solidFill>
                <a:srgbClr val="0000FF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6786" name="Line 18"/>
            <p:cNvSpPr>
              <a:spLocks noChangeShapeType="1"/>
            </p:cNvSpPr>
            <p:nvPr/>
          </p:nvSpPr>
          <p:spPr bwMode="auto">
            <a:xfrm flipH="1">
              <a:off x="5859" y="5962"/>
              <a:ext cx="187" cy="162"/>
            </a:xfrm>
            <a:prstGeom prst="line">
              <a:avLst/>
            </a:prstGeom>
            <a:noFill/>
            <a:ln w="25400">
              <a:solidFill>
                <a:srgbClr val="0000FF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6787" name="Line 19"/>
            <p:cNvSpPr>
              <a:spLocks noChangeShapeType="1"/>
            </p:cNvSpPr>
            <p:nvPr/>
          </p:nvSpPr>
          <p:spPr bwMode="auto">
            <a:xfrm>
              <a:off x="6981" y="5962"/>
              <a:ext cx="187" cy="162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6788" name="Group 20"/>
          <p:cNvGrpSpPr/>
          <p:nvPr/>
        </p:nvGrpSpPr>
        <p:grpSpPr>
          <a:xfrm rot="3923484">
            <a:off x="4441777" y="3341386"/>
            <a:ext cx="1386840" cy="212693"/>
            <a:chOff x="5859" y="5962"/>
            <a:chExt cx="1309" cy="162"/>
          </a:xfrm>
        </p:grpSpPr>
        <p:sp>
          <p:nvSpPr>
            <p:cNvPr id="416789" name="Line 21"/>
            <p:cNvSpPr>
              <a:spLocks noChangeShapeType="1"/>
            </p:cNvSpPr>
            <p:nvPr/>
          </p:nvSpPr>
          <p:spPr bwMode="auto">
            <a:xfrm>
              <a:off x="6046" y="5962"/>
              <a:ext cx="935" cy="1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6790" name="Line 22"/>
            <p:cNvSpPr>
              <a:spLocks noChangeShapeType="1"/>
            </p:cNvSpPr>
            <p:nvPr/>
          </p:nvSpPr>
          <p:spPr bwMode="auto">
            <a:xfrm flipH="1">
              <a:off x="5859" y="5962"/>
              <a:ext cx="187" cy="162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6791" name="Line 23"/>
            <p:cNvSpPr>
              <a:spLocks noChangeShapeType="1"/>
            </p:cNvSpPr>
            <p:nvPr/>
          </p:nvSpPr>
          <p:spPr bwMode="auto">
            <a:xfrm>
              <a:off x="6981" y="5962"/>
              <a:ext cx="187" cy="162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prstDash val="dash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6792" name="Group 24"/>
          <p:cNvGrpSpPr/>
          <p:nvPr/>
        </p:nvGrpSpPr>
        <p:grpSpPr>
          <a:xfrm rot="3923484">
            <a:off x="4670362" y="3242326"/>
            <a:ext cx="1386840" cy="211471"/>
            <a:chOff x="5859" y="5962"/>
            <a:chExt cx="1309" cy="162"/>
          </a:xfrm>
        </p:grpSpPr>
        <p:sp>
          <p:nvSpPr>
            <p:cNvPr id="416793" name="Line 25"/>
            <p:cNvSpPr>
              <a:spLocks noChangeShapeType="1"/>
            </p:cNvSpPr>
            <p:nvPr/>
          </p:nvSpPr>
          <p:spPr bwMode="auto">
            <a:xfrm>
              <a:off x="6046" y="5962"/>
              <a:ext cx="935" cy="1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prstDash val="dash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6794" name="Line 26"/>
            <p:cNvSpPr>
              <a:spLocks noChangeShapeType="1"/>
            </p:cNvSpPr>
            <p:nvPr/>
          </p:nvSpPr>
          <p:spPr bwMode="auto">
            <a:xfrm flipH="1">
              <a:off x="5859" y="5962"/>
              <a:ext cx="187" cy="162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prstDash val="dash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6795" name="Line 27"/>
            <p:cNvSpPr>
              <a:spLocks noChangeShapeType="1"/>
            </p:cNvSpPr>
            <p:nvPr/>
          </p:nvSpPr>
          <p:spPr bwMode="auto">
            <a:xfrm>
              <a:off x="6981" y="5962"/>
              <a:ext cx="187" cy="162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prstDash val="dash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416796" name="Rectangle 28"/>
          <p:cNvSpPr>
            <a:spLocks noChangeArrowheads="1"/>
          </p:cNvSpPr>
          <p:nvPr/>
        </p:nvSpPr>
        <p:spPr bwMode="auto">
          <a:xfrm>
            <a:off x="5372338" y="2952433"/>
            <a:ext cx="113681" cy="99060"/>
          </a:xfrm>
          <a:prstGeom prst="rect">
            <a:avLst/>
          </a:prstGeom>
          <a:solidFill>
            <a:srgbClr val="FF6600"/>
          </a:solidFill>
          <a:ln w="9525" algn="ctr">
            <a:solidFill>
              <a:srgbClr val="000000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797" name="Rectangle 29"/>
          <p:cNvSpPr>
            <a:spLocks noChangeArrowheads="1"/>
          </p:cNvSpPr>
          <p:nvPr/>
        </p:nvSpPr>
        <p:spPr bwMode="auto">
          <a:xfrm>
            <a:off x="5714603" y="2655253"/>
            <a:ext cx="113681" cy="99060"/>
          </a:xfrm>
          <a:prstGeom prst="rect">
            <a:avLst/>
          </a:prstGeom>
          <a:solidFill>
            <a:srgbClr val="FF6600"/>
          </a:solidFill>
          <a:ln w="9525" algn="ctr">
            <a:solidFill>
              <a:srgbClr val="000000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16798" name="Group 30"/>
          <p:cNvGrpSpPr/>
          <p:nvPr/>
        </p:nvGrpSpPr>
        <p:grpSpPr>
          <a:xfrm rot="3923484">
            <a:off x="4952756" y="3188516"/>
            <a:ext cx="1279219" cy="211471"/>
            <a:chOff x="5859" y="5962"/>
            <a:chExt cx="1309" cy="162"/>
          </a:xfrm>
        </p:grpSpPr>
        <p:sp>
          <p:nvSpPr>
            <p:cNvPr id="416799" name="Line 31"/>
            <p:cNvSpPr>
              <a:spLocks noChangeShapeType="1"/>
            </p:cNvSpPr>
            <p:nvPr/>
          </p:nvSpPr>
          <p:spPr bwMode="auto">
            <a:xfrm>
              <a:off x="6046" y="5962"/>
              <a:ext cx="935" cy="1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prstDash val="dash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6800" name="Line 32"/>
            <p:cNvSpPr>
              <a:spLocks noChangeShapeType="1"/>
            </p:cNvSpPr>
            <p:nvPr/>
          </p:nvSpPr>
          <p:spPr bwMode="auto">
            <a:xfrm flipH="1">
              <a:off x="5859" y="5962"/>
              <a:ext cx="187" cy="162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prstDash val="dash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6801" name="Line 33"/>
            <p:cNvSpPr>
              <a:spLocks noChangeShapeType="1"/>
            </p:cNvSpPr>
            <p:nvPr/>
          </p:nvSpPr>
          <p:spPr bwMode="auto">
            <a:xfrm>
              <a:off x="6981" y="5962"/>
              <a:ext cx="187" cy="162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prstDash val="dash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6802" name="Group 34"/>
          <p:cNvGrpSpPr/>
          <p:nvPr/>
        </p:nvGrpSpPr>
        <p:grpSpPr>
          <a:xfrm rot="3923484">
            <a:off x="5226567" y="3105354"/>
            <a:ext cx="1282888" cy="211471"/>
            <a:chOff x="5859" y="5962"/>
            <a:chExt cx="1309" cy="162"/>
          </a:xfrm>
        </p:grpSpPr>
        <p:sp>
          <p:nvSpPr>
            <p:cNvPr id="416803" name="Line 35"/>
            <p:cNvSpPr>
              <a:spLocks noChangeShapeType="1"/>
            </p:cNvSpPr>
            <p:nvPr/>
          </p:nvSpPr>
          <p:spPr bwMode="auto">
            <a:xfrm>
              <a:off x="6046" y="5962"/>
              <a:ext cx="935" cy="1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prstDash val="dash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6804" name="Line 36"/>
            <p:cNvSpPr>
              <a:spLocks noChangeShapeType="1"/>
            </p:cNvSpPr>
            <p:nvPr/>
          </p:nvSpPr>
          <p:spPr bwMode="auto">
            <a:xfrm flipH="1">
              <a:off x="5859" y="5962"/>
              <a:ext cx="187" cy="162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prstDash val="dash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6805" name="Line 37"/>
            <p:cNvSpPr>
              <a:spLocks noChangeShapeType="1"/>
            </p:cNvSpPr>
            <p:nvPr/>
          </p:nvSpPr>
          <p:spPr bwMode="auto">
            <a:xfrm>
              <a:off x="6981" y="5962"/>
              <a:ext cx="187" cy="162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prstDash val="dash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416806" name="Rectangle 38"/>
          <p:cNvSpPr>
            <a:spLocks noChangeArrowheads="1"/>
          </p:cNvSpPr>
          <p:nvPr/>
        </p:nvSpPr>
        <p:spPr bwMode="auto">
          <a:xfrm>
            <a:off x="5372338" y="2754313"/>
            <a:ext cx="113681" cy="99060"/>
          </a:xfrm>
          <a:prstGeom prst="rect">
            <a:avLst/>
          </a:prstGeom>
          <a:solidFill>
            <a:srgbClr val="FF6600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807" name="Rectangle 39"/>
          <p:cNvSpPr>
            <a:spLocks noChangeArrowheads="1"/>
          </p:cNvSpPr>
          <p:nvPr/>
        </p:nvSpPr>
        <p:spPr bwMode="auto">
          <a:xfrm>
            <a:off x="5829506" y="2853373"/>
            <a:ext cx="113681" cy="99060"/>
          </a:xfrm>
          <a:prstGeom prst="rect">
            <a:avLst/>
          </a:prstGeom>
          <a:solidFill>
            <a:srgbClr val="FF6600"/>
          </a:solidFill>
          <a:ln w="9525" algn="ctr">
            <a:solidFill>
              <a:srgbClr val="000000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808" name="Rectangle 40"/>
          <p:cNvSpPr>
            <a:spLocks noChangeArrowheads="1"/>
          </p:cNvSpPr>
          <p:nvPr/>
        </p:nvSpPr>
        <p:spPr bwMode="auto">
          <a:xfrm>
            <a:off x="343487" y="2358073"/>
            <a:ext cx="1283494" cy="2971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600">
                <a:latin typeface="Times New Roman" panose="02020603050405020304" pitchFamily="18" charset="0"/>
              </a:rPr>
              <a:t>Ⅱ</a:t>
            </a:r>
            <a:r>
              <a:rPr lang="zh-CN" altLang="en-US" sz="1600">
                <a:latin typeface="Times New Roman" panose="02020603050405020304" pitchFamily="18" charset="0"/>
              </a:rPr>
              <a:t>道接触线</a:t>
            </a:r>
            <a:endParaRPr lang="zh-CN" altLang="en-US" sz="3600"/>
          </a:p>
        </p:txBody>
      </p:sp>
      <p:sp>
        <p:nvSpPr>
          <p:cNvPr id="416809" name="Rectangle 41"/>
          <p:cNvSpPr>
            <a:spLocks noChangeArrowheads="1"/>
          </p:cNvSpPr>
          <p:nvPr/>
        </p:nvSpPr>
        <p:spPr bwMode="auto">
          <a:xfrm>
            <a:off x="343487" y="4042093"/>
            <a:ext cx="1441180" cy="2971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600">
                <a:latin typeface="Times New Roman" panose="02020603050405020304" pitchFamily="18" charset="0"/>
              </a:rPr>
              <a:t>4</a:t>
            </a:r>
            <a:r>
              <a:rPr lang="zh-CN" altLang="en-US" sz="1600">
                <a:latin typeface="Times New Roman" panose="02020603050405020304" pitchFamily="18" charset="0"/>
              </a:rPr>
              <a:t>道接触线</a:t>
            </a:r>
            <a:endParaRPr lang="zh-CN" altLang="en-US" sz="3600"/>
          </a:p>
        </p:txBody>
      </p:sp>
      <p:sp>
        <p:nvSpPr>
          <p:cNvPr id="416810" name="Line 42"/>
          <p:cNvSpPr>
            <a:spLocks noChangeShapeType="1"/>
          </p:cNvSpPr>
          <p:nvPr/>
        </p:nvSpPr>
        <p:spPr bwMode="auto">
          <a:xfrm flipV="1">
            <a:off x="3885930" y="4438333"/>
            <a:ext cx="800656" cy="495300"/>
          </a:xfrm>
          <a:prstGeom prst="line">
            <a:avLst/>
          </a:prstGeom>
          <a:noFill/>
          <a:ln w="9525">
            <a:solidFill>
              <a:srgbClr val="00FF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811" name="Rectangle 43"/>
          <p:cNvSpPr>
            <a:spLocks noChangeArrowheads="1"/>
          </p:cNvSpPr>
          <p:nvPr/>
        </p:nvSpPr>
        <p:spPr bwMode="auto">
          <a:xfrm>
            <a:off x="2365296" y="4636453"/>
            <a:ext cx="1520635" cy="2971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600">
                <a:latin typeface="Times New Roman" panose="02020603050405020304" pitchFamily="18" charset="0"/>
              </a:rPr>
              <a:t>K895</a:t>
            </a:r>
            <a:r>
              <a:rPr lang="zh-CN" altLang="en-US" sz="1600">
                <a:latin typeface="Times New Roman" panose="02020603050405020304" pitchFamily="18" charset="0"/>
              </a:rPr>
              <a:t>次受电弓</a:t>
            </a:r>
            <a:endParaRPr lang="zh-CN" altLang="en-US" sz="3600"/>
          </a:p>
        </p:txBody>
      </p:sp>
      <p:sp>
        <p:nvSpPr>
          <p:cNvPr id="416812" name="Line 44"/>
          <p:cNvSpPr>
            <a:spLocks noChangeShapeType="1"/>
          </p:cNvSpPr>
          <p:nvPr/>
        </p:nvSpPr>
        <p:spPr bwMode="auto">
          <a:xfrm>
            <a:off x="2743010" y="4933633"/>
            <a:ext cx="1142921" cy="0"/>
          </a:xfrm>
          <a:prstGeom prst="line">
            <a:avLst/>
          </a:prstGeom>
          <a:noFill/>
          <a:ln w="9525">
            <a:noFill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813" name="Line 45"/>
          <p:cNvSpPr>
            <a:spLocks noChangeShapeType="1"/>
          </p:cNvSpPr>
          <p:nvPr/>
        </p:nvSpPr>
        <p:spPr bwMode="auto">
          <a:xfrm flipH="1">
            <a:off x="6515259" y="2259013"/>
            <a:ext cx="570849" cy="396240"/>
          </a:xfrm>
          <a:prstGeom prst="line">
            <a:avLst/>
          </a:prstGeom>
          <a:noFill/>
          <a:ln w="9525">
            <a:solidFill>
              <a:srgbClr val="00FF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814" name="Line 46"/>
          <p:cNvSpPr>
            <a:spLocks noChangeShapeType="1"/>
          </p:cNvSpPr>
          <p:nvPr/>
        </p:nvSpPr>
        <p:spPr bwMode="auto">
          <a:xfrm flipH="1">
            <a:off x="6058091" y="2457133"/>
            <a:ext cx="228584" cy="198120"/>
          </a:xfrm>
          <a:prstGeom prst="line">
            <a:avLst/>
          </a:prstGeom>
          <a:noFill/>
          <a:ln w="9525">
            <a:solidFill>
              <a:srgbClr val="00FF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815" name="Line 47"/>
          <p:cNvSpPr>
            <a:spLocks noChangeShapeType="1"/>
          </p:cNvSpPr>
          <p:nvPr/>
        </p:nvSpPr>
        <p:spPr bwMode="auto">
          <a:xfrm>
            <a:off x="6286675" y="2457133"/>
            <a:ext cx="1485186" cy="1223"/>
          </a:xfrm>
          <a:prstGeom prst="line">
            <a:avLst/>
          </a:prstGeom>
          <a:noFill/>
          <a:ln w="9525">
            <a:solidFill>
              <a:srgbClr val="00FF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816" name="Line 48"/>
          <p:cNvSpPr>
            <a:spLocks noChangeShapeType="1"/>
          </p:cNvSpPr>
          <p:nvPr/>
        </p:nvSpPr>
        <p:spPr bwMode="auto">
          <a:xfrm>
            <a:off x="4458002" y="2358073"/>
            <a:ext cx="913114" cy="396240"/>
          </a:xfrm>
          <a:prstGeom prst="line">
            <a:avLst/>
          </a:prstGeom>
          <a:noFill/>
          <a:ln w="9525">
            <a:solidFill>
              <a:srgbClr val="00FF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817" name="Line 49"/>
          <p:cNvSpPr>
            <a:spLocks noChangeShapeType="1"/>
          </p:cNvSpPr>
          <p:nvPr/>
        </p:nvSpPr>
        <p:spPr bwMode="auto">
          <a:xfrm>
            <a:off x="4458002" y="2358073"/>
            <a:ext cx="914337" cy="693420"/>
          </a:xfrm>
          <a:prstGeom prst="line">
            <a:avLst/>
          </a:prstGeom>
          <a:noFill/>
          <a:ln w="9525">
            <a:solidFill>
              <a:srgbClr val="00FF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818" name="Line 50"/>
          <p:cNvSpPr>
            <a:spLocks noChangeShapeType="1"/>
          </p:cNvSpPr>
          <p:nvPr/>
        </p:nvSpPr>
        <p:spPr bwMode="auto">
          <a:xfrm flipH="1" flipV="1">
            <a:off x="5829506" y="2754313"/>
            <a:ext cx="914337" cy="59436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819" name="Line 51"/>
          <p:cNvSpPr>
            <a:spLocks noChangeShapeType="1"/>
          </p:cNvSpPr>
          <p:nvPr/>
        </p:nvSpPr>
        <p:spPr bwMode="auto">
          <a:xfrm flipH="1" flipV="1">
            <a:off x="5943187" y="2952433"/>
            <a:ext cx="800656" cy="39624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820" name="Rectangle 52"/>
          <p:cNvSpPr>
            <a:spLocks noChangeArrowheads="1"/>
          </p:cNvSpPr>
          <p:nvPr/>
        </p:nvSpPr>
        <p:spPr bwMode="auto">
          <a:xfrm>
            <a:off x="6743843" y="3249613"/>
            <a:ext cx="1028017" cy="396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latin typeface="Times New Roman" panose="02020603050405020304" pitchFamily="18" charset="0"/>
              </a:rPr>
              <a:t>吊弦线夹</a:t>
            </a:r>
            <a:endParaRPr lang="zh-CN" altLang="en-US" sz="3600"/>
          </a:p>
        </p:txBody>
      </p:sp>
      <p:sp>
        <p:nvSpPr>
          <p:cNvPr id="416821" name="Line 53"/>
          <p:cNvSpPr>
            <a:spLocks noChangeShapeType="1"/>
          </p:cNvSpPr>
          <p:nvPr/>
        </p:nvSpPr>
        <p:spPr bwMode="auto">
          <a:xfrm flipH="1" flipV="1">
            <a:off x="5762276" y="3944256"/>
            <a:ext cx="981567" cy="692197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822" name="Line 54"/>
          <p:cNvSpPr>
            <a:spLocks noChangeShapeType="1"/>
          </p:cNvSpPr>
          <p:nvPr/>
        </p:nvSpPr>
        <p:spPr bwMode="auto">
          <a:xfrm flipH="1" flipV="1">
            <a:off x="6058091" y="3802392"/>
            <a:ext cx="685752" cy="834061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823" name="Rectangle 55"/>
          <p:cNvSpPr>
            <a:spLocks noChangeArrowheads="1"/>
          </p:cNvSpPr>
          <p:nvPr/>
        </p:nvSpPr>
        <p:spPr bwMode="auto">
          <a:xfrm>
            <a:off x="6058091" y="4636453"/>
            <a:ext cx="2549874" cy="105174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solidFill>
                  <a:srgbClr val="FF0000"/>
                </a:solidFill>
                <a:latin typeface="Times New Roman" panose="02020603050405020304" pitchFamily="18" charset="0"/>
              </a:rPr>
              <a:t>由于正线拉出值过小，导致定位器及吊弦线夹落入始触区范围，受电弓羊角与之刮碰引发故障。</a:t>
            </a:r>
            <a:endParaRPr lang="zh-CN" altLang="en-US" sz="3600"/>
          </a:p>
        </p:txBody>
      </p:sp>
      <p:sp>
        <p:nvSpPr>
          <p:cNvPr id="416824" name="Line 56"/>
          <p:cNvSpPr>
            <a:spLocks noChangeShapeType="1"/>
          </p:cNvSpPr>
          <p:nvPr/>
        </p:nvSpPr>
        <p:spPr bwMode="auto">
          <a:xfrm flipV="1">
            <a:off x="4686586" y="4042093"/>
            <a:ext cx="845884" cy="108966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825" name="Rectangle 57"/>
          <p:cNvSpPr>
            <a:spLocks noChangeArrowheads="1"/>
          </p:cNvSpPr>
          <p:nvPr/>
        </p:nvSpPr>
        <p:spPr bwMode="auto">
          <a:xfrm>
            <a:off x="1142921" y="5131753"/>
            <a:ext cx="3542443" cy="8034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solidFill>
                  <a:srgbClr val="FF0000"/>
                </a:solidFill>
                <a:latin typeface="Times New Roman" panose="02020603050405020304" pitchFamily="18" charset="0"/>
              </a:rPr>
              <a:t>由于两接触线高差超标，导致侧线受电弓抬高量增大，其羊角自始触点开始持续刮碰正线接触线侧面。</a:t>
            </a:r>
            <a:endParaRPr lang="zh-CN" altLang="en-US" sz="3600"/>
          </a:p>
        </p:txBody>
      </p:sp>
      <p:sp>
        <p:nvSpPr>
          <p:cNvPr id="416826" name="Line 58"/>
          <p:cNvSpPr>
            <a:spLocks noChangeShapeType="1"/>
          </p:cNvSpPr>
          <p:nvPr/>
        </p:nvSpPr>
        <p:spPr bwMode="auto">
          <a:xfrm flipH="1">
            <a:off x="5486019" y="1961833"/>
            <a:ext cx="0" cy="495300"/>
          </a:xfrm>
          <a:prstGeom prst="line">
            <a:avLst/>
          </a:prstGeom>
          <a:noFill/>
          <a:ln w="9525">
            <a:solidFill>
              <a:srgbClr val="8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827" name="Line 59"/>
          <p:cNvSpPr>
            <a:spLocks noChangeShapeType="1"/>
          </p:cNvSpPr>
          <p:nvPr/>
        </p:nvSpPr>
        <p:spPr bwMode="auto">
          <a:xfrm flipH="1" flipV="1">
            <a:off x="5257435" y="3645853"/>
            <a:ext cx="1222" cy="495300"/>
          </a:xfrm>
          <a:prstGeom prst="line">
            <a:avLst/>
          </a:prstGeom>
          <a:noFill/>
          <a:ln w="9525">
            <a:solidFill>
              <a:srgbClr val="80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828" name="Rectangle 60"/>
          <p:cNvSpPr>
            <a:spLocks noChangeArrowheads="1"/>
          </p:cNvSpPr>
          <p:nvPr/>
        </p:nvSpPr>
        <p:spPr bwMode="auto">
          <a:xfrm>
            <a:off x="5174389" y="1762490"/>
            <a:ext cx="1148555" cy="49530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600">
                <a:latin typeface="Times New Roman" panose="02020603050405020304" pitchFamily="18" charset="0"/>
              </a:rPr>
              <a:t>a1=190mm</a:t>
            </a:r>
          </a:p>
          <a:p>
            <a:pPr algn="just"/>
            <a:r>
              <a:rPr lang="en-US" altLang="zh-CN" sz="1600">
                <a:solidFill>
                  <a:srgbClr val="FF0000"/>
                </a:solidFill>
                <a:latin typeface="Times New Roman" panose="02020603050405020304" pitchFamily="18" charset="0"/>
              </a:rPr>
              <a:t>a2=330mm</a:t>
            </a:r>
            <a:endParaRPr lang="en-US" altLang="zh-CN" sz="3600"/>
          </a:p>
        </p:txBody>
      </p:sp>
      <p:sp>
        <p:nvSpPr>
          <p:cNvPr id="416829" name="Oval 61"/>
          <p:cNvSpPr>
            <a:spLocks noChangeArrowheads="1"/>
          </p:cNvSpPr>
          <p:nvPr/>
        </p:nvSpPr>
        <p:spPr bwMode="auto">
          <a:xfrm>
            <a:off x="5257435" y="1565593"/>
            <a:ext cx="228584" cy="198120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830" name="Oval 62"/>
          <p:cNvSpPr>
            <a:spLocks noChangeArrowheads="1"/>
          </p:cNvSpPr>
          <p:nvPr/>
        </p:nvSpPr>
        <p:spPr bwMode="auto">
          <a:xfrm>
            <a:off x="5257435" y="4933633"/>
            <a:ext cx="228584" cy="198120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831" name="Line 63"/>
          <p:cNvSpPr>
            <a:spLocks noChangeShapeType="1"/>
          </p:cNvSpPr>
          <p:nvPr/>
        </p:nvSpPr>
        <p:spPr bwMode="auto">
          <a:xfrm>
            <a:off x="5257435" y="1664653"/>
            <a:ext cx="228584" cy="1223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832" name="Line 64"/>
          <p:cNvSpPr>
            <a:spLocks noChangeShapeType="1"/>
          </p:cNvSpPr>
          <p:nvPr/>
        </p:nvSpPr>
        <p:spPr bwMode="auto">
          <a:xfrm>
            <a:off x="5257435" y="5032693"/>
            <a:ext cx="228584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833" name="Rectangle 65"/>
          <p:cNvSpPr>
            <a:spLocks noChangeArrowheads="1"/>
          </p:cNvSpPr>
          <p:nvPr/>
        </p:nvSpPr>
        <p:spPr bwMode="auto">
          <a:xfrm>
            <a:off x="5028851" y="1268413"/>
            <a:ext cx="570849" cy="297180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600">
                <a:latin typeface="Times New Roman" panose="02020603050405020304" pitchFamily="18" charset="0"/>
              </a:rPr>
              <a:t>93#</a:t>
            </a:r>
            <a:endParaRPr lang="en-US" altLang="zh-CN" sz="1600"/>
          </a:p>
        </p:txBody>
      </p:sp>
      <p:sp>
        <p:nvSpPr>
          <p:cNvPr id="416834" name="Rectangle 66"/>
          <p:cNvSpPr>
            <a:spLocks noChangeArrowheads="1"/>
          </p:cNvSpPr>
          <p:nvPr/>
        </p:nvSpPr>
        <p:spPr bwMode="auto">
          <a:xfrm>
            <a:off x="5028851" y="5131753"/>
            <a:ext cx="685752" cy="29718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600">
                <a:latin typeface="Times New Roman" panose="02020603050405020304" pitchFamily="18" charset="0"/>
              </a:rPr>
              <a:t>176#</a:t>
            </a:r>
            <a:endParaRPr lang="en-US" altLang="zh-CN" sz="3600"/>
          </a:p>
        </p:txBody>
      </p:sp>
      <p:sp>
        <p:nvSpPr>
          <p:cNvPr id="416835" name="Rectangle 67"/>
          <p:cNvSpPr>
            <a:spLocks noChangeArrowheads="1"/>
          </p:cNvSpPr>
          <p:nvPr/>
        </p:nvSpPr>
        <p:spPr bwMode="auto">
          <a:xfrm>
            <a:off x="6231668" y="746208"/>
            <a:ext cx="2569432" cy="151280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solidFill>
                  <a:srgbClr val="FF0000"/>
                </a:solidFill>
                <a:latin typeface="Times New Roman" panose="02020603050405020304" pitchFamily="18" charset="0"/>
              </a:rPr>
              <a:t>抢修时，调整了正线拉出值及正、侧线导高，使接触线位置（拉出值）及高差回归标准，始触区北移，定位器及线夹脱离始触区，并确保始触点过渡平滑。</a:t>
            </a:r>
            <a:endParaRPr lang="zh-CN" altLang="en-US" sz="3600"/>
          </a:p>
        </p:txBody>
      </p:sp>
      <p:sp>
        <p:nvSpPr>
          <p:cNvPr id="416836" name="Line 68"/>
          <p:cNvSpPr>
            <a:spLocks noChangeShapeType="1"/>
          </p:cNvSpPr>
          <p:nvPr/>
        </p:nvSpPr>
        <p:spPr bwMode="auto">
          <a:xfrm>
            <a:off x="4229418" y="2754313"/>
            <a:ext cx="1142921" cy="9906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837" name="Line 69"/>
          <p:cNvSpPr>
            <a:spLocks noChangeShapeType="1"/>
          </p:cNvSpPr>
          <p:nvPr/>
        </p:nvSpPr>
        <p:spPr bwMode="auto">
          <a:xfrm flipV="1">
            <a:off x="5372338" y="2556193"/>
            <a:ext cx="1142921" cy="29718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6838" name="Rectangle 70"/>
          <p:cNvSpPr>
            <a:spLocks noChangeArrowheads="1"/>
          </p:cNvSpPr>
          <p:nvPr/>
        </p:nvSpPr>
        <p:spPr bwMode="auto">
          <a:xfrm>
            <a:off x="7086108" y="2358073"/>
            <a:ext cx="1485186" cy="565009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latin typeface="Times New Roman" panose="02020603050405020304" pitchFamily="18" charset="0"/>
              </a:rPr>
              <a:t>拉出值调整前接触线位置</a:t>
            </a:r>
            <a:endParaRPr lang="zh-CN" altLang="en-US" sz="3600"/>
          </a:p>
        </p:txBody>
      </p:sp>
      <p:sp>
        <p:nvSpPr>
          <p:cNvPr id="416839" name="Rectangle 71"/>
          <p:cNvSpPr>
            <a:spLocks noChangeArrowheads="1"/>
          </p:cNvSpPr>
          <p:nvPr/>
        </p:nvSpPr>
        <p:spPr bwMode="auto">
          <a:xfrm>
            <a:off x="6857524" y="3934472"/>
            <a:ext cx="1257824" cy="53076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altLang="zh-CN" sz="1600">
                <a:latin typeface="Times New Roman" panose="02020603050405020304" pitchFamily="18" charset="0"/>
              </a:rPr>
              <a:t>4</a:t>
            </a:r>
            <a:r>
              <a:rPr lang="zh-CN" altLang="en-US" sz="1600">
                <a:latin typeface="Times New Roman" panose="02020603050405020304" pitchFamily="18" charset="0"/>
              </a:rPr>
              <a:t>道接触线抬高后下锚</a:t>
            </a:r>
            <a:endParaRPr lang="zh-CN" altLang="en-US" sz="16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7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2400"/>
              <a:t>1.</a:t>
            </a:r>
            <a:r>
              <a:rPr lang="zh-CN" altLang="en-US" sz="2400"/>
              <a:t>对无交叉线岔认识不足，没有真正理解、掌握无交叉线岔的原理及参数要求。</a:t>
            </a:r>
          </a:p>
          <a:p>
            <a:r>
              <a:rPr lang="en-US" altLang="zh-CN" sz="2400"/>
              <a:t>2.</a:t>
            </a:r>
            <a:r>
              <a:rPr lang="zh-CN" altLang="en-US" sz="2400"/>
              <a:t>设计中没有对定位点变化后的无交叉线岔参数进行明确，现场发现、怀疑该组线岔参数有问题后，段职能部门追踪整治不力。</a:t>
            </a:r>
          </a:p>
          <a:p>
            <a:r>
              <a:rPr lang="en-US" altLang="zh-CN" sz="2400"/>
              <a:t>3.</a:t>
            </a:r>
            <a:r>
              <a:rPr lang="zh-CN" altLang="en-US" sz="2400"/>
              <a:t>无交叉线岔除满足机车受电弓正线通过时不与侧线支接触外，还必须确保侧线进正线、正线进侧线时平滑过渡，重点是各悬挂点处高差符合标准以及线岔始触区内无任何线夹。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88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2400"/>
              <a:t>1. </a:t>
            </a:r>
            <a:r>
              <a:rPr lang="zh-CN" altLang="en-US" sz="2400"/>
              <a:t>要求各车间对管内线岔、分段、分相等关键设备进行全面记名巡视，特别是线岔要求干部带队进行对标、记名测量，发现问题及时安排天窗进行整改。</a:t>
            </a:r>
          </a:p>
          <a:p>
            <a:r>
              <a:rPr lang="en-US" altLang="zh-CN" sz="2400"/>
              <a:t>2.</a:t>
            </a:r>
            <a:r>
              <a:rPr lang="zh-CN" altLang="en-US" sz="2400"/>
              <a:t>各车间加强对关键重点设备的监督检查力度。如无交分线岔、关节式分相、器件式分相、分段绝缘器等关键设备要按照检修规程规定进行检修，建立建全专门台帐；处在特殊地段的设备有必要适当缩短检修检查的周期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2400"/>
              <a:t>3.</a:t>
            </a:r>
            <a:r>
              <a:rPr lang="zh-CN" altLang="en-US" sz="2400"/>
              <a:t>加强设备巡视检查。一是针对气温变化时期，对关键设备状态进行有针对性的定期巡视，及时确认设备安全状态，发现隐患及时进行处理。二是天气变化较大情况下加大巡视力度。</a:t>
            </a:r>
          </a:p>
          <a:p>
            <a:r>
              <a:rPr lang="en-US" altLang="zh-CN" sz="2400"/>
              <a:t>4.</a:t>
            </a:r>
            <a:r>
              <a:rPr lang="zh-CN" altLang="en-US" sz="2400"/>
              <a:t>加强业务培训。加大对业务培训力度，重点对无交分线岔知识的业务培训。真正弄懂、掌握无交叉线岔的原理，做到能够灵活运用。 </a:t>
            </a:r>
          </a:p>
          <a:p>
            <a:r>
              <a:rPr lang="en-US" altLang="zh-CN" sz="2400"/>
              <a:t>5. </a:t>
            </a:r>
            <a:r>
              <a:rPr lang="zh-CN" altLang="en-US" sz="2400"/>
              <a:t>道岔定位柱位置变化导致无交叉线岔定位点改变时，不能简单将定位装置平移，应根据原理、变动位置等综合确定变化后的线岔的各项参数值，必要时进行受电弓滑行模拟试验。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20868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834619" y="3003061"/>
          <a:ext cx="7041619" cy="36878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写字板文档" r:id="rId2" imgW="5486400" imgH="2874010" progId="WordPad.Document.1">
                  <p:embed/>
                </p:oleObj>
              </mc:Choice>
              <mc:Fallback>
                <p:oleObj name="写字板文档" r:id="rId2" imgW="5486400" imgH="2874010" progId="WordPad.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834619" y="3003061"/>
                        <a:ext cx="7041619" cy="368788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20867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48408" y="986804"/>
            <a:ext cx="7814042" cy="1512887"/>
          </a:xfrm>
        </p:spPr>
        <p:txBody>
          <a:bodyPr/>
          <a:lstStyle/>
          <a:p>
            <a:pPr marL="0" indent="0">
              <a:buFont typeface="Wingdings" panose="05000000000000000000" pitchFamily="2" charset="2"/>
              <a:buNone/>
            </a:pPr>
            <a:r>
              <a:rPr lang="en-US" altLang="zh-CN" sz="2400"/>
              <a:t>    </a:t>
            </a:r>
            <a:r>
              <a:rPr lang="zh-CN" altLang="en-US" sz="2400"/>
              <a:t>鉴于该起事件影响较大，段在</a:t>
            </a:r>
            <a:r>
              <a:rPr lang="en-US" altLang="zh-CN" sz="2400"/>
              <a:t>4</a:t>
            </a:r>
            <a:r>
              <a:rPr lang="zh-CN" altLang="en-US" sz="2400"/>
              <a:t>月</a:t>
            </a:r>
            <a:r>
              <a:rPr lang="en-US" altLang="zh-CN" sz="2400"/>
              <a:t>22</a:t>
            </a:r>
            <a:r>
              <a:rPr lang="zh-CN" altLang="en-US" sz="2400"/>
              <a:t>日当晚召开安委会决定对相关人员比照</a:t>
            </a:r>
            <a:r>
              <a:rPr lang="en-US" altLang="zh-CN" sz="2400"/>
              <a:t>D</a:t>
            </a:r>
            <a:r>
              <a:rPr lang="zh-CN" altLang="en-US" sz="2400"/>
              <a:t>类事故进行处理，按照</a:t>
            </a:r>
            <a:r>
              <a:rPr lang="en-US" altLang="zh-CN" sz="2400"/>
              <a:t>《XXX</a:t>
            </a:r>
            <a:r>
              <a:rPr lang="zh-CN" altLang="en-US" sz="2400"/>
              <a:t>供电段安全事故、苗头责任追究考核办法</a:t>
            </a:r>
            <a:r>
              <a:rPr lang="en-US" altLang="zh-CN" sz="2400"/>
              <a:t>》</a:t>
            </a:r>
            <a:r>
              <a:rPr lang="zh-CN" altLang="en-US" sz="2400"/>
              <a:t>（长供电段安发</a:t>
            </a:r>
            <a:r>
              <a:rPr lang="en-US" altLang="zh-CN" sz="2400"/>
              <a:t>[2010]217</a:t>
            </a:r>
            <a:r>
              <a:rPr lang="zh-CN" altLang="en-US" sz="2400"/>
              <a:t>号）第三章安全事故考核规定之第十条对</a:t>
            </a:r>
            <a:r>
              <a:rPr lang="en-US" altLang="zh-CN" sz="2400"/>
              <a:t>D21</a:t>
            </a:r>
            <a:r>
              <a:rPr lang="zh-CN" altLang="en-US" sz="2400"/>
              <a:t>事故相关人员考核规定，决定如下：</a:t>
            </a:r>
          </a:p>
        </p:txBody>
      </p:sp>
      <p:sp>
        <p:nvSpPr>
          <p:cNvPr id="420869" name="Rectangle 5"/>
          <p:cNvSpPr>
            <a:spLocks noChangeArrowheads="1"/>
          </p:cNvSpPr>
          <p:nvPr/>
        </p:nvSpPr>
        <p:spPr bwMode="auto">
          <a:xfrm rot="-1249254">
            <a:off x="5795963" y="4149725"/>
            <a:ext cx="1873250" cy="720725"/>
          </a:xfrm>
          <a:prstGeom prst="rect">
            <a:avLst/>
          </a:prstGeom>
          <a:solidFill>
            <a:srgbClr val="FF0000">
              <a:alpha val="39000"/>
            </a:srgbClr>
          </a:solidFill>
          <a:ln w="952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bg1"/>
                </a:solidFill>
                <a:ea typeface="黑体" panose="02010609060101010101" pitchFamily="49" charset="-122"/>
              </a:rPr>
              <a:t>责任追究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6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8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8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8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86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086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1645126" y="501186"/>
            <a:ext cx="6246175" cy="861774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5000" b="1" spc="200">
                <a:ln w="15875">
                  <a:solidFill>
                    <a:srgbClr val="FFFFFF"/>
                  </a:solidFill>
                </a:ln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接触网故障案例分析</a:t>
            </a:r>
            <a:endParaRPr lang="en-US" altLang="zh-CN" sz="5000" b="1" spc="200">
              <a:ln w="15875">
                <a:solidFill>
                  <a:srgbClr val="FFFFFF"/>
                </a:solidFill>
              </a:ln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TextBox 2"/>
          <p:cNvSpPr txBox="1"/>
          <p:nvPr/>
        </p:nvSpPr>
        <p:spPr>
          <a:xfrm>
            <a:off x="574359" y="1744345"/>
            <a:ext cx="8534296" cy="523220"/>
          </a:xfrm>
          <a:prstGeom prst="rect">
            <a:avLst/>
          </a:prstGeom>
          <a:solidFill>
            <a:schemeClr val="accent2"/>
          </a:solidFill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800" spc="200">
                <a:ln w="15875">
                  <a:solidFill>
                    <a:srgbClr val="FFFFFF"/>
                  </a:solidFill>
                </a:ln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线岔非支抬高不够故障案例</a:t>
            </a:r>
            <a:endParaRPr lang="en-US" altLang="zh-CN" sz="2800" spc="200">
              <a:ln w="15875">
                <a:solidFill>
                  <a:srgbClr val="FFFFFF"/>
                </a:solidFill>
              </a:ln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https://d.book118.com/947131062053006025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2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FBDF53"/>
      </a:accent1>
      <a:accent2>
        <a:srgbClr val="FF9966"/>
      </a:accent2>
      <a:accent3>
        <a:srgbClr val="FFFFFF"/>
      </a:accent3>
      <a:accent4>
        <a:srgbClr val="000000"/>
      </a:accent4>
      <a:accent5>
        <a:srgbClr val="FDECB3"/>
      </a:accent5>
      <a:accent6>
        <a:srgbClr val="E78A5C"/>
      </a:accent6>
      <a:hlink>
        <a:srgbClr val="CC3300"/>
      </a:hlink>
      <a:folHlink>
        <a:srgbClr val="9966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 bwMode="auto"/>
      <a:bodyPr>
        <a:spAutoFit/>
      </a:bodyPr>
      <a:lstStyle>
        <a:defPPr>
          <a:lnSpc>
            <a:spcPct val="150000"/>
          </a:lnSpc>
          <a:defRPr dirty="0"/>
        </a:defPPr>
      </a:lstStyle>
      <a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a:style>
    </a:tx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接触网主题模板">
  <a:themeElements>
    <a:clrScheme name="默认设计模板 2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FBDF53"/>
      </a:accent1>
      <a:accent2>
        <a:srgbClr val="FF9966"/>
      </a:accent2>
      <a:accent3>
        <a:srgbClr val="FFFFFF"/>
      </a:accent3>
      <a:accent4>
        <a:srgbClr val="000000"/>
      </a:accent4>
      <a:accent5>
        <a:srgbClr val="FDECB3"/>
      </a:accent5>
      <a:accent6>
        <a:srgbClr val="E78A5C"/>
      </a:accent6>
      <a:hlink>
        <a:srgbClr val="CC3300"/>
      </a:hlink>
      <a:folHlink>
        <a:srgbClr val="9966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 bwMode="auto"/>
      <a:bodyPr>
        <a:spAutoFit/>
      </a:bodyPr>
      <a:lstStyle>
        <a:defPPr>
          <a:lnSpc>
            <a:spcPct val="150000"/>
          </a:lnSpc>
          <a:defRPr dirty="0"/>
        </a:defPPr>
      </a:lstStyle>
      <a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a:style>
    </a:tx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8">
      <vt:lpstr>Arial</vt:lpstr>
      <vt:lpstr>Calibri</vt:lpstr>
      <vt:lpstr>宋体</vt:lpstr>
      <vt:lpstr>Wingdings</vt:lpstr>
      <vt:lpstr>微软雅黑</vt:lpstr>
      <vt:lpstr>Calibri Light</vt:lpstr>
      <vt:lpstr>黑体</vt:lpstr>
      <vt:lpstr>Verdana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2024-08-29T20:57:27.818</cp:lastPrinted>
  <dcterms:created xsi:type="dcterms:W3CDTF">2024-08-29T12:57:27Z</dcterms:created>
  <dcterms:modified xsi:type="dcterms:W3CDTF">2024-08-29T12:57:29Z</dcterms:modified>
</cp:coreProperties>
</file>