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docx" ContentType="application/vnd.openxmlformats-officedocument.wordprocessingml.document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emf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emf" /></Relationships>
</file>

<file path=ppt/drawings/_rels/vmlDrawing3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emf" /></Relationships>
</file>

<file path=ppt/drawings/_rels/vmlDrawing4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7.emf" /></Relationships>
</file>

<file path=ppt/drawings/_rels/vmlDrawing5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emf" /></Relationships>
</file>

<file path=ppt/drawings/_rels/vmlDrawing6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1.emf" /></Relationships>
</file>

<file path=ppt/drawings/_rels/vmlDrawing7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3.emf" /><Relationship Id="rId2" Type="http://schemas.openxmlformats.org/officeDocument/2006/relationships/image" Target="../media/image14.emf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B089BA-2F14-4F3C-AB48-474612B3EF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9CE4FF-4E4A-442E-8602-504C3EB57F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606B03-9408-4308-8503-E52B88C01D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8ADC04-9781-4127-9E96-3D780D7308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F5C635B-4090-4659-9339-E77E6D4940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365706-8AD4-48B4-8436-1FFBD4CB59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FA3B7F4-4E1C-42AE-8D74-89E0EE8B75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C7AF15-3D59-459D-AE90-1D00EDC24F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F61287-A976-4E34-9597-EABE0B354D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5BE65C-4378-4B7C-8DE8-B4D46DAA84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4F2E5B-9151-4EB1-93C8-BA6560E3C5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bg>
      <p:bgPr>
        <a:blipFill dpi="0" rotWithShape="1">
          <a:blip r:embed="rId1">
            <a:lum/>
          </a:blip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bg>
      <p:bgPr>
        <a:solidFill>
          <a:srgbClr val="00AEA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自定义版式">
    <p:bg>
      <p:bgPr>
        <a:gradFill>
          <a:gsLst>
            <a:gs pos="0">
              <a:srgbClr val="00AEAD"/>
            </a:gs>
            <a:gs pos="56000">
              <a:schemeClr val="accent2">
                <a:lumMod val="60000"/>
                <a:lumOff val="40000"/>
              </a:schemeClr>
            </a:gs>
            <a:gs pos="83000">
              <a:schemeClr val="accent2">
                <a:lumMod val="40000"/>
                <a:lumOff val="60000"/>
              </a:schemeClr>
            </a:gs>
            <a:gs pos="100000">
              <a:schemeClr val="accent2">
                <a:lumMod val="20000"/>
                <a:lumOff val="8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9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/>
        </p:nvSpPr>
        <p:spPr>
          <a:xfrm>
            <a:off x="0" y="5733256"/>
            <a:ext cx="12192000" cy="1124744"/>
          </a:xfrm>
          <a:prstGeom prst="rect">
            <a:avLst/>
          </a:prstGeom>
          <a:solidFill>
            <a:srgbClr val="E8F4F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ysClr val="windowText" lastClr="000000"/>
                </a:solidFill>
              </a:ln>
              <a:solidFill>
                <a:prstClr val="white"/>
              </a:solidFill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10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/>
        </p:nvSpPr>
        <p:spPr>
          <a:xfrm>
            <a:off x="0" y="5157192"/>
            <a:ext cx="12192000" cy="1700808"/>
          </a:xfrm>
          <a:prstGeom prst="rect">
            <a:avLst/>
          </a:prstGeom>
          <a:solidFill>
            <a:srgbClr val="E8F4F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ysClr val="windowText" lastClr="000000"/>
                </a:solidFill>
              </a:ln>
              <a:solidFill>
                <a:prstClr val="white"/>
              </a:solidFill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11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/>
        </p:nvSpPr>
        <p:spPr>
          <a:xfrm>
            <a:off x="0" y="4615840"/>
            <a:ext cx="12192000" cy="2242160"/>
          </a:xfrm>
          <a:prstGeom prst="rect">
            <a:avLst/>
          </a:prstGeom>
          <a:solidFill>
            <a:srgbClr val="E8F4F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ysClr val="windowText" lastClr="000000"/>
                </a:solidFill>
              </a:ln>
              <a:solidFill>
                <a:prstClr val="white"/>
              </a:solidFill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12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/>
        </p:nvSpPr>
        <p:spPr>
          <a:xfrm>
            <a:off x="0" y="4057902"/>
            <a:ext cx="12192000" cy="2800097"/>
          </a:xfrm>
          <a:prstGeom prst="rect">
            <a:avLst/>
          </a:prstGeom>
          <a:solidFill>
            <a:srgbClr val="E8F4F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ysClr val="windowText" lastClr="000000"/>
                </a:solidFill>
              </a:ln>
              <a:solidFill>
                <a:prstClr val="white"/>
              </a:solidFill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13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/>
        </p:nvSpPr>
        <p:spPr>
          <a:xfrm>
            <a:off x="0" y="3505783"/>
            <a:ext cx="12192000" cy="3352216"/>
          </a:xfrm>
          <a:prstGeom prst="rect">
            <a:avLst/>
          </a:prstGeom>
          <a:solidFill>
            <a:srgbClr val="E8F4F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ysClr val="windowText" lastClr="000000"/>
                </a:solidFill>
              </a:ln>
              <a:solidFill>
                <a:prstClr val="white"/>
              </a:solidFill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14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/>
        </p:nvSpPr>
        <p:spPr>
          <a:xfrm>
            <a:off x="0" y="2953922"/>
            <a:ext cx="12192000" cy="3904078"/>
          </a:xfrm>
          <a:prstGeom prst="rect">
            <a:avLst/>
          </a:prstGeom>
          <a:solidFill>
            <a:srgbClr val="E8F4F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ysClr val="windowText" lastClr="000000"/>
                </a:solidFill>
              </a:ln>
              <a:solidFill>
                <a:prstClr val="white"/>
              </a:solidFill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15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/>
        </p:nvSpPr>
        <p:spPr>
          <a:xfrm>
            <a:off x="0" y="2413194"/>
            <a:ext cx="12192000" cy="4444806"/>
          </a:xfrm>
          <a:prstGeom prst="rect">
            <a:avLst/>
          </a:prstGeom>
          <a:solidFill>
            <a:srgbClr val="E8F4F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ysClr val="windowText" lastClr="000000"/>
                </a:solidFill>
              </a:ln>
              <a:solidFill>
                <a:prstClr val="white"/>
              </a:solidFill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 userDrawn="1"/>
        </p:nvSpPr>
        <p:spPr>
          <a:xfrm>
            <a:off x="0" y="1874469"/>
            <a:ext cx="12192000" cy="4983529"/>
          </a:xfrm>
          <a:prstGeom prst="rect">
            <a:avLst/>
          </a:prstGeom>
          <a:solidFill>
            <a:srgbClr val="E8F4F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ysClr val="windowText" lastClr="000000"/>
                </a:solidFill>
              </a:ln>
              <a:solidFill>
                <a:prstClr val="white"/>
              </a:solidFill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 userDrawn="1"/>
        </p:nvSpPr>
        <p:spPr>
          <a:xfrm>
            <a:off x="0" y="1287169"/>
            <a:ext cx="12192000" cy="5570829"/>
          </a:xfrm>
          <a:prstGeom prst="rect">
            <a:avLst/>
          </a:prstGeom>
          <a:solidFill>
            <a:srgbClr val="E8F4F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solidFill>
                  <a:sysClr val="windowText" lastClr="000000"/>
                </a:solidFill>
              </a:ln>
              <a:solidFill>
                <a:prstClr val="white"/>
              </a:solidFill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E8F4F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Pr>
        <a:pattFill prst="lgConfetti">
          <a:fgClr>
            <a:srgbClr val="E8F4E9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</p:sldLayoutIdLst>
  <mc:AlternateContent>
    <mc:Choice xmlns:p14="http://schemas.microsoft.com/office/powerpoint/2010/main" Requires="p14">
      <p:transition p14:dur="0"/>
    </mc:Choice>
    <mc:Fallback>
      <p:transition/>
    </mc:Fallback>
  </mc:AlternateContent>
  <p:timing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slide" Target="slide2.xml" TargetMode="Internal" /><Relationship Id="rId3" Type="http://schemas.openxmlformats.org/officeDocument/2006/relationships/package" Target="../embeddings/Document1.docx" TargetMode="Internal" /><Relationship Id="rId4" Type="http://schemas.openxmlformats.org/officeDocument/2006/relationships/image" Target="../media/image2.emf" /><Relationship Id="rId5" Type="http://schemas.openxmlformats.org/officeDocument/2006/relationships/vmlDrawing" Target="../drawings/vmlDrawing1.v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slide" Target="slide2.xml" TargetMode="Internal" /><Relationship Id="rId3" Type="http://schemas.openxmlformats.org/officeDocument/2006/relationships/package" Target="../embeddings/Document2.docx" TargetMode="Internal" /><Relationship Id="rId4" Type="http://schemas.openxmlformats.org/officeDocument/2006/relationships/image" Target="../media/image3.emf" /><Relationship Id="rId5" Type="http://schemas.openxmlformats.org/officeDocument/2006/relationships/vmlDrawing" Target="../drawings/vmlDrawing2.v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slide" Target="slide2.xml" TargetMode="Internal" /><Relationship Id="rId3" Type="http://schemas.openxmlformats.org/officeDocument/2006/relationships/slide" Target="slide4.xml" TargetMode="Internal" /><Relationship Id="rId4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slide" Target="slide2.xml" TargetMode="Internal" /><Relationship Id="rId3" Type="http://schemas.openxmlformats.org/officeDocument/2006/relationships/slide" Target="slide4.xml" TargetMode="Internal" /><Relationship Id="rId4" Type="http://schemas.openxmlformats.org/officeDocument/2006/relationships/package" Target="../embeddings/Document3.docx" TargetMode="Internal" /><Relationship Id="rId5" Type="http://schemas.openxmlformats.org/officeDocument/2006/relationships/image" Target="../media/image5.emf" /><Relationship Id="rId6" Type="http://schemas.openxmlformats.org/officeDocument/2006/relationships/vmlDrawing" Target="../drawings/vmlDrawing3.v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slide" Target="slide2.xml" TargetMode="Internal" /><Relationship Id="rId3" Type="http://schemas.openxmlformats.org/officeDocument/2006/relationships/slide" Target="slide4.xml" TargetMode="Internal" /><Relationship Id="rId4" Type="http://schemas.openxmlformats.org/officeDocument/2006/relationships/slide" Target="slide6.xml" TargetMode="Internal" /><Relationship Id="rId5" Type="http://schemas.openxmlformats.org/officeDocument/2006/relationships/image" Target="../media/image6.jpeg" /><Relationship Id="rId6" Type="http://schemas.openxmlformats.org/officeDocument/2006/relationships/package" Target="../embeddings/Document4.docx" TargetMode="Internal" /><Relationship Id="rId7" Type="http://schemas.openxmlformats.org/officeDocument/2006/relationships/image" Target="../media/image7.emf" /><Relationship Id="rId8" Type="http://schemas.openxmlformats.org/officeDocument/2006/relationships/vmlDrawing" Target="../drawings/vmlDrawing4.v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slide" Target="slide2.xml" TargetMode="Internal" /><Relationship Id="rId3" Type="http://schemas.openxmlformats.org/officeDocument/2006/relationships/slide" Target="slide4.xml" TargetMode="Internal" /><Relationship Id="rId4" Type="http://schemas.openxmlformats.org/officeDocument/2006/relationships/slide" Target="slide6.xml" TargetMode="Internal" /><Relationship Id="rId5" Type="http://schemas.openxmlformats.org/officeDocument/2006/relationships/package" Target="../embeddings/Document5.docx" TargetMode="Internal" /><Relationship Id="rId6" Type="http://schemas.openxmlformats.org/officeDocument/2006/relationships/image" Target="../media/image8.emf" /><Relationship Id="rId7" Type="http://schemas.openxmlformats.org/officeDocument/2006/relationships/vmlDrawing" Target="../drawings/vmlDrawing5.v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slide" Target="slide2.xml" TargetMode="Internal" /><Relationship Id="rId3" Type="http://schemas.openxmlformats.org/officeDocument/2006/relationships/slide" Target="slide4.xml" TargetMode="Internal" /><Relationship Id="rId4" Type="http://schemas.openxmlformats.org/officeDocument/2006/relationships/slide" Target="slide6.xml" TargetMode="Internal" /><Relationship Id="rId5" Type="http://schemas.openxmlformats.org/officeDocument/2006/relationships/slide" Target="slide8.xml" TargetMode="Internal" /><Relationship Id="rId6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slide" Target="slide2.xml" TargetMode="Internal" /><Relationship Id="rId3" Type="http://schemas.openxmlformats.org/officeDocument/2006/relationships/slide" Target="slide4.xml" TargetMode="Internal" /><Relationship Id="rId4" Type="http://schemas.openxmlformats.org/officeDocument/2006/relationships/slide" Target="slide6.xml" TargetMode="Internal" /><Relationship Id="rId5" Type="http://schemas.openxmlformats.org/officeDocument/2006/relationships/slide" Target="slide8.xml" TargetMode="Interna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slide" Target="slide2.xml" TargetMode="Internal" /><Relationship Id="rId3" Type="http://schemas.openxmlformats.org/officeDocument/2006/relationships/slide" Target="slide4.xml" TargetMode="Internal" /><Relationship Id="rId4" Type="http://schemas.openxmlformats.org/officeDocument/2006/relationships/slide" Target="slide6.xml" TargetMode="Internal" /><Relationship Id="rId5" Type="http://schemas.openxmlformats.org/officeDocument/2006/relationships/slide" Target="slide8.xml" TargetMode="Internal" /><Relationship Id="rId6" Type="http://schemas.openxmlformats.org/officeDocument/2006/relationships/slide" Target="slide10.xml" TargetMode="Internal" /><Relationship Id="rId7" Type="http://schemas.openxmlformats.org/officeDocument/2006/relationships/image" Target="../media/image10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slide" Target="slide2.xml" TargetMode="Internal" /><Relationship Id="rId3" Type="http://schemas.openxmlformats.org/officeDocument/2006/relationships/slide" Target="slide4.xml" TargetMode="Internal" /><Relationship Id="rId4" Type="http://schemas.openxmlformats.org/officeDocument/2006/relationships/slide" Target="slide6.xml" TargetMode="Internal" /><Relationship Id="rId5" Type="http://schemas.openxmlformats.org/officeDocument/2006/relationships/slide" Target="slide8.xml" TargetMode="Internal" /><Relationship Id="rId6" Type="http://schemas.openxmlformats.org/officeDocument/2006/relationships/slide" Target="slide10.xml" TargetMode="Internal" /><Relationship Id="rId7" Type="http://schemas.openxmlformats.org/officeDocument/2006/relationships/package" Target="../embeddings/Document6.docx" TargetMode="Internal" /><Relationship Id="rId8" Type="http://schemas.openxmlformats.org/officeDocument/2006/relationships/image" Target="../media/image11.emf" /><Relationship Id="rId9" Type="http://schemas.openxmlformats.org/officeDocument/2006/relationships/vmlDrawing" Target="../drawings/vmlDrawing6.v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image" Target="../media/image13.emf" /><Relationship Id="rId11" Type="http://schemas.openxmlformats.org/officeDocument/2006/relationships/package" Target="../embeddings/Document8.docx" TargetMode="Internal" /><Relationship Id="rId12" Type="http://schemas.openxmlformats.org/officeDocument/2006/relationships/image" Target="../media/image14.emf" /><Relationship Id="rId13" Type="http://schemas.openxmlformats.org/officeDocument/2006/relationships/vmlDrawing" Target="../drawings/vmlDrawing7.vml" /><Relationship Id="rId2" Type="http://schemas.openxmlformats.org/officeDocument/2006/relationships/slide" Target="slide2.xml" TargetMode="Internal" /><Relationship Id="rId3" Type="http://schemas.openxmlformats.org/officeDocument/2006/relationships/slide" Target="slide4.xml" TargetMode="Internal" /><Relationship Id="rId4" Type="http://schemas.openxmlformats.org/officeDocument/2006/relationships/slide" Target="slide6.xml" TargetMode="Internal" /><Relationship Id="rId5" Type="http://schemas.openxmlformats.org/officeDocument/2006/relationships/slide" Target="slide8.xml" TargetMode="Internal" /><Relationship Id="rId6" Type="http://schemas.openxmlformats.org/officeDocument/2006/relationships/slide" Target="slide10.xml" TargetMode="Internal" /><Relationship Id="rId7" Type="http://schemas.openxmlformats.org/officeDocument/2006/relationships/slide" Target="slide12.xml" TargetMode="Internal" /><Relationship Id="rId8" Type="http://schemas.openxmlformats.org/officeDocument/2006/relationships/image" Target="../media/image12.jpeg" /><Relationship Id="rId9" Type="http://schemas.openxmlformats.org/officeDocument/2006/relationships/package" Target="../embeddings/Document7.docx" TargetMode="Interna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7141135052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/>
        </p:nvSpPr>
        <p:spPr>
          <a:xfrm>
            <a:off x="1205" y="2239767"/>
            <a:ext cx="12206328" cy="2007034"/>
          </a:xfrm>
          <a:prstGeom prst="rect">
            <a:avLst/>
          </a:prstGeom>
          <a:solidFill>
            <a:schemeClr val="bg1">
              <a:alpha val="41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矩形 10"/>
          <p:cNvSpPr/>
          <p:nvPr/>
        </p:nvSpPr>
        <p:spPr>
          <a:xfrm>
            <a:off x="1" y="2365812"/>
            <a:ext cx="12207532" cy="1766190"/>
          </a:xfrm>
          <a:prstGeom prst="rect">
            <a:avLst/>
          </a:prstGeom>
          <a:solidFill>
            <a:schemeClr val="bg1">
              <a:alpha val="84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TextBox 19"/>
          <p:cNvSpPr txBox="1"/>
          <p:nvPr/>
        </p:nvSpPr>
        <p:spPr>
          <a:xfrm>
            <a:off x="0" y="2874278"/>
            <a:ext cx="12207533" cy="684803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000" b="1">
                <a:solidFill>
                  <a:srgbClr val="00206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第</a:t>
            </a:r>
            <a:r>
              <a:rPr lang="en-US" altLang="zh-CN" sz="4000" b="1">
                <a:solidFill>
                  <a:srgbClr val="00206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3</a:t>
            </a:r>
            <a:r>
              <a:rPr lang="zh-CN" altLang="en-US" sz="4000" b="1">
                <a:solidFill>
                  <a:srgbClr val="00206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讲　专题提</a:t>
            </a:r>
            <a:r>
              <a:rPr lang="zh-CN" altLang="en-US" sz="4000" b="1" smtClean="0">
                <a:solidFill>
                  <a:srgbClr val="00206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升 动</a:t>
            </a:r>
            <a:r>
              <a:rPr lang="zh-CN" altLang="en-US" sz="4000" b="1">
                <a:solidFill>
                  <a:srgbClr val="00206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能定理在多过程问题中的应用</a:t>
            </a:r>
            <a:endParaRPr lang="en-US" altLang="zh-CN" sz="4000" b="1">
              <a:solidFill>
                <a:srgbClr val="00206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" name="Rectangle 21">
            <a:hlinkClick r:id="rId2" action="ppaction://hlinksldjump?num=2"/>
          </p:cNvPr>
          <p:cNvSpPr>
            <a:spLocks noChangeArrowheads="1"/>
          </p:cNvSpPr>
          <p:nvPr/>
        </p:nvSpPr>
        <p:spPr bwMode="auto">
          <a:xfrm>
            <a:off x="463695" y="6332467"/>
            <a:ext cx="304920" cy="304920"/>
          </a:xfrm>
          <a:prstGeom prst="roundRect">
            <a:avLst/>
          </a:prstGeom>
          <a:solidFill>
            <a:srgbClr val="00AEAD"/>
          </a:solidFill>
          <a:ln>
            <a:noFill/>
          </a:ln>
          <a:effectLst/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1</a:t>
            </a:r>
            <a:endParaRPr lang="en-US" altLang="zh-CN" sz="2400" b="1">
              <a:solidFill>
                <a:schemeClr val="bg1"/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40" name="Rectangle 21"/>
          <p:cNvSpPr>
            <a:spLocks noChangeArrowheads="1"/>
          </p:cNvSpPr>
          <p:nvPr/>
        </p:nvSpPr>
        <p:spPr bwMode="auto">
          <a:xfrm>
            <a:off x="871408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2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41" name="Rectangle 21"/>
          <p:cNvSpPr>
            <a:spLocks noChangeArrowheads="1"/>
          </p:cNvSpPr>
          <p:nvPr/>
        </p:nvSpPr>
        <p:spPr bwMode="auto">
          <a:xfrm>
            <a:off x="1279121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 smtClean="0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3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42" name="Rectangle 21"/>
          <p:cNvSpPr>
            <a:spLocks noChangeArrowheads="1"/>
          </p:cNvSpPr>
          <p:nvPr/>
        </p:nvSpPr>
        <p:spPr bwMode="auto">
          <a:xfrm>
            <a:off x="1686834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4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43" name="Rectangle 21"/>
          <p:cNvSpPr>
            <a:spLocks noChangeArrowheads="1"/>
          </p:cNvSpPr>
          <p:nvPr/>
        </p:nvSpPr>
        <p:spPr bwMode="auto">
          <a:xfrm>
            <a:off x="2094547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 smtClean="0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5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44" name="Rectangle 21"/>
          <p:cNvSpPr>
            <a:spLocks noChangeArrowheads="1"/>
          </p:cNvSpPr>
          <p:nvPr/>
        </p:nvSpPr>
        <p:spPr bwMode="auto">
          <a:xfrm>
            <a:off x="2502260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6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62" name="Rectangle 21"/>
          <p:cNvSpPr>
            <a:spLocks noChangeArrowheads="1"/>
          </p:cNvSpPr>
          <p:nvPr/>
        </p:nvSpPr>
        <p:spPr bwMode="auto">
          <a:xfrm>
            <a:off x="2909973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 smtClean="0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7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63" name="Rectangle 21"/>
          <p:cNvSpPr>
            <a:spLocks noChangeArrowheads="1"/>
          </p:cNvSpPr>
          <p:nvPr/>
        </p:nvSpPr>
        <p:spPr bwMode="auto">
          <a:xfrm>
            <a:off x="3317686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8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64" name="Rectangle 21"/>
          <p:cNvSpPr>
            <a:spLocks noChangeArrowheads="1"/>
          </p:cNvSpPr>
          <p:nvPr/>
        </p:nvSpPr>
        <p:spPr bwMode="auto">
          <a:xfrm>
            <a:off x="3725399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9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65" name="Rectangle 21"/>
          <p:cNvSpPr>
            <a:spLocks noChangeArrowheads="1"/>
          </p:cNvSpPr>
          <p:nvPr/>
        </p:nvSpPr>
        <p:spPr bwMode="auto">
          <a:xfrm>
            <a:off x="4133112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 smtClean="0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10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grpSp>
        <p:nvGrpSpPr>
          <p:cNvPr id="29" name="组合 28"/>
          <p:cNvGrpSpPr/>
          <p:nvPr/>
        </p:nvGrpSpPr>
        <p:grpSpPr>
          <a:xfrm>
            <a:off x="329274" y="103449"/>
            <a:ext cx="2249539" cy="592213"/>
            <a:chOff x="329275" y="961884"/>
            <a:chExt cx="1764000" cy="592213"/>
          </a:xfrm>
        </p:grpSpPr>
        <p:sp>
          <p:nvSpPr>
            <p:cNvPr id="30" name="Freeform 10"/>
            <p:cNvSpPr/>
            <p:nvPr/>
          </p:nvSpPr>
          <p:spPr bwMode="auto">
            <a:xfrm>
              <a:off x="329275" y="1327316"/>
              <a:ext cx="1764000" cy="192535"/>
            </a:xfrm>
            <a:prstGeom prst="roundRect">
              <a:avLst/>
            </a:prstGeom>
            <a:solidFill>
              <a:srgbClr val="00AEAD"/>
            </a:solidFill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solidFill>
                  <a:srgbClr val="AFD7EC"/>
                </a:solidFill>
              </a:endParaRPr>
            </a:p>
          </p:txBody>
        </p:sp>
        <p:sp>
          <p:nvSpPr>
            <p:cNvPr id="31" name="矩形 30"/>
            <p:cNvSpPr>
              <a:spLocks noChangeAspect="1"/>
            </p:cNvSpPr>
            <p:nvPr/>
          </p:nvSpPr>
          <p:spPr>
            <a:xfrm>
              <a:off x="381000" y="961884"/>
              <a:ext cx="1712275" cy="592213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30000"/>
                </a:lnSpc>
                <a:spcAft>
                  <a:spcPct val="0"/>
                </a:spcAft>
                <a:tabLst>
                  <a:tab pos="1188085"/>
                  <a:tab pos="2163445"/>
                  <a:tab pos="3142615"/>
                  <a:tab pos="4190365"/>
                </a:tabLst>
              </a:pPr>
              <a:r>
                <a:rPr lang="zh-CN" altLang="en-US" sz="2800">
                  <a:latin typeface="Times New Roman" panose="02020603050405020304" pitchFamily="18" charset="0"/>
                  <a:ea typeface="黑体" panose="02010609060101010101" pitchFamily="49" charset="-122"/>
                  <a:cs typeface="Times New Roman" panose="02020603050405020304" pitchFamily="18" charset="0"/>
                </a:rPr>
                <a:t>基础对点练</a:t>
              </a:r>
              <a:endParaRPr lang="en-US" altLang="zh-CN" sz="2800" smtClean="0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endParaRPr>
            </a:p>
          </p:txBody>
        </p:sp>
      </p:grpSp>
      <p:sp>
        <p:nvSpPr>
          <p:cNvPr id="2" name="矩形 1"/>
          <p:cNvSpPr>
            <a:spLocks noChangeAspect="1"/>
          </p:cNvSpPr>
          <p:nvPr/>
        </p:nvSpPr>
        <p:spPr>
          <a:xfrm>
            <a:off x="381000" y="1283066"/>
            <a:ext cx="11430000" cy="3453253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题组一</a:t>
            </a:r>
            <a:r>
              <a:rPr lang="zh-CN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</a:t>
            </a:r>
            <a:r>
              <a:rPr lang="zh-CN" altLang="zh-CN" sz="280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动能定理在多过程问题中的应用</a:t>
            </a:r>
            <a:endParaRPr lang="zh-CN" altLang="zh-CN" sz="2800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一包裹以某一初速度沿着倾角为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37°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的雪道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可视为斜面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从底端开始上滑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包裹上滑到速度为零后又滑回底端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且速度大小为开始上滑的初速度大小</a:t>
            </a:r>
            <a:r>
              <a:rPr lang="zh-CN" altLang="zh-CN" sz="28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的</a:t>
            </a:r>
            <a:r>
              <a:rPr lang="en-US" altLang="zh-CN" sz="28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</a:t>
            </a:r>
            <a:r>
              <a:rPr lang="zh-CN" altLang="zh-CN" sz="28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。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已知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sin 37°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6,cos 37°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8,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包裹可视为质点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则包裹和雪道之间的动摩擦因数为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zh-CN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　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endParaRPr lang="zh-CN" altLang="zh-CN" sz="2800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A.0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05	</a:t>
            </a:r>
            <a:r>
              <a:rPr lang="en-US" altLang="zh-CN" sz="28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B.0</a:t>
            </a:r>
            <a:r>
              <a:rPr lang="en-US" altLang="zh-CN" sz="2800" i="1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en-US" altLang="zh-CN" sz="28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16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lang="en-US" altLang="zh-CN" sz="28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C.0</a:t>
            </a:r>
            <a:r>
              <a:rPr lang="en-US" altLang="zh-CN" sz="2800" i="1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en-US" altLang="zh-CN" sz="28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21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lang="en-US" altLang="zh-CN" sz="28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D.0</a:t>
            </a:r>
            <a:r>
              <a:rPr lang="en-US" altLang="zh-CN" sz="2800" i="1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en-US" altLang="zh-CN" sz="28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25</a:t>
            </a:r>
            <a:endParaRPr lang="zh-CN" altLang="zh-CN" sz="2800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graphicFrame>
        <p:nvGraphicFramePr>
          <p:cNvPr id="20" name="对象 19"/>
          <p:cNvGraphicFramePr>
            <a:graphicFrameLocks noChangeAspect="1"/>
          </p:cNvGraphicFramePr>
          <p:nvPr/>
        </p:nvGraphicFramePr>
        <p:xfrm>
          <a:off x="1075913" y="2968670"/>
          <a:ext cx="447512" cy="57133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name="文档" r:id="rId3" imgW="255905" imgH="315595" progId="Word.Document.12">
                  <p:embed/>
                </p:oleObj>
              </mc:Choice>
              <mc:Fallback>
                <p:oleObj name="文档" r:id="rId3" imgW="255905" imgH="315595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1075913" y="2968670"/>
                        <a:ext cx="447512" cy="571333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7" name="矩形 16"/>
          <p:cNvSpPr/>
          <p:nvPr/>
        </p:nvSpPr>
        <p:spPr>
          <a:xfrm>
            <a:off x="3606805" y="3591373"/>
            <a:ext cx="423514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smtClean="0">
                <a:solidFill>
                  <a:srgbClr val="FF0000"/>
                </a:solidFill>
                <a:latin typeface="Times New Roman" panose="02020603050405020304" pitchFamily="18" charset="0"/>
              </a:rPr>
              <a:t>C</a:t>
            </a:r>
            <a:endParaRPr lang="zh-CN" altLang="en-US" sz="2800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21">
            <a:hlinkClick r:id="rId2" action="ppaction://hlinksldjump?num=2"/>
          </p:cNvPr>
          <p:cNvSpPr>
            <a:spLocks noChangeArrowheads="1"/>
          </p:cNvSpPr>
          <p:nvPr/>
        </p:nvSpPr>
        <p:spPr bwMode="auto">
          <a:xfrm>
            <a:off x="463695" y="6332467"/>
            <a:ext cx="304920" cy="304920"/>
          </a:xfrm>
          <a:prstGeom prst="roundRect">
            <a:avLst/>
          </a:prstGeom>
          <a:solidFill>
            <a:srgbClr val="00AEAD"/>
          </a:solidFill>
          <a:ln>
            <a:noFill/>
          </a:ln>
          <a:effectLst/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1</a:t>
            </a:r>
            <a:endParaRPr lang="en-US" altLang="zh-CN" sz="2400" b="1">
              <a:solidFill>
                <a:schemeClr val="bg1"/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3" name="Rectangle 21"/>
          <p:cNvSpPr>
            <a:spLocks noChangeArrowheads="1"/>
          </p:cNvSpPr>
          <p:nvPr/>
        </p:nvSpPr>
        <p:spPr bwMode="auto">
          <a:xfrm>
            <a:off x="871408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2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4" name="Rectangle 21"/>
          <p:cNvSpPr>
            <a:spLocks noChangeArrowheads="1"/>
          </p:cNvSpPr>
          <p:nvPr/>
        </p:nvSpPr>
        <p:spPr bwMode="auto">
          <a:xfrm>
            <a:off x="1279121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 smtClean="0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3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5" name="Rectangle 21"/>
          <p:cNvSpPr>
            <a:spLocks noChangeArrowheads="1"/>
          </p:cNvSpPr>
          <p:nvPr/>
        </p:nvSpPr>
        <p:spPr bwMode="auto">
          <a:xfrm>
            <a:off x="1686834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4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6" name="Rectangle 21"/>
          <p:cNvSpPr>
            <a:spLocks noChangeArrowheads="1"/>
          </p:cNvSpPr>
          <p:nvPr/>
        </p:nvSpPr>
        <p:spPr bwMode="auto">
          <a:xfrm>
            <a:off x="2094547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 smtClean="0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5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7" name="Rectangle 21"/>
          <p:cNvSpPr>
            <a:spLocks noChangeArrowheads="1"/>
          </p:cNvSpPr>
          <p:nvPr/>
        </p:nvSpPr>
        <p:spPr bwMode="auto">
          <a:xfrm>
            <a:off x="2502260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6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8" name="Rectangle 21"/>
          <p:cNvSpPr>
            <a:spLocks noChangeArrowheads="1"/>
          </p:cNvSpPr>
          <p:nvPr/>
        </p:nvSpPr>
        <p:spPr bwMode="auto">
          <a:xfrm>
            <a:off x="2909973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 smtClean="0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7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9" name="Rectangle 21"/>
          <p:cNvSpPr>
            <a:spLocks noChangeArrowheads="1"/>
          </p:cNvSpPr>
          <p:nvPr/>
        </p:nvSpPr>
        <p:spPr bwMode="auto">
          <a:xfrm>
            <a:off x="3317686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8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0" name="Rectangle 21"/>
          <p:cNvSpPr>
            <a:spLocks noChangeArrowheads="1"/>
          </p:cNvSpPr>
          <p:nvPr/>
        </p:nvSpPr>
        <p:spPr bwMode="auto">
          <a:xfrm>
            <a:off x="3725399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9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1" name="Rectangle 21"/>
          <p:cNvSpPr>
            <a:spLocks noChangeArrowheads="1"/>
          </p:cNvSpPr>
          <p:nvPr/>
        </p:nvSpPr>
        <p:spPr bwMode="auto">
          <a:xfrm>
            <a:off x="4133112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 smtClean="0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10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graphicFrame>
        <p:nvGraphicFramePr>
          <p:cNvPr id="12" name="对象 11"/>
          <p:cNvGraphicFramePr>
            <a:graphicFrameLocks noChangeAspect="1"/>
          </p:cNvGraphicFramePr>
          <p:nvPr/>
        </p:nvGraphicFramePr>
        <p:xfrm>
          <a:off x="458424" y="1505874"/>
          <a:ext cx="11275153" cy="262077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9" name="文档" r:id="rId3" imgW="4526280" imgH="1053465" progId="Word.Document.12">
                  <p:embed/>
                </p:oleObj>
              </mc:Choice>
              <mc:Fallback>
                <p:oleObj name="文档" r:id="rId3" imgW="4526280" imgH="1053465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58424" y="1505874"/>
                        <a:ext cx="11275153" cy="262077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" name="Rectangle 21">
            <a:hlinkClick r:id="rId2" action="ppaction://hlinksldjump?num=2"/>
          </p:cNvPr>
          <p:cNvSpPr>
            <a:spLocks noChangeArrowheads="1"/>
          </p:cNvSpPr>
          <p:nvPr/>
        </p:nvSpPr>
        <p:spPr bwMode="auto">
          <a:xfrm>
            <a:off x="463695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1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3" name="Rectangle 21">
            <a:hlinkClick r:id="rId3" action="ppaction://hlinksldjump?num=4"/>
          </p:cNvPr>
          <p:cNvSpPr>
            <a:spLocks noChangeArrowheads="1"/>
          </p:cNvSpPr>
          <p:nvPr/>
        </p:nvSpPr>
        <p:spPr bwMode="auto">
          <a:xfrm>
            <a:off x="871408" y="6332467"/>
            <a:ext cx="304920" cy="304920"/>
          </a:xfrm>
          <a:prstGeom prst="roundRect">
            <a:avLst/>
          </a:prstGeom>
          <a:solidFill>
            <a:srgbClr val="00AEAD"/>
          </a:solidFill>
          <a:ln>
            <a:noFill/>
          </a:ln>
          <a:effectLst/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2</a:t>
            </a:r>
            <a:endParaRPr lang="en-US" altLang="zh-CN" sz="2400" b="1">
              <a:solidFill>
                <a:schemeClr val="bg1"/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4" name="Rectangle 21"/>
          <p:cNvSpPr>
            <a:spLocks noChangeArrowheads="1"/>
          </p:cNvSpPr>
          <p:nvPr/>
        </p:nvSpPr>
        <p:spPr bwMode="auto">
          <a:xfrm>
            <a:off x="1279121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 smtClean="0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3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5" name="Rectangle 21"/>
          <p:cNvSpPr>
            <a:spLocks noChangeArrowheads="1"/>
          </p:cNvSpPr>
          <p:nvPr/>
        </p:nvSpPr>
        <p:spPr bwMode="auto">
          <a:xfrm>
            <a:off x="1686834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4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6" name="Rectangle 21"/>
          <p:cNvSpPr>
            <a:spLocks noChangeArrowheads="1"/>
          </p:cNvSpPr>
          <p:nvPr/>
        </p:nvSpPr>
        <p:spPr bwMode="auto">
          <a:xfrm>
            <a:off x="2094547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 smtClean="0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5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7" name="Rectangle 21"/>
          <p:cNvSpPr>
            <a:spLocks noChangeArrowheads="1"/>
          </p:cNvSpPr>
          <p:nvPr/>
        </p:nvSpPr>
        <p:spPr bwMode="auto">
          <a:xfrm>
            <a:off x="2502260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6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8" name="Rectangle 21"/>
          <p:cNvSpPr>
            <a:spLocks noChangeArrowheads="1"/>
          </p:cNvSpPr>
          <p:nvPr/>
        </p:nvSpPr>
        <p:spPr bwMode="auto">
          <a:xfrm>
            <a:off x="2909973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 smtClean="0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7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9" name="Rectangle 21"/>
          <p:cNvSpPr>
            <a:spLocks noChangeArrowheads="1"/>
          </p:cNvSpPr>
          <p:nvPr/>
        </p:nvSpPr>
        <p:spPr bwMode="auto">
          <a:xfrm>
            <a:off x="3317686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8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30" name="Rectangle 21"/>
          <p:cNvSpPr>
            <a:spLocks noChangeArrowheads="1"/>
          </p:cNvSpPr>
          <p:nvPr/>
        </p:nvSpPr>
        <p:spPr bwMode="auto">
          <a:xfrm>
            <a:off x="3725399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9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31" name="Rectangle 21"/>
          <p:cNvSpPr>
            <a:spLocks noChangeArrowheads="1"/>
          </p:cNvSpPr>
          <p:nvPr/>
        </p:nvSpPr>
        <p:spPr bwMode="auto">
          <a:xfrm>
            <a:off x="4133112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 smtClean="0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10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" name="矩形 1"/>
          <p:cNvSpPr>
            <a:spLocks noChangeAspect="1"/>
          </p:cNvSpPr>
          <p:nvPr/>
        </p:nvSpPr>
        <p:spPr>
          <a:xfrm>
            <a:off x="381000" y="527975"/>
            <a:ext cx="11430000" cy="5073440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(2023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辽宁沈阳一模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如图所示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质量为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的滑块从竖直墙壁上高为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处的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点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由静止开始沿斜面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ab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滑入水平地面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斜面与水平地面在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点平滑连接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斜面长度可随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点位置变动调节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并最终静止在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点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已知滑块与斜面及水平地面间的动摩擦因数均为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ea typeface="Microsoft Yi Baiti" panose="03000500000000000000" pitchFamily="66" charset="0"/>
                <a:cs typeface="Times New Roman" panose="02020603050405020304" pitchFamily="18" charset="0"/>
              </a:rPr>
              <a:t>μ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空气阻力不计。设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点到竖直墙壁的水平距离为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x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滑块到达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点时的速度大小为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则滑块从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到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的运动过程中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zh-CN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　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斜面倾角越大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越大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斜面倾角越大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越小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斜面倾角越大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x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越大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斜面倾角越大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x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越小</a:t>
            </a:r>
            <a:endParaRPr lang="zh-CN" altLang="zh-CN" sz="2800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pic>
        <p:nvPicPr>
          <p:cNvPr id="17" name="MWKX204.eps" descr="id:2147490776;FounderCES"/>
          <p:cNvPicPr/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5003832" y="3500439"/>
            <a:ext cx="3564816" cy="2008112"/>
          </a:xfrm>
          <a:prstGeom prst="rect">
            <a:avLst/>
          </a:prstGeom>
        </p:spPr>
      </p:pic>
      <p:sp>
        <p:nvSpPr>
          <p:cNvPr id="14" name="矩形 13"/>
          <p:cNvSpPr/>
          <p:nvPr/>
        </p:nvSpPr>
        <p:spPr>
          <a:xfrm>
            <a:off x="10336378" y="2823633"/>
            <a:ext cx="444352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smtClean="0">
                <a:solidFill>
                  <a:srgbClr val="FF0000"/>
                </a:solidFill>
                <a:latin typeface="Times New Roman" panose="02020603050405020304" pitchFamily="18" charset="0"/>
              </a:rPr>
              <a:t>A</a:t>
            </a:r>
            <a:endParaRPr lang="zh-CN" altLang="en-US" sz="2800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21">
            <a:hlinkClick r:id="rId2" action="ppaction://hlinksldjump?num=2"/>
          </p:cNvPr>
          <p:cNvSpPr>
            <a:spLocks noChangeArrowheads="1"/>
          </p:cNvSpPr>
          <p:nvPr/>
        </p:nvSpPr>
        <p:spPr bwMode="auto">
          <a:xfrm>
            <a:off x="463695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1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3" name="Rectangle 21">
            <a:hlinkClick r:id="rId3" action="ppaction://hlinksldjump?num=4"/>
          </p:cNvPr>
          <p:cNvSpPr>
            <a:spLocks noChangeArrowheads="1"/>
          </p:cNvSpPr>
          <p:nvPr/>
        </p:nvSpPr>
        <p:spPr bwMode="auto">
          <a:xfrm>
            <a:off x="871408" y="6332467"/>
            <a:ext cx="304920" cy="304920"/>
          </a:xfrm>
          <a:prstGeom prst="roundRect">
            <a:avLst/>
          </a:prstGeom>
          <a:solidFill>
            <a:srgbClr val="00AEAD"/>
          </a:solidFill>
          <a:ln>
            <a:noFill/>
          </a:ln>
          <a:effectLst/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2</a:t>
            </a:r>
            <a:endParaRPr lang="en-US" altLang="zh-CN" sz="2400" b="1">
              <a:solidFill>
                <a:schemeClr val="bg1"/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4" name="Rectangle 21"/>
          <p:cNvSpPr>
            <a:spLocks noChangeArrowheads="1"/>
          </p:cNvSpPr>
          <p:nvPr/>
        </p:nvSpPr>
        <p:spPr bwMode="auto">
          <a:xfrm>
            <a:off x="1279121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 smtClean="0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3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5" name="Rectangle 21"/>
          <p:cNvSpPr>
            <a:spLocks noChangeArrowheads="1"/>
          </p:cNvSpPr>
          <p:nvPr/>
        </p:nvSpPr>
        <p:spPr bwMode="auto">
          <a:xfrm>
            <a:off x="1686834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4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6" name="Rectangle 21"/>
          <p:cNvSpPr>
            <a:spLocks noChangeArrowheads="1"/>
          </p:cNvSpPr>
          <p:nvPr/>
        </p:nvSpPr>
        <p:spPr bwMode="auto">
          <a:xfrm>
            <a:off x="2094547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 smtClean="0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5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7" name="Rectangle 21"/>
          <p:cNvSpPr>
            <a:spLocks noChangeArrowheads="1"/>
          </p:cNvSpPr>
          <p:nvPr/>
        </p:nvSpPr>
        <p:spPr bwMode="auto">
          <a:xfrm>
            <a:off x="2502260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6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8" name="Rectangle 21"/>
          <p:cNvSpPr>
            <a:spLocks noChangeArrowheads="1"/>
          </p:cNvSpPr>
          <p:nvPr/>
        </p:nvSpPr>
        <p:spPr bwMode="auto">
          <a:xfrm>
            <a:off x="2909973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 smtClean="0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7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9" name="Rectangle 21"/>
          <p:cNvSpPr>
            <a:spLocks noChangeArrowheads="1"/>
          </p:cNvSpPr>
          <p:nvPr/>
        </p:nvSpPr>
        <p:spPr bwMode="auto">
          <a:xfrm>
            <a:off x="3317686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8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0" name="Rectangle 21"/>
          <p:cNvSpPr>
            <a:spLocks noChangeArrowheads="1"/>
          </p:cNvSpPr>
          <p:nvPr/>
        </p:nvSpPr>
        <p:spPr bwMode="auto">
          <a:xfrm>
            <a:off x="3725399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9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1" name="Rectangle 21"/>
          <p:cNvSpPr>
            <a:spLocks noChangeArrowheads="1"/>
          </p:cNvSpPr>
          <p:nvPr/>
        </p:nvSpPr>
        <p:spPr bwMode="auto">
          <a:xfrm>
            <a:off x="4133112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 smtClean="0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10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graphicFrame>
        <p:nvGraphicFramePr>
          <p:cNvPr id="12" name="对象 11"/>
          <p:cNvGraphicFramePr>
            <a:graphicFrameLocks noChangeAspect="1"/>
          </p:cNvGraphicFramePr>
          <p:nvPr/>
        </p:nvGraphicFramePr>
        <p:xfrm>
          <a:off x="458424" y="996598"/>
          <a:ext cx="11275153" cy="390645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0" name="文档" r:id="rId4" imgW="4526280" imgH="1569085" progId="Word.Document.12">
                  <p:embed/>
                </p:oleObj>
              </mc:Choice>
              <mc:Fallback>
                <p:oleObj name="文档" r:id="rId4" imgW="4526280" imgH="1569085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458424" y="996598"/>
                        <a:ext cx="11275153" cy="390645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" name="Rectangle 21">
            <a:hlinkClick r:id="rId2" action="ppaction://hlinksldjump?num=2"/>
          </p:cNvPr>
          <p:cNvSpPr>
            <a:spLocks noChangeArrowheads="1"/>
          </p:cNvSpPr>
          <p:nvPr/>
        </p:nvSpPr>
        <p:spPr bwMode="auto">
          <a:xfrm>
            <a:off x="463695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1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0" name="Rectangle 21">
            <a:hlinkClick r:id="rId3" action="ppaction://hlinksldjump?num=4"/>
          </p:cNvPr>
          <p:cNvSpPr>
            <a:spLocks noChangeArrowheads="1"/>
          </p:cNvSpPr>
          <p:nvPr/>
        </p:nvSpPr>
        <p:spPr bwMode="auto">
          <a:xfrm>
            <a:off x="871408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2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1" name="Rectangle 21">
            <a:hlinkClick r:id="rId4" action="ppaction://hlinksldjump?num=6"/>
          </p:cNvPr>
          <p:cNvSpPr>
            <a:spLocks noChangeArrowheads="1"/>
          </p:cNvSpPr>
          <p:nvPr/>
        </p:nvSpPr>
        <p:spPr bwMode="auto">
          <a:xfrm>
            <a:off x="1279121" y="6332467"/>
            <a:ext cx="304920" cy="304920"/>
          </a:xfrm>
          <a:prstGeom prst="roundRect">
            <a:avLst/>
          </a:prstGeom>
          <a:solidFill>
            <a:srgbClr val="00AEAD"/>
          </a:solidFill>
          <a:ln>
            <a:noFill/>
          </a:ln>
          <a:effectLst/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3</a:t>
            </a:r>
            <a:endParaRPr lang="en-US" altLang="zh-CN" sz="2400" b="1">
              <a:solidFill>
                <a:schemeClr val="bg1"/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2" name="Rectangle 21"/>
          <p:cNvSpPr>
            <a:spLocks noChangeArrowheads="1"/>
          </p:cNvSpPr>
          <p:nvPr/>
        </p:nvSpPr>
        <p:spPr bwMode="auto">
          <a:xfrm>
            <a:off x="1686834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4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3" name="Rectangle 21"/>
          <p:cNvSpPr>
            <a:spLocks noChangeArrowheads="1"/>
          </p:cNvSpPr>
          <p:nvPr/>
        </p:nvSpPr>
        <p:spPr bwMode="auto">
          <a:xfrm>
            <a:off x="2094547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 smtClean="0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5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4" name="Rectangle 21"/>
          <p:cNvSpPr>
            <a:spLocks noChangeArrowheads="1"/>
          </p:cNvSpPr>
          <p:nvPr/>
        </p:nvSpPr>
        <p:spPr bwMode="auto">
          <a:xfrm>
            <a:off x="2502260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6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5" name="Rectangle 21"/>
          <p:cNvSpPr>
            <a:spLocks noChangeArrowheads="1"/>
          </p:cNvSpPr>
          <p:nvPr/>
        </p:nvSpPr>
        <p:spPr bwMode="auto">
          <a:xfrm>
            <a:off x="2909973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 smtClean="0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7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6" name="Rectangle 21"/>
          <p:cNvSpPr>
            <a:spLocks noChangeArrowheads="1"/>
          </p:cNvSpPr>
          <p:nvPr/>
        </p:nvSpPr>
        <p:spPr bwMode="auto">
          <a:xfrm>
            <a:off x="3317686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8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7" name="Rectangle 21"/>
          <p:cNvSpPr>
            <a:spLocks noChangeArrowheads="1"/>
          </p:cNvSpPr>
          <p:nvPr/>
        </p:nvSpPr>
        <p:spPr bwMode="auto">
          <a:xfrm>
            <a:off x="3725399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9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8" name="Rectangle 21"/>
          <p:cNvSpPr>
            <a:spLocks noChangeArrowheads="1"/>
          </p:cNvSpPr>
          <p:nvPr/>
        </p:nvSpPr>
        <p:spPr bwMode="auto">
          <a:xfrm>
            <a:off x="4133112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 smtClean="0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10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" name="矩形 1"/>
          <p:cNvSpPr>
            <a:spLocks noChangeAspect="1"/>
          </p:cNvSpPr>
          <p:nvPr/>
        </p:nvSpPr>
        <p:spPr>
          <a:xfrm>
            <a:off x="381000" y="548946"/>
            <a:ext cx="11430000" cy="2832827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如图所示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与水平地面夹角为锐角的斜面底端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点向上有三个等间距点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、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和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即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AB=BC=CD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。小滑块以初速度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</a:t>
            </a:r>
            <a:r>
              <a:rPr lang="en-US" altLang="zh-CN" sz="2800" baseline="-250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从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点出发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沿斜面向上运动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若斜面与滑块间无摩擦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则滑块恰好到达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点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而后下滑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若斜面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AB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部分与滑块间有摩擦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其余部分与滑块间仍无摩擦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则滑块恰好上滑到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点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而后下滑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则滑块下滑到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点时速度大小以及回到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点时速度大小分别为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zh-CN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　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endParaRPr lang="zh-CN" altLang="zh-CN" sz="2800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pic>
        <p:nvPicPr>
          <p:cNvPr id="17" name="MWKX205.eps" descr="id:2147490783;FounderCES"/>
          <p:cNvPicPr/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365229" y="3381773"/>
            <a:ext cx="3569881" cy="2165894"/>
          </a:xfrm>
          <a:prstGeom prst="rect">
            <a:avLst/>
          </a:prstGeom>
        </p:spPr>
      </p:pic>
      <p:graphicFrame>
        <p:nvGraphicFramePr>
          <p:cNvPr id="3" name="对象 2"/>
          <p:cNvGraphicFramePr>
            <a:graphicFrameLocks noChangeAspect="1"/>
          </p:cNvGraphicFramePr>
          <p:nvPr/>
        </p:nvGraphicFramePr>
        <p:xfrm>
          <a:off x="458424" y="3564749"/>
          <a:ext cx="11275153" cy="198291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1" name="文档" r:id="rId6" imgW="4526280" imgH="796925" progId="Word.Document.12">
                  <p:embed/>
                </p:oleObj>
              </mc:Choice>
              <mc:Fallback>
                <p:oleObj name="文档" r:id="rId6" imgW="4526280" imgH="796925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458424" y="3564749"/>
                        <a:ext cx="11275153" cy="198291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5" name="矩形 14"/>
          <p:cNvSpPr/>
          <p:nvPr/>
        </p:nvSpPr>
        <p:spPr>
          <a:xfrm>
            <a:off x="10167815" y="2858553"/>
            <a:ext cx="444352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smtClean="0">
                <a:solidFill>
                  <a:srgbClr val="FF0000"/>
                </a:solidFill>
                <a:latin typeface="Times New Roman" panose="02020603050405020304" pitchFamily="18" charset="0"/>
              </a:rPr>
              <a:t>A</a:t>
            </a:r>
            <a:endParaRPr lang="zh-CN" altLang="en-US" sz="2800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21">
            <a:hlinkClick r:id="rId2" action="ppaction://hlinksldjump?num=2"/>
          </p:cNvPr>
          <p:cNvSpPr>
            <a:spLocks noChangeArrowheads="1"/>
          </p:cNvSpPr>
          <p:nvPr/>
        </p:nvSpPr>
        <p:spPr bwMode="auto">
          <a:xfrm>
            <a:off x="463695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1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3" name="Rectangle 21">
            <a:hlinkClick r:id="rId3" action="ppaction://hlinksldjump?num=4"/>
          </p:cNvPr>
          <p:cNvSpPr>
            <a:spLocks noChangeArrowheads="1"/>
          </p:cNvSpPr>
          <p:nvPr/>
        </p:nvSpPr>
        <p:spPr bwMode="auto">
          <a:xfrm>
            <a:off x="871408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2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4" name="Rectangle 21">
            <a:hlinkClick r:id="rId4" action="ppaction://hlinksldjump?num=6"/>
          </p:cNvPr>
          <p:cNvSpPr>
            <a:spLocks noChangeArrowheads="1"/>
          </p:cNvSpPr>
          <p:nvPr/>
        </p:nvSpPr>
        <p:spPr bwMode="auto">
          <a:xfrm>
            <a:off x="1279121" y="6332467"/>
            <a:ext cx="304920" cy="304920"/>
          </a:xfrm>
          <a:prstGeom prst="roundRect">
            <a:avLst/>
          </a:prstGeom>
          <a:solidFill>
            <a:srgbClr val="00AEAD"/>
          </a:solidFill>
          <a:ln>
            <a:noFill/>
          </a:ln>
          <a:effectLst/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3</a:t>
            </a:r>
            <a:endParaRPr lang="en-US" altLang="zh-CN" sz="2400" b="1">
              <a:solidFill>
                <a:schemeClr val="bg1"/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5" name="Rectangle 21"/>
          <p:cNvSpPr>
            <a:spLocks noChangeArrowheads="1"/>
          </p:cNvSpPr>
          <p:nvPr/>
        </p:nvSpPr>
        <p:spPr bwMode="auto">
          <a:xfrm>
            <a:off x="1686834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4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6" name="Rectangle 21"/>
          <p:cNvSpPr>
            <a:spLocks noChangeArrowheads="1"/>
          </p:cNvSpPr>
          <p:nvPr/>
        </p:nvSpPr>
        <p:spPr bwMode="auto">
          <a:xfrm>
            <a:off x="2094547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 smtClean="0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5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7" name="Rectangle 21"/>
          <p:cNvSpPr>
            <a:spLocks noChangeArrowheads="1"/>
          </p:cNvSpPr>
          <p:nvPr/>
        </p:nvSpPr>
        <p:spPr bwMode="auto">
          <a:xfrm>
            <a:off x="2502260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6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8" name="Rectangle 21"/>
          <p:cNvSpPr>
            <a:spLocks noChangeArrowheads="1"/>
          </p:cNvSpPr>
          <p:nvPr/>
        </p:nvSpPr>
        <p:spPr bwMode="auto">
          <a:xfrm>
            <a:off x="2909973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 smtClean="0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7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9" name="Rectangle 21"/>
          <p:cNvSpPr>
            <a:spLocks noChangeArrowheads="1"/>
          </p:cNvSpPr>
          <p:nvPr/>
        </p:nvSpPr>
        <p:spPr bwMode="auto">
          <a:xfrm>
            <a:off x="3317686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8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0" name="Rectangle 21"/>
          <p:cNvSpPr>
            <a:spLocks noChangeArrowheads="1"/>
          </p:cNvSpPr>
          <p:nvPr/>
        </p:nvSpPr>
        <p:spPr bwMode="auto">
          <a:xfrm>
            <a:off x="3725399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9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1" name="Rectangle 21"/>
          <p:cNvSpPr>
            <a:spLocks noChangeArrowheads="1"/>
          </p:cNvSpPr>
          <p:nvPr/>
        </p:nvSpPr>
        <p:spPr bwMode="auto">
          <a:xfrm>
            <a:off x="4133112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 smtClean="0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10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graphicFrame>
        <p:nvGraphicFramePr>
          <p:cNvPr id="12" name="对象 11"/>
          <p:cNvGraphicFramePr>
            <a:graphicFrameLocks noChangeAspect="1"/>
          </p:cNvGraphicFramePr>
          <p:nvPr/>
        </p:nvGraphicFramePr>
        <p:xfrm>
          <a:off x="458424" y="288404"/>
          <a:ext cx="11275153" cy="524064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2" name="文档" r:id="rId5" imgW="4526280" imgH="2103755" progId="Word.Document.12">
                  <p:embed/>
                </p:oleObj>
              </mc:Choice>
              <mc:Fallback>
                <p:oleObj name="文档" r:id="rId5" imgW="4526280" imgH="2103755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458424" y="288404"/>
                        <a:ext cx="11275153" cy="524064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" name="Rectangle 21">
            <a:hlinkClick r:id="rId2" action="ppaction://hlinksldjump?num=2"/>
          </p:cNvPr>
          <p:cNvSpPr>
            <a:spLocks noChangeArrowheads="1"/>
          </p:cNvSpPr>
          <p:nvPr/>
        </p:nvSpPr>
        <p:spPr bwMode="auto">
          <a:xfrm>
            <a:off x="463695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1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0" name="Rectangle 21">
            <a:hlinkClick r:id="rId3" action="ppaction://hlinksldjump?num=4"/>
          </p:cNvPr>
          <p:cNvSpPr>
            <a:spLocks noChangeArrowheads="1"/>
          </p:cNvSpPr>
          <p:nvPr/>
        </p:nvSpPr>
        <p:spPr bwMode="auto">
          <a:xfrm>
            <a:off x="871408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2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1" name="Rectangle 21">
            <a:hlinkClick r:id="rId4" action="ppaction://hlinksldjump?num=6"/>
          </p:cNvPr>
          <p:cNvSpPr>
            <a:spLocks noChangeArrowheads="1"/>
          </p:cNvSpPr>
          <p:nvPr/>
        </p:nvSpPr>
        <p:spPr bwMode="auto">
          <a:xfrm>
            <a:off x="1279121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 smtClean="0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3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2" name="Rectangle 21">
            <a:hlinkClick r:id="rId5" action="ppaction://hlinksldjump?num=8"/>
          </p:cNvPr>
          <p:cNvSpPr>
            <a:spLocks noChangeArrowheads="1"/>
          </p:cNvSpPr>
          <p:nvPr/>
        </p:nvSpPr>
        <p:spPr bwMode="auto">
          <a:xfrm>
            <a:off x="1686834" y="6332467"/>
            <a:ext cx="304920" cy="304920"/>
          </a:xfrm>
          <a:prstGeom prst="roundRect">
            <a:avLst/>
          </a:prstGeom>
          <a:solidFill>
            <a:srgbClr val="00AEAD"/>
          </a:solidFill>
          <a:ln>
            <a:noFill/>
          </a:ln>
          <a:effectLst/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4</a:t>
            </a:r>
            <a:endParaRPr lang="en-US" altLang="zh-CN" sz="2400" b="1">
              <a:solidFill>
                <a:schemeClr val="bg1"/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3" name="Rectangle 21"/>
          <p:cNvSpPr>
            <a:spLocks noChangeArrowheads="1"/>
          </p:cNvSpPr>
          <p:nvPr/>
        </p:nvSpPr>
        <p:spPr bwMode="auto">
          <a:xfrm>
            <a:off x="2094547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 smtClean="0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5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4" name="Rectangle 21"/>
          <p:cNvSpPr>
            <a:spLocks noChangeArrowheads="1"/>
          </p:cNvSpPr>
          <p:nvPr/>
        </p:nvSpPr>
        <p:spPr bwMode="auto">
          <a:xfrm>
            <a:off x="2502260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6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5" name="Rectangle 21"/>
          <p:cNvSpPr>
            <a:spLocks noChangeArrowheads="1"/>
          </p:cNvSpPr>
          <p:nvPr/>
        </p:nvSpPr>
        <p:spPr bwMode="auto">
          <a:xfrm>
            <a:off x="2909973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 smtClean="0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7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6" name="Rectangle 21"/>
          <p:cNvSpPr>
            <a:spLocks noChangeArrowheads="1"/>
          </p:cNvSpPr>
          <p:nvPr/>
        </p:nvSpPr>
        <p:spPr bwMode="auto">
          <a:xfrm>
            <a:off x="3317686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8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7" name="Rectangle 21"/>
          <p:cNvSpPr>
            <a:spLocks noChangeArrowheads="1"/>
          </p:cNvSpPr>
          <p:nvPr/>
        </p:nvSpPr>
        <p:spPr bwMode="auto">
          <a:xfrm>
            <a:off x="3725399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9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8" name="Rectangle 21"/>
          <p:cNvSpPr>
            <a:spLocks noChangeArrowheads="1"/>
          </p:cNvSpPr>
          <p:nvPr/>
        </p:nvSpPr>
        <p:spPr bwMode="auto">
          <a:xfrm>
            <a:off x="4133112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 smtClean="0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10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" name="矩形 1"/>
          <p:cNvSpPr>
            <a:spLocks noChangeAspect="1"/>
          </p:cNvSpPr>
          <p:nvPr/>
        </p:nvSpPr>
        <p:spPr>
          <a:xfrm>
            <a:off x="381000" y="538250"/>
            <a:ext cx="11430000" cy="5133713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题组二</a:t>
            </a:r>
            <a:r>
              <a:rPr lang="zh-CN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动能定理在往复运动问题中的应用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4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如图所示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ABCD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是一个盆式容器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盆内侧壁与盆底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BC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的连接处都是一段与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BC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相切的圆弧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BC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是水平的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其宽度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d=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50 m,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盆边缘的高度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h=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30 m,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在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点处放一个质量为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的小物块并让其从静止开始下滑。已知盆内侧壁是光滑的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而盆底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BC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面与小物块间的动摩擦因数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ea typeface="Microsoft Yi Baiti" panose="03000500000000000000" pitchFamily="66" charset="0"/>
                <a:cs typeface="Times New Roman" panose="02020603050405020304" pitchFamily="18" charset="0"/>
              </a:rPr>
              <a:t>μ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10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。小物块在盆式容器内来回滑动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最后停下来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取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10 m/s</a:t>
            </a:r>
            <a:r>
              <a:rPr lang="en-US" altLang="zh-CN" sz="2800" baseline="300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则小物块最终的位置到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点的距</a:t>
            </a:r>
            <a:r>
              <a:rPr lang="zh-CN" altLang="zh-CN" sz="28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离</a:t>
            </a:r>
            <a:endParaRPr lang="en-US" altLang="zh-CN" sz="2800" smtClean="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z="28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为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zh-CN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　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A.0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50 m	B.0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25 m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C.0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10 m	D.0</a:t>
            </a:r>
            <a:endParaRPr lang="zh-CN" altLang="zh-CN" sz="2800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pic>
        <p:nvPicPr>
          <p:cNvPr id="17" name="MWKX207.eps" descr="id:2147490790;FounderCES"/>
          <p:cNvPicPr/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4913394" y="4037284"/>
            <a:ext cx="4199783" cy="1854700"/>
          </a:xfrm>
          <a:prstGeom prst="rect">
            <a:avLst/>
          </a:prstGeom>
        </p:spPr>
      </p:pic>
      <p:sp>
        <p:nvSpPr>
          <p:cNvPr id="14" name="矩形 13"/>
          <p:cNvSpPr/>
          <p:nvPr/>
        </p:nvSpPr>
        <p:spPr>
          <a:xfrm>
            <a:off x="1139689" y="3947614"/>
            <a:ext cx="444352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smtClean="0">
                <a:solidFill>
                  <a:srgbClr val="FF0000"/>
                </a:solidFill>
                <a:latin typeface="Times New Roman" panose="02020603050405020304" pitchFamily="18" charset="0"/>
              </a:rPr>
              <a:t>D</a:t>
            </a:r>
            <a:endParaRPr lang="zh-CN" altLang="en-US" sz="2800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21">
            <a:hlinkClick r:id="rId2" action="ppaction://hlinksldjump?num=2"/>
          </p:cNvPr>
          <p:cNvSpPr>
            <a:spLocks noChangeArrowheads="1"/>
          </p:cNvSpPr>
          <p:nvPr/>
        </p:nvSpPr>
        <p:spPr bwMode="auto">
          <a:xfrm>
            <a:off x="463695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1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3" name="Rectangle 21">
            <a:hlinkClick r:id="rId3" action="ppaction://hlinksldjump?num=4"/>
          </p:cNvPr>
          <p:cNvSpPr>
            <a:spLocks noChangeArrowheads="1"/>
          </p:cNvSpPr>
          <p:nvPr/>
        </p:nvSpPr>
        <p:spPr bwMode="auto">
          <a:xfrm>
            <a:off x="871408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2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4" name="Rectangle 21">
            <a:hlinkClick r:id="rId4" action="ppaction://hlinksldjump?num=6"/>
          </p:cNvPr>
          <p:cNvSpPr>
            <a:spLocks noChangeArrowheads="1"/>
          </p:cNvSpPr>
          <p:nvPr/>
        </p:nvSpPr>
        <p:spPr bwMode="auto">
          <a:xfrm>
            <a:off x="1279121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 smtClean="0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3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5" name="Rectangle 21">
            <a:hlinkClick r:id="rId5" action="ppaction://hlinksldjump?num=8"/>
          </p:cNvPr>
          <p:cNvSpPr>
            <a:spLocks noChangeArrowheads="1"/>
          </p:cNvSpPr>
          <p:nvPr/>
        </p:nvSpPr>
        <p:spPr bwMode="auto">
          <a:xfrm>
            <a:off x="1686834" y="6332467"/>
            <a:ext cx="304920" cy="304920"/>
          </a:xfrm>
          <a:prstGeom prst="roundRect">
            <a:avLst/>
          </a:prstGeom>
          <a:solidFill>
            <a:srgbClr val="00AEAD"/>
          </a:solidFill>
          <a:ln>
            <a:noFill/>
          </a:ln>
          <a:effectLst/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4</a:t>
            </a:r>
            <a:endParaRPr lang="en-US" altLang="zh-CN" sz="2400" b="1">
              <a:solidFill>
                <a:schemeClr val="bg1"/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6" name="Rectangle 21"/>
          <p:cNvSpPr>
            <a:spLocks noChangeArrowheads="1"/>
          </p:cNvSpPr>
          <p:nvPr/>
        </p:nvSpPr>
        <p:spPr bwMode="auto">
          <a:xfrm>
            <a:off x="2094547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 smtClean="0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5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7" name="Rectangle 21"/>
          <p:cNvSpPr>
            <a:spLocks noChangeArrowheads="1"/>
          </p:cNvSpPr>
          <p:nvPr/>
        </p:nvSpPr>
        <p:spPr bwMode="auto">
          <a:xfrm>
            <a:off x="2502260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6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8" name="Rectangle 21"/>
          <p:cNvSpPr>
            <a:spLocks noChangeArrowheads="1"/>
          </p:cNvSpPr>
          <p:nvPr/>
        </p:nvSpPr>
        <p:spPr bwMode="auto">
          <a:xfrm>
            <a:off x="2909973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 smtClean="0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7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9" name="Rectangle 21"/>
          <p:cNvSpPr>
            <a:spLocks noChangeArrowheads="1"/>
          </p:cNvSpPr>
          <p:nvPr/>
        </p:nvSpPr>
        <p:spPr bwMode="auto">
          <a:xfrm>
            <a:off x="3317686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8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0" name="Rectangle 21"/>
          <p:cNvSpPr>
            <a:spLocks noChangeArrowheads="1"/>
          </p:cNvSpPr>
          <p:nvPr/>
        </p:nvSpPr>
        <p:spPr bwMode="auto">
          <a:xfrm>
            <a:off x="3725399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9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1" name="Rectangle 21"/>
          <p:cNvSpPr>
            <a:spLocks noChangeArrowheads="1"/>
          </p:cNvSpPr>
          <p:nvPr/>
        </p:nvSpPr>
        <p:spPr bwMode="auto">
          <a:xfrm>
            <a:off x="4133112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 smtClean="0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10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2" name="矩形 11"/>
          <p:cNvSpPr>
            <a:spLocks noChangeAspect="1"/>
          </p:cNvSpPr>
          <p:nvPr/>
        </p:nvSpPr>
        <p:spPr>
          <a:xfrm>
            <a:off x="381000" y="1794796"/>
            <a:ext cx="11430000" cy="2272673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z="2800">
                <a:solidFill>
                  <a:srgbClr val="4040C8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解析</a:t>
            </a:r>
            <a:r>
              <a:rPr lang="zh-CN" altLang="zh-CN" sz="2800">
                <a:solidFill>
                  <a:srgbClr val="4040C8"/>
                </a:solidFill>
                <a:latin typeface="NEU-BZ-S92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设小物块在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BC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面通过的总路程为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由于只有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BC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面上存在摩擦力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则小物块从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点开始运动到最终静止的整个过程中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摩擦力做功为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ea typeface="Microsoft Yi Baiti" panose="03000500000000000000" pitchFamily="66" charset="0"/>
                <a:cs typeface="Times New Roman" panose="02020603050405020304" pitchFamily="18" charset="0"/>
              </a:rPr>
              <a:t>μ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mgs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而重力做功与路径无关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由动能定理得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mgh-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ea typeface="Microsoft Yi Baiti" panose="03000500000000000000" pitchFamily="66" charset="0"/>
                <a:cs typeface="Times New Roman" panose="02020603050405020304" pitchFamily="18" charset="0"/>
              </a:rPr>
              <a:t>μ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mgs=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代入数据解得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s=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。由于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d=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50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所以小物块在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BC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面经过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次往复运动后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停在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点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,D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正确。</a:t>
            </a:r>
            <a:endParaRPr lang="zh-CN" altLang="zh-CN" sz="2800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" name="Rectangle 21">
            <a:hlinkClick r:id="rId2" action="ppaction://hlinksldjump?num=2"/>
          </p:cNvPr>
          <p:cNvSpPr>
            <a:spLocks noChangeArrowheads="1"/>
          </p:cNvSpPr>
          <p:nvPr/>
        </p:nvSpPr>
        <p:spPr bwMode="auto">
          <a:xfrm>
            <a:off x="463695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1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0" name="Rectangle 21">
            <a:hlinkClick r:id="rId3" action="ppaction://hlinksldjump?num=4"/>
          </p:cNvPr>
          <p:cNvSpPr>
            <a:spLocks noChangeArrowheads="1"/>
          </p:cNvSpPr>
          <p:nvPr/>
        </p:nvSpPr>
        <p:spPr bwMode="auto">
          <a:xfrm>
            <a:off x="871408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2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1" name="Rectangle 21">
            <a:hlinkClick r:id="rId4" action="ppaction://hlinksldjump?num=6"/>
          </p:cNvPr>
          <p:cNvSpPr>
            <a:spLocks noChangeArrowheads="1"/>
          </p:cNvSpPr>
          <p:nvPr/>
        </p:nvSpPr>
        <p:spPr bwMode="auto">
          <a:xfrm>
            <a:off x="1279121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 smtClean="0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3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2" name="Rectangle 21">
            <a:hlinkClick r:id="rId5" action="ppaction://hlinksldjump?num=8"/>
          </p:cNvPr>
          <p:cNvSpPr>
            <a:spLocks noChangeArrowheads="1"/>
          </p:cNvSpPr>
          <p:nvPr/>
        </p:nvSpPr>
        <p:spPr bwMode="auto">
          <a:xfrm>
            <a:off x="1686834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4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3" name="Rectangle 21">
            <a:hlinkClick r:id="rId6" action="ppaction://hlinksldjump?num=10"/>
          </p:cNvPr>
          <p:cNvSpPr>
            <a:spLocks noChangeArrowheads="1"/>
          </p:cNvSpPr>
          <p:nvPr/>
        </p:nvSpPr>
        <p:spPr bwMode="auto">
          <a:xfrm>
            <a:off x="2094547" y="6332467"/>
            <a:ext cx="304920" cy="304920"/>
          </a:xfrm>
          <a:prstGeom prst="roundRect">
            <a:avLst/>
          </a:prstGeom>
          <a:solidFill>
            <a:srgbClr val="00AEAD"/>
          </a:solidFill>
          <a:ln>
            <a:noFill/>
          </a:ln>
          <a:effectLst/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5</a:t>
            </a:r>
            <a:endParaRPr lang="en-US" altLang="zh-CN" sz="2400" b="1">
              <a:solidFill>
                <a:schemeClr val="bg1"/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4" name="Rectangle 21"/>
          <p:cNvSpPr>
            <a:spLocks noChangeArrowheads="1"/>
          </p:cNvSpPr>
          <p:nvPr/>
        </p:nvSpPr>
        <p:spPr bwMode="auto">
          <a:xfrm>
            <a:off x="2502260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6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5" name="Rectangle 21"/>
          <p:cNvSpPr>
            <a:spLocks noChangeArrowheads="1"/>
          </p:cNvSpPr>
          <p:nvPr/>
        </p:nvSpPr>
        <p:spPr bwMode="auto">
          <a:xfrm>
            <a:off x="2909973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 smtClean="0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7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6" name="Rectangle 21"/>
          <p:cNvSpPr>
            <a:spLocks noChangeArrowheads="1"/>
          </p:cNvSpPr>
          <p:nvPr/>
        </p:nvSpPr>
        <p:spPr bwMode="auto">
          <a:xfrm>
            <a:off x="3317686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8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7" name="Rectangle 21"/>
          <p:cNvSpPr>
            <a:spLocks noChangeArrowheads="1"/>
          </p:cNvSpPr>
          <p:nvPr/>
        </p:nvSpPr>
        <p:spPr bwMode="auto">
          <a:xfrm>
            <a:off x="3725399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9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8" name="Rectangle 21"/>
          <p:cNvSpPr>
            <a:spLocks noChangeArrowheads="1"/>
          </p:cNvSpPr>
          <p:nvPr/>
        </p:nvSpPr>
        <p:spPr bwMode="auto">
          <a:xfrm>
            <a:off x="4133112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 smtClean="0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10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" name="矩形 1"/>
          <p:cNvSpPr>
            <a:spLocks noChangeAspect="1"/>
          </p:cNvSpPr>
          <p:nvPr/>
        </p:nvSpPr>
        <p:spPr>
          <a:xfrm>
            <a:off x="381000" y="386813"/>
            <a:ext cx="11430000" cy="5133713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5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多选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)(2023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江苏启东中学模拟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如图所示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直杆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AB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与水平面成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ea typeface="Microsoft Yi Baiti" panose="03000500000000000000" pitchFamily="66" charset="0"/>
                <a:cs typeface="Times New Roman" panose="02020603050405020304" pitchFamily="18" charset="0"/>
              </a:rPr>
              <a:t>α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角固定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在杆上套一质量为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的滑块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杆底端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点处有一弹性挡板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杆与板面垂直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滑块与挡板碰撞后将以原速率返回。现将滑块拉到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点由静止释放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与挡板第一次碰撞后恰好能上升到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AB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的中点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设重力加速度为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由此可以确定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zh-CN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　</a:t>
            </a:r>
            <a:r>
              <a:rPr lang="en-US" altLang="zh-CN" sz="28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endParaRPr lang="en-US" altLang="zh-CN" sz="2800" smtClean="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endParaRPr lang="en-US" altLang="zh-CN" sz="2800">
              <a:solidFill>
                <a:srgbClr val="000000"/>
              </a:solidFill>
              <a:latin typeface="Times New Roman" panose="02020603050405020304" pitchFamily="18" charset="0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滑块下滑和上滑过程加速度大小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en-US" altLang="zh-CN" sz="2800" baseline="-250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、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en-US" altLang="zh-CN" sz="2800" baseline="-250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滑块第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次与挡板碰撞前的速度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</a:t>
            </a:r>
            <a:r>
              <a:rPr lang="en-US" altLang="zh-CN" sz="2800" baseline="-250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滑块与杆之间的动摩擦因数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ea typeface="Microsoft Yi Baiti" panose="03000500000000000000" pitchFamily="66" charset="0"/>
                <a:cs typeface="Times New Roman" panose="02020603050405020304" pitchFamily="18" charset="0"/>
              </a:rPr>
              <a:t>μ</a:t>
            </a:r>
            <a:endParaRPr lang="zh-CN" altLang="zh-CN" sz="2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D.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滑块第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次与挡板碰撞到第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k+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</a:t>
            </a:r>
            <a:r>
              <a:rPr lang="zh-CN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次与挡板碰撞的时间间隔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Δ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</a:t>
            </a:r>
            <a:endParaRPr lang="zh-CN" altLang="zh-CN" sz="2800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pic>
        <p:nvPicPr>
          <p:cNvPr id="17" name="MWKX208.eps" descr="id:2147490797;FounderCES"/>
          <p:cNvPicPr/>
          <p:nvPr/>
        </p:nvPicPr>
        <p:blipFill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965879" y="2622910"/>
            <a:ext cx="2435881" cy="2288140"/>
          </a:xfrm>
          <a:prstGeom prst="rect">
            <a:avLst/>
          </a:prstGeom>
        </p:spPr>
      </p:pic>
      <p:sp>
        <p:nvSpPr>
          <p:cNvPr id="14" name="矩形 13"/>
          <p:cNvSpPr/>
          <p:nvPr/>
        </p:nvSpPr>
        <p:spPr>
          <a:xfrm>
            <a:off x="11043977" y="2130512"/>
            <a:ext cx="683200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smtClean="0">
                <a:solidFill>
                  <a:srgbClr val="FF0000"/>
                </a:solidFill>
                <a:latin typeface="Times New Roman" panose="02020603050405020304" pitchFamily="18" charset="0"/>
              </a:rPr>
              <a:t>AC</a:t>
            </a:r>
            <a:endParaRPr lang="zh-CN" altLang="en-US" sz="2800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21">
            <a:hlinkClick r:id="rId2" action="ppaction://hlinksldjump?num=2"/>
          </p:cNvPr>
          <p:cNvSpPr>
            <a:spLocks noChangeArrowheads="1"/>
          </p:cNvSpPr>
          <p:nvPr/>
        </p:nvSpPr>
        <p:spPr bwMode="auto">
          <a:xfrm>
            <a:off x="463695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1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3" name="Rectangle 21">
            <a:hlinkClick r:id="rId3" action="ppaction://hlinksldjump?num=4"/>
          </p:cNvPr>
          <p:cNvSpPr>
            <a:spLocks noChangeArrowheads="1"/>
          </p:cNvSpPr>
          <p:nvPr/>
        </p:nvSpPr>
        <p:spPr bwMode="auto">
          <a:xfrm>
            <a:off x="871408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2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4" name="Rectangle 21">
            <a:hlinkClick r:id="rId4" action="ppaction://hlinksldjump?num=6"/>
          </p:cNvPr>
          <p:cNvSpPr>
            <a:spLocks noChangeArrowheads="1"/>
          </p:cNvSpPr>
          <p:nvPr/>
        </p:nvSpPr>
        <p:spPr bwMode="auto">
          <a:xfrm>
            <a:off x="1279121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 smtClean="0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3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5" name="Rectangle 21">
            <a:hlinkClick r:id="rId5" action="ppaction://hlinksldjump?num=8"/>
          </p:cNvPr>
          <p:cNvSpPr>
            <a:spLocks noChangeArrowheads="1"/>
          </p:cNvSpPr>
          <p:nvPr/>
        </p:nvSpPr>
        <p:spPr bwMode="auto">
          <a:xfrm>
            <a:off x="1686834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4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6" name="Rectangle 21">
            <a:hlinkClick r:id="rId6" action="ppaction://hlinksldjump?num=10"/>
          </p:cNvPr>
          <p:cNvSpPr>
            <a:spLocks noChangeArrowheads="1"/>
          </p:cNvSpPr>
          <p:nvPr/>
        </p:nvSpPr>
        <p:spPr bwMode="auto">
          <a:xfrm>
            <a:off x="2094547" y="6332467"/>
            <a:ext cx="304920" cy="304920"/>
          </a:xfrm>
          <a:prstGeom prst="roundRect">
            <a:avLst/>
          </a:prstGeom>
          <a:solidFill>
            <a:srgbClr val="00AEAD"/>
          </a:solidFill>
          <a:ln>
            <a:noFill/>
          </a:ln>
          <a:effectLst/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5</a:t>
            </a:r>
            <a:endParaRPr lang="en-US" altLang="zh-CN" sz="2400" b="1">
              <a:solidFill>
                <a:schemeClr val="bg1"/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7" name="Rectangle 21"/>
          <p:cNvSpPr>
            <a:spLocks noChangeArrowheads="1"/>
          </p:cNvSpPr>
          <p:nvPr/>
        </p:nvSpPr>
        <p:spPr bwMode="auto">
          <a:xfrm>
            <a:off x="2502260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6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8" name="Rectangle 21"/>
          <p:cNvSpPr>
            <a:spLocks noChangeArrowheads="1"/>
          </p:cNvSpPr>
          <p:nvPr/>
        </p:nvSpPr>
        <p:spPr bwMode="auto">
          <a:xfrm>
            <a:off x="2909973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 smtClean="0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7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9" name="Rectangle 21"/>
          <p:cNvSpPr>
            <a:spLocks noChangeArrowheads="1"/>
          </p:cNvSpPr>
          <p:nvPr/>
        </p:nvSpPr>
        <p:spPr bwMode="auto">
          <a:xfrm>
            <a:off x="3317686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8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0" name="Rectangle 21"/>
          <p:cNvSpPr>
            <a:spLocks noChangeArrowheads="1"/>
          </p:cNvSpPr>
          <p:nvPr/>
        </p:nvSpPr>
        <p:spPr bwMode="auto">
          <a:xfrm>
            <a:off x="3725399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9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1" name="Rectangle 21"/>
          <p:cNvSpPr>
            <a:spLocks noChangeArrowheads="1"/>
          </p:cNvSpPr>
          <p:nvPr/>
        </p:nvSpPr>
        <p:spPr bwMode="auto">
          <a:xfrm>
            <a:off x="4133112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 smtClean="0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10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2" name="矩形 11"/>
          <p:cNvSpPr>
            <a:spLocks noChangeAspect="1"/>
          </p:cNvSpPr>
          <p:nvPr/>
        </p:nvSpPr>
        <p:spPr>
          <a:xfrm>
            <a:off x="381000" y="1158670"/>
            <a:ext cx="11430000" cy="4013406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z="2800">
                <a:solidFill>
                  <a:srgbClr val="4040C8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解析</a:t>
            </a:r>
            <a:r>
              <a:rPr lang="zh-CN" altLang="zh-CN" sz="2800">
                <a:solidFill>
                  <a:srgbClr val="4040C8"/>
                </a:solidFill>
                <a:effectLst/>
                <a:latin typeface="NEU-BZ-S92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zh-CN" altLang="zh-CN" sz="280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设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AB</a:t>
            </a:r>
            <a:r>
              <a:rPr lang="zh-CN" altLang="zh-CN" sz="280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长为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对整个过程运用动能定理</a:t>
            </a:r>
            <a:r>
              <a:rPr lang="zh-CN" altLang="zh-CN" sz="2800" smtClean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得</a:t>
            </a:r>
            <a:endParaRPr lang="en-US" altLang="zh-CN" sz="2800" smtClean="0">
              <a:solidFill>
                <a:srgbClr val="000000"/>
              </a:solidFill>
              <a:effectLst/>
              <a:latin typeface="Times New Roman" panose="02020603050405020304" pitchFamily="18" charset="0"/>
              <a:ea typeface="仿宋" panose="02010609060101010101" pitchFamily="49" charset="-122"/>
              <a:cs typeface="Times New Roman" panose="02020603050405020304" pitchFamily="18" charset="0"/>
            </a:endParaRPr>
          </a:p>
          <a:p>
            <a:pPr>
              <a:lnSpc>
                <a:spcPct val="13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800" i="1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mg</a:t>
            </a:r>
            <a:r>
              <a:rPr lang="en-US" altLang="zh-CN" sz="28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sin</a:t>
            </a:r>
            <a:r>
              <a:rPr lang="en-US" altLang="zh-CN" sz="2800" smtClean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800" i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Microsoft Yi Baiti" panose="03000500000000000000" pitchFamily="66" charset="0"/>
                <a:cs typeface="Times New Roman" panose="02020603050405020304" pitchFamily="18" charset="0"/>
              </a:rPr>
              <a:t>α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·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5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L-</a:t>
            </a:r>
            <a:r>
              <a:rPr lang="en-US" altLang="zh-CN" sz="2800" i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Microsoft Yi Baiti" panose="03000500000000000000" pitchFamily="66" charset="0"/>
                <a:cs typeface="Times New Roman" panose="02020603050405020304" pitchFamily="18" charset="0"/>
              </a:rPr>
              <a:t>μ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mg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cos</a:t>
            </a:r>
            <a:r>
              <a:rPr lang="en-US" altLang="zh-CN" sz="280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800" i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Microsoft Yi Baiti" panose="03000500000000000000" pitchFamily="66" charset="0"/>
                <a:cs typeface="Times New Roman" panose="02020603050405020304" pitchFamily="18" charset="0"/>
              </a:rPr>
              <a:t>α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L+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5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0,</a:t>
            </a:r>
            <a:r>
              <a:rPr lang="zh-CN" altLang="zh-CN" sz="2800" smtClean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得</a:t>
            </a:r>
            <a:r>
              <a:rPr lang="en-US" altLang="zh-CN" sz="2800" smtClean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              </a:t>
            </a:r>
            <a:r>
              <a:rPr lang="en-US" altLang="zh-CN" sz="28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故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</a:t>
            </a:r>
            <a:r>
              <a:rPr lang="zh-CN" altLang="zh-CN" sz="280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正确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根据牛顿第二定律得下滑过程有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mg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sin</a:t>
            </a:r>
            <a:r>
              <a:rPr lang="en-US" altLang="zh-CN" sz="280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800" i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Microsoft Yi Baiti" panose="03000500000000000000" pitchFamily="66" charset="0"/>
                <a:cs typeface="Times New Roman" panose="02020603050405020304" pitchFamily="18" charset="0"/>
              </a:rPr>
              <a:t>α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</a:t>
            </a:r>
            <a:r>
              <a:rPr lang="en-US" altLang="zh-CN" sz="2800" i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Microsoft Yi Baiti" panose="03000500000000000000" pitchFamily="66" charset="0"/>
                <a:cs typeface="Times New Roman" panose="02020603050405020304" pitchFamily="18" charset="0"/>
              </a:rPr>
              <a:t>μ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mg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cos</a:t>
            </a:r>
            <a:r>
              <a:rPr lang="en-US" altLang="zh-CN" sz="280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800" i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Microsoft Yi Baiti" panose="03000500000000000000" pitchFamily="66" charset="0"/>
                <a:cs typeface="Times New Roman" panose="02020603050405020304" pitchFamily="18" charset="0"/>
              </a:rPr>
              <a:t>α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=ma</a:t>
            </a:r>
            <a:r>
              <a:rPr lang="en-US" altLang="zh-CN" sz="2800" baseline="-250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上滑过程有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mg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sin</a:t>
            </a:r>
            <a:r>
              <a:rPr lang="en-US" altLang="zh-CN" sz="280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800" i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Microsoft Yi Baiti" panose="03000500000000000000" pitchFamily="66" charset="0"/>
                <a:cs typeface="Times New Roman" panose="02020603050405020304" pitchFamily="18" charset="0"/>
              </a:rPr>
              <a:t>α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+</a:t>
            </a:r>
            <a:r>
              <a:rPr lang="en-US" altLang="zh-CN" sz="2800" i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Microsoft Yi Baiti" panose="03000500000000000000" pitchFamily="66" charset="0"/>
                <a:cs typeface="Times New Roman" panose="02020603050405020304" pitchFamily="18" charset="0"/>
              </a:rPr>
              <a:t>μ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mg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cos</a:t>
            </a:r>
            <a:r>
              <a:rPr lang="en-US" altLang="zh-CN" sz="280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800" i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Microsoft Yi Baiti" panose="03000500000000000000" pitchFamily="66" charset="0"/>
                <a:cs typeface="Times New Roman" panose="02020603050405020304" pitchFamily="18" charset="0"/>
              </a:rPr>
              <a:t>α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=ma</a:t>
            </a:r>
            <a:r>
              <a:rPr lang="en-US" altLang="zh-CN" sz="2800" baseline="-250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解得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en-US" altLang="zh-CN" sz="2800" baseline="-250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=g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sin</a:t>
            </a:r>
            <a:r>
              <a:rPr lang="en-US" altLang="zh-CN" sz="280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800" i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Microsoft Yi Baiti" panose="03000500000000000000" pitchFamily="66" charset="0"/>
                <a:cs typeface="Times New Roman" panose="02020603050405020304" pitchFamily="18" charset="0"/>
              </a:rPr>
              <a:t>α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</a:t>
            </a:r>
            <a:r>
              <a:rPr lang="en-US" altLang="zh-CN" sz="2800" i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Microsoft Yi Baiti" panose="03000500000000000000" pitchFamily="66" charset="0"/>
                <a:cs typeface="Times New Roman" panose="02020603050405020304" pitchFamily="18" charset="0"/>
              </a:rPr>
              <a:t>μ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cos</a:t>
            </a:r>
            <a:r>
              <a:rPr lang="en-US" altLang="zh-CN" sz="280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800" i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Microsoft Yi Baiti" panose="03000500000000000000" pitchFamily="66" charset="0"/>
                <a:cs typeface="Times New Roman" panose="02020603050405020304" pitchFamily="18" charset="0"/>
              </a:rPr>
              <a:t>α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en-US" altLang="zh-CN" sz="2800" baseline="-250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=g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sin</a:t>
            </a:r>
            <a:r>
              <a:rPr lang="en-US" altLang="zh-CN" sz="280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800" i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Microsoft Yi Baiti" panose="03000500000000000000" pitchFamily="66" charset="0"/>
                <a:cs typeface="Times New Roman" panose="02020603050405020304" pitchFamily="18" charset="0"/>
              </a:rPr>
              <a:t>α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+</a:t>
            </a:r>
            <a:r>
              <a:rPr lang="en-US" altLang="zh-CN" sz="2800" i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Microsoft Yi Baiti" panose="03000500000000000000" pitchFamily="66" charset="0"/>
                <a:cs typeface="Times New Roman" panose="02020603050405020304" pitchFamily="18" charset="0"/>
              </a:rPr>
              <a:t>μ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cos</a:t>
            </a:r>
            <a:r>
              <a:rPr lang="en-US" altLang="zh-CN" sz="280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800" i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Microsoft Yi Baiti" panose="03000500000000000000" pitchFamily="66" charset="0"/>
                <a:cs typeface="Times New Roman" panose="02020603050405020304" pitchFamily="18" charset="0"/>
              </a:rPr>
              <a:t>α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所以可求得滑块下滑和上滑过程加速度的大小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en-US" altLang="zh-CN" sz="2800" baseline="-250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</a:t>
            </a:r>
            <a:r>
              <a:rPr lang="zh-CN" altLang="zh-CN" sz="280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、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en-US" altLang="zh-CN" sz="2800" baseline="-250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故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zh-CN" altLang="zh-CN" sz="280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正确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zh-CN" altLang="zh-CN" sz="280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由于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zh-CN" altLang="zh-CN" sz="280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、</a:t>
            </a:r>
            <a:r>
              <a:rPr lang="en-US" altLang="zh-CN" sz="28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</a:t>
            </a:r>
            <a:r>
              <a:rPr lang="zh-CN" altLang="zh-CN" sz="280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间的距离未知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虽然能求出加速度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但不能求出滑块到达挡板时的时间以及与挡板碰撞前的速度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80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故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</a:t>
            </a:r>
            <a:r>
              <a:rPr lang="zh-CN" altLang="zh-CN" sz="280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、</a:t>
            </a:r>
            <a:r>
              <a:rPr lang="en-US" altLang="zh-CN" sz="28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</a:t>
            </a:r>
            <a:r>
              <a:rPr lang="zh-CN" altLang="zh-CN" sz="280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错误。</a:t>
            </a:r>
            <a:endParaRPr lang="zh-CN" altLang="zh-CN" sz="2800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graphicFrame>
        <p:nvGraphicFramePr>
          <p:cNvPr id="13" name="对象 12"/>
          <p:cNvGraphicFramePr>
            <a:graphicFrameLocks noChangeAspect="1"/>
          </p:cNvGraphicFramePr>
          <p:nvPr/>
        </p:nvGraphicFramePr>
        <p:xfrm>
          <a:off x="6005245" y="1502204"/>
          <a:ext cx="2000250" cy="98266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3" name="文档" r:id="rId7" imgW="809625" imgH="396240" progId="Word.Document.12">
                  <p:embed/>
                </p:oleObj>
              </mc:Choice>
              <mc:Fallback>
                <p:oleObj name="文档" r:id="rId7" imgW="809625" imgH="396240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6005245" y="1502204"/>
                        <a:ext cx="2000250" cy="98266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" name="Rectangle 21">
            <a:hlinkClick r:id="rId2" action="ppaction://hlinksldjump?num=2"/>
          </p:cNvPr>
          <p:cNvSpPr>
            <a:spLocks noChangeArrowheads="1"/>
          </p:cNvSpPr>
          <p:nvPr/>
        </p:nvSpPr>
        <p:spPr bwMode="auto">
          <a:xfrm>
            <a:off x="463695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1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0" name="Rectangle 21">
            <a:hlinkClick r:id="rId3" action="ppaction://hlinksldjump?num=4"/>
          </p:cNvPr>
          <p:cNvSpPr>
            <a:spLocks noChangeArrowheads="1"/>
          </p:cNvSpPr>
          <p:nvPr/>
        </p:nvSpPr>
        <p:spPr bwMode="auto">
          <a:xfrm>
            <a:off x="871408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2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1" name="Rectangle 21">
            <a:hlinkClick r:id="rId4" action="ppaction://hlinksldjump?num=6"/>
          </p:cNvPr>
          <p:cNvSpPr>
            <a:spLocks noChangeArrowheads="1"/>
          </p:cNvSpPr>
          <p:nvPr/>
        </p:nvSpPr>
        <p:spPr bwMode="auto">
          <a:xfrm>
            <a:off x="1279121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 smtClean="0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3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2" name="Rectangle 21">
            <a:hlinkClick r:id="rId5" action="ppaction://hlinksldjump?num=8"/>
          </p:cNvPr>
          <p:cNvSpPr>
            <a:spLocks noChangeArrowheads="1"/>
          </p:cNvSpPr>
          <p:nvPr/>
        </p:nvSpPr>
        <p:spPr bwMode="auto">
          <a:xfrm>
            <a:off x="1686834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4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3" name="Rectangle 21">
            <a:hlinkClick r:id="rId6" action="ppaction://hlinksldjump?num=10"/>
          </p:cNvPr>
          <p:cNvSpPr>
            <a:spLocks noChangeArrowheads="1"/>
          </p:cNvSpPr>
          <p:nvPr/>
        </p:nvSpPr>
        <p:spPr bwMode="auto">
          <a:xfrm>
            <a:off x="2094547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 smtClean="0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5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4" name="Rectangle 21">
            <a:hlinkClick r:id="rId7" action="ppaction://hlinksldjump?num=12"/>
          </p:cNvPr>
          <p:cNvSpPr>
            <a:spLocks noChangeArrowheads="1"/>
          </p:cNvSpPr>
          <p:nvPr/>
        </p:nvSpPr>
        <p:spPr bwMode="auto">
          <a:xfrm>
            <a:off x="2502260" y="6332467"/>
            <a:ext cx="304920" cy="304920"/>
          </a:xfrm>
          <a:prstGeom prst="roundRect">
            <a:avLst/>
          </a:prstGeom>
          <a:solidFill>
            <a:srgbClr val="00AEAD"/>
          </a:solidFill>
          <a:ln>
            <a:noFill/>
          </a:ln>
          <a:effectLst/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6</a:t>
            </a:r>
            <a:endParaRPr lang="en-US" altLang="zh-CN" sz="2400" b="1">
              <a:solidFill>
                <a:schemeClr val="bg1"/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5" name="Rectangle 21"/>
          <p:cNvSpPr>
            <a:spLocks noChangeArrowheads="1"/>
          </p:cNvSpPr>
          <p:nvPr/>
        </p:nvSpPr>
        <p:spPr bwMode="auto">
          <a:xfrm>
            <a:off x="2909973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 smtClean="0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7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6" name="Rectangle 21"/>
          <p:cNvSpPr>
            <a:spLocks noChangeArrowheads="1"/>
          </p:cNvSpPr>
          <p:nvPr/>
        </p:nvSpPr>
        <p:spPr bwMode="auto">
          <a:xfrm>
            <a:off x="3317686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8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7" name="Rectangle 21"/>
          <p:cNvSpPr>
            <a:spLocks noChangeArrowheads="1"/>
          </p:cNvSpPr>
          <p:nvPr/>
        </p:nvSpPr>
        <p:spPr bwMode="auto">
          <a:xfrm>
            <a:off x="3725399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9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8" name="Rectangle 21"/>
          <p:cNvSpPr>
            <a:spLocks noChangeArrowheads="1"/>
          </p:cNvSpPr>
          <p:nvPr/>
        </p:nvSpPr>
        <p:spPr bwMode="auto">
          <a:xfrm>
            <a:off x="4133112" y="6332467"/>
            <a:ext cx="304920" cy="304920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350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2400" b="1" smtClean="0">
                <a:solidFill>
                  <a:schemeClr val="bg1">
                    <a:lumMod val="50000"/>
                  </a:schemeClr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10</a:t>
            </a:r>
            <a:endParaRPr lang="en-US" altLang="zh-CN" sz="2400" b="1">
              <a:solidFill>
                <a:schemeClr val="bg1">
                  <a:lumMod val="50000"/>
                </a:schemeClr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grpSp>
        <p:nvGrpSpPr>
          <p:cNvPr id="16" name="组合 15"/>
          <p:cNvGrpSpPr/>
          <p:nvPr/>
        </p:nvGrpSpPr>
        <p:grpSpPr>
          <a:xfrm>
            <a:off x="329274" y="-60935"/>
            <a:ext cx="2249539" cy="592213"/>
            <a:chOff x="329275" y="961884"/>
            <a:chExt cx="1764000" cy="592213"/>
          </a:xfrm>
        </p:grpSpPr>
        <p:sp>
          <p:nvSpPr>
            <p:cNvPr id="17" name="Freeform 10"/>
            <p:cNvSpPr/>
            <p:nvPr/>
          </p:nvSpPr>
          <p:spPr bwMode="auto">
            <a:xfrm>
              <a:off x="329275" y="1327316"/>
              <a:ext cx="1764000" cy="192535"/>
            </a:xfrm>
            <a:prstGeom prst="roundRect">
              <a:avLst/>
            </a:prstGeom>
            <a:solidFill>
              <a:srgbClr val="00AEAD"/>
            </a:solidFill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endParaRPr lang="zh-CN" altLang="en-US">
                <a:solidFill>
                  <a:srgbClr val="AFD7EC"/>
                </a:solidFill>
              </a:endParaRPr>
            </a:p>
          </p:txBody>
        </p:sp>
        <p:sp>
          <p:nvSpPr>
            <p:cNvPr id="18" name="矩形 17"/>
            <p:cNvSpPr>
              <a:spLocks noChangeAspect="1"/>
            </p:cNvSpPr>
            <p:nvPr/>
          </p:nvSpPr>
          <p:spPr>
            <a:xfrm>
              <a:off x="381000" y="961884"/>
              <a:ext cx="1712275" cy="592213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30000"/>
                </a:lnSpc>
                <a:spcAft>
                  <a:spcPct val="0"/>
                </a:spcAft>
                <a:tabLst>
                  <a:tab pos="1188085"/>
                  <a:tab pos="2163445"/>
                  <a:tab pos="3142615"/>
                  <a:tab pos="4190365"/>
                </a:tabLst>
              </a:pPr>
              <a:r>
                <a:rPr lang="zh-CN" altLang="en-US" sz="2800">
                  <a:latin typeface="Times New Roman" panose="02020603050405020304" pitchFamily="18" charset="0"/>
                  <a:ea typeface="黑体" panose="02010609060101010101" pitchFamily="49" charset="-122"/>
                  <a:cs typeface="Times New Roman" panose="02020603050405020304" pitchFamily="18" charset="0"/>
                </a:rPr>
                <a:t>综合提升练</a:t>
              </a:r>
              <a:endParaRPr lang="zh-CN" altLang="en-US" sz="2800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endParaRPr>
            </a:p>
          </p:txBody>
        </p:sp>
      </p:grpSp>
      <p:sp>
        <p:nvSpPr>
          <p:cNvPr id="2" name="矩形 1"/>
          <p:cNvSpPr>
            <a:spLocks noChangeAspect="1"/>
          </p:cNvSpPr>
          <p:nvPr/>
        </p:nvSpPr>
        <p:spPr>
          <a:xfrm>
            <a:off x="381000" y="531278"/>
            <a:ext cx="11430000" cy="2829236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4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 sz="26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6</a:t>
            </a:r>
            <a:r>
              <a:rPr lang="en-US" altLang="zh-CN" sz="26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en-US" altLang="zh-CN" sz="26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zh-CN" altLang="zh-CN" sz="260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多选</a:t>
            </a:r>
            <a:r>
              <a:rPr lang="en-US" altLang="zh-CN" sz="26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)(2024</a:t>
            </a:r>
            <a:r>
              <a:rPr lang="zh-CN" altLang="zh-CN" sz="260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福建莆田模拟</a:t>
            </a:r>
            <a:r>
              <a:rPr lang="en-US" altLang="zh-CN" sz="26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r>
              <a:rPr lang="zh-CN" altLang="zh-CN" sz="26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如图所示</a:t>
            </a:r>
            <a:r>
              <a:rPr lang="en-US" altLang="zh-CN" sz="26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6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一遥控电动赛车</a:t>
            </a:r>
            <a:r>
              <a:rPr lang="en-US" altLang="zh-CN" sz="26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zh-CN" altLang="zh-CN" sz="26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可视为质点</a:t>
            </a:r>
            <a:r>
              <a:rPr lang="en-US" altLang="zh-CN" sz="26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r>
              <a:rPr lang="zh-CN" altLang="zh-CN" sz="26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从</a:t>
            </a:r>
            <a:r>
              <a:rPr lang="en-US" altLang="zh-CN" sz="26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zh-CN" altLang="zh-CN" sz="26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点由静止以恒定功率</a:t>
            </a:r>
            <a:r>
              <a:rPr lang="en-US" altLang="zh-CN" sz="26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</a:t>
            </a:r>
            <a:r>
              <a:rPr lang="zh-CN" altLang="zh-CN" sz="26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沿水平地面向右加速运动</a:t>
            </a:r>
            <a:r>
              <a:rPr lang="en-US" altLang="zh-CN" sz="26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6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当到达固定在竖直面内的光滑半圆轨道最低点</a:t>
            </a:r>
            <a:r>
              <a:rPr lang="en-US" altLang="zh-CN" sz="26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</a:t>
            </a:r>
            <a:r>
              <a:rPr lang="zh-CN" altLang="zh-CN" sz="26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时关闭发动机</a:t>
            </a:r>
            <a:r>
              <a:rPr lang="en-US" altLang="zh-CN" sz="26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6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赛车恰好能通过最高点</a:t>
            </a:r>
            <a:r>
              <a:rPr lang="en-US" altLang="zh-CN" sz="26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</a:t>
            </a:r>
            <a:r>
              <a:rPr lang="en-US" altLang="zh-CN" sz="26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US" altLang="zh-CN" sz="26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BC</a:t>
            </a:r>
            <a:r>
              <a:rPr lang="zh-CN" altLang="zh-CN" sz="26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为半圆轨道的竖直直径</a:t>
            </a:r>
            <a:r>
              <a:rPr lang="en-US" altLang="zh-CN" sz="26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r>
              <a:rPr lang="zh-CN" altLang="zh-CN" sz="26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。已知赛车的质量为</a:t>
            </a:r>
            <a:r>
              <a:rPr lang="en-US" altLang="zh-CN" sz="26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</a:t>
            </a:r>
            <a:r>
              <a:rPr lang="en-US" altLang="zh-CN" sz="26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6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半圆轨道的半径为</a:t>
            </a:r>
            <a:r>
              <a:rPr lang="en-US" altLang="zh-CN" sz="26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</a:t>
            </a:r>
            <a:r>
              <a:rPr lang="en-US" altLang="zh-CN" sz="26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en-US" altLang="zh-CN" sz="26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zh-CN" altLang="zh-CN" sz="26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、</a:t>
            </a:r>
            <a:r>
              <a:rPr lang="en-US" altLang="zh-CN" sz="26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</a:t>
            </a:r>
            <a:r>
              <a:rPr lang="zh-CN" altLang="zh-CN" sz="26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两点间的距离为</a:t>
            </a:r>
            <a:r>
              <a:rPr lang="en-US" altLang="zh-CN" sz="26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en-US" altLang="zh-CN" sz="26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</a:t>
            </a:r>
            <a:r>
              <a:rPr lang="en-US" altLang="zh-CN" sz="26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zh-CN" altLang="zh-CN" sz="26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赛车在地面上运动时受到的阻力大小恒</a:t>
            </a:r>
            <a:r>
              <a:rPr lang="zh-CN" altLang="zh-CN" sz="26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为</a:t>
            </a:r>
            <a:r>
              <a:rPr lang="en-US" altLang="zh-CN" sz="26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</a:t>
            </a:r>
            <a:r>
              <a:rPr lang="en-US" altLang="zh-CN" sz="2600" i="1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mg</a:t>
            </a:r>
            <a:r>
              <a:rPr lang="en-US" altLang="zh-CN" sz="260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US" altLang="zh-CN" sz="2600" i="1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</a:t>
            </a:r>
            <a:r>
              <a:rPr lang="zh-CN" altLang="zh-CN" sz="26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为重力加速度大小</a:t>
            </a:r>
            <a:r>
              <a:rPr lang="en-US" altLang="zh-CN" sz="26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r>
              <a:rPr lang="zh-CN" altLang="zh-CN" sz="26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。不计空气阻力。下列说法正确的是</a:t>
            </a:r>
            <a:r>
              <a:rPr lang="en-US" altLang="zh-CN" sz="26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zh-CN" altLang="zh-CN" sz="26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　</a:t>
            </a:r>
            <a:r>
              <a:rPr lang="en-US" altLang="zh-CN" sz="26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endParaRPr lang="zh-CN" altLang="zh-CN" sz="2600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pic>
        <p:nvPicPr>
          <p:cNvPr id="32" name="MWKX209.eps" descr="id:2147490811;FounderCES"/>
          <p:cNvPicPr/>
          <p:nvPr/>
        </p:nvPicPr>
        <p:blipFill>
          <a:blip r:embed="rId8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7859731" y="3093409"/>
            <a:ext cx="3339102" cy="2702815"/>
          </a:xfrm>
          <a:prstGeom prst="rect">
            <a:avLst/>
          </a:prstGeom>
        </p:spPr>
      </p:pic>
      <p:graphicFrame>
        <p:nvGraphicFramePr>
          <p:cNvPr id="3" name="对象 2"/>
          <p:cNvGraphicFramePr>
            <a:graphicFrameLocks noChangeAspect="1"/>
          </p:cNvGraphicFramePr>
          <p:nvPr/>
        </p:nvGraphicFramePr>
        <p:xfrm>
          <a:off x="545888" y="3292814"/>
          <a:ext cx="8998804" cy="2768456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4" name="文档" r:id="rId9" imgW="3841115" imgH="1183640" progId="Word.Document.12">
                  <p:embed/>
                </p:oleObj>
              </mc:Choice>
              <mc:Fallback>
                <p:oleObj name="文档" r:id="rId9" imgW="3841115" imgH="1183640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0"/>
                      <a:stretch>
                        <a:fillRect/>
                      </a:stretch>
                    </p:blipFill>
                    <p:spPr>
                      <a:xfrm>
                        <a:off x="545888" y="3292814"/>
                        <a:ext cx="8998804" cy="276845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29" name="矩形 28"/>
          <p:cNvSpPr/>
          <p:nvPr/>
        </p:nvSpPr>
        <p:spPr>
          <a:xfrm>
            <a:off x="2914389" y="2827020"/>
            <a:ext cx="683200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smtClean="0">
                <a:solidFill>
                  <a:srgbClr val="FF0000"/>
                </a:solidFill>
                <a:latin typeface="Times New Roman" panose="02020603050405020304" pitchFamily="18" charset="0"/>
              </a:rPr>
              <a:t>BD</a:t>
            </a:r>
            <a:endParaRPr lang="zh-CN" altLang="en-US" sz="2800"/>
          </a:p>
        </p:txBody>
      </p:sp>
      <p:graphicFrame>
        <p:nvGraphicFramePr>
          <p:cNvPr id="30" name="对象 29"/>
          <p:cNvGraphicFramePr>
            <a:graphicFrameLocks noChangeAspect="1"/>
          </p:cNvGraphicFramePr>
          <p:nvPr/>
        </p:nvGraphicFramePr>
        <p:xfrm>
          <a:off x="4731608" y="2339932"/>
          <a:ext cx="298745" cy="597492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5" name="文档" r:id="rId11" imgW="155575" imgH="301625" progId="Word.Document.12">
                  <p:embed/>
                </p:oleObj>
              </mc:Choice>
              <mc:Fallback>
                <p:oleObj name="文档" r:id="rId11" imgW="155575" imgH="301625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2"/>
                      <a:stretch>
                        <a:fillRect/>
                      </a:stretch>
                    </p:blipFill>
                    <p:spPr>
                      <a:xfrm>
                        <a:off x="4731608" y="2339932"/>
                        <a:ext cx="298745" cy="597492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mc:AlternateContent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https://d.book118.com/947141135052006051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Office 主题">
  <a:themeElements>
    <a:clrScheme name="模块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Office">
      <a:majorFont>
        <a:latin typeface="Calibri Light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6">
      <vt:lpstr>Arial</vt:lpstr>
      <vt:lpstr>Calibri</vt:lpstr>
      <vt:lpstr>Calibri Light</vt:lpstr>
      <vt:lpstr>宋体</vt:lpstr>
      <vt:lpstr>微软雅黑</vt:lpstr>
      <vt:lpstr>Times New Roman</vt:lpstr>
      <vt:lpstr>楷体</vt:lpstr>
      <vt:lpstr>黑体</vt:lpstr>
      <vt:lpstr>NEU-BZ-S92</vt:lpstr>
      <vt:lpstr>方正书宋_GBK</vt:lpstr>
      <vt:lpstr>Microsoft Yi Baiti</vt:lpstr>
      <vt:lpstr>仿宋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2024-09-24T08:20:16.585</cp:lastPrinted>
  <dcterms:created xsi:type="dcterms:W3CDTF">2024-09-24T00:20:16Z</dcterms:created>
  <dcterms:modified xsi:type="dcterms:W3CDTF">2024-09-24T00:20:18Z</dcterms:modified>
</cp:coreProperties>
</file>