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71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3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4F962-21AC-4DC5-9B22-565E44052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7A8C4-85B8-43E1-8E40-D1FD7EA20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DB701-6664-433C-816E-DB15B316A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5D53B-6244-4924-9CA2-F45A66ADD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CE2165-558F-4E2E-BE8F-9A3909B51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C014FA-1912-4025-B219-C2E37D1D1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04E349-22D9-4E03-9E82-68FF4CFAD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F8BB2-1538-4FC8-B4E4-4DD6810B5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96520-502D-488F-820F-641F84EE5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8EF38-5A04-404A-8190-A7058ED69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74186-FFEA-4737-BDFB-5F7DA94FC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707" r:id="rId2"/>
    <p:sldLayoutId id="2147491708" r:id="rId3"/>
    <p:sldLayoutId id="2147491709" r:id="rId4"/>
    <p:sldLayoutId id="2147491710" r:id="rId5"/>
    <p:sldLayoutId id="2147491711" r:id="rId6"/>
    <p:sldLayoutId id="2147491712" r:id="rId7"/>
    <p:sldLayoutId id="2147491713" r:id="rId8"/>
    <p:sldLayoutId id="2147491714" r:id="rId9"/>
    <p:sldLayoutId id="2147491715" r:id="rId10"/>
    <p:sldLayoutId id="2147491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27" Type="http://schemas.openxmlformats.org/officeDocument/2006/relationships/tags" Target="../tags/tag200.xml" /><Relationship Id="rId28" Type="http://schemas.openxmlformats.org/officeDocument/2006/relationships/tags" Target="../tags/tag201.xml" /><Relationship Id="rId29" Type="http://schemas.openxmlformats.org/officeDocument/2006/relationships/tags" Target="../tags/tag202.xml" /><Relationship Id="rId3" Type="http://schemas.openxmlformats.org/officeDocument/2006/relationships/tags" Target="../tags/tag176.xml" /><Relationship Id="rId30" Type="http://schemas.openxmlformats.org/officeDocument/2006/relationships/tags" Target="../tags/tag203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22" Type="http://schemas.openxmlformats.org/officeDocument/2006/relationships/tags" Target="../tags/tag224.xml" /><Relationship Id="rId23" Type="http://schemas.openxmlformats.org/officeDocument/2006/relationships/tags" Target="../tags/tag225.xml" /><Relationship Id="rId24" Type="http://schemas.openxmlformats.org/officeDocument/2006/relationships/tags" Target="../tags/tag226.xml" /><Relationship Id="rId25" Type="http://schemas.openxmlformats.org/officeDocument/2006/relationships/tags" Target="../tags/tag227.xml" /><Relationship Id="rId26" Type="http://schemas.openxmlformats.org/officeDocument/2006/relationships/tags" Target="../tags/tag228.xml" /><Relationship Id="rId27" Type="http://schemas.openxmlformats.org/officeDocument/2006/relationships/tags" Target="../tags/tag229.xml" /><Relationship Id="rId28" Type="http://schemas.openxmlformats.org/officeDocument/2006/relationships/tags" Target="../tags/tag230.xml" /><Relationship Id="rId29" Type="http://schemas.openxmlformats.org/officeDocument/2006/relationships/tags" Target="../tags/tag231.xml" /><Relationship Id="rId3" Type="http://schemas.openxmlformats.org/officeDocument/2006/relationships/tags" Target="../tags/tag205.xml" /><Relationship Id="rId30" Type="http://schemas.openxmlformats.org/officeDocument/2006/relationships/tags" Target="../tags/tag232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511160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激发孩子学习动力的方法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了解孩子的兴趣和需求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关注孩子的兴趣点</a:t>
            </a:r>
            <a:endParaRPr lang="zh-CN" altLang="en-US"/>
          </a:p>
        </p:txBody>
      </p:sp>
      <p:sp>
        <p:nvSpPr>
          <p:cNvPr id="1048852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54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56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了解孩子的兴趣爱好，如运动、音乐、阅读等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58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0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2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观察孩子在日常生活中的表现，找出他们感兴趣的事物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64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6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8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鼓励孩子参与各种活动，发现他们的潜能和兴趣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70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2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4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与孩子进行沟通，了解他们的需求和期望，以便更好地满足他们的兴趣和需求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了解孩子的需求和期望</a:t>
            </a:r>
            <a:endParaRPr lang="zh-CN" altLang="en-US"/>
          </a:p>
        </p:txBody>
      </p:sp>
      <p:sp>
        <p:nvSpPr>
          <p:cNvPr id="1048910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4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8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22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6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尊重孩子的选择和决定，不要强迫他们做不喜欢的事情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8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提供支持和鼓励，帮助孩子实现他们的目标和期望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30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观察孩子的行为和喜好，了解他们的兴趣所在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32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与孩子进行沟通，了解他们的需求和期望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与孩子沟通，建立信任关系</a:t>
            </a:r>
            <a:endParaRPr lang="zh-CN" altLang="en-US"/>
          </a:p>
        </p:txBody>
      </p:sp>
      <p:sp>
        <p:nvSpPr>
          <p:cNvPr id="1048968" name="矩形 15"/>
          <p:cNvSpPr/>
          <p:nvPr>
            <p:custDataLst>
              <p:tags r:id="rId2"/>
            </p:custDataLst>
          </p:nvPr>
        </p:nvSpPr>
        <p:spPr>
          <a:xfrm>
            <a:off x="27276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倾听孩子的想法和感受，尊重他们的意见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任意多边形 17"/>
          <p:cNvSpPr/>
          <p:nvPr>
            <p:custDataLst>
              <p:tags r:id="rId3"/>
            </p:custDataLst>
          </p:nvPr>
        </p:nvSpPr>
        <p:spPr>
          <a:xfrm flipV="1">
            <a:off x="26484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任意多边形 18"/>
          <p:cNvSpPr/>
          <p:nvPr>
            <p:custDataLst>
              <p:tags r:id="rId4"/>
            </p:custDataLst>
          </p:nvPr>
        </p:nvSpPr>
        <p:spPr>
          <a:xfrm flipH="1">
            <a:off x="89020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27"/>
          <p:cNvSpPr/>
          <p:nvPr>
            <p:custDataLst>
              <p:tags r:id="rId5"/>
            </p:custDataLst>
          </p:nvPr>
        </p:nvSpPr>
        <p:spPr>
          <a:xfrm>
            <a:off x="27276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鼓励孩子表达自己的需求和期望，给予支持和鼓励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任意多边形 29"/>
          <p:cNvSpPr/>
          <p:nvPr>
            <p:custDataLst>
              <p:tags r:id="rId6"/>
            </p:custDataLst>
          </p:nvPr>
        </p:nvSpPr>
        <p:spPr>
          <a:xfrm flipV="1">
            <a:off x="26484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任意多边形 30"/>
          <p:cNvSpPr/>
          <p:nvPr>
            <p:custDataLst>
              <p:tags r:id="rId7"/>
            </p:custDataLst>
          </p:nvPr>
        </p:nvSpPr>
        <p:spPr>
          <a:xfrm flipH="1">
            <a:off x="89020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5"/>
          <p:cNvSpPr/>
          <p:nvPr>
            <p:custDataLst>
              <p:tags r:id="rId8"/>
            </p:custDataLst>
          </p:nvPr>
        </p:nvSpPr>
        <p:spPr>
          <a:xfrm>
            <a:off x="27276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保持开放的沟通渠道，让孩子愿意与家长分享自己的想法和问题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任意多边形 7"/>
          <p:cNvSpPr/>
          <p:nvPr>
            <p:custDataLst>
              <p:tags r:id="rId9"/>
            </p:custDataLst>
          </p:nvPr>
        </p:nvSpPr>
        <p:spPr>
          <a:xfrm flipV="1">
            <a:off x="26484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任意多边形 8"/>
          <p:cNvSpPr/>
          <p:nvPr>
            <p:custDataLst>
              <p:tags r:id="rId10"/>
            </p:custDataLst>
          </p:nvPr>
        </p:nvSpPr>
        <p:spPr>
          <a:xfrm flipH="1">
            <a:off x="89020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10"/>
          <p:cNvSpPr/>
          <p:nvPr>
            <p:custDataLst>
              <p:tags r:id="rId11"/>
            </p:custDataLst>
          </p:nvPr>
        </p:nvSpPr>
        <p:spPr>
          <a:xfrm>
            <a:off x="27276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建立信任关系，让孩子感受到家长的关心和爱护，愿意接受家长的建议和指导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任意多边形 12"/>
          <p:cNvSpPr/>
          <p:nvPr>
            <p:custDataLst>
              <p:tags r:id="rId12"/>
            </p:custDataLst>
          </p:nvPr>
        </p:nvSpPr>
        <p:spPr>
          <a:xfrm flipV="1">
            <a:off x="26484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任意多边形 13"/>
          <p:cNvSpPr/>
          <p:nvPr>
            <p:custDataLst>
              <p:tags r:id="rId13"/>
            </p:custDataLst>
          </p:nvPr>
        </p:nvSpPr>
        <p:spPr>
          <a:xfrm flipH="1">
            <a:off x="89020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设定明确的学习目标和奖励机制</a:t>
            </a:r>
            <a:endParaRPr lang="zh-CN" altLang="en-US"/>
          </a:p>
        </p:txBody>
      </p:sp>
      <p:sp>
        <p:nvSpPr>
          <p:cNvPr id="10490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与孩子一起制定学习目标</a:t>
            </a:r>
            <a:endParaRPr lang="zh-CN" altLang="en-US"/>
          </a:p>
        </p:txBody>
      </p:sp>
      <p:sp>
        <p:nvSpPr>
          <p:cNvPr id="1049054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倾听孩子的想法和兴趣，了解他们的需求和期望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0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引导孩子设定具体、可衡量的学习目标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6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帮助孩子制定实现目标的计划和步骤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2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鼓励孩子坚持执行计划，并及时给予反馈和奖励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设立合理的奖励机制</a:t>
            </a:r>
            <a:endParaRPr lang="zh-CN" altLang="en-US"/>
          </a:p>
        </p:txBody>
      </p:sp>
      <p:sp>
        <p:nvSpPr>
          <p:cNvPr id="1049112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奖励频率：根据孩子的表现和进步，适时给予奖励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奖励目标：明确、具体、可衡量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奖励方式：物质奖励、精神奖励、活动奖励等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奖励反馈：让孩子了解奖励的原因和意义，激发他们的学习动力和自信心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及时反馈和鼓励</a:t>
            </a:r>
            <a:endParaRPr lang="zh-CN" altLang="en-US"/>
          </a:p>
        </p:txBody>
      </p:sp>
      <p:sp>
        <p:nvSpPr>
          <p:cNvPr id="10491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设定明确的学习目标：让孩子知道自己需要达到什么程度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及时反馈：在孩子学习过程中，及时给予反馈，让孩子知道自己的进步和不足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鼓励：在孩子遇到困难时，给予鼓励，让孩子有信心继续学习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设定奖励机制：当孩子达到某个目标时给予奖励，激发孩子的学习动力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培养孩子的自主性和责任感</a:t>
            </a:r>
            <a:endParaRPr lang="zh-CN" altLang="en-US"/>
          </a:p>
        </p:txBody>
      </p:sp>
      <p:sp>
        <p:nvSpPr>
          <p:cNvPr id="10492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让孩子参与学习计划的制定</a:t>
            </a:r>
            <a:endParaRPr lang="zh-CN" altLang="en-US"/>
          </a:p>
        </p:txBody>
      </p:sp>
      <p:sp>
        <p:nvSpPr>
          <p:cNvPr id="1049280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2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6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4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0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引导孩子制定学习计划，明确学习目标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监督孩子执行学习计划，培养责任感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指导孩子制定合理的学习计划，提高学习效率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鼓励孩子参与制定学习计划，增强自主性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培养孩子的自我管理能力</a:t>
            </a:r>
            <a:endParaRPr lang="zh-CN" altLang="en-US"/>
          </a:p>
        </p:txBody>
      </p:sp>
      <p:sp>
        <p:nvSpPr>
          <p:cNvPr id="1049358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设定目标：帮助孩子设定短期和长期的学习目标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自我调整：教会孩子根据实际情况调整学习计划和策略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自我监控：鼓励孩子自我监控学习进度和效果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制定计划：引导孩子制定合理的学习计划和时间表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https://d.book118.com/947151116012006030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3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宋体</vt:lpstr>
      <vt:lpstr>Office Theme</vt:lpstr>
      <vt:lpstr>激发孩子学习动力的方法</vt:lpstr>
      <vt:lpstr>目录</vt:lpstr>
      <vt:lpstr>了解孩子的兴趣和需求</vt:lpstr>
      <vt:lpstr>关注孩子的兴趣点</vt:lpstr>
      <vt:lpstr>了解孩子的需求和期望</vt:lpstr>
      <vt:lpstr>与孩子沟通，建立信任关系</vt:lpstr>
      <vt:lpstr>设定明确的学习目标和奖励机制</vt:lpstr>
      <vt:lpstr>与孩子一起制定学习目标</vt:lpstr>
      <vt:lpstr>设立合理的奖励机制</vt:lpstr>
      <vt:lpstr>及时反馈和鼓励</vt:lpstr>
      <vt:lpstr>培养孩子的自主性和责任感</vt:lpstr>
      <vt:lpstr>让孩子参与学习计划的制定</vt:lpstr>
      <vt:lpstr>培养孩子的自我管理能力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2024-09-01T12:01:23.273</cp:lastPrinted>
  <dcterms:created xsi:type="dcterms:W3CDTF">2024-09-01T04:01:23Z</dcterms:created>
  <dcterms:modified xsi:type="dcterms:W3CDTF">2024-09-01T04:01:25Z</dcterms:modified>
</cp:coreProperties>
</file>