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165A45-EF02-41AC-B953-588885203F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C9AB9F-EFD2-4A6F-9C27-077B6132C2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90EE6A-9346-45B4-9960-80F5065C1B5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867DC1-8C73-4230-BF43-DD35EB028A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2E8E521-6D94-4209-B5DE-ACC80D1F9B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E7A848F-CFAB-4DC0-BC01-2C92EEF91F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E2FEBE-3041-42E4-AAC5-87D629731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48352F1-75F9-4F52-B0E9-0D067C3790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1DEF95A-B87A-477A-B623-64D124C80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70F4E0-94C5-4947-B328-4ED19A0E1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49ED30-BD43-4FA8-9F5C-F06F751883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7162065101006036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843215" y="4673857"/>
            <a:ext cx="1938785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:XX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369054" y="4673857"/>
            <a:ext cx="2068238" cy="271780"/>
          </a:xfrm>
          <a:prstGeom prst="rect">
            <a:avLst/>
          </a:prstGeom>
          <a:noFill/>
        </p:spPr>
        <p:txBody>
          <a:bodyPr vert="horz" wrap="square" lIns="34100" tIns="34100" rIns="34100" bIns="3410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2024-01-26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555329" y="2833333"/>
            <a:ext cx="7082543" cy="7772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0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肺结核的新医学研究进展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464298" y="2626609"/>
            <a:ext cx="2243613" cy="2243613"/>
          </a:xfrm>
          <a:prstGeom prst="ellipse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46965" y="1811983"/>
            <a:ext cx="1478280" cy="38728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40000"/>
              </a:lnSpc>
              <a:spcBef>
                <a:spcPts val="375"/>
              </a:spcBef>
            </a:pPr>
            <a:r>
              <a:rPr lang="en-US" sz="8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2772" y="3569345"/>
            <a:ext cx="2049780" cy="60579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>
                    <a:lumMod val="40000"/>
                    <a:lumOff val="6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CONTENCT</a:t>
            </a:r>
          </a:p>
        </p:txBody>
      </p:sp>
      <p:sp>
        <p:nvSpPr>
          <p:cNvPr id="6" name="AutoShape 6"/>
          <p:cNvSpPr/>
          <p:nvPr/>
        </p:nvSpPr>
        <p:spPr>
          <a:xfrm>
            <a:off x="5638202" y="1238250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40000"/>
              </a:lnSpc>
              <a:spcBef>
                <a:spcPts val="375"/>
              </a:spcBef>
              <a:buFont typeface="Arial"/>
              <a:buChar char="•"/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  <a:endParaRPr lang="en-US" sz="1100"/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肺结核的病原学与发病机制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肺结核的诊断技术进展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肺结核的治疗药物研究进展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肺结核的免疫治疗研究进展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肺结核的基因治疗研究进展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948881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4058508" y="2203706"/>
            <a:ext cx="1313497" cy="2082451"/>
          </a:xfrm>
          <a:custGeom>
            <a:rect l="l" t="t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1547717" y="2211136"/>
            <a:ext cx="3266694" cy="115729"/>
          </a:xfrm>
          <a:custGeom>
            <a:rect l="l" t="t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2330387" y="2081786"/>
            <a:ext cx="1701355" cy="3225832"/>
          </a:xfrm>
          <a:custGeom>
            <a:rect l="l" t="t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805582" y="17972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805582" y="4037128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6458495" y="1389081"/>
            <a:ext cx="507682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全球流行情况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8495" y="4046529"/>
            <a:ext cx="5076825" cy="457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危害程度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肺结核的流行现状与危害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6830551" y="20472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30551" y="4287194"/>
            <a:ext cx="2709482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TextBox 34"/>
          <p:cNvSpPr txBox="1"/>
          <p:nvPr/>
        </p:nvSpPr>
        <p:spPr>
          <a:xfrm>
            <a:off x="6458495" y="1716941"/>
            <a:ext cx="5076825" cy="2028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肺结核是一种由结核分枝杆菌引起的慢性传染病，全球范围内仍有大量患者，尤其在发展中国家，肺结核的发病率和死亡率仍然很高。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58495" y="4396703"/>
            <a:ext cx="50768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肺结核可导致肺部严重病变，影响呼吸功能，甚至危及生命。同时，肺结核的病程长、易复发、易传染，给患者和社会带来沉重负担。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204294" y="1287329"/>
            <a:ext cx="2035112" cy="2035112"/>
            <a:chOff x="1204294" y="1287329"/>
            <a:chExt cx="2035112" cy="2035112"/>
          </a:xfrm>
        </p:grpSpPr>
        <p:sp>
          <p:nvSpPr>
            <p:cNvPr id="3" name="AutoShape 3"/>
            <p:cNvSpPr/>
            <p:nvPr/>
          </p:nvSpPr>
          <p:spPr>
            <a:xfrm flipH="1">
              <a:off x="1204294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1"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1791319" y="1987226"/>
              <a:ext cx="891159" cy="635222"/>
            </a:xfrm>
            <a:custGeom>
              <a:rect l="l" t="t" r="r" b="b"/>
              <a:pathLst>
                <a:path w="21600" h="2160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AutoShape 5"/>
          <p:cNvSpPr/>
          <p:nvPr/>
        </p:nvSpPr>
        <p:spPr>
          <a:xfrm flipH="1">
            <a:off x="3838147" y="1287233"/>
            <a:ext cx="2035112" cy="2035112"/>
          </a:xfrm>
          <a:prstGeom prst="ellipse">
            <a:avLst/>
          </a:prstGeom>
          <a:noFill/>
          <a:ln w="9525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5F6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4556617" y="1941220"/>
            <a:ext cx="595503" cy="1060133"/>
          </a:xfrm>
          <a:custGeom>
            <a:rect l="l" t="t" r="r" b="b"/>
            <a:pathLst>
              <a:path w="421" h="751">
                <a:moveTo>
                  <a:pt x="421" y="509"/>
                </a:moveTo>
                <a:cubicBezTo>
                  <a:pt x="421" y="509"/>
                  <a:pt x="400" y="323"/>
                  <a:pt x="359" y="306"/>
                </a:cubicBezTo>
                <a:cubicBezTo>
                  <a:pt x="391" y="250"/>
                  <a:pt x="338" y="0"/>
                  <a:pt x="338" y="0"/>
                </a:cubicBezTo>
                <a:cubicBezTo>
                  <a:pt x="338" y="0"/>
                  <a:pt x="355" y="183"/>
                  <a:pt x="307" y="216"/>
                </a:cubicBezTo>
                <a:cubicBezTo>
                  <a:pt x="307" y="215"/>
                  <a:pt x="307" y="215"/>
                  <a:pt x="307" y="214"/>
                </a:cubicBezTo>
                <a:cubicBezTo>
                  <a:pt x="307" y="211"/>
                  <a:pt x="307" y="207"/>
                  <a:pt x="307" y="204"/>
                </a:cubicBezTo>
                <a:cubicBezTo>
                  <a:pt x="288" y="204"/>
                  <a:pt x="288" y="204"/>
                  <a:pt x="288" y="204"/>
                </a:cubicBezTo>
                <a:cubicBezTo>
                  <a:pt x="288" y="213"/>
                  <a:pt x="288" y="222"/>
                  <a:pt x="288" y="230"/>
                </a:cubicBezTo>
                <a:cubicBezTo>
                  <a:pt x="285" y="233"/>
                  <a:pt x="281" y="236"/>
                  <a:pt x="279" y="238"/>
                </a:cubicBezTo>
                <a:cubicBezTo>
                  <a:pt x="279" y="227"/>
                  <a:pt x="278" y="216"/>
                  <a:pt x="27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74" y="243"/>
                  <a:pt x="274" y="243"/>
                  <a:pt x="274" y="243"/>
                </a:cubicBezTo>
                <a:cubicBezTo>
                  <a:pt x="272" y="244"/>
                  <a:pt x="271" y="246"/>
                  <a:pt x="270" y="247"/>
                </a:cubicBezTo>
                <a:cubicBezTo>
                  <a:pt x="268" y="250"/>
                  <a:pt x="266" y="252"/>
                  <a:pt x="264" y="254"/>
                </a:cubicBezTo>
                <a:cubicBezTo>
                  <a:pt x="219" y="254"/>
                  <a:pt x="219" y="254"/>
                  <a:pt x="219" y="254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33" y="291"/>
                  <a:pt x="233" y="291"/>
                  <a:pt x="233" y="291"/>
                </a:cubicBezTo>
                <a:cubicBezTo>
                  <a:pt x="227" y="294"/>
                  <a:pt x="223" y="296"/>
                  <a:pt x="219" y="300"/>
                </a:cubicBezTo>
                <a:cubicBezTo>
                  <a:pt x="219" y="291"/>
                  <a:pt x="219" y="291"/>
                  <a:pt x="219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17" y="302"/>
                  <a:pt x="217" y="302"/>
                  <a:pt x="217" y="302"/>
                </a:cubicBezTo>
                <a:cubicBezTo>
                  <a:pt x="215" y="304"/>
                  <a:pt x="214" y="305"/>
                  <a:pt x="213" y="306"/>
                </a:cubicBezTo>
                <a:cubicBezTo>
                  <a:pt x="212" y="305"/>
                  <a:pt x="211" y="304"/>
                  <a:pt x="210" y="303"/>
                </a:cubicBezTo>
                <a:cubicBezTo>
                  <a:pt x="210" y="302"/>
                  <a:pt x="210" y="302"/>
                  <a:pt x="210" y="302"/>
                </a:cubicBezTo>
                <a:cubicBezTo>
                  <a:pt x="209" y="302"/>
                  <a:pt x="209" y="302"/>
                  <a:pt x="209" y="302"/>
                </a:cubicBezTo>
                <a:cubicBezTo>
                  <a:pt x="203" y="297"/>
                  <a:pt x="195" y="294"/>
                  <a:pt x="185" y="291"/>
                </a:cubicBezTo>
                <a:cubicBezTo>
                  <a:pt x="185" y="291"/>
                  <a:pt x="185" y="291"/>
                  <a:pt x="185" y="291"/>
                </a:cubicBezTo>
                <a:cubicBezTo>
                  <a:pt x="210" y="291"/>
                  <a:pt x="210" y="291"/>
                  <a:pt x="210" y="291"/>
                </a:cubicBezTo>
                <a:cubicBezTo>
                  <a:pt x="210" y="254"/>
                  <a:pt x="210" y="254"/>
                  <a:pt x="210" y="254"/>
                </a:cubicBezTo>
                <a:cubicBezTo>
                  <a:pt x="162" y="254"/>
                  <a:pt x="162" y="254"/>
                  <a:pt x="162" y="254"/>
                </a:cubicBezTo>
                <a:cubicBezTo>
                  <a:pt x="162" y="253"/>
                  <a:pt x="161" y="253"/>
                  <a:pt x="161" y="252"/>
                </a:cubicBezTo>
                <a:cubicBezTo>
                  <a:pt x="158" y="249"/>
                  <a:pt x="156" y="246"/>
                  <a:pt x="153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2" y="243"/>
                  <a:pt x="152" y="243"/>
                  <a:pt x="152" y="243"/>
                </a:cubicBezTo>
                <a:cubicBezTo>
                  <a:pt x="149" y="240"/>
                  <a:pt x="146" y="238"/>
                  <a:pt x="143" y="235"/>
                </a:cubicBezTo>
                <a:cubicBezTo>
                  <a:pt x="143" y="225"/>
                  <a:pt x="144" y="215"/>
                  <a:pt x="144" y="204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2" y="208"/>
                  <a:pt x="122" y="211"/>
                  <a:pt x="122" y="214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74" y="187"/>
                  <a:pt x="71" y="0"/>
                  <a:pt x="71" y="0"/>
                </a:cubicBezTo>
                <a:cubicBezTo>
                  <a:pt x="71" y="0"/>
                  <a:pt x="39" y="254"/>
                  <a:pt x="71" y="310"/>
                </a:cubicBezTo>
                <a:cubicBezTo>
                  <a:pt x="30" y="327"/>
                  <a:pt x="0" y="503"/>
                  <a:pt x="0" y="503"/>
                </a:cubicBezTo>
                <a:cubicBezTo>
                  <a:pt x="0" y="503"/>
                  <a:pt x="75" y="431"/>
                  <a:pt x="131" y="412"/>
                </a:cubicBezTo>
                <a:cubicBezTo>
                  <a:pt x="151" y="500"/>
                  <a:pt x="219" y="751"/>
                  <a:pt x="301" y="409"/>
                </a:cubicBezTo>
                <a:cubicBezTo>
                  <a:pt x="354" y="432"/>
                  <a:pt x="421" y="509"/>
                  <a:pt x="421" y="509"/>
                </a:cubicBezTo>
                <a:close/>
                <a:moveTo>
                  <a:pt x="218" y="384"/>
                </a:move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7" y="384"/>
                </a:cubicBezTo>
                <a:cubicBezTo>
                  <a:pt x="217" y="384"/>
                  <a:pt x="217" y="384"/>
                  <a:pt x="218" y="384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4729210" y="1757387"/>
            <a:ext cx="261747" cy="541878"/>
            <a:chOff x="4729210" y="1757387"/>
            <a:chExt cx="261747" cy="541878"/>
          </a:xfrm>
        </p:grpSpPr>
        <p:sp>
          <p:nvSpPr>
            <p:cNvPr id="8" name="Freeform 8"/>
            <p:cNvSpPr/>
            <p:nvPr/>
          </p:nvSpPr>
          <p:spPr>
            <a:xfrm>
              <a:off x="4866656" y="2100573"/>
              <a:ext cx="80296" cy="45244"/>
            </a:xfrm>
            <a:custGeom>
              <a:rect l="l" t="t" r="r" b="b"/>
              <a:pathLst>
                <a:path w="57" h="32">
                  <a:moveTo>
                    <a:pt x="0" y="32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6" y="21"/>
                    <a:pt x="55" y="11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4940380" y="1956650"/>
              <a:ext cx="28004" cy="60674"/>
            </a:xfrm>
            <a:custGeom>
              <a:rect l="l" t="t" r="r" b="b"/>
              <a:pathLst>
                <a:path w="20" h="43">
                  <a:moveTo>
                    <a:pt x="20" y="43"/>
                  </a:moveTo>
                  <a:cubicBezTo>
                    <a:pt x="18" y="28"/>
                    <a:pt x="15" y="14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5"/>
                    <a:pt x="4" y="29"/>
                    <a:pt x="6" y="43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Freeform 10"/>
            <p:cNvSpPr/>
            <p:nvPr/>
          </p:nvSpPr>
          <p:spPr>
            <a:xfrm>
              <a:off x="4866656" y="2032755"/>
              <a:ext cx="74962" cy="52388"/>
            </a:xfrm>
            <a:custGeom>
              <a:rect l="l" t="t" r="r" b="b"/>
              <a:pathLst>
                <a:path w="52" h="37">
                  <a:moveTo>
                    <a:pt x="0" y="37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2" y="25"/>
                    <a:pt x="51" y="1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4949905" y="2032755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19" y="25"/>
                    <a:pt x="17" y="1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3" y="25"/>
                    <a:pt x="4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917139" y="1828158"/>
              <a:ext cx="20193" cy="49339"/>
            </a:xfrm>
            <a:custGeom>
              <a:rect l="l" t="t" r="r" b="b"/>
              <a:pathLst>
                <a:path w="14" h="35">
                  <a:moveTo>
                    <a:pt x="14" y="35"/>
                  </a:moveTo>
                  <a:cubicBezTo>
                    <a:pt x="10" y="23"/>
                    <a:pt x="6" y="1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5" y="24"/>
                    <a:pt x="7" y="35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4930283" y="1894167"/>
              <a:ext cx="22574" cy="46958"/>
            </a:xfrm>
            <a:custGeom>
              <a:rect l="l" t="t" r="r" b="b"/>
              <a:pathLst>
                <a:path w="16" h="33">
                  <a:moveTo>
                    <a:pt x="16" y="33"/>
                  </a:moveTo>
                  <a:cubicBezTo>
                    <a:pt x="14" y="21"/>
                    <a:pt x="11" y="1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733306" y="2100573"/>
              <a:ext cx="33909" cy="45244"/>
            </a:xfrm>
            <a:custGeom>
              <a:rect l="l" t="t" r="r" b="b"/>
              <a:pathLst>
                <a:path w="24" h="32">
                  <a:moveTo>
                    <a:pt x="4" y="0"/>
                  </a:moveTo>
                  <a:cubicBezTo>
                    <a:pt x="2" y="11"/>
                    <a:pt x="1" y="21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1"/>
                    <a:pt x="23" y="11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766072" y="1894167"/>
              <a:ext cx="26765" cy="46958"/>
            </a:xfrm>
            <a:custGeom>
              <a:rect l="l" t="t" r="r" b="b"/>
              <a:pathLst>
                <a:path w="19" h="33">
                  <a:moveTo>
                    <a:pt x="9" y="0"/>
                  </a:moveTo>
                  <a:cubicBezTo>
                    <a:pt x="6" y="10"/>
                    <a:pt x="3" y="21"/>
                    <a:pt x="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6" y="22"/>
                    <a:pt x="17" y="11"/>
                    <a:pt x="19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4740450" y="2032755"/>
              <a:ext cx="32766" cy="52388"/>
            </a:xfrm>
            <a:custGeom>
              <a:rect l="l" t="t" r="r" b="b"/>
              <a:pathLst>
                <a:path w="23" h="37">
                  <a:moveTo>
                    <a:pt x="6" y="0"/>
                  </a:moveTo>
                  <a:cubicBezTo>
                    <a:pt x="4" y="12"/>
                    <a:pt x="2" y="25"/>
                    <a:pt x="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25"/>
                    <a:pt x="22" y="13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4822555" y="1757387"/>
              <a:ext cx="30956" cy="55340"/>
            </a:xfrm>
            <a:custGeom>
              <a:rect l="l" t="t" r="r" b="b"/>
              <a:pathLst>
                <a:path w="22" h="39">
                  <a:moveTo>
                    <a:pt x="22" y="0"/>
                  </a:moveTo>
                  <a:cubicBezTo>
                    <a:pt x="14" y="2"/>
                    <a:pt x="7" y="9"/>
                    <a:pt x="0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7"/>
                    <a:pt x="2" y="33"/>
                    <a:pt x="1" y="39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Freeform 18"/>
            <p:cNvSpPr/>
            <p:nvPr/>
          </p:nvSpPr>
          <p:spPr>
            <a:xfrm>
              <a:off x="4866656" y="1757387"/>
              <a:ext cx="33909" cy="55340"/>
            </a:xfrm>
            <a:custGeom>
              <a:rect l="l" t="t" r="r" b="b"/>
              <a:pathLst>
                <a:path w="24" h="39">
                  <a:moveTo>
                    <a:pt x="20" y="21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15" y="9"/>
                    <a:pt x="8" y="2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2" y="33"/>
                    <a:pt x="21" y="27"/>
                    <a:pt x="20" y="2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4807125" y="1804346"/>
              <a:ext cx="4191" cy="8287"/>
            </a:xfrm>
            <a:custGeom>
              <a:rect l="l" t="t" r="r" b="b"/>
              <a:pathLst>
                <a:path w="3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3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4782741" y="1828158"/>
              <a:ext cx="23241" cy="49339"/>
            </a:xfrm>
            <a:custGeom>
              <a:rect l="l" t="t" r="r" b="b"/>
              <a:pathLst>
                <a:path w="16" h="35">
                  <a:moveTo>
                    <a:pt x="12" y="0"/>
                  </a:moveTo>
                  <a:cubicBezTo>
                    <a:pt x="8" y="11"/>
                    <a:pt x="4" y="23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2" y="24"/>
                    <a:pt x="14" y="12"/>
                    <a:pt x="16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Freeform 21"/>
            <p:cNvSpPr/>
            <p:nvPr/>
          </p:nvSpPr>
          <p:spPr>
            <a:xfrm>
              <a:off x="4751785" y="1956650"/>
              <a:ext cx="30956" cy="60674"/>
            </a:xfrm>
            <a:custGeom>
              <a:rect l="l" t="t" r="r" b="b"/>
              <a:pathLst>
                <a:path w="22" h="43">
                  <a:moveTo>
                    <a:pt x="8" y="0"/>
                  </a:moveTo>
                  <a:cubicBezTo>
                    <a:pt x="5" y="14"/>
                    <a:pt x="2" y="28"/>
                    <a:pt x="0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29"/>
                    <a:pt x="20" y="15"/>
                    <a:pt x="22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4866656" y="2161343"/>
              <a:ext cx="83248" cy="52388"/>
            </a:xfrm>
            <a:custGeom>
              <a:rect l="l" t="t" r="r" b="b"/>
              <a:pathLst>
                <a:path w="59" h="37">
                  <a:moveTo>
                    <a:pt x="0" y="37"/>
                  </a:moveTo>
                  <a:cubicBezTo>
                    <a:pt x="59" y="37"/>
                    <a:pt x="59" y="37"/>
                    <a:pt x="59" y="37"/>
                  </a:cubicBezTo>
                  <a:cubicBezTo>
                    <a:pt x="58" y="25"/>
                    <a:pt x="58" y="13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4788646" y="1956650"/>
              <a:ext cx="64865" cy="60674"/>
            </a:xfrm>
            <a:custGeom>
              <a:rect l="l" t="t" r="r" b="b"/>
              <a:pathLst>
                <a:path w="46" h="43">
                  <a:moveTo>
                    <a:pt x="4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5"/>
                    <a:pt x="2" y="29"/>
                    <a:pt x="0" y="43"/>
                  </a:cubicBezTo>
                  <a:cubicBezTo>
                    <a:pt x="46" y="43"/>
                    <a:pt x="46" y="43"/>
                    <a:pt x="46" y="4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Freeform 24"/>
            <p:cNvSpPr/>
            <p:nvPr/>
          </p:nvSpPr>
          <p:spPr>
            <a:xfrm>
              <a:off x="4810078" y="1828158"/>
              <a:ext cx="43434" cy="49339"/>
            </a:xfrm>
            <a:custGeom>
              <a:rect l="l" t="t" r="r" b="b"/>
              <a:pathLst>
                <a:path w="31" h="35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2"/>
                    <a:pt x="2" y="24"/>
                    <a:pt x="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Freeform 25"/>
            <p:cNvSpPr/>
            <p:nvPr/>
          </p:nvSpPr>
          <p:spPr>
            <a:xfrm>
              <a:off x="4781503" y="2032755"/>
              <a:ext cx="72009" cy="52388"/>
            </a:xfrm>
            <a:custGeom>
              <a:rect l="l" t="t" r="r" b="b"/>
              <a:pathLst>
                <a:path w="51" h="37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3"/>
                    <a:pt x="1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Freeform 26"/>
            <p:cNvSpPr/>
            <p:nvPr/>
          </p:nvSpPr>
          <p:spPr>
            <a:xfrm>
              <a:off x="4866656" y="1956650"/>
              <a:ext cx="67818" cy="60674"/>
            </a:xfrm>
            <a:custGeom>
              <a:rect l="l" t="t" r="r" b="b"/>
              <a:pathLst>
                <a:path w="48" h="43">
                  <a:moveTo>
                    <a:pt x="0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47" y="29"/>
                    <a:pt x="45" y="15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Freeform 27"/>
            <p:cNvSpPr/>
            <p:nvPr/>
          </p:nvSpPr>
          <p:spPr>
            <a:xfrm>
              <a:off x="4866656" y="1828158"/>
              <a:ext cx="46387" cy="49339"/>
            </a:xfrm>
            <a:custGeom>
              <a:rect l="l" t="t" r="r" b="b"/>
              <a:pathLst>
                <a:path w="33" h="35">
                  <a:moveTo>
                    <a:pt x="33" y="35"/>
                  </a:moveTo>
                  <a:cubicBezTo>
                    <a:pt x="31" y="24"/>
                    <a:pt x="29" y="12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33" y="3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4866656" y="1894167"/>
              <a:ext cx="57721" cy="46958"/>
            </a:xfrm>
            <a:custGeom>
              <a:rect l="l" t="t" r="r" b="b"/>
              <a:pathLst>
                <a:path w="41" h="33">
                  <a:moveTo>
                    <a:pt x="0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39" y="22"/>
                    <a:pt x="37" y="11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799981" y="1894167"/>
              <a:ext cx="53530" cy="46958"/>
            </a:xfrm>
            <a:custGeom>
              <a:rect l="l" t="t" r="r" b="b"/>
              <a:pathLst>
                <a:path w="38" h="33">
                  <a:moveTo>
                    <a:pt x="3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1"/>
                    <a:pt x="1" y="22"/>
                    <a:pt x="0" y="33"/>
                  </a:cubicBezTo>
                  <a:cubicBezTo>
                    <a:pt x="38" y="33"/>
                    <a:pt x="38" y="33"/>
                    <a:pt x="38" y="33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4773216" y="2229161"/>
              <a:ext cx="80296" cy="54769"/>
            </a:xfrm>
            <a:custGeom>
              <a:rect l="l" t="t" r="r" b="b"/>
              <a:pathLst>
                <a:path w="57" h="39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27"/>
                    <a:pt x="0" y="39"/>
                  </a:cubicBezTo>
                  <a:cubicBezTo>
                    <a:pt x="57" y="39"/>
                    <a:pt x="57" y="39"/>
                    <a:pt x="57" y="3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Freeform 31"/>
            <p:cNvSpPr/>
            <p:nvPr/>
          </p:nvSpPr>
          <p:spPr>
            <a:xfrm>
              <a:off x="4777407" y="2100573"/>
              <a:ext cx="76105" cy="45244"/>
            </a:xfrm>
            <a:custGeom>
              <a:rect l="l" t="t" r="r" b="b"/>
              <a:pathLst>
                <a:path w="54" h="32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4774359" y="2161343"/>
              <a:ext cx="79153" cy="52388"/>
            </a:xfrm>
            <a:custGeom>
              <a:rect l="l" t="t" r="r" b="b"/>
              <a:pathLst>
                <a:path w="56" h="37">
                  <a:moveTo>
                    <a:pt x="5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3"/>
                    <a:pt x="0" y="25"/>
                    <a:pt x="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0"/>
                    <a:pt x="56" y="0"/>
                    <a:pt x="56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Freeform 33"/>
            <p:cNvSpPr/>
            <p:nvPr/>
          </p:nvSpPr>
          <p:spPr>
            <a:xfrm>
              <a:off x="4729210" y="2161343"/>
              <a:ext cx="33909" cy="52388"/>
            </a:xfrm>
            <a:custGeom>
              <a:rect l="l" t="t" r="r" b="b"/>
              <a:pathLst>
                <a:path w="24" h="37">
                  <a:moveTo>
                    <a:pt x="2" y="0"/>
                  </a:moveTo>
                  <a:cubicBezTo>
                    <a:pt x="1" y="13"/>
                    <a:pt x="1" y="25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5"/>
                    <a:pt x="23" y="13"/>
                    <a:pt x="2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Freeform 34"/>
            <p:cNvSpPr/>
            <p:nvPr/>
          </p:nvSpPr>
          <p:spPr>
            <a:xfrm>
              <a:off x="4961239" y="2161343"/>
              <a:ext cx="29718" cy="52388"/>
            </a:xfrm>
            <a:custGeom>
              <a:rect l="l" t="t" r="r" b="b"/>
              <a:pathLst>
                <a:path w="21" h="37">
                  <a:moveTo>
                    <a:pt x="21" y="37"/>
                  </a:moveTo>
                  <a:cubicBezTo>
                    <a:pt x="20" y="25"/>
                    <a:pt x="19" y="13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1" y="25"/>
                    <a:pt x="1" y="37"/>
                  </a:cubicBezTo>
                  <a:lnTo>
                    <a:pt x="21" y="37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4957049" y="2100573"/>
              <a:ext cx="28575" cy="45244"/>
            </a:xfrm>
            <a:custGeom>
              <a:rect l="l" t="t" r="r" b="b"/>
              <a:pathLst>
                <a:path w="20" h="32">
                  <a:moveTo>
                    <a:pt x="20" y="32"/>
                  </a:moveTo>
                  <a:cubicBezTo>
                    <a:pt x="19" y="21"/>
                    <a:pt x="18" y="11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1" y="21"/>
                    <a:pt x="2" y="32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4805887" y="1812728"/>
              <a:ext cx="17812" cy="15431"/>
            </a:xfrm>
            <a:custGeom>
              <a:rect l="l" t="t" r="r" b="b"/>
              <a:pathLst>
                <a:path w="13" h="1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2" y="4"/>
                    <a:pt x="13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4900565" y="1812728"/>
              <a:ext cx="16669" cy="15431"/>
            </a:xfrm>
            <a:custGeom>
              <a:rect l="l" t="t" r="r" b="b"/>
              <a:pathLst>
                <a:path w="12" h="11">
                  <a:moveTo>
                    <a:pt x="12" y="11"/>
                  </a:moveTo>
                  <a:cubicBezTo>
                    <a:pt x="12" y="9"/>
                    <a:pt x="11" y="7"/>
                    <a:pt x="11" y="5"/>
                  </a:cubicBezTo>
                  <a:cubicBezTo>
                    <a:pt x="10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1"/>
                  </a:cubicBezTo>
                  <a:lnTo>
                    <a:pt x="12" y="11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853512" y="1812728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Freeform 39"/>
            <p:cNvSpPr/>
            <p:nvPr/>
          </p:nvSpPr>
          <p:spPr>
            <a:xfrm>
              <a:off x="4792837" y="1877498"/>
              <a:ext cx="17240" cy="16669"/>
            </a:xfrm>
            <a:custGeom>
              <a:rect l="l" t="t" r="r" b="b"/>
              <a:pathLst>
                <a:path w="12" h="12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8"/>
                    <a:pt x="12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Freeform 40"/>
            <p:cNvSpPr/>
            <p:nvPr/>
          </p:nvSpPr>
          <p:spPr>
            <a:xfrm>
              <a:off x="4913043" y="1877498"/>
              <a:ext cx="17240" cy="16669"/>
            </a:xfrm>
            <a:custGeom>
              <a:rect l="l" t="t" r="r" b="b"/>
              <a:pathLst>
                <a:path w="12" h="12">
                  <a:moveTo>
                    <a:pt x="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8"/>
                    <a:pt x="11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853512" y="1877498"/>
              <a:ext cx="13049" cy="1666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Freeform 42"/>
            <p:cNvSpPr/>
            <p:nvPr/>
          </p:nvSpPr>
          <p:spPr>
            <a:xfrm>
              <a:off x="4782741" y="1941220"/>
              <a:ext cx="17240" cy="15431"/>
            </a:xfrm>
            <a:custGeom>
              <a:rect l="l" t="t" r="r" b="b"/>
              <a:pathLst>
                <a:path w="12" h="11">
                  <a:moveTo>
                    <a:pt x="1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2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Freeform 43"/>
            <p:cNvSpPr/>
            <p:nvPr/>
          </p:nvSpPr>
          <p:spPr>
            <a:xfrm>
              <a:off x="4924283" y="1941220"/>
              <a:ext cx="16097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853512" y="1941220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Freeform 45"/>
            <p:cNvSpPr/>
            <p:nvPr/>
          </p:nvSpPr>
          <p:spPr>
            <a:xfrm>
              <a:off x="4773216" y="2017325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3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Freeform 46"/>
            <p:cNvSpPr/>
            <p:nvPr/>
          </p:nvSpPr>
          <p:spPr>
            <a:xfrm>
              <a:off x="4934474" y="2017325"/>
              <a:ext cx="15431" cy="15431"/>
            </a:xfrm>
            <a:custGeom>
              <a:rect l="l" t="t" r="r" b="b"/>
              <a:pathLst>
                <a:path w="11" h="11">
                  <a:moveTo>
                    <a:pt x="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3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7"/>
                    <a:pt x="2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4853512" y="201732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Freeform 48"/>
            <p:cNvSpPr/>
            <p:nvPr/>
          </p:nvSpPr>
          <p:spPr>
            <a:xfrm>
              <a:off x="4766072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7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1" y="4"/>
                    <a:pt x="1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Freeform 49"/>
            <p:cNvSpPr/>
            <p:nvPr/>
          </p:nvSpPr>
          <p:spPr>
            <a:xfrm>
              <a:off x="4941523" y="2085143"/>
              <a:ext cx="15431" cy="15431"/>
            </a:xfrm>
            <a:custGeom>
              <a:rect l="l" t="t" r="r" b="b"/>
              <a:pathLst>
                <a:path w="11" h="11">
                  <a:moveTo>
                    <a:pt x="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7"/>
                    <a:pt x="10" y="4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7"/>
                    <a:pt x="1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853512" y="2085143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Freeform 51"/>
            <p:cNvSpPr/>
            <p:nvPr/>
          </p:nvSpPr>
          <p:spPr>
            <a:xfrm>
              <a:off x="4763119" y="2145817"/>
              <a:ext cx="14288" cy="15431"/>
            </a:xfrm>
            <a:custGeom>
              <a:rect l="l" t="t" r="r" b="b"/>
              <a:pathLst>
                <a:path w="10" h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10" y="3"/>
                    <a:pt x="10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Freeform 52"/>
            <p:cNvSpPr/>
            <p:nvPr/>
          </p:nvSpPr>
          <p:spPr>
            <a:xfrm>
              <a:off x="4946952" y="2145817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853512" y="2145817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Freeform 54"/>
            <p:cNvSpPr/>
            <p:nvPr/>
          </p:nvSpPr>
          <p:spPr>
            <a:xfrm>
              <a:off x="4760166" y="2213635"/>
              <a:ext cx="13049" cy="15431"/>
            </a:xfrm>
            <a:custGeom>
              <a:rect l="l" t="t" r="r" b="b"/>
              <a:pathLst>
                <a:path w="9" h="1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7"/>
                    <a:pt x="9" y="4"/>
                    <a:pt x="9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Freeform 55"/>
            <p:cNvSpPr/>
            <p:nvPr/>
          </p:nvSpPr>
          <p:spPr>
            <a:xfrm>
              <a:off x="4949905" y="2213635"/>
              <a:ext cx="14288" cy="15431"/>
            </a:xfrm>
            <a:custGeom>
              <a:rect l="l" t="t" r="r" b="b"/>
              <a:pathLst>
                <a:path w="10" h="11">
                  <a:moveTo>
                    <a:pt x="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9" y="4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4853512" y="2213635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4853512" y="2283834"/>
              <a:ext cx="13049" cy="15431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8" name="Group 58"/>
          <p:cNvGrpSpPr/>
          <p:nvPr/>
        </p:nvGrpSpPr>
        <p:grpSpPr>
          <a:xfrm>
            <a:off x="6479524" y="1287233"/>
            <a:ext cx="2035112" cy="2035112"/>
            <a:chOff x="6479524" y="1287233"/>
            <a:chExt cx="2035112" cy="2035112"/>
          </a:xfrm>
        </p:grpSpPr>
        <p:sp>
          <p:nvSpPr>
            <p:cNvPr id="59" name="AutoShape 59"/>
            <p:cNvSpPr/>
            <p:nvPr/>
          </p:nvSpPr>
          <p:spPr>
            <a:xfrm flipH="1">
              <a:off x="6479524" y="1287233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3">
                  <a:alpha val="100000"/>
                </a:schemeClr>
              </a:solidFill>
              <a:prstDash val="solid"/>
            </a:ln>
          </p:spPr>
          <p:style>
            <a:lnRef idx="0">
              <a:schemeClr val="accent3"/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Freeform 60"/>
            <p:cNvSpPr/>
            <p:nvPr/>
          </p:nvSpPr>
          <p:spPr>
            <a:xfrm>
              <a:off x="7181041" y="1888451"/>
              <a:ext cx="662750" cy="833056"/>
            </a:xfrm>
            <a:custGeom>
              <a:rect l="l" t="t" r="r" b="b"/>
              <a:pathLst>
                <a:path w="21600" h="2160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103948" y="1287329"/>
            <a:ext cx="2035112" cy="2035112"/>
            <a:chOff x="9103948" y="1287329"/>
            <a:chExt cx="2035112" cy="2035112"/>
          </a:xfrm>
        </p:grpSpPr>
        <p:sp>
          <p:nvSpPr>
            <p:cNvPr id="62" name="AutoShape 62"/>
            <p:cNvSpPr/>
            <p:nvPr/>
          </p:nvSpPr>
          <p:spPr>
            <a:xfrm flipH="1">
              <a:off x="9103948" y="1287329"/>
              <a:ext cx="2035112" cy="2035112"/>
            </a:xfrm>
            <a:prstGeom prst="ellipse">
              <a:avLst/>
            </a:prstGeom>
            <a:noFill/>
            <a:ln w="9525">
              <a:solidFill>
                <a:schemeClr val="accent4">
                  <a:alpha val="100000"/>
                </a:schemeClr>
              </a:solidFill>
              <a:prstDash val="solid"/>
            </a:ln>
          </p:spPr>
          <p:style>
            <a:lnRef idx="0">
              <a:schemeClr val="accent4"/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5F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Freeform 63"/>
            <p:cNvSpPr/>
            <p:nvPr/>
          </p:nvSpPr>
          <p:spPr>
            <a:xfrm>
              <a:off x="9551051" y="2130196"/>
              <a:ext cx="1279493" cy="450056"/>
            </a:xfrm>
            <a:custGeom>
              <a:rect l="l" t="t" r="r" b="b"/>
              <a:pathLst>
                <a:path w="412" h="132">
                  <a:moveTo>
                    <a:pt x="412" y="15"/>
                  </a:moveTo>
                  <a:cubicBezTo>
                    <a:pt x="412" y="12"/>
                    <a:pt x="411" y="10"/>
                    <a:pt x="407" y="10"/>
                  </a:cubicBezTo>
                  <a:cubicBezTo>
                    <a:pt x="406" y="10"/>
                    <a:pt x="406" y="10"/>
                    <a:pt x="405" y="11"/>
                  </a:cubicBezTo>
                  <a:cubicBezTo>
                    <a:pt x="342" y="44"/>
                    <a:pt x="342" y="44"/>
                    <a:pt x="342" y="44"/>
                  </a:cubicBezTo>
                  <a:cubicBezTo>
                    <a:pt x="299" y="26"/>
                    <a:pt x="258" y="14"/>
                    <a:pt x="219" y="8"/>
                  </a:cubicBezTo>
                  <a:cubicBezTo>
                    <a:pt x="180" y="2"/>
                    <a:pt x="148" y="0"/>
                    <a:pt x="125" y="3"/>
                  </a:cubicBezTo>
                  <a:cubicBezTo>
                    <a:pt x="101" y="5"/>
                    <a:pt x="79" y="11"/>
                    <a:pt x="59" y="19"/>
                  </a:cubicBezTo>
                  <a:cubicBezTo>
                    <a:pt x="39" y="26"/>
                    <a:pt x="26" y="32"/>
                    <a:pt x="20" y="37"/>
                  </a:cubicBezTo>
                  <a:cubicBezTo>
                    <a:pt x="15" y="41"/>
                    <a:pt x="10" y="44"/>
                    <a:pt x="7" y="46"/>
                  </a:cubicBezTo>
                  <a:cubicBezTo>
                    <a:pt x="7" y="47"/>
                    <a:pt x="7" y="48"/>
                    <a:pt x="7" y="49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2"/>
                    <a:pt x="50" y="73"/>
                    <a:pt x="50" y="75"/>
                  </a:cubicBezTo>
                  <a:cubicBezTo>
                    <a:pt x="50" y="78"/>
                    <a:pt x="48" y="79"/>
                    <a:pt x="46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79"/>
                    <a:pt x="0" y="79"/>
                    <a:pt x="0" y="80"/>
                  </a:cubicBezTo>
                  <a:cubicBezTo>
                    <a:pt x="0" y="81"/>
                    <a:pt x="1" y="81"/>
                    <a:pt x="1" y="81"/>
                  </a:cubicBezTo>
                  <a:cubicBezTo>
                    <a:pt x="24" y="101"/>
                    <a:pt x="51" y="114"/>
                    <a:pt x="82" y="122"/>
                  </a:cubicBezTo>
                  <a:cubicBezTo>
                    <a:pt x="114" y="129"/>
                    <a:pt x="144" y="132"/>
                    <a:pt x="173" y="130"/>
                  </a:cubicBezTo>
                  <a:cubicBezTo>
                    <a:pt x="203" y="127"/>
                    <a:pt x="230" y="123"/>
                    <a:pt x="256" y="117"/>
                  </a:cubicBezTo>
                  <a:cubicBezTo>
                    <a:pt x="282" y="111"/>
                    <a:pt x="303" y="106"/>
                    <a:pt x="318" y="100"/>
                  </a:cubicBezTo>
                  <a:cubicBezTo>
                    <a:pt x="334" y="95"/>
                    <a:pt x="342" y="92"/>
                    <a:pt x="342" y="91"/>
                  </a:cubicBezTo>
                  <a:cubicBezTo>
                    <a:pt x="405" y="124"/>
                    <a:pt x="405" y="124"/>
                    <a:pt x="405" y="124"/>
                  </a:cubicBezTo>
                  <a:cubicBezTo>
                    <a:pt x="407" y="124"/>
                    <a:pt x="407" y="124"/>
                    <a:pt x="407" y="124"/>
                  </a:cubicBezTo>
                  <a:cubicBezTo>
                    <a:pt x="411" y="124"/>
                    <a:pt x="412" y="123"/>
                    <a:pt x="412" y="119"/>
                  </a:cubicBezTo>
                  <a:cubicBezTo>
                    <a:pt x="412" y="118"/>
                    <a:pt x="412" y="118"/>
                    <a:pt x="411" y="116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411" y="18"/>
                    <a:pt x="411" y="18"/>
                    <a:pt x="411" y="18"/>
                  </a:cubicBezTo>
                  <a:cubicBezTo>
                    <a:pt x="412" y="17"/>
                    <a:pt x="412" y="16"/>
                    <a:pt x="412" y="15"/>
                  </a:cubicBezTo>
                  <a:close/>
                  <a:moveTo>
                    <a:pt x="82" y="57"/>
                  </a:moveTo>
                  <a:cubicBezTo>
                    <a:pt x="79" y="60"/>
                    <a:pt x="76" y="61"/>
                    <a:pt x="72" y="61"/>
                  </a:cubicBezTo>
                  <a:cubicBezTo>
                    <a:pt x="68" y="61"/>
                    <a:pt x="64" y="60"/>
                    <a:pt x="61" y="57"/>
                  </a:cubicBezTo>
                  <a:cubicBezTo>
                    <a:pt x="58" y="54"/>
                    <a:pt x="57" y="50"/>
                    <a:pt x="57" y="45"/>
                  </a:cubicBezTo>
                  <a:cubicBezTo>
                    <a:pt x="57" y="41"/>
                    <a:pt x="58" y="37"/>
                    <a:pt x="61" y="34"/>
                  </a:cubicBezTo>
                  <a:cubicBezTo>
                    <a:pt x="64" y="31"/>
                    <a:pt x="68" y="29"/>
                    <a:pt x="72" y="29"/>
                  </a:cubicBezTo>
                  <a:cubicBezTo>
                    <a:pt x="76" y="29"/>
                    <a:pt x="79" y="31"/>
                    <a:pt x="82" y="34"/>
                  </a:cubicBezTo>
                  <a:cubicBezTo>
                    <a:pt x="85" y="37"/>
                    <a:pt x="87" y="41"/>
                    <a:pt x="87" y="45"/>
                  </a:cubicBezTo>
                  <a:cubicBezTo>
                    <a:pt x="87" y="50"/>
                    <a:pt x="85" y="54"/>
                    <a:pt x="82" y="57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64" name="AutoShape 64"/>
          <p:cNvSpPr/>
          <p:nvPr/>
        </p:nvSpPr>
        <p:spPr>
          <a:xfrm flipH="1">
            <a:off x="1061323" y="2678169"/>
            <a:ext cx="653320" cy="6517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5" name="AutoShape 65"/>
          <p:cNvSpPr/>
          <p:nvPr/>
        </p:nvSpPr>
        <p:spPr>
          <a:xfrm flipH="1">
            <a:off x="3695557" y="2678169"/>
            <a:ext cx="653320" cy="65179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6" name="AutoShape 66"/>
          <p:cNvSpPr/>
          <p:nvPr/>
        </p:nvSpPr>
        <p:spPr>
          <a:xfrm flipH="1">
            <a:off x="6337221" y="2678169"/>
            <a:ext cx="653320" cy="65179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7" name="AutoShape 67"/>
          <p:cNvSpPr/>
          <p:nvPr/>
        </p:nvSpPr>
        <p:spPr>
          <a:xfrm flipH="1">
            <a:off x="8962406" y="2678169"/>
            <a:ext cx="651796" cy="651796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8" name="TextBox 68"/>
          <p:cNvSpPr txBox="1"/>
          <p:nvPr/>
        </p:nvSpPr>
        <p:spPr>
          <a:xfrm>
            <a:off x="948881" y="2735700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592640" y="2745225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234303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858727" y="2727032"/>
            <a:ext cx="859155" cy="5486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4888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揭示疾病机制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582734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改进诊断方法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24111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创新治疗手段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848535" y="3787496"/>
            <a:ext cx="2447925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推动疫苗研发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7" name="AutoShape 7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8" name="AutoShape 7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9" name="AutoShape 7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0" name="AutoShape 8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1" name="AutoShape 8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2" name="AutoShape 8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3" name="AutoShape 8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4" name="AutoShape 8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5" name="AutoShape 8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6" name="AutoShape 8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7" name="AutoShape 8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8" name="AutoShape 8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9" name="AutoShape 8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0" name="AutoShape 9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1" name="AutoShape 9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2" name="AutoShape 9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3" name="AutoShape 9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4" name="AutoShape 9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5" name="AutoShape 9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6" name="AutoShape 9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7" name="TextBox 9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新医学研究进展的意义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6257058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新医学研究进展为肺结核的治疗提供了新的思路和方法，如靶向治疗、免疫治疗等，这些新手段有望提高治疗效果、缩短疗程、减少副作用。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600742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随着医学技术的不断进步，新的诊断方法不断涌现，如分子生物学技术、免疫学技术等，这些新技术有助于提高肺结核的诊断准确性和及时性。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944426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新医学研究进展有助于更深入地了解肺结核的发病机制和病理过程，为疾病的预防和治疗提供科学依据。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913375" y="4234910"/>
            <a:ext cx="2447925" cy="1990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疫苗是预防肺结核的重要手段之一，新医学研究进展有助于推动新型、高效、安全的肺结核疫苗的研发和应用。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肺结核的病原学与发病机制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形态与染色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结核分枝杆菌为细长略弯曲的杆菌，因有分枝生长的趋势而得名。该菌属抗酸性细菌，经抗酸染色后呈红色。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/>
          </a:blip>
          <a:srcRect l="16675" r="16675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 flipH="1"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培养特性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结核分枝杆菌为专性需氧菌，生长缓慢，营养要求高。在固体培养基上培养2～4周后，可形成菜花样菌落。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 flipH="1"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抵抗力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结核分枝杆菌对干燥、冷、酸、碱等抵抗力强，在干燥环境中可存活数月或数年，在室内阴暗潮湿处可存活数月，低温条件下如-40℃仍能存活数年。湿热对结核分枝杆菌的杀菌力较强，60℃ 30分钟或70℃ 10分钟均可杀死该菌。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结核分枝杆菌的特性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25006" r="25006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当人体感染结核分枝杆菌后，是否发病及病情的轻重取决于结核分枝杆菌的数量、毒力以及机体的免疫力。当机体免疫力下降时，如老年人、营养不良、糖尿病患者等，容易感染结核分枝杆菌并发病。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病理过程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结核的病理过程可分为原发性肺结核和继发性肺结核两种类型。原发性肺结核多发生于儿童，主要表现为原发综合征和支气管淋巴结核；继发性肺结核多发生在成人，主要表现为浸润性肺结核、空洞性肺结核、干酪样肺炎等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肺结核的发病机制及病理过程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肺结核主要通过呼吸道飞沫传播，当患者咳嗽、打喷嚏或大声说话时，会将含有结核分枝杆菌的飞沫排到空气中，健康人吸入后便可感染。此外，还可通过消化道和皮肤等途径传播。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传染途径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传染源、切断传播途径和保护易感人群是预防肺结核的关键措施。具体措施包括早期发现和治疗肺结核患者、加强通风换气、保持室内空气流通、避免与肺结核患者密切接触等。同时，接种卡介苗也是预防肺结核的有效手段之一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肺结核的传染途径与预防措施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肺结核的诊断技术进展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846" b="14846"/>
          <a:stretch>
            <a:fillRect/>
          </a:stretch>
        </p:blipFill>
        <p:spPr>
          <a:xfrm>
            <a:off x="4793038" y="1852985"/>
            <a:ext cx="6129450" cy="457300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110" y="1852985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细菌学检查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110" y="3443352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X线胸片检查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9110" y="5135911"/>
            <a:ext cx="4076700" cy="4667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结核菌素试验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110" y="2187220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依赖痰涂片镜检和细菌培养，但敏感度低，培养时间长。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110" y="3804338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难以区分活动性肺结核与陈旧性病灶，且对早期病变不敏感。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110" y="5477922"/>
            <a:ext cx="4076700" cy="11239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仅能反映结核感染，不能区分活动性肺结核与潜伏感染。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传统诊断方法的局限性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417731" y="2063687"/>
            <a:ext cx="1240346" cy="962406"/>
            <a:chOff x="2417731" y="2063687"/>
            <a:chExt cx="1240346" cy="962406"/>
          </a:xfrm>
        </p:grpSpPr>
        <p:sp>
          <p:nvSpPr>
            <p:cNvPr id="3" name="Freeform 3"/>
            <p:cNvSpPr/>
            <p:nvPr/>
          </p:nvSpPr>
          <p:spPr>
            <a:xfrm>
              <a:off x="2995231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2417731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TextBox 5"/>
          <p:cNvSpPr txBox="1"/>
          <p:nvPr/>
        </p:nvSpPr>
        <p:spPr>
          <a:xfrm>
            <a:off x="2591991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95360" y="2063687"/>
            <a:ext cx="1240346" cy="962406"/>
            <a:chOff x="8595360" y="2063687"/>
            <a:chExt cx="1240346" cy="962406"/>
          </a:xfrm>
        </p:grpSpPr>
        <p:sp>
          <p:nvSpPr>
            <p:cNvPr id="7" name="Freeform 7"/>
            <p:cNvSpPr/>
            <p:nvPr/>
          </p:nvSpPr>
          <p:spPr>
            <a:xfrm>
              <a:off x="9172766" y="2619756"/>
              <a:ext cx="399288" cy="154495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8595360" y="2063687"/>
              <a:ext cx="1240346" cy="962406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TextBox 9"/>
          <p:cNvSpPr txBox="1"/>
          <p:nvPr/>
        </p:nvSpPr>
        <p:spPr>
          <a:xfrm>
            <a:off x="8769620" y="2965418"/>
            <a:ext cx="9067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80%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58181" y="1559433"/>
            <a:ext cx="1600105" cy="1242060"/>
            <a:chOff x="5258181" y="1559433"/>
            <a:chExt cx="1600105" cy="1242060"/>
          </a:xfrm>
        </p:grpSpPr>
        <p:sp>
          <p:nvSpPr>
            <p:cNvPr id="11" name="Freeform 11"/>
            <p:cNvSpPr/>
            <p:nvPr/>
          </p:nvSpPr>
          <p:spPr>
            <a:xfrm rot="3243678">
              <a:off x="6003131" y="2277046"/>
              <a:ext cx="515112" cy="199454"/>
            </a:xfrm>
            <a:custGeom>
              <a:rect l="l" t="t" r="r" b="b"/>
              <a:pathLst>
                <a:path w="21216" h="20708">
                  <a:moveTo>
                    <a:pt x="1330" y="19753"/>
                  </a:moveTo>
                  <a:cubicBezTo>
                    <a:pt x="2564" y="21600"/>
                    <a:pt x="4162" y="20692"/>
                    <a:pt x="4961" y="17693"/>
                  </a:cubicBezTo>
                  <a:lnTo>
                    <a:pt x="5011" y="17511"/>
                  </a:lnTo>
                  <a:lnTo>
                    <a:pt x="21216" y="4080"/>
                  </a:lnTo>
                  <a:lnTo>
                    <a:pt x="20841" y="0"/>
                  </a:lnTo>
                  <a:lnTo>
                    <a:pt x="4098" y="7952"/>
                  </a:lnTo>
                  <a:cubicBezTo>
                    <a:pt x="2812" y="6028"/>
                    <a:pt x="1144" y="7103"/>
                    <a:pt x="382" y="10348"/>
                  </a:cubicBezTo>
                  <a:cubicBezTo>
                    <a:pt x="-384" y="13604"/>
                    <a:pt x="39" y="17822"/>
                    <a:pt x="1330" y="19753"/>
                  </a:cubicBezTo>
                  <a:cubicBezTo>
                    <a:pt x="1330" y="19753"/>
                    <a:pt x="1330" y="19753"/>
                    <a:pt x="1330" y="1975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5258181" y="1559433"/>
              <a:ext cx="1600105" cy="1242060"/>
            </a:xfrm>
            <a:custGeom>
              <a:rect l="l" t="t" r="r" b="b"/>
              <a:pathLst>
                <a:path w="21600" h="21600">
                  <a:moveTo>
                    <a:pt x="10801" y="0"/>
                  </a:moveTo>
                  <a:cubicBezTo>
                    <a:pt x="4845" y="0"/>
                    <a:pt x="0" y="6244"/>
                    <a:pt x="0" y="13917"/>
                  </a:cubicBezTo>
                  <a:cubicBezTo>
                    <a:pt x="0" y="16592"/>
                    <a:pt x="592" y="19193"/>
                    <a:pt x="1714" y="21439"/>
                  </a:cubicBezTo>
                  <a:lnTo>
                    <a:pt x="1794" y="21600"/>
                  </a:lnTo>
                  <a:lnTo>
                    <a:pt x="3127" y="21600"/>
                  </a:lnTo>
                  <a:lnTo>
                    <a:pt x="4906" y="19306"/>
                  </a:lnTo>
                  <a:lnTo>
                    <a:pt x="4061" y="18215"/>
                  </a:lnTo>
                  <a:lnTo>
                    <a:pt x="2388" y="20369"/>
                  </a:lnTo>
                  <a:lnTo>
                    <a:pt x="2326" y="20233"/>
                  </a:lnTo>
                  <a:cubicBezTo>
                    <a:pt x="1460" y="18314"/>
                    <a:pt x="1004" y="16131"/>
                    <a:pt x="1004" y="13917"/>
                  </a:cubicBezTo>
                  <a:cubicBezTo>
                    <a:pt x="1004" y="13853"/>
                    <a:pt x="1005" y="13791"/>
                    <a:pt x="1009" y="13726"/>
                  </a:cubicBezTo>
                  <a:lnTo>
                    <a:pt x="1018" y="13477"/>
                  </a:lnTo>
                  <a:lnTo>
                    <a:pt x="3260" y="13477"/>
                  </a:lnTo>
                  <a:lnTo>
                    <a:pt x="3260" y="11934"/>
                  </a:lnTo>
                  <a:lnTo>
                    <a:pt x="1134" y="11932"/>
                  </a:lnTo>
                  <a:lnTo>
                    <a:pt x="1152" y="11789"/>
                  </a:lnTo>
                  <a:cubicBezTo>
                    <a:pt x="1424" y="9725"/>
                    <a:pt x="2099" y="7766"/>
                    <a:pt x="3102" y="6124"/>
                  </a:cubicBezTo>
                  <a:lnTo>
                    <a:pt x="3168" y="6015"/>
                  </a:lnTo>
                  <a:lnTo>
                    <a:pt x="4705" y="8001"/>
                  </a:lnTo>
                  <a:lnTo>
                    <a:pt x="5553" y="6910"/>
                  </a:lnTo>
                  <a:lnTo>
                    <a:pt x="3975" y="4872"/>
                  </a:lnTo>
                  <a:lnTo>
                    <a:pt x="4043" y="4787"/>
                  </a:lnTo>
                  <a:cubicBezTo>
                    <a:pt x="5749" y="2693"/>
                    <a:pt x="7985" y="1462"/>
                    <a:pt x="10343" y="1321"/>
                  </a:cubicBezTo>
                  <a:lnTo>
                    <a:pt x="10440" y="1314"/>
                  </a:lnTo>
                  <a:lnTo>
                    <a:pt x="10440" y="4558"/>
                  </a:lnTo>
                  <a:lnTo>
                    <a:pt x="11636" y="4558"/>
                  </a:lnTo>
                  <a:lnTo>
                    <a:pt x="11638" y="1339"/>
                  </a:lnTo>
                  <a:lnTo>
                    <a:pt x="11740" y="1353"/>
                  </a:lnTo>
                  <a:cubicBezTo>
                    <a:pt x="13868" y="1614"/>
                    <a:pt x="15830" y="2746"/>
                    <a:pt x="17421" y="4630"/>
                  </a:cubicBezTo>
                  <a:lnTo>
                    <a:pt x="17492" y="4715"/>
                  </a:lnTo>
                  <a:lnTo>
                    <a:pt x="15950" y="6705"/>
                  </a:lnTo>
                  <a:lnTo>
                    <a:pt x="16799" y="7793"/>
                  </a:lnTo>
                  <a:lnTo>
                    <a:pt x="18323" y="5832"/>
                  </a:lnTo>
                  <a:lnTo>
                    <a:pt x="18388" y="5935"/>
                  </a:lnTo>
                  <a:cubicBezTo>
                    <a:pt x="19451" y="7613"/>
                    <a:pt x="20163" y="9638"/>
                    <a:pt x="20448" y="11789"/>
                  </a:cubicBezTo>
                  <a:lnTo>
                    <a:pt x="20466" y="11932"/>
                  </a:lnTo>
                  <a:lnTo>
                    <a:pt x="18419" y="11932"/>
                  </a:lnTo>
                  <a:lnTo>
                    <a:pt x="18419" y="13475"/>
                  </a:lnTo>
                  <a:lnTo>
                    <a:pt x="20582" y="13477"/>
                  </a:lnTo>
                  <a:lnTo>
                    <a:pt x="20589" y="13710"/>
                  </a:lnTo>
                  <a:cubicBezTo>
                    <a:pt x="20595" y="13791"/>
                    <a:pt x="20596" y="13853"/>
                    <a:pt x="20596" y="13917"/>
                  </a:cubicBezTo>
                  <a:cubicBezTo>
                    <a:pt x="20596" y="16138"/>
                    <a:pt x="20135" y="18333"/>
                    <a:pt x="19260" y="20260"/>
                  </a:cubicBezTo>
                  <a:lnTo>
                    <a:pt x="19203" y="20385"/>
                  </a:lnTo>
                  <a:lnTo>
                    <a:pt x="17426" y="18388"/>
                  </a:lnTo>
                  <a:lnTo>
                    <a:pt x="16641" y="19550"/>
                  </a:lnTo>
                  <a:lnTo>
                    <a:pt x="18460" y="21600"/>
                  </a:lnTo>
                  <a:lnTo>
                    <a:pt x="19804" y="21600"/>
                  </a:lnTo>
                  <a:lnTo>
                    <a:pt x="19886" y="21439"/>
                  </a:lnTo>
                  <a:cubicBezTo>
                    <a:pt x="21008" y="19197"/>
                    <a:pt x="21600" y="16594"/>
                    <a:pt x="21600" y="13917"/>
                  </a:cubicBezTo>
                  <a:cubicBezTo>
                    <a:pt x="21600" y="6244"/>
                    <a:pt x="16755" y="0"/>
                    <a:pt x="10801" y="0"/>
                  </a:cubicBezTo>
                  <a:cubicBezTo>
                    <a:pt x="10801" y="0"/>
                    <a:pt x="10801" y="0"/>
                    <a:pt x="10801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TextBox 13"/>
          <p:cNvSpPr txBox="1"/>
          <p:nvPr/>
        </p:nvSpPr>
        <p:spPr>
          <a:xfrm>
            <a:off x="5481304" y="2723007"/>
            <a:ext cx="1173480" cy="3962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100%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新型诊断技术的研发与应用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482995" y="3429572"/>
            <a:ext cx="2944273" cy="1699450"/>
          </a:xfrm>
          <a:prstGeom prst="roundRect">
            <a:avLst>
              <a:gd name="adj" fmla="val 19953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4595860" y="3248978"/>
            <a:ext cx="2944273" cy="1880045"/>
          </a:xfrm>
          <a:prstGeom prst="roundRect">
            <a:avLst>
              <a:gd name="adj" fmla="val 19953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7710249" y="3429572"/>
            <a:ext cx="2942844" cy="1699450"/>
          </a:xfrm>
          <a:prstGeom prst="roundRect">
            <a:avLst>
              <a:gd name="adj" fmla="val 19953"/>
            </a:avLst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1645039" y="3909822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如PCR技术，可快速、灵敏地检测结核分枝杆菌DNA，提高诊断准确性。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57904" y="3802476"/>
            <a:ext cx="2619375" cy="1219200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如检测结核特异性抗体和抗原，有助于区分活动性肺结核与潜伏感染。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28464" y="3909822"/>
            <a:ext cx="2662490" cy="121920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350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如CT、MRI等，可更准确地显示肺部病变，提高诊断效率。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分子生物学诊断技术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57600" y="3350143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免疫学诊断技术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71579" y="3537011"/>
            <a:ext cx="2619375" cy="44767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FFFEF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影像学诊断技术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376988" y="1678781"/>
            <a:ext cx="1617059" cy="1618488"/>
            <a:chOff x="6376988" y="1678781"/>
            <a:chExt cx="1617059" cy="1618488"/>
          </a:xfrm>
        </p:grpSpPr>
        <p:sp>
          <p:nvSpPr>
            <p:cNvPr id="3" name="Freeform 3"/>
            <p:cNvSpPr/>
            <p:nvPr/>
          </p:nvSpPr>
          <p:spPr>
            <a:xfrm>
              <a:off x="6376988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Freeform 4"/>
            <p:cNvSpPr/>
            <p:nvPr/>
          </p:nvSpPr>
          <p:spPr>
            <a:xfrm>
              <a:off x="7102030" y="2315623"/>
              <a:ext cx="519970" cy="337947"/>
            </a:xfrm>
            <a:custGeom>
              <a:rect l="l" t="t" r="r" b="b"/>
              <a:pathLst>
                <a:path w="21600" h="2160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6" name="Connector 6"/>
            <p:cNvCxnSpPr/>
            <p:nvPr/>
          </p:nvCxnSpPr>
          <p:spPr>
            <a:xfrm flipH="1">
              <a:off x="4412712" y="2961703"/>
              <a:ext cx="448017" cy="773517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7" name="Connector 7"/>
            <p:cNvCxnSpPr/>
            <p:nvPr/>
          </p:nvCxnSpPr>
          <p:spPr>
            <a:xfrm flipH="1">
              <a:off x="3672114" y="3744355"/>
              <a:ext cx="740598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9" name="Connector 9"/>
            <p:cNvCxnSpPr/>
            <p:nvPr/>
          </p:nvCxnSpPr>
          <p:spPr>
            <a:xfrm flipH="1">
              <a:off x="4411797" y="2961703"/>
              <a:ext cx="448932" cy="773621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  <p:cxnSp>
          <p:nvCxnSpPr>
            <p:cNvPr id="10" name="Connector 10"/>
            <p:cNvCxnSpPr/>
            <p:nvPr/>
          </p:nvCxnSpPr>
          <p:spPr>
            <a:xfrm flipH="1">
              <a:off x="3672114" y="3744355"/>
              <a:ext cx="739683" cy="0"/>
            </a:xfrm>
            <a:prstGeom prst="line">
              <a:avLst/>
            </a:prstGeom>
            <a:ln w="12700">
              <a:solidFill>
                <a:schemeClr val="lt1">
                  <a:lumMod val="65000"/>
                </a:schemeClr>
              </a:solidFill>
              <a:prstDash val="solid"/>
              <a:headEnd type="none"/>
              <a:tailEnd type="oval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1" name="Group 11"/>
          <p:cNvGrpSpPr/>
          <p:nvPr/>
        </p:nvGrpSpPr>
        <p:grpSpPr>
          <a:xfrm>
            <a:off x="3672114" y="2961703"/>
            <a:ext cx="1188615" cy="782652"/>
            <a:chOff x="3672114" y="2961703"/>
            <a:chExt cx="1188615" cy="782652"/>
          </a:xfrm>
        </p:grpSpPr>
        <p:cxnSp>
          <p:nvCxnSpPr>
            <p:cNvPr id="12" name="Connector 12"/>
            <p:cNvCxnSpPr/>
            <p:nvPr/>
          </p:nvCxnSpPr>
          <p:spPr>
            <a:xfrm flipH="1">
              <a:off x="4411561" y="2961703"/>
              <a:ext cx="449168" cy="773517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13" name="Connector 13"/>
            <p:cNvCxnSpPr/>
            <p:nvPr/>
          </p:nvCxnSpPr>
          <p:spPr>
            <a:xfrm flipH="1">
              <a:off x="3672114" y="3744355"/>
              <a:ext cx="739447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>
            <a:off x="5631466" y="4068128"/>
            <a:ext cx="957358" cy="688848"/>
            <a:chOff x="5631466" y="4068128"/>
            <a:chExt cx="957358" cy="688848"/>
          </a:xfrm>
        </p:grpSpPr>
        <p:sp>
          <p:nvSpPr>
            <p:cNvPr id="15" name="AutoShape 15"/>
            <p:cNvSpPr/>
            <p:nvPr/>
          </p:nvSpPr>
          <p:spPr>
            <a:xfrm>
              <a:off x="5631466" y="4068699"/>
              <a:ext cx="957358" cy="68789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110192" y="4068128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5631466" y="4819555"/>
            <a:ext cx="957358" cy="688848"/>
            <a:chOff x="5631466" y="4819555"/>
            <a:chExt cx="957358" cy="688848"/>
          </a:xfrm>
        </p:grpSpPr>
        <p:sp>
          <p:nvSpPr>
            <p:cNvPr id="18" name="AutoShape 18"/>
            <p:cNvSpPr/>
            <p:nvPr/>
          </p:nvSpPr>
          <p:spPr>
            <a:xfrm>
              <a:off x="5631466" y="4819840"/>
              <a:ext cx="957358" cy="687896"/>
            </a:xfrm>
            <a:prstGeom prst="rect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110192" y="4819555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0" name="Group 20"/>
          <p:cNvGrpSpPr/>
          <p:nvPr/>
        </p:nvGrpSpPr>
        <p:grpSpPr>
          <a:xfrm>
            <a:off x="5631466" y="5567458"/>
            <a:ext cx="957358" cy="480727"/>
            <a:chOff x="5631466" y="5567458"/>
            <a:chExt cx="957358" cy="480727"/>
          </a:xfrm>
        </p:grpSpPr>
        <p:sp>
          <p:nvSpPr>
            <p:cNvPr id="21" name="Freeform 21"/>
            <p:cNvSpPr/>
            <p:nvPr/>
          </p:nvSpPr>
          <p:spPr>
            <a:xfrm>
              <a:off x="5631466" y="5567458"/>
              <a:ext cx="957358" cy="480727"/>
            </a:xfrm>
            <a:custGeom>
              <a:rect l="l" t="t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rgbClr val="ECAE7D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Freeform 22"/>
            <p:cNvSpPr/>
            <p:nvPr/>
          </p:nvSpPr>
          <p:spPr>
            <a:xfrm>
              <a:off x="5970270" y="5904452"/>
              <a:ext cx="279844" cy="143637"/>
            </a:xfrm>
            <a:custGeom>
              <a:rect l="l" t="t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Freeform 23"/>
            <p:cNvSpPr/>
            <p:nvPr/>
          </p:nvSpPr>
          <p:spPr>
            <a:xfrm>
              <a:off x="6110192" y="5567458"/>
              <a:ext cx="478631" cy="480727"/>
            </a:xfrm>
            <a:custGeom>
              <a:rect l="l" t="t" r="r" b="b"/>
              <a:pathLst>
                <a:path w="260" h="261">
                  <a:moveTo>
                    <a:pt x="0" y="261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4" name="Group 24"/>
          <p:cNvGrpSpPr/>
          <p:nvPr/>
        </p:nvGrpSpPr>
        <p:grpSpPr>
          <a:xfrm>
            <a:off x="5631466" y="3308604"/>
            <a:ext cx="957358" cy="689419"/>
            <a:chOff x="5631466" y="3308604"/>
            <a:chExt cx="957358" cy="689419"/>
          </a:xfrm>
        </p:grpSpPr>
        <p:sp>
          <p:nvSpPr>
            <p:cNvPr id="25" name="AutoShape 25"/>
            <p:cNvSpPr/>
            <p:nvPr/>
          </p:nvSpPr>
          <p:spPr>
            <a:xfrm>
              <a:off x="5631466" y="3308604"/>
              <a:ext cx="957358" cy="68941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110192" y="3308604"/>
              <a:ext cx="478631" cy="688848"/>
            </a:xfrm>
            <a:prstGeom prst="rect">
              <a:avLst/>
            </a:prstGeom>
            <a:solidFill>
              <a:srgbClr val="0D0D0D">
                <a:alpha val="961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4186047" y="1678781"/>
            <a:ext cx="1617059" cy="1618488"/>
            <a:chOff x="4186047" y="1678781"/>
            <a:chExt cx="1617059" cy="1618488"/>
          </a:xfrm>
        </p:grpSpPr>
        <p:sp>
          <p:nvSpPr>
            <p:cNvPr id="28" name="Freeform 28"/>
            <p:cNvSpPr/>
            <p:nvPr/>
          </p:nvSpPr>
          <p:spPr>
            <a:xfrm>
              <a:off x="4186047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4582096" y="2292477"/>
              <a:ext cx="535496" cy="428339"/>
            </a:xfrm>
            <a:custGeom>
              <a:rect l="l" t="t" r="r" b="b"/>
              <a:pathLst>
                <a:path w="21600" h="2160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0" name="Group 30"/>
          <p:cNvGrpSpPr/>
          <p:nvPr/>
        </p:nvGrpSpPr>
        <p:grpSpPr>
          <a:xfrm>
            <a:off x="5278469" y="1678781"/>
            <a:ext cx="1617059" cy="1618488"/>
            <a:chOff x="5278469" y="1678781"/>
            <a:chExt cx="1617059" cy="1618488"/>
          </a:xfrm>
        </p:grpSpPr>
        <p:sp>
          <p:nvSpPr>
            <p:cNvPr id="31" name="Freeform 31"/>
            <p:cNvSpPr/>
            <p:nvPr/>
          </p:nvSpPr>
          <p:spPr>
            <a:xfrm>
              <a:off x="5278469" y="1678781"/>
              <a:ext cx="1617059" cy="1618488"/>
            </a:xfrm>
            <a:custGeom>
              <a:rect l="l" t="t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Freeform 32"/>
            <p:cNvSpPr/>
            <p:nvPr/>
          </p:nvSpPr>
          <p:spPr>
            <a:xfrm>
              <a:off x="5861590" y="2325624"/>
              <a:ext cx="490728" cy="405384"/>
            </a:xfrm>
            <a:custGeom>
              <a:rect l="l" t="t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6501829" y="3141178"/>
            <a:ext cx="1550007" cy="856845"/>
            <a:chOff x="6501829" y="3141178"/>
            <a:chExt cx="1550007" cy="856845"/>
          </a:xfrm>
        </p:grpSpPr>
        <p:cxnSp>
          <p:nvCxnSpPr>
            <p:cNvPr id="34" name="Connector 34"/>
            <p:cNvCxnSpPr/>
            <p:nvPr/>
          </p:nvCxnSpPr>
          <p:spPr>
            <a:xfrm>
              <a:off x="6501829" y="3141178"/>
              <a:ext cx="772981" cy="856845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5" name="Connector 35"/>
            <p:cNvCxnSpPr/>
            <p:nvPr/>
          </p:nvCxnSpPr>
          <p:spPr>
            <a:xfrm>
              <a:off x="7235821" y="3990692"/>
              <a:ext cx="816015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grpSp>
        <p:nvGrpSpPr>
          <p:cNvPr id="36" name="Group 36"/>
          <p:cNvGrpSpPr/>
          <p:nvPr/>
        </p:nvGrpSpPr>
        <p:grpSpPr>
          <a:xfrm>
            <a:off x="7817411" y="2488025"/>
            <a:ext cx="1038363" cy="440204"/>
            <a:chOff x="7817411" y="2488025"/>
            <a:chExt cx="1038363" cy="440204"/>
          </a:xfrm>
        </p:grpSpPr>
        <p:cxnSp>
          <p:nvCxnSpPr>
            <p:cNvPr id="37" name="Connector 37"/>
            <p:cNvCxnSpPr/>
            <p:nvPr/>
          </p:nvCxnSpPr>
          <p:spPr>
            <a:xfrm>
              <a:off x="7817411" y="2488025"/>
              <a:ext cx="467443" cy="440204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none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38" name="Connector 38"/>
            <p:cNvCxnSpPr/>
            <p:nvPr/>
          </p:nvCxnSpPr>
          <p:spPr>
            <a:xfrm>
              <a:off x="8261968" y="2920898"/>
              <a:ext cx="593806" cy="0"/>
            </a:xfrm>
            <a:prstGeom prst="line">
              <a:avLst/>
            </a:prstGeom>
            <a:ln w="12700">
              <a:solidFill>
                <a:schemeClr val="dk1"/>
              </a:solidFill>
              <a:prstDash val="solid"/>
              <a:headEnd type="none"/>
              <a:tailEnd type="oval"/>
            </a:ln>
          </p:spPr>
          <p:style>
            <a:lnRef idx="0">
              <a:schemeClr val="dk1"/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39" name="TextBox 39"/>
          <p:cNvSpPr txBox="1"/>
          <p:nvPr/>
        </p:nvSpPr>
        <p:spPr>
          <a:xfrm>
            <a:off x="1062867" y="2798540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多学科联合诊断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53162" y="1296588"/>
            <a:ext cx="2447925" cy="504825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人工智能辅助诊断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63435" y="3945922"/>
            <a:ext cx="24479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无创性诊断技术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3" name="AutoShape 4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TextBox 6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诊断技术的未来发展趋势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053162" y="1610913"/>
            <a:ext cx="2447925" cy="191691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利用人工智能技术辅助阅片、分析数据等，提高诊断效率和准确性。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163435" y="4312904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研发更加便捷、无创的诊断方法，减少患者痛苦和不便。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62867" y="3124390"/>
            <a:ext cx="2447925" cy="16954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结合临床、影像学、实验室等多学科信息，提高诊断准确性。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03421" y="3671349"/>
            <a:ext cx="7181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303421" y="4038634"/>
            <a:ext cx="743585" cy="10668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03421" y="2549736"/>
            <a:ext cx="4145173" cy="8236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3421" y="3463324"/>
            <a:ext cx="9764382" cy="7010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肺结核的治疗药物研究进展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https://d.book118.com/947162065101006036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5F6"/>
      </a:lt1>
      <a:dk2>
        <a:srgbClr val="410024"/>
      </a:dk2>
      <a:lt2>
        <a:srgbClr val="FFFFFF"/>
      </a:lt2>
      <a:accent1>
        <a:srgbClr val="CD5095"/>
      </a:accent1>
      <a:accent2>
        <a:srgbClr val="EF62B0"/>
      </a:accent2>
      <a:accent3>
        <a:srgbClr val="B7468F"/>
      </a:accent3>
      <a:accent4>
        <a:srgbClr val="9E84D2"/>
      </a:accent4>
      <a:accent5>
        <a:srgbClr val="B59BEB"/>
      </a:accent5>
      <a:accent6>
        <a:srgbClr val="97D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81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微软雅黑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2024-09-11T11:40:45.310</cp:lastPrinted>
  <dcterms:created xsi:type="dcterms:W3CDTF">2024-09-11T03:40:45Z</dcterms:created>
  <dcterms:modified xsi:type="dcterms:W3CDTF">2024-09-11T03:40:47Z</dcterms:modified>
</cp:coreProperties>
</file>