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36BCC-234A-4569-AF69-2812C27F0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0D99D-9DA0-4735-A8C4-EB1E0E4B2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96A10-B666-4B71-8DC7-209C78162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ED755-FC2C-45F1-9E18-13E2922A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2DC57-0F8F-4E69-B722-B27FCF49D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64A7D-1B54-42B3-9B70-DA6F3558C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AD630A-68CA-4F2A-9ABF-0A8129096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88C22-8146-4C27-B77D-322CE8A48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7F14D-7FB5-4057-8315-3F1D4E6AF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40E93-F112-47D3-912F-D3709BA5E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954C2-2117-4DBC-8E61-3FD0FDE9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60" r:id="rId2"/>
    <p:sldLayoutId id="2147484461" r:id="rId3"/>
    <p:sldLayoutId id="2147484462" r:id="rId4"/>
    <p:sldLayoutId id="2147484463" r:id="rId5"/>
    <p:sldLayoutId id="2147484464" r:id="rId6"/>
    <p:sldLayoutId id="2147484465" r:id="rId7"/>
    <p:sldLayoutId id="2147484466" r:id="rId8"/>
    <p:sldLayoutId id="2147484467" r:id="rId9"/>
    <p:sldLayoutId id="2147484468" r:id="rId10"/>
    <p:sldLayoutId id="21474844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6302400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中医临床医学针灸学培训课件经络理论与针灸临床实践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经络理论概述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针灸临床实践基础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经络理论在针灸临床实践中的应用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针灸临床实践案例分析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针灸临床实践经验分享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经络理论概述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经络系统的组成和功能</a:t>
            </a:r>
            <a:endParaRPr lang="zh-CN" altLang="en-US"/>
          </a:p>
        </p:txBody>
      </p:sp>
      <p:sp>
        <p:nvSpPr>
          <p:cNvPr id="10489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经络系统的组成：包括十二经脉、奇经八脉和络脉等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经络系统的功能：沟通内外，运行气血，平衡阴阳，感应传导等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经络系统在针灸学中的重要地位：指导针灸临床实践，提高治疗效果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经络系统与疾病的关系：经络不通是疾病发生发展的重要因素之一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经络系统与脏腑的关系</a:t>
            </a:r>
            <a:endParaRPr lang="zh-CN" altLang="en-US"/>
          </a:p>
        </p:txBody>
      </p:sp>
      <p:sp>
        <p:nvSpPr>
          <p:cNvPr id="10490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经络系统是人体内的重要网络结构，连接全身各个部位，输送气血，调节人体功能。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经络系统通过输送气血来维持脏腑的正常生理功能，同时脏腑的生理变化也会反映在经络上。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针灸治疗通过刺激经络上的穴位来调节气血，进而调节脏腑功能，达到治疗疾病的目的。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经络系统与脏腑密切相关，经络的走向和分布与脏腑的功能和位置相互对应。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经络系统与气血的关系</a:t>
            </a:r>
            <a:endParaRPr lang="zh-CN" altLang="en-US"/>
          </a:p>
        </p:txBody>
      </p:sp>
      <p:sp>
        <p:nvSpPr>
          <p:cNvPr id="10490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经络是气血运行的通道，具有传递信息、调节气血的作用。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经络系统包括十二正经、奇经八脉等，与脏腑器官紧密相连。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气血通过经络运行，维持人体正常的生理功能和生命活动。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针灸等治疗方法通过刺激经络，调节气血，达到治疗疾病的目的。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针灸临床实践基础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针灸疗法的适应症和禁忌症</a:t>
            </a:r>
            <a:endParaRPr lang="zh-CN" altLang="en-US"/>
          </a:p>
        </p:txBody>
      </p:sp>
      <p:sp>
        <p:nvSpPr>
          <p:cNvPr id="1049168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适应症：疼痛性疾病、神经系统疾病、呼吸系统疾病、消化系统疾病等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禁忌症：出血倾向、皮肤感染、肿瘤等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针灸疗法的操作规范和注意事项</a:t>
            </a:r>
            <a:endParaRPr lang="zh-CN" altLang="en-US"/>
          </a:p>
        </p:txBody>
      </p:sp>
      <p:sp>
        <p:nvSpPr>
          <p:cNvPr id="1049206" name="任意多边形 10"/>
          <p:cNvSpPr>
            <a:spLocks noChangeAspect="1"/>
          </p:cNvSpPr>
          <p:nvPr>
            <p:custDataLst>
              <p:tags r:id="rId2"/>
            </p:custDataLst>
          </p:nvPr>
        </p:nvSpPr>
        <p:spPr>
          <a:xfrm>
            <a:off x="610651" y="1490400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08" name="任意多边形 20"/>
          <p:cNvSpPr/>
          <p:nvPr>
            <p:custDataLst>
              <p:tags r:id="rId3"/>
            </p:custDataLst>
          </p:nvPr>
        </p:nvSpPr>
        <p:spPr>
          <a:xfrm>
            <a:off x="693822" y="1555160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941398" y="1752613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10" name="正文"/>
          <p:cNvSpPr txBox="1"/>
          <p:nvPr>
            <p:custDataLst>
              <p:tags r:id="rId5"/>
            </p:custDataLst>
          </p:nvPr>
        </p:nvSpPr>
        <p:spPr>
          <a:xfrm>
            <a:off x="2167422" y="1565953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严格消毒：确保针具和施针部位的消毒，防止感染。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12" name="矩形 24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3021" y="1562144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14" name="任意多边形 27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610651" y="2477032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16" name="任意多边形 28"/>
          <p:cNvSpPr/>
          <p:nvPr>
            <p:custDataLst>
              <p:tags r:id="rId8"/>
            </p:custDataLst>
          </p:nvPr>
        </p:nvSpPr>
        <p:spPr>
          <a:xfrm>
            <a:off x="693822" y="2541792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1" name="直接连接符 29"/>
          <p:cNvCxnSpPr/>
          <p:nvPr>
            <p:custDataLst>
              <p:tags r:id="rId9"/>
            </p:custDataLst>
          </p:nvPr>
        </p:nvCxnSpPr>
        <p:spPr>
          <a:xfrm flipH="1">
            <a:off x="1941398" y="2739246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18" name="正文"/>
          <p:cNvSpPr txBox="1"/>
          <p:nvPr>
            <p:custDataLst>
              <p:tags r:id="rId10"/>
            </p:custDataLst>
          </p:nvPr>
        </p:nvSpPr>
        <p:spPr>
          <a:xfrm>
            <a:off x="2167422" y="2552585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准确取穴：根据病情和穴位功能选取合适的穴位。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20" name="矩形 31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3021" y="2548776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22" name="任意多边形 33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610651" y="3463665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24" name="任意多边形 34"/>
          <p:cNvSpPr/>
          <p:nvPr>
            <p:custDataLst>
              <p:tags r:id="rId13"/>
            </p:custDataLst>
          </p:nvPr>
        </p:nvSpPr>
        <p:spPr>
          <a:xfrm>
            <a:off x="693822" y="3528424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3" name="直接连接符 36"/>
          <p:cNvCxnSpPr/>
          <p:nvPr>
            <p:custDataLst>
              <p:tags r:id="rId14"/>
            </p:custDataLst>
          </p:nvPr>
        </p:nvCxnSpPr>
        <p:spPr>
          <a:xfrm flipH="1">
            <a:off x="1941398" y="3725878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6" name="正文"/>
          <p:cNvSpPr txBox="1"/>
          <p:nvPr>
            <p:custDataLst>
              <p:tags r:id="rId15"/>
            </p:custDataLst>
          </p:nvPr>
        </p:nvSpPr>
        <p:spPr>
          <a:xfrm>
            <a:off x="2167422" y="3539218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掌握进针技巧：采用正确的进针方法，确保安全无痛。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28" name="矩形 38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3021" y="3535408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30" name="任意多边形 6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>
            <a:off x="610651" y="4450297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32" name="任意多边形 64"/>
          <p:cNvSpPr/>
          <p:nvPr>
            <p:custDataLst>
              <p:tags r:id="rId18"/>
            </p:custDataLst>
          </p:nvPr>
        </p:nvSpPr>
        <p:spPr>
          <a:xfrm>
            <a:off x="693822" y="4515057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5" name="直接连接符 65"/>
          <p:cNvCxnSpPr/>
          <p:nvPr>
            <p:custDataLst>
              <p:tags r:id="rId19"/>
            </p:custDataLst>
          </p:nvPr>
        </p:nvCxnSpPr>
        <p:spPr>
          <a:xfrm flipH="1">
            <a:off x="1941398" y="4712510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4" name="正文"/>
          <p:cNvSpPr txBox="1"/>
          <p:nvPr>
            <p:custDataLst>
              <p:tags r:id="rId20"/>
            </p:custDataLst>
          </p:nvPr>
        </p:nvSpPr>
        <p:spPr>
          <a:xfrm>
            <a:off x="2167422" y="4525850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留针时间：根据病情需要，合理掌握留针时间。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36" name="矩形 67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3021" y="4522041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38" name="任意多边形 69"/>
          <p:cNvSpPr>
            <a:spLocks noChangeAspect="1"/>
          </p:cNvSpPr>
          <p:nvPr>
            <p:custDataLst>
              <p:tags r:id="rId22"/>
            </p:custDataLst>
          </p:nvPr>
        </p:nvSpPr>
        <p:spPr>
          <a:xfrm>
            <a:off x="610651" y="5436930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0" name="任意多边形 70"/>
          <p:cNvSpPr/>
          <p:nvPr>
            <p:custDataLst>
              <p:tags r:id="rId23"/>
            </p:custDataLst>
          </p:nvPr>
        </p:nvSpPr>
        <p:spPr>
          <a:xfrm>
            <a:off x="693822" y="5501689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7" name="直接连接符 71"/>
          <p:cNvCxnSpPr/>
          <p:nvPr>
            <p:custDataLst>
              <p:tags r:id="rId24"/>
            </p:custDataLst>
          </p:nvPr>
        </p:nvCxnSpPr>
        <p:spPr>
          <a:xfrm flipH="1">
            <a:off x="1941398" y="5699143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2" name="正文"/>
          <p:cNvSpPr txBox="1"/>
          <p:nvPr>
            <p:custDataLst>
              <p:tags r:id="rId25"/>
            </p:custDataLst>
          </p:nvPr>
        </p:nvSpPr>
        <p:spPr>
          <a:xfrm>
            <a:off x="2167422" y="5512483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注意事项：避免在饥饿、饱食、疲劳等情况下施针；对孕妇、儿童及体质虚弱者需谨慎操作。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44" name="矩形 73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23021" y="5508673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针灸疗法的疗效评估和安全性保障</a:t>
            </a:r>
            <a:endParaRPr lang="zh-CN" altLang="en-US"/>
          </a:p>
        </p:txBody>
      </p:sp>
      <p:sp>
        <p:nvSpPr>
          <p:cNvPr id="10492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针灸疗法的疗效评估：通过对照实验、临床观察等多种方法，对针灸治疗的有效性进行科学评估。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安全性保障：严格遵守操作规程，确保施针过程的安全，防止意外事件的发生。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适应症与禁忌症：明确针灸疗法的适用范围和禁忌情况，避免误用和滥用。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规范操作：强调施针技术的规范性和准确性，确保治疗效果和患者的安全。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经络理论在针灸临床实践中的应用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https://d.book118.com/947163024003006054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1_3"/>
  <p:tag name="KSO_WM_UNIT_INDEX" val="1_1_3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1_1"/>
  <p:tag name="KSO_WM_UNIT_INDEX" val="1_1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2_3"/>
  <p:tag name="KSO_WM_UNIT_INDEX" val="1_2_3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2_1"/>
  <p:tag name="KSO_WM_UNIT_INDEX" val="1_2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3_3"/>
  <p:tag name="KSO_WM_UNIT_INDEX" val="1_3_3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3_1"/>
  <p:tag name="KSO_WM_UNIT_INDEX" val="1_3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4_3"/>
  <p:tag name="KSO_WM_UNIT_INDEX" val="1_4_3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4_1"/>
  <p:tag name="KSO_WM_UNIT_INDEX" val="1_4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5_3"/>
  <p:tag name="KSO_WM_UNIT_INDEX" val="1_5_3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5_1"/>
  <p:tag name="KSO_WM_UNIT_INDEX" val="1_5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宋体</vt:lpstr>
      <vt:lpstr>+中文正文</vt:lpstr>
      <vt:lpstr>Office Theme</vt:lpstr>
      <vt:lpstr>中医临床医学针灸学培训课件经络理论与针灸临床实践</vt:lpstr>
      <vt:lpstr>目录</vt:lpstr>
      <vt:lpstr>单击添加章节标题</vt:lpstr>
      <vt:lpstr>经络理论概述</vt:lpstr>
      <vt:lpstr>经络系统的组成和功能</vt:lpstr>
      <vt:lpstr>经络系统与脏腑的关系</vt:lpstr>
      <vt:lpstr>经络系统与气血的关系</vt:lpstr>
      <vt:lpstr>针灸临床实践基础</vt:lpstr>
      <vt:lpstr>针灸疗法的适应症和禁忌症</vt:lpstr>
      <vt:lpstr>针灸疗法的操作规范和注意事项</vt:lpstr>
      <vt:lpstr>针灸疗法的疗效评估和安全性保障</vt:lpstr>
      <vt:lpstr>经络理论在针灸临床实践中的应用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2024-09-28T01:48:59.782</cp:lastPrinted>
  <dcterms:created xsi:type="dcterms:W3CDTF">2024-09-27T17:48:59Z</dcterms:created>
  <dcterms:modified xsi:type="dcterms:W3CDTF">2024-09-27T17:49:02Z</dcterms:modified>
</cp:coreProperties>
</file>