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16C2D8-EE4E-4408-BFE7-7411822CFF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A3FF5E-B75B-4809-A761-54966F1924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61002D-82E2-444B-81CD-A2950FBFDD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489B48-9001-41F5-B5AA-B02725052A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1C1E42F-C864-4ED5-A2CF-0F5EF8EC87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4ED0504-BA1F-4C91-B9F9-C93059207C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2BB033B-8465-44E2-8C2F-B16C31F0A4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DB7220-7A0F-48B6-BB62-41DC66484C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5436D8-5B51-4500-8321-5B316D7835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6C8614-310E-4B7C-8601-CD9CF729C9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DD861A-80C6-44DC-A12E-544FA467E7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47166155064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食品加工行业市场前景分析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70611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519379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行业概述与发展趋势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市场需求与消费者行为分析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竞争格局与主要参与者剖析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技术创新及产品研发动态追踪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供应链管理优化探讨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未来发展趋势预测与挑战应对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行业概述与发展趋势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00" r="40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指以农、林、牧、渔业产品为原料，通过加工制造过程，转化为可供人们食用或饮用的成品或半成品的行业。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根据加工方式和产品特点，可分为粮油加工、果蔬加工、肉类加工、乳制品加工、水产品加工、调味品加工等子行业。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食品加工行业定义及分类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食品加工行业分类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食品加工行业定义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7437" r="27437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国内发展现状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我国食品加工行业规模庞大，企业数量众多，但整体技术水平不高，同质化竞争严重。近年来，随着消费升级和食品安全意识的提高，高品质、健康化的食品受到越来越多消费者的青睐。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国外发展现状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发达国家食品加工行业起步较早，技术水平和自动化程度较高，注重产品创新和品牌建设。同时，随着全球化和互联网的普及，国际间的食品贸易和交流也日益频繁。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未来食品加工行业将朝着规模化、集约化、智能化、绿色化方向发展。同时，随着消费者需求的多样化，个性化定制和差异化竞争将成为行业发展的重要趋势。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国内外发展现状及趋势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52349" y="2452189"/>
            <a:ext cx="3087301" cy="3087301"/>
          </a:xfrm>
          <a:prstGeom prst="ellipse">
            <a:avLst/>
          </a:prstGeom>
          <a:solidFill>
            <a:schemeClr val="lt1">
              <a:alpha val="48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969025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94226" y="2244504"/>
            <a:ext cx="3267075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法规对食品加工行业的影响主要体现在以下几个方面：食品安全法规的完善和执行力度加强，对食品加工企业的生产和管理提出更高要求；环保政策的实施，推动食品加工企业加强环保治理和节能减排；产业政策的调整，引导食品加工行业向高质量、高效益方向发展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808528" y="2244504"/>
            <a:ext cx="3286125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体政策法规如《食品安全法》、《环境保护法》、《产业结构调整指导目录》等，对食品加工行业的生产、销售、环保等方面都有明确规定和要求。企业需要密切关注政策法规的变化，及时调整自身发展战略和业务模式，以适应市场需求和政策要求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政策法规影响因素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市场需求与消费者行为分析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日常食品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消费者对于日常食品的需求呈现出稳定性和持续性的特点，如米面粮油、调味品等，这类食品的市场需求相对较为稳定。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休闲食品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随着生活节奏的加快，消费者对休闲食品的需求不断增加，如糖果、饼干、膨化食品等，这类食品的市场需求呈现出快速增长的趋势。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健康食品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随着健康意识的提高，消费者对健康食品的需求日益增加，如无糖、低脂、高纤维等食品，这类食品的市场需求前景广阔。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不同类型食品消费需求特点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9460" r="1946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消费者在购买食品前，首先会识别自己的需求，如饥饿、口渴等生理需求或社交、娱乐等心理需求。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需求识别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消费者会通过广告、亲友推荐、网络评价等途径搜索食品信息，了解不同品牌和产品的特点和口碑。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信息搜索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消费者会根据搜索到的信息和自己的需求，对不同品牌和产品进行评估和比较，选择最符合自己需求的食品。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评估选择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消费者在确定购买意向后，会考虑购买渠道、价格等因素，最终做出购买决策。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购买决策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消费者购买决策过程剖析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饮食习惯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不同地域的饮食习惯差异较大，如北方地区偏爱面食，南方地区偏爱米饭，这种饮食习惯的差异会影响不同地区对食品的需求。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口味偏好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不同地域的消费者对口味的偏好也有所不同，如四川地区偏爱麻辣口味，广东地区偏爱清淡口味，这种口味偏好的差异会影响不同地区对调味品等食品的需求。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节日习俗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不同地域的节日习俗也会影响对食品的需求，如春节期间，南方地区会制作年糕、粽子等传统食品，而北方地区则会制作饺子、汤圆等食品。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地域文化差异对需求影响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竞争格局与主要参与者剖析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中型企业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在某一领域或区域具有较强竞争力，市场份额逐步提升，如三元食品、光明乳业等。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小型企业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专注于某一细分市场或特色产品，灵活性强，创新活跃，如一些地方特色食品企业。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龙头企业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拥有完整的产业链和强大的品牌影响力，市场份额占比较大，如双汇发展、伊利股份等。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行业内主要企业概况介绍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04218" y="1856025"/>
            <a:ext cx="500062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双汇发展、金锣股份等龙头企业市场份额占比较大，但近年来一些中型企业也在逐步提升市场份额。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04218" y="1281858"/>
            <a:ext cx="26955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肉制品加工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17525" y="4933656"/>
            <a:ext cx="354330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伊利股份、蒙牛乳业等大型企业占据市场主导地位，光明乳业、三元食品等中型企业也有一定市场份额。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17525" y="4336015"/>
            <a:ext cx="29241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乳制品加工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052157" y="4933656"/>
            <a:ext cx="344805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益海嘉里、中粮集团等大型企业市场份额占比较大，但市场上也存在众多中小型企业。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52157" y="4336015"/>
            <a:ext cx="2409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粮油加工</a:t>
            </a:r>
          </a:p>
        </p:txBody>
      </p:sp>
      <p:sp>
        <p:nvSpPr>
          <p:cNvPr id="8" name="AutoShape 8"/>
          <p:cNvSpPr/>
          <p:nvPr/>
        </p:nvSpPr>
        <p:spPr>
          <a:xfrm>
            <a:off x="7141821" y="1572575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315385" y="1749966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0" y="3001454"/>
            <a:ext cx="7893795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333930" y="3588291"/>
            <a:ext cx="1540002" cy="157396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07493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0" y="3588291"/>
            <a:ext cx="5123802" cy="14508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298196" y="3588291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471760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068198" y="3588291"/>
            <a:ext cx="5123802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7415174" y="1794662"/>
            <a:ext cx="1141839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579791" y="3829137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61734" y="3833165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市场份额分布情况展示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https://d.book118.com/947166155064006035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2024-09-09T22:08:41.521</cp:lastPrinted>
  <dcterms:created xsi:type="dcterms:W3CDTF">2024-09-09T14:08:41Z</dcterms:created>
  <dcterms:modified xsi:type="dcterms:W3CDTF">2024-09-09T14:08:43Z</dcterms:modified>
</cp:coreProperties>
</file>