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395AA6-3270-40DB-973D-1FCAB96069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5A7F31B-0786-49B2-9034-BC065D5530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E3A439-9FCA-4711-9233-A3A9EBD369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C3766E-E88E-4133-9A0F-697878E95A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E67F732-0014-4318-A5C4-37723C32A3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B14AF50-1120-445F-BD27-62230A308AD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33E7774-8BD8-4BE4-BE44-F86E7352F1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961A4B-F89D-462D-8E9D-F94B4FC272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77CC75-E52A-4D90-A5C4-F13858BACD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6B9414-254C-47DB-8630-2B4DB77AFB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C4AA33-7671-4D68-94B0-F6FED21F86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0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948013033020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849616" y="1681622"/>
            <a:ext cx="6249900" cy="19773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烧伤科的烧伤后肺部感染的处理方法</a:t>
            </a:r>
          </a:p>
        </p:txBody>
      </p:sp>
      <p:sp>
        <p:nvSpPr>
          <p:cNvPr id="3" name="AutoShape 3"/>
          <p:cNvSpPr/>
          <p:nvPr/>
        </p:nvSpPr>
        <p:spPr>
          <a:xfrm>
            <a:off x="878191" y="4363593"/>
            <a:ext cx="2414501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539184" y="4354068"/>
            <a:ext cx="235091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18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2024-01-18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36022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89387" y="6072206"/>
            <a:ext cx="2297430" cy="2914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001074" y="877515"/>
            <a:ext cx="2792730" cy="7772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36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3390" y="1191132"/>
            <a:ext cx="6278486" cy="5326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烧伤后肺部感染概述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抗感染治疗策略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呼吸道管理技巧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营养支持与免疫调节治疗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并发症防范与处理措施</a:t>
            </a:r>
          </a:p>
          <a:p>
            <a:pPr marL="203200" lvl="0" indent="-203200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总结回顾与展望未来进展方向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烧伤后肺部感染概述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1228" b="3122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烧伤后肺部感染是指烧伤患者由于吸入性损伤、免疫力低下等原因导致的肺部感染性疾病。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烧伤后，患者皮肤屏障受损，免疫力下降，易于感染。同时，吸入性损伤导致呼吸道黏膜破坏，使得细菌、病毒等病原体易于侵入肺部引发感染。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定义与发病机制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发病机制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0625" b="10625"/>
          <a:stretch>
            <a:fillRect/>
          </a:stretch>
        </p:blipFill>
        <p:spPr>
          <a:xfrm>
            <a:off x="939482" y="1415327"/>
            <a:ext cx="4843295" cy="4843296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烧伤后肺部感染患者可出现发热、咳嗽、咳痰、呼吸困难等症状。严重者可出现呼吸衰竭、脓毒症等危及生命的并发症。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临床表现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根据患者的病史、临床表现、体格检查及实验室检查结果进行综合判断。如胸部X线或CT检查可发现肺部浸润影、实变等影像学表现；血常规检查可提示白细胞计数升高；病原学检查可明确病原体类型。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诊断依据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临床表现及诊断依据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预防措施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积极处理烧伤创面，减少感染源；加强患者营养支持，提高免疫力；保持呼吸道通畅，及时清除呼吸道分泌物；合理使用抗生素等药物预防感染。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重要性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烧伤后肺部感染是烧伤患者的常见并发症之一，严重影响患者的预后。积极预防和治疗肺部感染，有助于降低患者的死亡率，提高生活质量。因此，加强烧伤后肺部感染的预防和治疗具有重要意义。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70000"/>
          </a:blip>
          <a:srcRect l="24048" r="24048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预防措施与重要性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抗感染治疗策略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在烧伤后肺部感染初期，应尽早使用足量广谱抗生素，以覆盖可能的病原菌。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早期、足量、广谱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个体化治疗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联合用药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根据患者的具体病情、病原菌种类、药敏试验结果等因素，制定个体化的抗生素治疗方案。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对于严重感染或多重耐药菌感染的患者，可采用联合用药的方式，提高治疗效果。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抗生素选择原则及使用方法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局部抗感染治疗措施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气道管理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保持患者气道通畅，及时清除呼吸道分泌物，减少病原菌在呼吸道的定植和繁殖。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雾化吸入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使用抗生素、化痰药物等进行雾化吸入治疗，可直接作用于感染部位，提高局部药物浓度，增强治疗效果。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体位引流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通过改变患者体位，利用重力作用促进呼吸道分泌物排出，减少病原菌在肺部的滞留。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给予患者充足的营养支持，提高机体免疫力，增强抗感染能力。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营养支持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使用免疫调节剂等药物，调节患者免疫状态，提高机体对病原菌的清除能力。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免疫调节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积极预防和治疗烧伤后肺部感染可能引起的并发症，如脓毒症、多器官功能障碍等，降低患者死亡率。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并发症预防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全身性抗感染治疗策略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354301" y="1481613"/>
            <a:ext cx="1849755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98115" y="1481613"/>
            <a:ext cx="2922600" cy="9296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3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3953" y="2362980"/>
            <a:ext cx="65741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呼吸道管理技巧</a:t>
            </a:r>
          </a:p>
        </p:txBody>
      </p:sp>
      <p:sp>
        <p:nvSpPr>
          <p:cNvPr id="5" name="AutoShape 5"/>
          <p:cNvSpPr/>
          <p:nvPr/>
        </p:nvSpPr>
        <p:spPr>
          <a:xfrm>
            <a:off x="-186355" y="5615640"/>
            <a:ext cx="2473866" cy="612893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REPORTING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26875" y="302442"/>
            <a:ext cx="3351690" cy="419156"/>
          </a:xfrm>
          <a:prstGeom prst="rect">
            <a:avLst/>
          </a:prstGeom>
          <a:noFill/>
        </p:spPr>
        <p:txBody>
          <a:bodyPr vert="horz" wrap="square" lIns="66008" tIns="33052" rIns="66008" bIns="33052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XX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通过吸痰、拍背等方式，及时清除呼吸道分泌物，保持呼吸道通畅。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708" r="16708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清除呼吸道分泌物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将床头抬高30-45度，有利于减少误吸和肺部感染的发生。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床头抬高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鼓励患者进行早期活动，促进肺部通气和血液循环，减少肺部感染的风险。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早期活动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保持呼吸道通畅方法论述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/>
          </a:blip>
          <a:srcRect t="5556" b="5556"/>
          <a:stretch>
            <a:fillRect/>
          </a:stretch>
        </p:blipFill>
        <p:spPr>
          <a:xfrm>
            <a:off x="740688" y="1168478"/>
            <a:ext cx="3679824" cy="4906432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吸氧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根据患者的氧合情况，给予适当的吸氧治疗，以维持正常的氧合水平。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机械通气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对于严重烧伤后肺部感染的患者，可能需要机械通气来支持呼吸功能。机械通气可以通过正压通气或负压通气来实现，具体选择应根据患者的具体情况和医生的建议而定。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吸氧和机械通气在呼吸道管理中的应用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https://d.book118.com/948013033020006031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41400"/>
      </a:dk1>
      <a:lt1>
        <a:srgbClr val="F0FFD9"/>
      </a:lt1>
      <a:dk2>
        <a:srgbClr val="000000"/>
      </a:dk2>
      <a:lt2>
        <a:srgbClr val="FFFFFF"/>
      </a:lt2>
      <a:accent1>
        <a:srgbClr val="2C4A1E"/>
      </a:accent1>
      <a:accent2>
        <a:srgbClr val="29701D"/>
      </a:accent2>
      <a:accent3>
        <a:srgbClr val="6FBD2F"/>
      </a:accent3>
      <a:accent4>
        <a:srgbClr val="93BD42"/>
      </a:accent4>
      <a:accent5>
        <a:srgbClr val="B6C431"/>
      </a:accent5>
      <a:accent6>
        <a:srgbClr val="C8E06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80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2024-09-07T21:23:24.727</cp:lastPrinted>
  <dcterms:created xsi:type="dcterms:W3CDTF">2024-09-07T13:23:24Z</dcterms:created>
  <dcterms:modified xsi:type="dcterms:W3CDTF">2024-09-07T13:23:26Z</dcterms:modified>
</cp:coreProperties>
</file>