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0B52A60-C1B9-4937-85CE-ADDE726C848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0A774C8-703A-4A2B-8FF4-01CCADAFA98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E25A5D3-F374-4200-801F-08DA3CBB407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9F2E0AE-581E-44C8-8649-45A71656FAE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E6515D5-4D65-45E6-A5BB-EBAAB71EECE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2AC8127-494D-4FE2-ACE9-9692DAC04A4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88721C3-5BCF-4E72-AB82-1C1912D82E1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15243C2-39CC-4803-A8EA-F4DE3B01284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DCCC3BF-9509-4AEA-AA05-8FF9FA20164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FC2F07A-2CE0-47B0-BCBE-5E3C566F1A5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F90BC8F-0544-46A8-B427-93F57CCDB11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13.jpeg" /><Relationship Id="rId6"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4801607112700602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20667" y="1924000"/>
            <a:ext cx="5976518"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婴儿期护理与儿科护理课件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婴儿期护理概述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儿科护理基础知识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婴儿期常见疾病与护理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儿科常见疾病与护理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儿科护理中的营养与饮食</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儿科护理中的心理关怀</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01</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alpha val="100000"/>
                  </a:srgbClr>
                </a:solidFill>
                <a:latin typeface="Microsoft Yahei"/>
                <a:ea typeface="Microsoft Yahei"/>
                <a:cs typeface="Microsoft Yahei"/>
              </a:rPr>
              <a:t>婴儿期护理概述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1438" r="31438"/>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38" r="32538"/>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614" r="32614"/>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婴儿期是指从出生到1岁左右的阶段，是宝宝生长发育最快的时期。</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婴儿期定义</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婴儿在这个阶段会经历多个生理和心理变化，如从依赖母体到独立生活、从吸吮母乳到咀嚼固体食物等。</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婴儿期特点</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婴儿期定义与特点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良好的婴儿期护理能够提供宝宝所需的营养、关爱和安全感，有助于促进宝宝的正常生长发育。</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促进生长发育</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8125" r="18125"/>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预防疾病</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t="16667" b="16667"/>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培养良好习惯</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75" r="16675"/>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正确的护理方法可以降低宝宝患感染性疾病和其他儿科疾病的风险。</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在婴儿期培养良好的生活习惯和卫生习惯，有助于宝宝形成健康的生活方式。</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婴儿期护理的重要性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888" r="16888"/>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l="484" r="484"/>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t="4659" b="4659"/>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14881" r="14881"/>
          <a:stretch>
            <a:fillRect/>
          </a:stretch>
        </p:blipFill>
        <p:spPr>
          <a:xfrm>
            <a:off x="3571418" y="1892300"/>
            <a:ext cx="2266949" cy="2420620"/>
          </a:xfrm>
          <a:prstGeom prst="rect">
            <a:avLst/>
          </a:prstGeom>
        </p:spPr>
      </p:pic>
      <p:grpSp>
        <p:nvGrpSpPr>
          <p:cNvPr id="6" name="Group 6"/>
          <p:cNvGrpSpPr/>
          <p:nvPr/>
        </p:nvGrpSpPr>
        <p:grpSpPr>
          <a:xfrm>
            <a:off x="6416218" y="3460761"/>
            <a:ext cx="2285143" cy="745998"/>
            <a:chOff x="6416218" y="3460761"/>
            <a:chExt cx="2285143" cy="745998"/>
          </a:xfrm>
        </p:grpSpPr>
        <p:sp>
          <p:nvSpPr>
            <p:cNvPr id="7" name="AutoShape 7"/>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416218" y="4197615"/>
            <a:ext cx="2288381" cy="2112169"/>
            <a:chOff x="6416218" y="4197615"/>
            <a:chExt cx="2288381" cy="2112169"/>
          </a:xfrm>
        </p:grpSpPr>
        <p:sp>
          <p:nvSpPr>
            <p:cNvPr id="9" name="AutoShape 9"/>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3571418" y="3460761"/>
            <a:ext cx="2285429" cy="852159"/>
            <a:chOff x="3571418" y="3460761"/>
            <a:chExt cx="2285429" cy="852159"/>
          </a:xfrm>
        </p:grpSpPr>
        <p:sp>
          <p:nvSpPr>
            <p:cNvPr id="11" name="AutoShape 11"/>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3571418" y="4206759"/>
            <a:ext cx="2288096" cy="2103025"/>
            <a:chOff x="3571418" y="4206759"/>
            <a:chExt cx="2288096" cy="2103025"/>
          </a:xfrm>
        </p:grpSpPr>
        <p:sp>
          <p:nvSpPr>
            <p:cNvPr id="13" name="AutoShape 13"/>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265251" y="3460761"/>
            <a:ext cx="2286000" cy="745998"/>
            <a:chOff x="9265251" y="3460761"/>
            <a:chExt cx="2286000" cy="745998"/>
          </a:xfrm>
        </p:grpSpPr>
        <p:sp>
          <p:nvSpPr>
            <p:cNvPr id="15" name="AutoShape 15"/>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9265251" y="4204473"/>
            <a:ext cx="2286000" cy="2105311"/>
            <a:chOff x="9265251" y="4204473"/>
            <a:chExt cx="2286000" cy="2105311"/>
          </a:xfrm>
        </p:grpSpPr>
        <p:sp>
          <p:nvSpPr>
            <p:cNvPr id="17" name="AutoShape 17"/>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05451" y="3460761"/>
            <a:ext cx="2286000" cy="2849023"/>
            <a:chOff x="705451" y="3460761"/>
            <a:chExt cx="2286000" cy="2849023"/>
          </a:xfrm>
        </p:grpSpPr>
        <p:sp>
          <p:nvSpPr>
            <p:cNvPr id="19" name="AutoShape 19"/>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婴儿期护理的注意事项</a:t>
              </a:r>
            </a:p>
          </p:txBody>
        </p:sp>
      </p:grpSp>
      <p:grpSp>
        <p:nvGrpSpPr>
          <p:cNvPr id="43" name="Group 43"/>
          <p:cNvGrpSpPr/>
          <p:nvPr/>
        </p:nvGrpSpPr>
        <p:grpSpPr>
          <a:xfrm>
            <a:off x="756455" y="4477571"/>
            <a:ext cx="2164942" cy="1552257"/>
            <a:chOff x="756455" y="4477571"/>
            <a:chExt cx="2164942" cy="1552257"/>
          </a:xfrm>
        </p:grpSpPr>
        <p:sp>
          <p:nvSpPr>
            <p:cNvPr id="44" name="TextBox 44"/>
            <p:cNvSpPr txBox="1"/>
            <p:nvPr/>
          </p:nvSpPr>
          <p:spPr>
            <a:xfrm>
              <a:off x="756455"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确保宝宝的食物新鲜、卫生，避免食物中毒等意外事件。</a:t>
              </a:r>
            </a:p>
          </p:txBody>
        </p:sp>
      </p:grpSp>
      <p:grpSp>
        <p:nvGrpSpPr>
          <p:cNvPr id="45" name="Group 45"/>
          <p:cNvGrpSpPr/>
          <p:nvPr/>
        </p:nvGrpSpPr>
        <p:grpSpPr>
          <a:xfrm>
            <a:off x="3628568" y="4477571"/>
            <a:ext cx="2164942" cy="1552257"/>
            <a:chOff x="3628568" y="4477571"/>
            <a:chExt cx="2164942" cy="1552257"/>
          </a:xfrm>
        </p:grpSpPr>
        <p:sp>
          <p:nvSpPr>
            <p:cNvPr id="46" name="TextBox 46"/>
            <p:cNvSpPr txBox="1"/>
            <p:nvPr/>
          </p:nvSpPr>
          <p:spPr>
            <a:xfrm>
              <a:off x="3628568"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确保宝宝生活的环境安全、舒适，避免因环境问题造成的意外伤害。</a:t>
              </a:r>
            </a:p>
          </p:txBody>
        </p:sp>
      </p:grpSp>
      <p:grpSp>
        <p:nvGrpSpPr>
          <p:cNvPr id="47" name="Group 47"/>
          <p:cNvGrpSpPr/>
          <p:nvPr/>
        </p:nvGrpSpPr>
        <p:grpSpPr>
          <a:xfrm>
            <a:off x="6466794" y="4477571"/>
            <a:ext cx="2164942" cy="1552257"/>
            <a:chOff x="6466794" y="4477571"/>
            <a:chExt cx="2164942" cy="1552257"/>
          </a:xfrm>
        </p:grpSpPr>
        <p:sp>
          <p:nvSpPr>
            <p:cNvPr id="48" name="TextBox 48"/>
            <p:cNvSpPr txBox="1"/>
            <p:nvPr/>
          </p:nvSpPr>
          <p:spPr>
            <a:xfrm>
              <a:off x="6466794"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定期给宝宝洗澡、换洗衣物，保持个人卫生，预防皮肤病和感染性疾病。</a:t>
              </a:r>
            </a:p>
          </p:txBody>
        </p:sp>
      </p:grpSp>
      <p:grpSp>
        <p:nvGrpSpPr>
          <p:cNvPr id="49" name="Group 49"/>
          <p:cNvGrpSpPr/>
          <p:nvPr/>
        </p:nvGrpSpPr>
        <p:grpSpPr>
          <a:xfrm>
            <a:off x="9318371" y="4477571"/>
            <a:ext cx="2164942" cy="1552257"/>
            <a:chOff x="9318371" y="4477571"/>
            <a:chExt cx="2164942" cy="1552257"/>
          </a:xfrm>
        </p:grpSpPr>
        <p:sp>
          <p:nvSpPr>
            <p:cNvPr id="50" name="TextBox 50"/>
            <p:cNvSpPr txBox="1"/>
            <p:nvPr/>
          </p:nvSpPr>
          <p:spPr>
            <a:xfrm>
              <a:off x="9318371"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关注宝宝的情感需求，给予足够的关爱和安全感，促进宝宝心理健康发展。</a:t>
              </a:r>
            </a:p>
          </p:txBody>
        </p:sp>
      </p:grpSp>
      <p:grpSp>
        <p:nvGrpSpPr>
          <p:cNvPr id="51" name="Group 51"/>
          <p:cNvGrpSpPr/>
          <p:nvPr/>
        </p:nvGrpSpPr>
        <p:grpSpPr>
          <a:xfrm>
            <a:off x="705451" y="3588593"/>
            <a:ext cx="2267763" cy="490334"/>
            <a:chOff x="705451" y="3588593"/>
            <a:chExt cx="2267763" cy="490334"/>
          </a:xfrm>
        </p:grpSpPr>
        <p:sp>
          <p:nvSpPr>
            <p:cNvPr id="52" name="TextBox 52"/>
            <p:cNvSpPr txBox="1"/>
            <p:nvPr/>
          </p:nvSpPr>
          <p:spPr>
            <a:xfrm>
              <a:off x="7054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注意饮食安全</a:t>
              </a:r>
            </a:p>
          </p:txBody>
        </p:sp>
      </p:grpSp>
      <p:grpSp>
        <p:nvGrpSpPr>
          <p:cNvPr id="53" name="Group 53"/>
          <p:cNvGrpSpPr/>
          <p:nvPr/>
        </p:nvGrpSpPr>
        <p:grpSpPr>
          <a:xfrm>
            <a:off x="3628568" y="3588593"/>
            <a:ext cx="2267763" cy="490334"/>
            <a:chOff x="3628568" y="3588593"/>
            <a:chExt cx="2267763" cy="490334"/>
          </a:xfrm>
        </p:grpSpPr>
        <p:sp>
          <p:nvSpPr>
            <p:cNvPr id="54" name="TextBox 54"/>
            <p:cNvSpPr txBox="1"/>
            <p:nvPr/>
          </p:nvSpPr>
          <p:spPr>
            <a:xfrm>
              <a:off x="362856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注意环境安全</a:t>
              </a:r>
            </a:p>
          </p:txBody>
        </p:sp>
      </p:grpSp>
      <p:grpSp>
        <p:nvGrpSpPr>
          <p:cNvPr id="55" name="Group 55"/>
          <p:cNvGrpSpPr/>
          <p:nvPr/>
        </p:nvGrpSpPr>
        <p:grpSpPr>
          <a:xfrm>
            <a:off x="6433598" y="3588593"/>
            <a:ext cx="2267763" cy="490334"/>
            <a:chOff x="6433598" y="3588593"/>
            <a:chExt cx="2267763" cy="490334"/>
          </a:xfrm>
        </p:grpSpPr>
        <p:sp>
          <p:nvSpPr>
            <p:cNvPr id="56" name="TextBox 56"/>
            <p:cNvSpPr txBox="1"/>
            <p:nvPr/>
          </p:nvSpPr>
          <p:spPr>
            <a:xfrm>
              <a:off x="643359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注意卫生习惯</a:t>
              </a:r>
            </a:p>
          </p:txBody>
        </p:sp>
      </p:grpSp>
      <p:grpSp>
        <p:nvGrpSpPr>
          <p:cNvPr id="57" name="Group 57"/>
          <p:cNvGrpSpPr/>
          <p:nvPr/>
        </p:nvGrpSpPr>
        <p:grpSpPr>
          <a:xfrm>
            <a:off x="9265251" y="3588593"/>
            <a:ext cx="2267763" cy="490334"/>
            <a:chOff x="9265251" y="3588593"/>
            <a:chExt cx="2267763" cy="490334"/>
          </a:xfrm>
        </p:grpSpPr>
        <p:sp>
          <p:nvSpPr>
            <p:cNvPr id="58" name="TextBox 58"/>
            <p:cNvSpPr txBox="1"/>
            <p:nvPr/>
          </p:nvSpPr>
          <p:spPr>
            <a:xfrm>
              <a:off x="92652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注意情绪护理</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02</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alpha val="100000"/>
                  </a:srgbClr>
                </a:solidFill>
                <a:latin typeface="Microsoft Yahei"/>
                <a:ea typeface="Microsoft Yahei"/>
                <a:cs typeface="Microsoft Yahei"/>
              </a:rPr>
              <a:t>儿科护理基础知识</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1" r="15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儿科护理是一门专门针对儿童和青少年生长发育过程中的健康问题提供护理和照顾的学科。</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儿科护理具有全面性、综合性、专业性和发展性的特点，需要针对不同年龄段儿童的生长发育特点，提供相应的护理措施和健康指导。</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儿科护理的定义与特点</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特点</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定义</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儿科护理的对象是儿童和青少年，包括从胎儿期到18岁年龄段的个体。</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对象</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儿科护理的任务是促进儿童的健康和生长发育，预防疾病和意外伤害，提供专业的医疗和护理服务，以及开展健康教育和家庭护理指导。</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任务</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儿科护理的对象与任务</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t="11547" b="11547"/>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17511" r="17511"/>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儿科护士需要具备敏锐的观察力和评估能力，能够及时发现儿童的健康问题，评估病情状况和需求。</a:t>
            </a:r>
            <a:endParaRPr lang="en-US" sz="1100"/>
          </a:p>
        </p:txBody>
      </p:sp>
      <p:sp>
        <p:nvSpPr>
          <p:cNvPr id="15" name="AutoShape 15"/>
          <p:cNvSpPr/>
          <p:nvPr/>
        </p:nvSpPr>
        <p:spPr>
          <a:xfrm>
            <a:off x="7473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观察与评估</a:t>
            </a:r>
            <a:endParaRPr lang="en-US" sz="1100"/>
          </a:p>
        </p:txBody>
      </p:sp>
      <p:sp>
        <p:nvSpPr>
          <p:cNvPr id="16" name="AutoShape 16"/>
          <p:cNvSpPr/>
          <p:nvPr/>
        </p:nvSpPr>
        <p:spPr>
          <a:xfrm>
            <a:off x="1940528" y="5092530"/>
            <a:ext cx="2552700" cy="891876"/>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alpha val="100000"/>
                  </a:schemeClr>
                </a:solidFill>
                <a:latin typeface="Microsoft Yahei"/>
                <a:ea typeface="Microsoft Yahei"/>
                <a:cs typeface="Microsoft Yahei"/>
              </a:rPr>
              <a:t>儿科护士需要具备良好的沟通能力和交流技巧，能够与儿童及其家庭进行有效沟通和指导。</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沟通与交流</a:t>
            </a:r>
            <a:endParaRPr lang="en-US" sz="1100"/>
          </a:p>
        </p:txBody>
      </p:sp>
      <p:sp>
        <p:nvSpPr>
          <p:cNvPr id="18" name="AutoShape 18"/>
          <p:cNvSpPr/>
          <p:nvPr/>
        </p:nvSpPr>
        <p:spPr>
          <a:xfrm>
            <a:off x="8872233" y="2402205"/>
            <a:ext cx="2552700" cy="108278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儿科护士需要掌握各种基础护理操作技能，如给药、注射、采血、心肺复苏等。</a:t>
            </a:r>
            <a:endParaRPr lang="en-US" sz="1100"/>
          </a:p>
        </p:txBody>
      </p:sp>
      <p:sp>
        <p:nvSpPr>
          <p:cNvPr id="19" name="AutoShape 19"/>
          <p:cNvSpPr/>
          <p:nvPr/>
        </p:nvSpPr>
        <p:spPr>
          <a:xfrm>
            <a:off x="8872233"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操作技能</a:t>
            </a:r>
            <a:endParaRPr lang="en-US" sz="1100"/>
          </a:p>
        </p:txBody>
      </p:sp>
      <p:sp>
        <p:nvSpPr>
          <p:cNvPr id="20" name="AutoShape 20"/>
          <p:cNvSpPr/>
          <p:nvPr/>
        </p:nvSpPr>
        <p:spPr>
          <a:xfrm>
            <a:off x="7814024" y="5112856"/>
            <a:ext cx="2552700" cy="933977"/>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儿科护士需要关注儿童的心理需求，提供心理支持和安抚，帮助儿童缓解紧张和焦虑情绪。</a:t>
            </a:r>
            <a:endParaRPr lang="en-US" sz="1100"/>
          </a:p>
        </p:txBody>
      </p:sp>
      <p:sp>
        <p:nvSpPr>
          <p:cNvPr id="21" name="AutoShape 21"/>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心理护理</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儿科护理的基本技能</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03</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alpha val="100000"/>
                  </a:srgbClr>
                </a:solidFill>
                <a:latin typeface="Microsoft Yahei"/>
                <a:ea typeface="Microsoft Yahei"/>
                <a:cs typeface="Microsoft Yahei"/>
              </a:rPr>
              <a:t>婴儿期常见疾病与护理</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新生儿黄疸是由于胆红素代谢异常引起的皮肤和巩膜黄染，分为生理性和病理性两类。</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生理性黄疸通常在出生后2-3天出现，4-5天达到高峰，7-10天消退，宝宝一般情况良好，不需要特殊处理。病理性黄疸出现时间早、进展快、程度重，需要积极治疗，包括蓝光照射、药物治疗等。</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250" r="2525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新生儿黄疸</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5006" r="25006"/>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婴儿湿疹是一种常见的皮肤炎症反应，表现为瘙痒、红斑、丘疹、水疱等。</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婴儿湿疹的病因较为复杂，可能与遗传、环境、食物过敏等因素有关。治疗婴儿湿疹需要综合护理，包括保持皮肤清洁干燥、避免过敏原、使用温和的护肤品等。如果症状较重，可以在医生指导下使用抗过敏药物或激素类药物。</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婴儿湿疹</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婴儿腹泻是一种常见的消化系统疾病，表现为大便次数增多、大便形状改变等。</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婴儿腹泻的病因有多种，如感染、过敏、消化不良等。治疗婴儿腹泻需要针对病因进行治疗，同时注意饮食调整和补充水分，防止脱水。如果症状较重，可以在医生指导下使用止泻药、抗生素等药物。</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婴儿腹泻</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https://d.book118.com/948016071127006026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75</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2024-09-04T08:32:07.886</cp:lastPrinted>
  <dcterms:created xsi:type="dcterms:W3CDTF">2024-09-04T00:32:07Z</dcterms:created>
  <dcterms:modified xsi:type="dcterms:W3CDTF">2024-09-04T00:32:09Z</dcterms:modified>
</cp:coreProperties>
</file>