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72079E-4567-4BD6-87D5-DD5F320C36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5032B0-FD8D-419F-97DA-F847636D17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7F3126-601D-4E59-86AA-956382F652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E43CC2-93EF-4220-BF5D-738FBFF1FD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8CE1F1-878B-49AD-977C-A37C642B0F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C7E668-1142-4764-B549-E10B874905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599FC1-0A76-430E-96F1-4E44996178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668BC4-D88C-49AE-810E-3D8732C691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7EA2EC-3E80-44E6-A7BA-4AC8EEF05D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1A6048-37A9-4CA0-82DF-DFAADE7FDF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32065C-A0A5-43B8-A4FB-9238DF69A9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01714203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人工智能在市场营销ROI分析中的应用</a:t>
            </a:r>
            <a:endParaRPr lang="en-US" sz="1100"/>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2024-01-01</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人工智能技术在市场营销中的应用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市场营销ROI分析方法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人工智能提高市场营销ROI的实践案例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人工智能在市场营销ROI分析中的挑战与对策</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未来展望与发展趋势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ROI分析在市场营销中的重要性</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ROI（Return on Investment）分析是衡量市场营销活动效果的关键指标，有助于企业合理分配资源、优化策略。</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人工智能在ROI分析中的潜力</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人工智能技术的发展为市场营销ROI分析提供了更强大的数据处理和分析能力，有助于提高决策的准确性和效率。</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数字化时代下的市场营销变革</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随着互联网和移动设备的普及，市场营销逐渐从传统的广告和推广方式转向数字化、智能化。</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227369" y="2345863"/>
            <a:ext cx="2194560" cy="3169920"/>
            <a:chOff x="1227369" y="2345863"/>
            <a:chExt cx="2194560" cy="3169920"/>
          </a:xfrm>
        </p:grpSpPr>
        <p:sp>
          <p:nvSpPr>
            <p:cNvPr id="3" name="AutoShape 3"/>
            <p:cNvSpPr/>
            <p:nvPr/>
          </p:nvSpPr>
          <p:spPr>
            <a:xfrm>
              <a:off x="1227369"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901952" y="1923166"/>
            <a:ext cx="845393" cy="845393"/>
            <a:chOff x="1901952" y="1923166"/>
            <a:chExt cx="845393" cy="845393"/>
          </a:xfrm>
        </p:grpSpPr>
        <p:sp>
          <p:nvSpPr>
            <p:cNvPr id="5" name="AutoShape 5"/>
            <p:cNvSpPr/>
            <p:nvPr/>
          </p:nvSpPr>
          <p:spPr>
            <a:xfrm>
              <a:off x="1901952"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743676" y="2345863"/>
            <a:ext cx="2194560" cy="3169920"/>
            <a:chOff x="3743676" y="2345863"/>
            <a:chExt cx="2194560" cy="3169920"/>
          </a:xfrm>
        </p:grpSpPr>
        <p:sp>
          <p:nvSpPr>
            <p:cNvPr id="7" name="AutoShape 7"/>
            <p:cNvSpPr/>
            <p:nvPr/>
          </p:nvSpPr>
          <p:spPr>
            <a:xfrm>
              <a:off x="3743676"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4418259" y="1923166"/>
            <a:ext cx="845393" cy="845393"/>
            <a:chOff x="4418259" y="1923166"/>
            <a:chExt cx="845393" cy="845393"/>
          </a:xfrm>
        </p:grpSpPr>
        <p:sp>
          <p:nvSpPr>
            <p:cNvPr id="9" name="AutoShape 9"/>
            <p:cNvSpPr/>
            <p:nvPr/>
          </p:nvSpPr>
          <p:spPr>
            <a:xfrm>
              <a:off x="4418259"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6259860" y="2345863"/>
            <a:ext cx="2194560" cy="3169920"/>
            <a:chOff x="6259860" y="2345863"/>
            <a:chExt cx="2194560" cy="3169920"/>
          </a:xfrm>
        </p:grpSpPr>
        <p:sp>
          <p:nvSpPr>
            <p:cNvPr id="11" name="AutoShape 11"/>
            <p:cNvSpPr/>
            <p:nvPr/>
          </p:nvSpPr>
          <p:spPr>
            <a:xfrm>
              <a:off x="6259860"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934444" y="1923166"/>
            <a:ext cx="845393" cy="845393"/>
            <a:chOff x="6934444" y="1923166"/>
            <a:chExt cx="845393" cy="845393"/>
          </a:xfrm>
        </p:grpSpPr>
        <p:sp>
          <p:nvSpPr>
            <p:cNvPr id="13" name="AutoShape 13"/>
            <p:cNvSpPr/>
            <p:nvPr/>
          </p:nvSpPr>
          <p:spPr>
            <a:xfrm>
              <a:off x="6934444"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8776167" y="2345863"/>
            <a:ext cx="2194560" cy="3169920"/>
            <a:chOff x="8776167" y="2345863"/>
            <a:chExt cx="2194560" cy="3169920"/>
          </a:xfrm>
        </p:grpSpPr>
        <p:sp>
          <p:nvSpPr>
            <p:cNvPr id="15" name="AutoShape 15"/>
            <p:cNvSpPr/>
            <p:nvPr/>
          </p:nvSpPr>
          <p:spPr>
            <a:xfrm>
              <a:off x="8776167"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450750" y="1923166"/>
            <a:ext cx="845393" cy="845393"/>
            <a:chOff x="9450750" y="1923166"/>
            <a:chExt cx="845393" cy="845393"/>
          </a:xfrm>
        </p:grpSpPr>
        <p:sp>
          <p:nvSpPr>
            <p:cNvPr id="17" name="AutoShape 17"/>
            <p:cNvSpPr/>
            <p:nvPr/>
          </p:nvSpPr>
          <p:spPr>
            <a:xfrm>
              <a:off x="9450750"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AutoShape 18"/>
          <p:cNvSpPr/>
          <p:nvPr/>
        </p:nvSpPr>
        <p:spPr>
          <a:xfrm>
            <a:off x="1229505" y="2889069"/>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数据收集与整理</a:t>
            </a:r>
            <a:endParaRPr lang="en-US" sz="1100"/>
          </a:p>
        </p:txBody>
      </p:sp>
      <p:sp>
        <p:nvSpPr>
          <p:cNvPr id="19" name="AutoShape 19"/>
          <p:cNvSpPr/>
          <p:nvPr/>
        </p:nvSpPr>
        <p:spPr>
          <a:xfrm>
            <a:off x="1334659" y="3274531"/>
            <a:ext cx="1980224" cy="200391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利用人工智能技术自动收集、整理和分析市场数据，包括消费者行为、竞争对手情况、市场趋势等。</a:t>
            </a:r>
            <a:endParaRPr lang="en-US" sz="1100"/>
          </a:p>
        </p:txBody>
      </p:sp>
      <p:pic>
        <p:nvPicPr>
          <p:cNvPr id="20" name="Picture 20"/>
          <p:cNvPicPr>
            <a:picLocks noChangeAspect="1"/>
          </p:cNvPicPr>
          <p:nvPr/>
        </p:nvPicPr>
        <p:blipFill>
          <a:blip r:embed="rId2"/>
          <a:stretch>
            <a:fillRect/>
          </a:stretch>
        </p:blipFill>
        <p:spPr>
          <a:xfrm>
            <a:off x="2097609" y="2090166"/>
            <a:ext cx="454080" cy="511393"/>
          </a:xfrm>
          <a:prstGeom prst="rect">
            <a:avLst/>
          </a:prstGeom>
        </p:spPr>
      </p:pic>
      <p:pic>
        <p:nvPicPr>
          <p:cNvPr id="21" name="Picture 21"/>
          <p:cNvPicPr>
            <a:picLocks noChangeAspect="1"/>
          </p:cNvPicPr>
          <p:nvPr/>
        </p:nvPicPr>
        <p:blipFill>
          <a:blip r:embed="rId3"/>
          <a:stretch>
            <a:fillRect/>
          </a:stretch>
        </p:blipFill>
        <p:spPr>
          <a:xfrm>
            <a:off x="4542449" y="2130947"/>
            <a:ext cx="631897" cy="492528"/>
          </a:xfrm>
          <a:prstGeom prst="rect">
            <a:avLst/>
          </a:prstGeom>
        </p:spPr>
      </p:pic>
      <p:pic>
        <p:nvPicPr>
          <p:cNvPr id="22" name="Picture 22"/>
          <p:cNvPicPr>
            <a:picLocks noChangeAspect="1"/>
          </p:cNvPicPr>
          <p:nvPr/>
        </p:nvPicPr>
        <p:blipFill>
          <a:blip r:embed="rId4"/>
          <a:stretch>
            <a:fillRect/>
          </a:stretch>
        </p:blipFill>
        <p:spPr>
          <a:xfrm>
            <a:off x="7122968" y="2113811"/>
            <a:ext cx="468345" cy="464103"/>
          </a:xfrm>
          <a:prstGeom prst="rect">
            <a:avLst/>
          </a:prstGeom>
        </p:spPr>
      </p:pic>
      <p:pic>
        <p:nvPicPr>
          <p:cNvPr id="23" name="Picture 23"/>
          <p:cNvPicPr>
            <a:picLocks noChangeAspect="1"/>
          </p:cNvPicPr>
          <p:nvPr/>
        </p:nvPicPr>
        <p:blipFill>
          <a:blip r:embed="rId5"/>
          <a:stretch>
            <a:fillRect/>
          </a:stretch>
        </p:blipFill>
        <p:spPr>
          <a:xfrm>
            <a:off x="9587742" y="2159730"/>
            <a:ext cx="571411" cy="445417"/>
          </a:xfrm>
          <a:prstGeom prst="rect">
            <a:avLst/>
          </a:prstGeom>
        </p:spPr>
      </p:pic>
      <p:sp>
        <p:nvSpPr>
          <p:cNvPr id="24" name="AutoShape 24"/>
          <p:cNvSpPr/>
          <p:nvPr/>
        </p:nvSpPr>
        <p:spPr>
          <a:xfrm>
            <a:off x="3743676" y="2889069"/>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目标受众细分</a:t>
            </a:r>
            <a:endParaRPr lang="en-US" sz="1100"/>
          </a:p>
        </p:txBody>
      </p:sp>
      <p:sp>
        <p:nvSpPr>
          <p:cNvPr id="25" name="AutoShape 25"/>
          <p:cNvSpPr/>
          <p:nvPr/>
        </p:nvSpPr>
        <p:spPr>
          <a:xfrm>
            <a:off x="3848829" y="3274531"/>
            <a:ext cx="1980224" cy="200391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通过机器学习和数据挖掘技术，对目标受众进行更精细的划分，以便制定更精准的市场营销策略。</a:t>
            </a:r>
            <a:endParaRPr lang="en-US" sz="1100"/>
          </a:p>
        </p:txBody>
      </p:sp>
      <p:sp>
        <p:nvSpPr>
          <p:cNvPr id="26" name="AutoShape 26"/>
          <p:cNvSpPr/>
          <p:nvPr/>
        </p:nvSpPr>
        <p:spPr>
          <a:xfrm>
            <a:off x="6259860" y="2889069"/>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营销策略优化</a:t>
            </a:r>
            <a:endParaRPr lang="en-US" sz="1100"/>
          </a:p>
        </p:txBody>
      </p:sp>
      <p:sp>
        <p:nvSpPr>
          <p:cNvPr id="27" name="AutoShape 27"/>
          <p:cNvSpPr/>
          <p:nvPr/>
        </p:nvSpPr>
        <p:spPr>
          <a:xfrm>
            <a:off x="6365014" y="3274531"/>
            <a:ext cx="1980224" cy="200391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基于人工智能的分析结果，对营销策略进行调整和优化，提高营销活动的针对性和效果。</a:t>
            </a:r>
            <a:endParaRPr lang="en-US" sz="1100"/>
          </a:p>
        </p:txBody>
      </p:sp>
      <p:sp>
        <p:nvSpPr>
          <p:cNvPr id="28" name="AutoShape 28"/>
          <p:cNvSpPr/>
          <p:nvPr/>
        </p:nvSpPr>
        <p:spPr>
          <a:xfrm>
            <a:off x="8776167" y="2889069"/>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营销效果评估</a:t>
            </a:r>
            <a:endParaRPr lang="en-US" sz="1100"/>
          </a:p>
        </p:txBody>
      </p:sp>
      <p:sp>
        <p:nvSpPr>
          <p:cNvPr id="29" name="AutoShape 29"/>
          <p:cNvSpPr/>
          <p:nvPr/>
        </p:nvSpPr>
        <p:spPr>
          <a:xfrm>
            <a:off x="8881321" y="3274531"/>
            <a:ext cx="1980224" cy="200391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利用人工智能技术对营销活动的ROI进行实时跟踪和评估，以便及时调整策略、降低成本、提高收益。</a:t>
            </a:r>
            <a:endParaRPr lang="en-US" sz="1100"/>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人工智能在市场营销中的应用概述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人工智能技术在市场营销中的应用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数据收集与整合</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利用爬虫技术、API接口等方式，收集用户行为、交易、社交等多维度数据，并进行清洗和整合。</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数据挖掘算法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应用聚类、分类、关联规则等数据挖掘算法，发现用户群体特征、消费习惯及潜在需求。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数据可视化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通过数据可视化工具，将分析结果以图表、报告等形式直观展现，便于企业决策者快速理解。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数据挖掘与分析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用户画像构建</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基于用户基本属性、行为特征、心理特征等多维度数据，构建全面、立体的用户画像。</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标签体系设计</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根据业务需求，设计合理的标签体系，对用户进行精准分类和描述。</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标签应用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将标签应用于产品推荐、广告投放、营销策略制定等场景，提高营销效果和用户满意度。</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用户画像与标签化</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个性化推荐算法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应用协同过滤、内容推荐、深度学习等个性化推荐算法，实现用户与产品的精准匹配。</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营销自动化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通过设定自动化规则，实现营销活动的自动触发和执行，提高营销效率和用户响应率。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效果评估与优化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对营销活动的效果进行实时监测和评估，根据反馈数据调整策略或算法模型，实现持续优化。</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精准营销与个性化推荐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市场营销ROI分析方法</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投资回报率（Return on Investment，ROI）是指企业从一项投资性营销活动中获得的经济回报与投入成本的比率。</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ROI计算公式为（收益-成本）/成本×100%，其中收益可以是销售收入、市场份额等，成本包括广告费用、人力成本等。</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ROI定义</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计算方法</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ROI定义及计算方法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传统ROI分析方法与局限性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传统方法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主要依赖市场调研、问卷调查等手段收集数据，然后通过统计分析软件进行数据处理和分析。</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局限性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数据收集和处理过程繁琐，容易受到人为因素干扰；分析结果滞后，难以及时调整营销策略。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https://d.book118.com/948017142034006023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2024-08-29T16:12:25.526</cp:lastPrinted>
  <dcterms:created xsi:type="dcterms:W3CDTF">2024-08-29T08:12:25Z</dcterms:created>
  <dcterms:modified xsi:type="dcterms:W3CDTF">2024-08-29T08:12:27Z</dcterms:modified>
</cp:coreProperties>
</file>