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071A9-BA60-441E-82EF-F0B712E71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02537-4205-4B17-9196-D8CB4310C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B8309-8CCB-4E97-84A4-A19EC843E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FB090-7940-43F4-ABE8-21EEE4142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BA6F0-C98C-4277-A72D-E44FFEF16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CDF758-821D-4908-89C8-06D286E43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3D4FF3-E1D1-48A3-9DA4-6F2BB2A17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FBE3B-4A63-4A77-8F2A-788CF87C7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DB51C-29D0-49C1-A069-A8F528E6E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17883-D6E9-44DC-ACAD-F53C42EF9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E6443-7FD2-428A-8099-20E15DF34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1103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免疫缺陷动物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免疫缺陷动物概述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免疫缺陷动物的制作方法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免疫缺陷动物的应用研究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免疫缺陷动物的饲养管理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免疫缺陷动物的未来展望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免疫缺陷动物概述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4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99162" y="4078282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4"/>
          <p:cNvSpPr/>
          <p:nvPr>
            <p:custDataLst>
              <p:tags r:id="rId3"/>
            </p:custDataLst>
          </p:nvPr>
        </p:nvSpPr>
        <p:spPr>
          <a:xfrm>
            <a:off x="2509626" y="443833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5"/>
          <p:cNvSpPr txBox="1"/>
          <p:nvPr>
            <p:custDataLst>
              <p:tags r:id="rId4"/>
            </p:custDataLst>
          </p:nvPr>
        </p:nvSpPr>
        <p:spPr>
          <a:xfrm>
            <a:off x="2808081" y="439451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部分免疫缺陷动物：只缺乏部分免疫功能，如NOD小鼠、RAG1-/-小鼠等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310173" y="4078282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矩形 57"/>
          <p:cNvSpPr/>
          <p:nvPr>
            <p:custDataLst>
              <p:tags r:id="rId6"/>
            </p:custDataLst>
          </p:nvPr>
        </p:nvSpPr>
        <p:spPr>
          <a:xfrm>
            <a:off x="6220637" y="443833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58"/>
          <p:cNvSpPr txBox="1"/>
          <p:nvPr>
            <p:custDataLst>
              <p:tags r:id="rId7"/>
            </p:custDataLst>
          </p:nvPr>
        </p:nvSpPr>
        <p:spPr>
          <a:xfrm>
            <a:off x="6519092" y="439451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条件性免疫缺陷动物：在特定条件下表现出免疫缺陷，如转基因小鼠、基因敲除小鼠等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2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43657" y="157506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4" name="矩形 65"/>
          <p:cNvSpPr/>
          <p:nvPr>
            <p:custDataLst>
              <p:tags r:id="rId9"/>
            </p:custDataLst>
          </p:nvPr>
        </p:nvSpPr>
        <p:spPr>
          <a:xfrm>
            <a:off x="654755" y="193448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66"/>
          <p:cNvSpPr txBox="1"/>
          <p:nvPr>
            <p:custDataLst>
              <p:tags r:id="rId10"/>
            </p:custDataLst>
          </p:nvPr>
        </p:nvSpPr>
        <p:spPr>
          <a:xfrm>
            <a:off x="953211" y="189066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免疫缺陷动物：指由于基因突变或人工干预导致免疫系统功能缺陷的动物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8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54668" y="157506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69"/>
          <p:cNvSpPr/>
          <p:nvPr>
            <p:custDataLst>
              <p:tags r:id="rId12"/>
            </p:custDataLst>
          </p:nvPr>
        </p:nvSpPr>
        <p:spPr>
          <a:xfrm>
            <a:off x="4365131" y="193448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70"/>
          <p:cNvSpPr txBox="1"/>
          <p:nvPr>
            <p:custDataLst>
              <p:tags r:id="rId13"/>
            </p:custDataLst>
          </p:nvPr>
        </p:nvSpPr>
        <p:spPr>
          <a:xfrm>
            <a:off x="4663587" y="189066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分类：根据免疫缺陷的程度和原因，可分为完全免疫缺陷动物、部分免疫缺陷动物和条件性免疫缺陷动物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4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65679" y="157506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6" name="文本框 74"/>
          <p:cNvSpPr txBox="1"/>
          <p:nvPr>
            <p:custDataLst>
              <p:tags r:id="rId15"/>
            </p:custDataLst>
          </p:nvPr>
        </p:nvSpPr>
        <p:spPr>
          <a:xfrm>
            <a:off x="8374598" y="189066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完全免疫缺陷动物：缺乏所有免疫功能，如裸鼠、SCID小鼠等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8" name="矩形 73"/>
          <p:cNvSpPr/>
          <p:nvPr>
            <p:custDataLst>
              <p:tags r:id="rId16"/>
            </p:custDataLst>
          </p:nvPr>
        </p:nvSpPr>
        <p:spPr>
          <a:xfrm>
            <a:off x="8076142" y="193448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特点与表现</a:t>
            </a:r>
            <a:endParaRPr lang="zh-CN" altLang="en-US"/>
          </a:p>
        </p:txBody>
      </p:sp>
      <p:sp>
        <p:nvSpPr>
          <p:cNvPr id="10491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免疫缺陷动物：指由于基因突变或人工干预导致免疫系统功能缺陷的动物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特点：免疫系统功能缺陷，易受感染，对疾病抵抗力低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表现：易患各种疾病，如细菌、病毒、真菌等感染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应用：用于研究免疫系统功能、疫苗研发、药物筛选等领域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免疫缺陷动物在科学研究中的应用</a:t>
            </a:r>
            <a:endParaRPr lang="zh-CN" altLang="en-US"/>
          </a:p>
        </p:txBody>
      </p:sp>
      <p:sp>
        <p:nvSpPr>
          <p:cNvPr id="1049186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免疫缺陷动物是研究免疫系统的重要工具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免疫缺陷动物可以用于研究疫苗和药物的效果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免疫缺陷动物可以用于研究免疫系统的发育和功能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免疫缺陷动物可以用于研究免疫系统的疾病和治疗方法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4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免疫缺陷动物的制作方法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基因敲除法</a:t>
            </a:r>
            <a:endParaRPr lang="zh-CN" altLang="en-US"/>
          </a:p>
        </p:txBody>
      </p:sp>
      <p:sp>
        <p:nvSpPr>
          <p:cNvPr id="1049304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应用：研究基因功能、疾病模型、药物筛选等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原理：利用基因工程技术，将目标基因敲除，使动物失去该基因的功能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步骤：设计基因敲除载体、构建基因敲除载体、转染细胞、筛选阳性克隆、建立动物模型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注意事项：确保基因敲除的准确性和特异性，避免对动物造成不必要的伤害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胚胎干细胞法</a:t>
            </a:r>
            <a:endParaRPr lang="zh-CN" altLang="en-US"/>
          </a:p>
        </p:txBody>
      </p:sp>
      <p:sp>
        <p:nvSpPr>
          <p:cNvPr id="1049382" name="矩形 31"/>
          <p:cNvSpPr/>
          <p:nvPr>
            <p:custDataLst>
              <p:tags r:id="rId2"/>
            </p:custDataLst>
          </p:nvPr>
        </p:nvSpPr>
        <p:spPr>
          <a:xfrm>
            <a:off x="3890873" y="156279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胚胎干细胞来源：小鼠胚胎或人胚胎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"/>
          <p:cNvSpPr/>
          <p:nvPr>
            <p:custDataLst>
              <p:tags r:id="rId3"/>
            </p:custDataLst>
          </p:nvPr>
        </p:nvSpPr>
        <p:spPr>
          <a:xfrm>
            <a:off x="3890873" y="237591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培养条件：无菌、无毒、适宜温度和湿度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5"/>
          <p:cNvSpPr/>
          <p:nvPr>
            <p:custDataLst>
              <p:tags r:id="rId4"/>
            </p:custDataLst>
          </p:nvPr>
        </p:nvSpPr>
        <p:spPr>
          <a:xfrm>
            <a:off x="3890873" y="318904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培养方法：将胚胎干细胞接种到培养基中，进行培养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7"/>
          <p:cNvSpPr/>
          <p:nvPr>
            <p:custDataLst>
              <p:tags r:id="rId5"/>
            </p:custDataLst>
          </p:nvPr>
        </p:nvSpPr>
        <p:spPr>
          <a:xfrm>
            <a:off x="3890873" y="400216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基因编辑：利用CRISPR/Cas9等基因编辑技术，对胚胎干细胞进行基因编辑，使其失去免疫功能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3"/>
          <p:cNvSpPr/>
          <p:nvPr>
            <p:custDataLst>
              <p:tags r:id="rId6"/>
            </p:custDataLst>
          </p:nvPr>
        </p:nvSpPr>
        <p:spPr>
          <a:xfrm>
            <a:off x="3890873" y="481529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胚胎移植：将编辑后的胚胎干细胞移植到受体动物体内，使其发育成免疫缺陷动物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6"/>
          <p:cNvSpPr/>
          <p:nvPr>
            <p:custDataLst>
              <p:tags r:id="rId7"/>
            </p:custDataLst>
          </p:nvPr>
        </p:nvSpPr>
        <p:spPr>
          <a:xfrm>
            <a:off x="3890873" y="5628421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动物筛选：对受体动物进行免疫功能检测，筛选出免疫缺陷动物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转基因法</a:t>
            </a:r>
            <a:endParaRPr lang="zh-CN" altLang="en-US"/>
          </a:p>
        </p:txBody>
      </p:sp>
      <p:sp>
        <p:nvSpPr>
          <p:cNvPr id="1049440" name="矩形 3"/>
          <p:cNvSpPr/>
          <p:nvPr>
            <p:custDataLst>
              <p:tags r:id="rId2"/>
            </p:custDataLst>
          </p:nvPr>
        </p:nvSpPr>
        <p:spPr>
          <a:xfrm>
            <a:off x="1019069" y="184758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13"/>
          <p:cNvSpPr/>
          <p:nvPr>
            <p:custDataLst>
              <p:tags r:id="rId3"/>
            </p:custDataLst>
          </p:nvPr>
        </p:nvSpPr>
        <p:spPr>
          <a:xfrm>
            <a:off x="654755" y="184758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4"/>
          <p:cNvSpPr txBox="1"/>
          <p:nvPr>
            <p:custDataLst>
              <p:tags r:id="rId4"/>
            </p:custDataLst>
          </p:nvPr>
        </p:nvSpPr>
        <p:spPr>
          <a:xfrm>
            <a:off x="1206999" y="195469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基因编辑：利用基因编辑技术，如CRISPR/Cas9，对动物基因组进行编辑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39"/>
          <p:cNvSpPr/>
          <p:nvPr>
            <p:custDataLst>
              <p:tags r:id="rId5"/>
            </p:custDataLst>
          </p:nvPr>
        </p:nvSpPr>
        <p:spPr>
          <a:xfrm>
            <a:off x="1019069" y="332151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5"/>
          <p:cNvSpPr/>
          <p:nvPr>
            <p:custDataLst>
              <p:tags r:id="rId6"/>
            </p:custDataLst>
          </p:nvPr>
        </p:nvSpPr>
        <p:spPr>
          <a:xfrm>
            <a:off x="654755" y="332151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41"/>
          <p:cNvSpPr txBox="1"/>
          <p:nvPr>
            <p:custDataLst>
              <p:tags r:id="rId7"/>
            </p:custDataLst>
          </p:nvPr>
        </p:nvSpPr>
        <p:spPr>
          <a:xfrm>
            <a:off x="1206999" y="342863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基因导入：将目的基因导入动物细胞，如通过电穿孔、病毒感染等方法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12"/>
          <p:cNvSpPr/>
          <p:nvPr>
            <p:custDataLst>
              <p:tags r:id="rId8"/>
            </p:custDataLst>
          </p:nvPr>
        </p:nvSpPr>
        <p:spPr>
          <a:xfrm>
            <a:off x="1019069" y="479545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17"/>
          <p:cNvSpPr/>
          <p:nvPr>
            <p:custDataLst>
              <p:tags r:id="rId9"/>
            </p:custDataLst>
          </p:nvPr>
        </p:nvSpPr>
        <p:spPr>
          <a:xfrm>
            <a:off x="654755" y="479545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19"/>
          <p:cNvSpPr txBox="1"/>
          <p:nvPr>
            <p:custDataLst>
              <p:tags r:id="rId10"/>
            </p:custDataLst>
          </p:nvPr>
        </p:nvSpPr>
        <p:spPr>
          <a:xfrm>
            <a:off x="1206999" y="490256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筛选：筛选出含有目的基因的动物细胞，如通过荧光标记、PCR等方法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9"/>
          <p:cNvSpPr/>
          <p:nvPr>
            <p:custDataLst>
              <p:tags r:id="rId11"/>
            </p:custDataLst>
          </p:nvPr>
        </p:nvSpPr>
        <p:spPr>
          <a:xfrm>
            <a:off x="6705710" y="184758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26"/>
          <p:cNvSpPr/>
          <p:nvPr>
            <p:custDataLst>
              <p:tags r:id="rId12"/>
            </p:custDataLst>
          </p:nvPr>
        </p:nvSpPr>
        <p:spPr>
          <a:xfrm>
            <a:off x="6341396" y="184758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27"/>
          <p:cNvSpPr txBox="1"/>
          <p:nvPr>
            <p:custDataLst>
              <p:tags r:id="rId13"/>
            </p:custDataLst>
          </p:nvPr>
        </p:nvSpPr>
        <p:spPr>
          <a:xfrm>
            <a:off x="6893640" y="195469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胚胎移植：将含有目的基因的细胞移植到受体动物体内，如通过胚胎移植、细胞核移植等方法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64"/>
          <p:cNvSpPr/>
          <p:nvPr>
            <p:custDataLst>
              <p:tags r:id="rId14"/>
            </p:custDataLst>
          </p:nvPr>
        </p:nvSpPr>
        <p:spPr>
          <a:xfrm>
            <a:off x="6705710" y="332151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65"/>
          <p:cNvSpPr/>
          <p:nvPr>
            <p:custDataLst>
              <p:tags r:id="rId15"/>
            </p:custDataLst>
          </p:nvPr>
        </p:nvSpPr>
        <p:spPr>
          <a:xfrm>
            <a:off x="6341396" y="332151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66"/>
          <p:cNvSpPr txBox="1"/>
          <p:nvPr>
            <p:custDataLst>
              <p:tags r:id="rId16"/>
            </p:custDataLst>
          </p:nvPr>
        </p:nvSpPr>
        <p:spPr>
          <a:xfrm>
            <a:off x="6893640" y="342863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动物培育：培育含有目的基因的动物，如通过胚胎发育、细胞增殖等方法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67"/>
          <p:cNvSpPr/>
          <p:nvPr>
            <p:custDataLst>
              <p:tags r:id="rId17"/>
            </p:custDataLst>
          </p:nvPr>
        </p:nvSpPr>
        <p:spPr>
          <a:xfrm>
            <a:off x="6705710" y="479545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68"/>
          <p:cNvSpPr/>
          <p:nvPr>
            <p:custDataLst>
              <p:tags r:id="rId18"/>
            </p:custDataLst>
          </p:nvPr>
        </p:nvSpPr>
        <p:spPr>
          <a:xfrm>
            <a:off x="6341396" y="479545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69"/>
          <p:cNvSpPr txBox="1"/>
          <p:nvPr>
            <p:custDataLst>
              <p:tags r:id="rId19"/>
            </p:custDataLst>
          </p:nvPr>
        </p:nvSpPr>
        <p:spPr>
          <a:xfrm>
            <a:off x="6893640" y="490256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基因验证：验证动物是否含有目的基因，如通过基因检测、表型分析等方法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同源重组法</a:t>
            </a:r>
            <a:endParaRPr lang="zh-CN" altLang="en-US"/>
          </a:p>
        </p:txBody>
      </p:sp>
      <p:sp>
        <p:nvSpPr>
          <p:cNvPr id="1049522" name="矩形 3"/>
          <p:cNvSpPr/>
          <p:nvPr>
            <p:custDataLst>
              <p:tags r:id="rId2"/>
            </p:custDataLst>
          </p:nvPr>
        </p:nvSpPr>
        <p:spPr>
          <a:xfrm>
            <a:off x="3718197" y="1562790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32"/>
          <p:cNvSpPr/>
          <p:nvPr>
            <p:custDataLst>
              <p:tags r:id="rId3"/>
            </p:custDataLst>
          </p:nvPr>
        </p:nvSpPr>
        <p:spPr>
          <a:xfrm>
            <a:off x="3718197" y="2773668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53"/>
          <p:cNvSpPr/>
          <p:nvPr>
            <p:custDataLst>
              <p:tags r:id="rId4"/>
            </p:custDataLst>
          </p:nvPr>
        </p:nvSpPr>
        <p:spPr>
          <a:xfrm>
            <a:off x="3718197" y="3984546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矩形 60"/>
          <p:cNvSpPr/>
          <p:nvPr>
            <p:custDataLst>
              <p:tags r:id="rId5"/>
            </p:custDataLst>
          </p:nvPr>
        </p:nvSpPr>
        <p:spPr>
          <a:xfrm>
            <a:off x="3718197" y="5195425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任意多边形: 形状 8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rot="10800000" flipH="1" flipV="1">
            <a:off x="3984889" y="1636340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任意多边形: 形状 9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rot="10800000" flipH="1" flipV="1">
            <a:off x="4266530" y="1636340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8"/>
            </p:custDataLst>
          </p:nvPr>
        </p:nvSpPr>
        <p:spPr>
          <a:xfrm>
            <a:off x="4266530" y="1987943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原理：利用同源重组技术，将目的基因插入到免疫缺陷动物的基因组中</a:t>
            </a:r>
            <a:endParaRPr lang="zh-CN" altLang="en-US" sz="10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标题"/>
          <p:cNvSpPr txBox="1"/>
          <p:nvPr>
            <p:custDataLst>
              <p:tags r:id="rId9"/>
            </p:custDataLst>
          </p:nvPr>
        </p:nvSpPr>
        <p:spPr>
          <a:xfrm>
            <a:off x="4266530" y="1577739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单击此处添加项标题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38" name="任意多边形: 形状 8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 rot="10800000" flipH="1" flipV="1">
            <a:off x="3984889" y="2847218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任意多边形: 形状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rot="10800000" flipH="1" flipV="1">
            <a:off x="4266530" y="2847218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正文"/>
          <p:cNvSpPr txBox="1"/>
          <p:nvPr>
            <p:custDataLst>
              <p:tags r:id="rId12"/>
            </p:custDataLst>
          </p:nvPr>
        </p:nvSpPr>
        <p:spPr>
          <a:xfrm>
            <a:off x="4266530" y="3198821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步骤：选择合适的免疫缺陷动物细胞系，构建重组载体，将目的基因插入到载体中，将重组载体转染到免疫缺陷动物细胞中，筛选出含有目的基因的细胞，将细胞移植到免疫缺陷动物体内，培养成具有目的基因的免疫缺陷动物</a:t>
            </a:r>
            <a:endParaRPr lang="zh-CN" altLang="en-US" sz="10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标题"/>
          <p:cNvSpPr txBox="1"/>
          <p:nvPr>
            <p:custDataLst>
              <p:tags r:id="rId13"/>
            </p:custDataLst>
          </p:nvPr>
        </p:nvSpPr>
        <p:spPr>
          <a:xfrm>
            <a:off x="4266530" y="2788617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单击此处添加项标题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46" name="任意多边形: 形状 8"/>
          <p:cNvSpPr>
            <a:spLocks noChangeAspect="1"/>
          </p:cNvSpPr>
          <p:nvPr>
            <p:custDataLst>
              <p:tags r:id="rId14"/>
            </p:custDataLst>
          </p:nvPr>
        </p:nvSpPr>
        <p:spPr>
          <a:xfrm rot="10800000" flipH="1" flipV="1">
            <a:off x="3984889" y="4058096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任意多边形: 形状 9"/>
          <p:cNvSpPr>
            <a:spLocks noChangeAspect="1"/>
          </p:cNvSpPr>
          <p:nvPr>
            <p:custDataLst>
              <p:tags r:id="rId15"/>
            </p:custDataLst>
          </p:nvPr>
        </p:nvSpPr>
        <p:spPr>
          <a:xfrm rot="10800000" flipH="1" flipV="1">
            <a:off x="4266530" y="4058096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正文"/>
          <p:cNvSpPr txBox="1"/>
          <p:nvPr>
            <p:custDataLst>
              <p:tags r:id="rId16"/>
            </p:custDataLst>
          </p:nvPr>
        </p:nvSpPr>
        <p:spPr>
          <a:xfrm>
            <a:off x="4266530" y="4409699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优点：可以精确控制目的基因的表达，具有较高的成功率</a:t>
            </a:r>
            <a:endParaRPr lang="zh-CN" altLang="en-US" sz="10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标题"/>
          <p:cNvSpPr txBox="1"/>
          <p:nvPr>
            <p:custDataLst>
              <p:tags r:id="rId17"/>
            </p:custDataLst>
          </p:nvPr>
        </p:nvSpPr>
        <p:spPr>
          <a:xfrm>
            <a:off x="4266530" y="3999495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单击此处添加项标题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54" name="任意多边形: 形状 8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rot="10800000" flipH="1" flipV="1">
            <a:off x="3984889" y="5268974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任意多边形: 形状 9"/>
          <p:cNvSpPr>
            <a:spLocks noChangeAspect="1"/>
          </p:cNvSpPr>
          <p:nvPr>
            <p:custDataLst>
              <p:tags r:id="rId19"/>
            </p:custDataLst>
          </p:nvPr>
        </p:nvSpPr>
        <p:spPr>
          <a:xfrm rot="10800000" flipH="1" flipV="1">
            <a:off x="4266530" y="5268974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正文"/>
          <p:cNvSpPr txBox="1"/>
          <p:nvPr>
            <p:custDataLst>
              <p:tags r:id="rId20"/>
            </p:custDataLst>
          </p:nvPr>
        </p:nvSpPr>
        <p:spPr>
          <a:xfrm>
            <a:off x="4266530" y="5620577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缺点：需要较高的技术水平和设备支持，成本较高</a:t>
            </a:r>
            <a:endParaRPr lang="zh-CN" altLang="en-US" sz="10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标题"/>
          <p:cNvSpPr txBox="1"/>
          <p:nvPr>
            <p:custDataLst>
              <p:tags r:id="rId21"/>
            </p:custDataLst>
          </p:nvPr>
        </p:nvSpPr>
        <p:spPr>
          <a:xfrm>
            <a:off x="4266530" y="5210374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单击此处添加项标题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免疫缺陷动物的应用研究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疾病模型研究</a:t>
            </a:r>
            <a:endParaRPr lang="zh-CN" altLang="en-US"/>
          </a:p>
        </p:txBody>
      </p:sp>
      <p:sp>
        <p:nvSpPr>
          <p:cNvPr id="10496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免疫缺陷动物：具有免疫缺陷的动物，如裸鼠、NOD小鼠等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疾病模型：通过免疫缺陷动物模拟人类疾病的过程，如肿瘤、感染性疾病等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研究目的：了解疾病的发病机制、寻找治疗方法、评估药物疗效等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应用领域：医学、生物学、药学等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https://d.book118.com/948031103134006023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免疫缺陷动物</vt:lpstr>
      <vt:lpstr>目录</vt:lpstr>
      <vt:lpstr>单击添加章节标题</vt:lpstr>
      <vt:lpstr>免疫缺陷动物概述</vt:lpstr>
      <vt:lpstr>定义与分类</vt:lpstr>
      <vt:lpstr>特点与表现</vt:lpstr>
      <vt:lpstr>免疫缺陷动物在科学研究中的应用</vt:lpstr>
      <vt:lpstr>免疫缺陷动物的制作方法</vt:lpstr>
      <vt:lpstr>基因敲除法</vt:lpstr>
      <vt:lpstr>胚胎干细胞法</vt:lpstr>
      <vt:lpstr>转基因法</vt:lpstr>
      <vt:lpstr>同源重组法</vt:lpstr>
      <vt:lpstr>免疫缺陷动物的应用研究</vt:lpstr>
      <vt:lpstr>疾病模型研究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2024-08-30T16:59:43.122</cp:lastPrinted>
  <dcterms:created xsi:type="dcterms:W3CDTF">2024-08-30T08:59:43Z</dcterms:created>
  <dcterms:modified xsi:type="dcterms:W3CDTF">2024-08-30T08:59:45Z</dcterms:modified>
</cp:coreProperties>
</file>