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6CEC82-FF7E-4198-94F9-18796BEB27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7FFC33-3DCF-4F99-919E-ED06D204CD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F766C7-6DE1-4352-AA15-E807DBD744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BD134A-FE3C-432B-A047-53A732419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4F039C5-0CD9-4723-AF02-61A31E3229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717B89-BDA3-4760-BBD3-BDF0906436C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F5016C-A764-4551-973D-1A3C157D66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0AECF7-089A-4B98-98C7-7743498336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628CEF-E49B-4D32-B363-77BB82BC95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6B99D5-34E4-48DA-B37C-823004B9C3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CC2D6E-B2E6-4206-A1F4-AA1E9EB05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7"/>
          <p:cNvPicPr>
            <a:picLocks noChangeAspect="1"/>
          </p:cNvPicPr>
          <p:nvPr userDrawn="1"/>
        </p:nvPicPr>
        <p:blipFill>
          <a:blip r:embed="rId1"/>
          <a:stretch>
            <a:fillRect/>
          </a:stretch>
        </p:blipFill>
        <p:spPr>
          <a:xfrm>
            <a:off x="0" y="-1"/>
            <a:ext cx="12192000" cy="6858000"/>
          </a:xfrm>
          <a:prstGeom prst="rect">
            <a:avLst/>
          </a:prstGeom>
        </p:spPr>
      </p:pic>
      <p:sp>
        <p:nvSpPr>
          <p:cNvPr id="17" name="矩形 8"/>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emf" /><Relationship Id="rId3" Type="http://schemas.openxmlformats.org/officeDocument/2006/relationships/image" Target="../media/image9.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033001121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nA建筑工程抗震设防分类标准详解\n## 1.抗震设防分类标准的基本概念与意义\n### 1.1抗震设防分类标准的定义与作用\n### 1.2抗震设防分类标准的发展历史与现状\n### 1.3抗震设防分类标准对建筑工程的重要性\n## 2.抗震设防分类标准的划分依据与方法\n### 2.1抗震设防分类标准的划分依据\n### 2.2抗震设防分类标准的具体划分方法\n### 2.3抗震设防分类标准的适用场景与范围\n## 3.抗震设防分类标准的主要内容与要求\n### 3.1抗震设防分类标准对建筑结构的要求\n### 3.2抗震设防分类标准对建筑设备的要求\n### 3.3抗震设防分类标准对建筑设计的要求\n## 4.抗震设防分类标准的实施与监管\n### 4.1抗震设防分类标准的实施流程与要点\n### 4.2抗震设防分类标准的监管主体与职责\n### 4.3抗震设防分类标准的违规责任与处理措施\n## 5.抗震设防分类标准的实际应用案例分析\n### 5.1抗震设防分类标准在某建筑工程中的应用实例\n### 5.2抗震设防分类标准在实际应用中的问题与挑战\n### 5.3抗震设防分类标准的改进措施与发展方向\n## 6.抗震设防分类标准的未来发展趋势与展望\n### 6.1抗震设防分类标准的国际化发展趋势\n### 6.2抗震设防分类标准的智能化发展趋势\n### 6.3抗震设防分类标准的绿色化发展需求\n&quot;,&quot;templateId&quot;:&quot;nagpdhr1t7f5bfz8ouwztpjxgw&quot;}}"/>
        <p:cNvGrpSpPr/>
        <p:nvPr/>
      </p:nvGrpSpPr>
      <p:grpSpPr>
        <a:xfrm>
          <a:off x="0" y="0"/>
          <a:ext cx="0" cy="0"/>
        </a:xfrm>
      </p:grpSpPr>
      <p:sp>
        <p:nvSpPr>
          <p:cNvPr id="2" name="文本占位符 3"/>
          <p:cNvSpPr>
            <a:spLocks noGrp="1"/>
          </p:cNvSpPr>
          <p:nvPr>
            <p:ph type="body" sz="quarter" idx="11"/>
          </p:nvPr>
        </p:nvSpPr>
        <p:spPr>
          <a:xfrm>
            <a:off x="392698" y="4448586"/>
            <a:ext cx="9226550" cy="647700"/>
          </a:xfrm>
        </p:spPr>
        <p:txBody>
          <a:bodyPr/>
          <a:lstStyle/>
          <a:p>
            <a:r>
              <a:rPr lang="en-US"/>
              <a:t> </a:t>
            </a:r>
            <a:endParaRPr lang="zh-CN" spc="0"/>
          </a:p>
        </p:txBody>
      </p:sp>
      <p:sp>
        <p:nvSpPr>
          <p:cNvPr id="3"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sz="5200"/>
              <a:t>nA建筑工程抗震设防分类标准详解</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2" name="" descr="{&quot;isTemplate&quot;:true,&quot;type&quot;:2}"/>
        <p:cNvGrpSpPr/>
        <p:nvPr/>
      </p:nvGrpSpPr>
      <p:grpSpPr>
        <a:xfrm>
          <a:off x="0" y="0"/>
          <a:ext cx="0" cy="0"/>
        </a:xfrm>
      </p:grpSpPr>
      <p:sp>
        <p:nvSpPr>
          <p:cNvPr id="53"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抗震设防分类标准的基本概念与意义</a:t>
            </a:r>
            <a:endParaRPr/>
          </a:p>
        </p:txBody>
      </p:sp>
      <p:sp>
        <p:nvSpPr>
          <p:cNvPr id="54"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6" name="" descr="{&quot;isTemplate&quot;:true,&quot;type&quot;:3}"/>
        <p:cNvGrpSpPr/>
        <p:nvPr/>
      </p:nvGrpSpPr>
      <p:grpSpPr>
        <a:xfrm>
          <a:off x="0" y="0"/>
          <a:ext cx="0" cy="0"/>
        </a:xfrm>
      </p:grpSpPr>
      <p:sp>
        <p:nvSpPr>
          <p:cNvPr id="87"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抗震设防分类标准的定义与作用</a:t>
            </a:r>
            <a:endParaRPr lang="en-US" sz="3600" b="1">
              <a:latin typeface="微软雅黑"/>
              <a:ea typeface="微软雅黑"/>
            </a:endParaRPr>
          </a:p>
        </p:txBody>
      </p:sp>
      <p:sp>
        <p:nvSpPr>
          <p:cNvPr id="88"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抗震设防分类标准是一种</a:t>
            </a:r>
            <a:r>
              <a:rPr lang="zh-CN" sz="1400" b="1" spc="300">
                <a:solidFill>
                  <a:schemeClr val="tx1">
                    <a:lumMod val="50000"/>
                    <a:lumOff val="50000"/>
                    <a:alpha val="100000"/>
                  </a:schemeClr>
                </a:solidFill>
                <a:latin typeface="微软雅黑"/>
                <a:ea typeface="微软雅黑"/>
              </a:rPr>
              <a:t>规定建筑抗震设防要求</a:t>
            </a:r>
            <a:r>
              <a:rPr lang="zh-CN" sz="1400" spc="300">
                <a:solidFill>
                  <a:schemeClr val="tx1">
                    <a:lumMod val="50000"/>
                    <a:lumOff val="50000"/>
                    <a:alpha val="100000"/>
                  </a:schemeClr>
                </a:solidFill>
                <a:latin typeface="微软雅黑"/>
                <a:ea typeface="微软雅黑"/>
              </a:rPr>
              <a:t>的技术文件</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抗震设防要求包括</a:t>
            </a:r>
            <a:r>
              <a:rPr lang="zh-CN" sz="1400" b="1" spc="300">
                <a:solidFill>
                  <a:schemeClr val="tx1">
                    <a:lumMod val="50000"/>
                    <a:lumOff val="50000"/>
                    <a:alpha val="100000"/>
                  </a:schemeClr>
                </a:solidFill>
                <a:latin typeface="微软雅黑"/>
                <a:ea typeface="微软雅黑"/>
              </a:rPr>
              <a:t>建筑结构</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设备</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设计</a:t>
            </a:r>
            <a:r>
              <a:rPr lang="zh-CN" sz="1400" spc="300">
                <a:solidFill>
                  <a:schemeClr val="tx1">
                    <a:lumMod val="50000"/>
                    <a:lumOff val="50000"/>
                    <a:alpha val="100000"/>
                  </a:schemeClr>
                </a:solidFill>
                <a:latin typeface="微软雅黑"/>
                <a:ea typeface="微软雅黑"/>
              </a:rPr>
              <a:t>等方面的内容</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抗震设防分类标准旨在</a:t>
            </a:r>
            <a:r>
              <a:rPr lang="zh-CN" sz="1400" b="1" spc="300">
                <a:solidFill>
                  <a:schemeClr val="tx1">
                    <a:lumMod val="50000"/>
                    <a:lumOff val="50000"/>
                    <a:alpha val="100000"/>
                  </a:schemeClr>
                </a:solidFill>
                <a:latin typeface="微软雅黑"/>
                <a:ea typeface="微软雅黑"/>
              </a:rPr>
              <a:t>提高建筑物的抗震能力</a:t>
            </a:r>
            <a:r>
              <a:rPr lang="zh-CN" sz="1400" spc="300">
                <a:solidFill>
                  <a:schemeClr val="tx1">
                    <a:lumMod val="50000"/>
                    <a:lumOff val="50000"/>
                    <a:alpha val="100000"/>
                  </a:schemeClr>
                </a:solidFill>
                <a:latin typeface="微软雅黑"/>
                <a:ea typeface="微软雅黑"/>
              </a:rPr>
              <a:t>，保障人民生命财产安全</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抗震设防分类标准是</a:t>
            </a:r>
            <a:r>
              <a:rPr lang="zh-CN" sz="1400" b="1" spc="300">
                <a:solidFill>
                  <a:schemeClr val="tx1">
                    <a:lumMod val="50000"/>
                    <a:lumOff val="50000"/>
                    <a:alpha val="100000"/>
                  </a:schemeClr>
                </a:solidFill>
                <a:latin typeface="微软雅黑"/>
                <a:ea typeface="微软雅黑"/>
              </a:rPr>
              <a:t>建筑设计</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施工</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监理</a:t>
            </a:r>
            <a:r>
              <a:rPr lang="zh-CN" sz="1400" spc="300">
                <a:solidFill>
                  <a:schemeClr val="tx1">
                    <a:lumMod val="50000"/>
                    <a:lumOff val="50000"/>
                    <a:alpha val="100000"/>
                  </a:schemeClr>
                </a:solidFill>
                <a:latin typeface="微软雅黑"/>
                <a:ea typeface="微软雅黑"/>
              </a:rPr>
              <a:t>的重要依据</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建筑设计师需要根据抗震设防分类标准进行</a:t>
            </a:r>
            <a:r>
              <a:rPr lang="zh-CN" sz="1400" b="1" spc="300">
                <a:solidFill>
                  <a:schemeClr val="tx1">
                    <a:lumMod val="50000"/>
                    <a:lumOff val="50000"/>
                    <a:alpha val="100000"/>
                  </a:schemeClr>
                </a:solidFill>
                <a:latin typeface="微软雅黑"/>
                <a:ea typeface="微软雅黑"/>
              </a:rPr>
              <a:t>合理设计</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施工单位和监理单位需要按照抗震设防分类标准进行</a:t>
            </a:r>
            <a:r>
              <a:rPr lang="zh-CN" sz="1400" b="1" spc="300">
                <a:solidFill>
                  <a:schemeClr val="tx1">
                    <a:lumMod val="50000"/>
                    <a:lumOff val="50000"/>
                    <a:alpha val="100000"/>
                  </a:schemeClr>
                </a:solidFill>
                <a:latin typeface="微软雅黑"/>
                <a:ea typeface="微软雅黑"/>
              </a:rPr>
              <a:t>施工监理</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抗震设防分类标准对于</a:t>
            </a:r>
            <a:r>
              <a:rPr lang="zh-CN" sz="1400" b="1" spc="300">
                <a:solidFill>
                  <a:schemeClr val="tx1">
                    <a:lumMod val="50000"/>
                    <a:lumOff val="50000"/>
                    <a:alpha val="100000"/>
                  </a:schemeClr>
                </a:solidFill>
                <a:latin typeface="微软雅黑"/>
                <a:ea typeface="微软雅黑"/>
              </a:rPr>
              <a:t>提高建筑工程质量</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降低地震灾害损失</a:t>
            </a:r>
            <a:r>
              <a:rPr lang="zh-CN" sz="1400" spc="300">
                <a:solidFill>
                  <a:schemeClr val="tx1">
                    <a:lumMod val="50000"/>
                    <a:lumOff val="50000"/>
                    <a:alpha val="100000"/>
                  </a:schemeClr>
                </a:solidFill>
                <a:latin typeface="微软雅黑"/>
                <a:ea typeface="微软雅黑"/>
              </a:rPr>
              <a:t>具有重要意义</a:t>
            </a:r>
            <a:endParaRPr/>
          </a:p>
        </p:txBody>
      </p:sp>
      <p:cxnSp>
        <p:nvCxnSpPr>
          <p:cNvPr id="89"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90"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1" name="" descr="{&quot;isTemplate&quot;:true,&quot;type&quot;:3}"/>
        <p:cNvGrpSpPr/>
        <p:nvPr/>
      </p:nvGrpSpPr>
      <p:grpSpPr>
        <a:xfrm>
          <a:off x="0" y="0"/>
          <a:ext cx="0" cy="0"/>
        </a:xfrm>
      </p:grpSpPr>
      <p:pic>
        <p:nvPicPr>
          <p:cNvPr id="92"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93"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94" name="Group 598"/>
            <p:cNvGrpSpPr/>
            <p:nvPr/>
          </p:nvGrpSpPr>
          <p:grpSpPr>
            <a:xfrm>
              <a:off x="763829" y="1414808"/>
              <a:ext cx="6972294" cy="2337649"/>
              <a:chOff x="763829" y="1414808"/>
              <a:chExt cx="6972294" cy="2337649"/>
            </a:xfrm>
          </p:grpSpPr>
          <p:sp>
            <p:nvSpPr>
              <p:cNvPr id="95"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抗震设防分类标准的发展历史</a:t>
                </a:r>
                <a:endParaRPr/>
              </a:p>
            </p:txBody>
          </p:sp>
          <p:sp>
            <p:nvSpPr>
              <p:cNvPr id="96"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20世纪50年代，我国开始制定抗震设防分类标准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20世纪80年代，抗震设防分类标准得到进一步完善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21世纪初，抗震设防分类标准与国际接轨，逐步发展</a:t>
                </a:r>
                <a:endParaRPr/>
              </a:p>
            </p:txBody>
          </p:sp>
          <p:sp>
            <p:nvSpPr>
              <p:cNvPr id="97"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8"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99"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0"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01" name="Group 591"/>
            <p:cNvGrpSpPr/>
            <p:nvPr/>
          </p:nvGrpSpPr>
          <p:grpSpPr>
            <a:xfrm>
              <a:off x="689593" y="3949139"/>
              <a:ext cx="7078256" cy="2128975"/>
              <a:chOff x="689593" y="3949139"/>
              <a:chExt cx="7078256" cy="2128975"/>
            </a:xfrm>
          </p:grpSpPr>
          <p:sp>
            <p:nvSpPr>
              <p:cNvPr id="102"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抗震设防分类标准的现状</a:t>
                </a:r>
                <a:endParaRPr/>
              </a:p>
            </p:txBody>
          </p:sp>
          <p:sp>
            <p:nvSpPr>
              <p:cNvPr id="103"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目前，我国已经建立了较为完善的抗震设防分类标准体系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抗震设防分类标准涵盖了各类建筑物的抗震设防要求</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抗震设防分类标准在不断更新和完善中</a:t>
                </a:r>
                <a:endParaRPr/>
              </a:p>
            </p:txBody>
          </p:sp>
          <p:sp>
            <p:nvSpPr>
              <p:cNvPr id="104"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5"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6"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07"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抗震设防分类标准的发展历史与现状</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9" name="" descr="{&quot;isTemplate&quot;:true,&quot;type&quot;:3}"/>
        <p:cNvGrpSpPr/>
        <p:nvPr/>
      </p:nvGrpSpPr>
      <p:grpSpPr>
        <a:xfrm>
          <a:off x="0" y="0"/>
          <a:ext cx="0" cy="0"/>
        </a:xfrm>
      </p:grpSpPr>
      <p:grpSp>
        <p:nvGrpSpPr>
          <p:cNvPr id="110"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11" name=""/>
            <p:cNvGrpSpPr/>
            <p:nvPr/>
          </p:nvGrpSpPr>
          <p:grpSpPr>
            <a:xfrm>
              <a:off x="4252327" y="1207692"/>
              <a:ext cx="8485777" cy="1440001"/>
              <a:chOff x="4252327" y="1207692"/>
              <a:chExt cx="8485777" cy="1440001"/>
            </a:xfrm>
          </p:grpSpPr>
          <p:sp>
            <p:nvSpPr>
              <p:cNvPr id="112"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13"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抗震设防分类标准是建筑工程抗震设防的基础</a:t>
                </a:r>
                <a:endParaRPr lang="en-US" altLang="zh-CN" sz="2000" b="1">
                  <a:latin typeface="Microsoft YaHei" panose="020b0503020204020204" pitchFamily="34" charset="-122"/>
                  <a:ea typeface="Microsoft YaHei" panose="020b0503020204020204" pitchFamily="34" charset="-122"/>
                </a:endParaRPr>
              </a:p>
            </p:txBody>
          </p:sp>
          <p:sp>
            <p:nvSpPr>
              <p:cNvPr id="114"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建筑工程需要根据抗震设防分类标准进行</a:t>
                </a:r>
                <a:r>
                  <a:rPr lang="zh-CN" sz="1400" b="1">
                    <a:solidFill>
                      <a:schemeClr val="tx1">
                        <a:lumMod val="50000"/>
                        <a:lumOff val="50000"/>
                        <a:alpha val="100000"/>
                      </a:schemeClr>
                    </a:solidFill>
                    <a:latin typeface="微软雅黑"/>
                    <a:ea typeface="微软雅黑"/>
                  </a:rPr>
                  <a:t>合理抗震设计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抗震设防分类标准有助于提高建筑物的</a:t>
                </a:r>
                <a:r>
                  <a:rPr lang="zh-CN" sz="1400" b="1">
                    <a:solidFill>
                      <a:schemeClr val="tx1">
                        <a:lumMod val="50000"/>
                        <a:lumOff val="50000"/>
                        <a:alpha val="100000"/>
                      </a:schemeClr>
                    </a:solidFill>
                    <a:latin typeface="微软雅黑"/>
                    <a:ea typeface="微软雅黑"/>
                  </a:rPr>
                  <a:t>抗震能力</a:t>
                </a:r>
                <a:r>
                  <a:rPr lang="zh-CN" sz="1400">
                    <a:solidFill>
                      <a:schemeClr val="tx1">
                        <a:lumMod val="50000"/>
                        <a:lumOff val="50000"/>
                        <a:alpha val="100000"/>
                      </a:schemeClr>
                    </a:solidFill>
                    <a:latin typeface="微软雅黑"/>
                    <a:ea typeface="微软雅黑"/>
                  </a:rPr>
                  <a:t>，降低地震灾害损失</a:t>
                </a:r>
                <a:endParaRPr/>
              </a:p>
            </p:txBody>
          </p:sp>
          <p:pic>
            <p:nvPicPr>
              <p:cNvPr id="115"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16" name=""/>
            <p:cNvGrpSpPr/>
            <p:nvPr/>
          </p:nvGrpSpPr>
          <p:grpSpPr>
            <a:xfrm>
              <a:off x="4252325" y="2998393"/>
              <a:ext cx="8485779" cy="1440000"/>
              <a:chOff x="4252325" y="2998393"/>
              <a:chExt cx="8485779" cy="1440000"/>
            </a:xfrm>
          </p:grpSpPr>
          <p:sp>
            <p:nvSpPr>
              <p:cNvPr id="117"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18"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抗震设防分类标准是保障建筑工程质量的重要手段</a:t>
                </a:r>
                <a:endParaRPr lang="en-US" altLang="zh-CN" sz="2000" b="1">
                  <a:latin typeface="Microsoft YaHei" panose="020b0503020204020204" pitchFamily="34" charset="-122"/>
                  <a:ea typeface="Microsoft YaHei" panose="020b0503020204020204" pitchFamily="34" charset="-122"/>
                </a:endParaRPr>
              </a:p>
            </p:txBody>
          </p:sp>
          <p:sp>
            <p:nvSpPr>
              <p:cNvPr id="119"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建筑设计师、施工单位和监理单位需要按照抗震设防分类标准进行</a:t>
                </a:r>
                <a:r>
                  <a:rPr lang="zh-CN" sz="1400" b="1">
                    <a:solidFill>
                      <a:schemeClr val="tx1">
                        <a:lumMod val="50000"/>
                        <a:lumOff val="50000"/>
                        <a:alpha val="100000"/>
                      </a:schemeClr>
                    </a:solidFill>
                    <a:latin typeface="微软雅黑"/>
                    <a:ea typeface="微软雅黑"/>
                  </a:rPr>
                  <a:t>施工监理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抗震设防分类标准有助于提高建筑工程的</a:t>
                </a:r>
                <a:r>
                  <a:rPr lang="zh-CN" sz="1400" b="1">
                    <a:solidFill>
                      <a:schemeClr val="tx1">
                        <a:lumMod val="50000"/>
                        <a:lumOff val="50000"/>
                        <a:alpha val="100000"/>
                      </a:schemeClr>
                    </a:solidFill>
                    <a:latin typeface="微软雅黑"/>
                    <a:ea typeface="微软雅黑"/>
                  </a:rPr>
                  <a:t>整体质量</a:t>
                </a:r>
                <a:endParaRPr/>
              </a:p>
            </p:txBody>
          </p:sp>
          <p:pic>
            <p:nvPicPr>
              <p:cNvPr id="120"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21" name=""/>
            <p:cNvGrpSpPr/>
            <p:nvPr/>
          </p:nvGrpSpPr>
          <p:grpSpPr>
            <a:xfrm>
              <a:off x="4252323" y="4789093"/>
              <a:ext cx="8485781" cy="1440002"/>
              <a:chOff x="4252323" y="4789093"/>
              <a:chExt cx="8485781" cy="1440002"/>
            </a:xfrm>
          </p:grpSpPr>
          <p:sp>
            <p:nvSpPr>
              <p:cNvPr id="122"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23"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抗震设防分类标准是提高城市抗震减灾能力的关键</a:t>
                </a:r>
                <a:endParaRPr lang="en-US" altLang="zh-CN" sz="2000" b="1">
                  <a:latin typeface="Microsoft YaHei" panose="020b0503020204020204" pitchFamily="34" charset="-122"/>
                  <a:ea typeface="Microsoft YaHei" panose="020b0503020204020204" pitchFamily="34" charset="-122"/>
                </a:endParaRPr>
              </a:p>
            </p:txBody>
          </p:sp>
          <p:sp>
            <p:nvSpPr>
              <p:cNvPr id="124"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抗震设防分类标准有助于提高城市的</a:t>
                </a:r>
                <a:r>
                  <a:rPr lang="zh-CN" sz="1400" b="1">
                    <a:solidFill>
                      <a:schemeClr val="tx1">
                        <a:lumMod val="50000"/>
                        <a:lumOff val="50000"/>
                        <a:alpha val="100000"/>
                      </a:schemeClr>
                    </a:solidFill>
                    <a:latin typeface="微软雅黑"/>
                    <a:ea typeface="微软雅黑"/>
                  </a:rPr>
                  <a:t>抗震设防水平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抗震设防分类标准有助于降低地震灾害对城市的影响，保障人民生命财产安全</a:t>
                </a:r>
                <a:endParaRPr/>
              </a:p>
            </p:txBody>
          </p:sp>
          <p:pic>
            <p:nvPicPr>
              <p:cNvPr id="125"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26"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抗震设防分类标准对建筑工程的重要性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抗震设防分类标准的划分依据与方法</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sp>
        <p:nvSpPr>
          <p:cNvPr id="131" name="矩形 6"/>
          <p:cNvSpPr/>
          <p:nvPr/>
        </p:nvSpPr>
        <p:spPr>
          <a:xfrm>
            <a:off x="0" y="0"/>
            <a:ext cx="4680000" cy="6858000"/>
          </a:xfrm>
          <a:prstGeom prst="rect">
            <a:avLst/>
          </a:prstGeom>
          <a:blipFill dpi="0" rotWithShape="1">
            <a:blip r:embed="rId2"/>
            <a:tile tx="0" ty="0" sx="100000" sy="100000" flip="none" algn="l"/>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a:p>
        </p:txBody>
      </p:sp>
      <p:sp>
        <p:nvSpPr>
          <p:cNvPr id="132" name="Tencent" descr="{&quot;isTemplate&quot;:true,&quot;type&quot;:&quot;title&quot;,&quot;canOmit&quot;:false,&quot;range&quot;:0}"/>
          <p:cNvSpPr txBox="1"/>
          <p:nvPr/>
        </p:nvSpPr>
        <p:spPr>
          <a:xfrm>
            <a:off x="5192268"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抗震设防分类标准的划分依据</a:t>
            </a:r>
            <a:endParaRPr lang="en-US" sz="3600" b="1">
              <a:latin typeface="微软雅黑"/>
              <a:ea typeface="微软雅黑"/>
            </a:endParaRPr>
          </a:p>
        </p:txBody>
      </p:sp>
      <p:sp>
        <p:nvSpPr>
          <p:cNvPr id="133" name="Tencent" descr="{&quot;isTemplate&quot;:true,&quot;type&quot;:&quot;content&quot;,&quot;canOmit&quot;:true,&quot;range&quot;:0}"/>
          <p:cNvSpPr txBox="1"/>
          <p:nvPr/>
        </p:nvSpPr>
        <p:spPr>
          <a:xfrm>
            <a:off x="5192268" y="3429000"/>
            <a:ext cx="6480000" cy="3147007"/>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抗震设防分类标准的划分依据主要包括</a:t>
            </a:r>
            <a:r>
              <a:rPr lang="zh-CN" sz="1400" b="1" spc="300">
                <a:solidFill>
                  <a:schemeClr val="tx1">
                    <a:lumMod val="50000"/>
                    <a:lumOff val="50000"/>
                    <a:alpha val="100000"/>
                  </a:schemeClr>
                </a:solidFill>
                <a:latin typeface="微软雅黑"/>
                <a:ea typeface="微软雅黑"/>
              </a:rPr>
              <a:t>地震动特征</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建筑物的重要性</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地区地震危险性</a:t>
            </a:r>
            <a:r>
              <a:rPr lang="zh-CN" sz="1400" spc="300">
                <a:solidFill>
                  <a:schemeClr val="tx1">
                    <a:lumMod val="50000"/>
                    <a:lumOff val="50000"/>
                    <a:alpha val="100000"/>
                  </a:schemeClr>
                </a:solidFill>
                <a:latin typeface="微软雅黑"/>
                <a:ea typeface="微软雅黑"/>
              </a:rPr>
              <a:t>等因素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地震动特征：包括地震的</a:t>
            </a:r>
            <a:r>
              <a:rPr lang="zh-CN" sz="1400" b="1" spc="300">
                <a:solidFill>
                  <a:schemeClr val="tx1">
                    <a:lumMod val="50000"/>
                    <a:lumOff val="50000"/>
                    <a:alpha val="100000"/>
                  </a:schemeClr>
                </a:solidFill>
                <a:latin typeface="微软雅黑"/>
                <a:ea typeface="微软雅黑"/>
              </a:rPr>
              <a:t>震级</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震源深度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震中距离</a:t>
            </a:r>
            <a:r>
              <a:rPr lang="zh-CN" sz="1400" spc="300">
                <a:solidFill>
                  <a:schemeClr val="tx1">
                    <a:lumMod val="50000"/>
                    <a:lumOff val="50000"/>
                    <a:alpha val="100000"/>
                  </a:schemeClr>
                </a:solidFill>
                <a:latin typeface="微软雅黑"/>
                <a:ea typeface="微软雅黑"/>
              </a:rPr>
              <a:t>等参数</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建筑物的重要性：包括建筑物的</a:t>
            </a:r>
            <a:r>
              <a:rPr lang="zh-CN" sz="1400" b="1" spc="300">
                <a:solidFill>
                  <a:schemeClr val="tx1">
                    <a:lumMod val="50000"/>
                    <a:lumOff val="50000"/>
                    <a:alpha val="100000"/>
                  </a:schemeClr>
                </a:solidFill>
                <a:latin typeface="微软雅黑"/>
                <a:ea typeface="微软雅黑"/>
              </a:rPr>
              <a:t>用途</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规模</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价值</a:t>
            </a:r>
            <a:r>
              <a:rPr lang="zh-CN" sz="1400" spc="300">
                <a:solidFill>
                  <a:schemeClr val="tx1">
                    <a:lumMod val="50000"/>
                    <a:lumOff val="50000"/>
                    <a:alpha val="100000"/>
                  </a:schemeClr>
                </a:solidFill>
                <a:latin typeface="微软雅黑"/>
                <a:ea typeface="微软雅黑"/>
              </a:rPr>
              <a:t>等因素</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地区地震危险性：包括地区的</a:t>
            </a:r>
            <a:r>
              <a:rPr lang="zh-CN" sz="1400" b="1" spc="300">
                <a:solidFill>
                  <a:schemeClr val="tx1">
                    <a:lumMod val="50000"/>
                    <a:lumOff val="50000"/>
                    <a:alpha val="100000"/>
                  </a:schemeClr>
                </a:solidFill>
                <a:latin typeface="微软雅黑"/>
                <a:ea typeface="微软雅黑"/>
              </a:rPr>
              <a:t>地震活动性</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地震断裂带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地震潜在危险区</a:t>
            </a:r>
            <a:r>
              <a:rPr lang="zh-CN" sz="1400" spc="300">
                <a:solidFill>
                  <a:schemeClr val="tx1">
                    <a:lumMod val="50000"/>
                    <a:lumOff val="50000"/>
                    <a:alpha val="100000"/>
                  </a:schemeClr>
                </a:solidFill>
                <a:latin typeface="微软雅黑"/>
                <a:ea typeface="微软雅黑"/>
              </a:rPr>
              <a:t>等因素</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抗震设防分类标准根据不同的划分依据，将建筑物分为不同的</a:t>
            </a:r>
            <a:r>
              <a:rPr lang="zh-CN" sz="1400" b="1" spc="300">
                <a:solidFill>
                  <a:schemeClr val="tx1">
                    <a:lumMod val="50000"/>
                    <a:lumOff val="50000"/>
                    <a:alpha val="100000"/>
                  </a:schemeClr>
                </a:solidFill>
                <a:latin typeface="微软雅黑"/>
                <a:ea typeface="微软雅黑"/>
              </a:rPr>
              <a:t>抗震设防类别</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抗震设防类别一般分为</a:t>
            </a:r>
            <a:r>
              <a:rPr lang="zh-CN" sz="1400" b="1" spc="300">
                <a:solidFill>
                  <a:schemeClr val="tx1">
                    <a:lumMod val="50000"/>
                    <a:lumOff val="50000"/>
                    <a:alpha val="100000"/>
                  </a:schemeClr>
                </a:solidFill>
                <a:latin typeface="微软雅黑"/>
                <a:ea typeface="微软雅黑"/>
              </a:rPr>
              <a:t>甲类</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乙类</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丙类</a:t>
            </a:r>
            <a:r>
              <a:rPr lang="zh-CN" sz="1400" spc="300">
                <a:solidFill>
                  <a:schemeClr val="tx1">
                    <a:lumMod val="50000"/>
                    <a:lumOff val="50000"/>
                    <a:alpha val="100000"/>
                  </a:schemeClr>
                </a:solidFill>
                <a:latin typeface="微软雅黑"/>
                <a:ea typeface="微软雅黑"/>
              </a:rPr>
              <a:t>等</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不同类别的建筑物具有不同的</a:t>
            </a:r>
            <a:r>
              <a:rPr lang="zh-CN" sz="1400" b="1" spc="300">
                <a:solidFill>
                  <a:schemeClr val="tx1">
                    <a:lumMod val="50000"/>
                    <a:lumOff val="50000"/>
                    <a:alpha val="100000"/>
                  </a:schemeClr>
                </a:solidFill>
                <a:latin typeface="微软雅黑"/>
                <a:ea typeface="微软雅黑"/>
              </a:rPr>
              <a:t>抗震设防要求</a:t>
            </a:r>
            <a:endParaRPr/>
          </a:p>
        </p:txBody>
      </p:sp>
      <p:cxnSp>
        <p:nvCxnSpPr>
          <p:cNvPr id="134" name="直线连接符 9"/>
          <p:cNvCxnSpPr/>
          <p:nvPr/>
        </p:nvCxnSpPr>
        <p:spPr>
          <a:xfrm>
            <a:off x="5281168"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35" name="图片 1" descr="{&quot;isTemplate&quot;:true,&quot;type&quot;:&quot;image&quot;,&quot;canOmit&quot;:false,&quot;range&quot;:0}"/>
          <p:cNvPicPr>
            <a:picLocks noChangeAspect="1"/>
          </p:cNvPicPr>
          <p:nvPr/>
        </p:nvPicPr>
        <p:blipFill>
          <a:blip r:embed="rId3"/>
          <a:srcRect l="30807" r="30807"/>
          <a:stretch>
            <a:fillRect/>
          </a:stretch>
        </p:blipFill>
        <p:spPr>
          <a:xfrm>
            <a:off x="0" y="0"/>
            <a:ext cx="4679999" cy="6858000"/>
          </a:xfrm>
          <a:prstGeom prst="rect">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3}"/>
        <p:cNvGrpSpPr/>
        <p:nvPr/>
      </p:nvGrpSpPr>
      <p:grpSpPr>
        <a:xfrm>
          <a:off x="0" y="0"/>
          <a:ext cx="0" cy="0"/>
        </a:xfrm>
      </p:grpSpPr>
      <p:grpSp>
        <p:nvGrpSpPr>
          <p:cNvPr id="137"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8" name=""/>
            <p:cNvGrpSpPr/>
            <p:nvPr/>
          </p:nvGrpSpPr>
          <p:grpSpPr>
            <a:xfrm>
              <a:off x="685800" y="3146904"/>
              <a:ext cx="5760000" cy="3225487"/>
              <a:chOff x="685800" y="3146904"/>
              <a:chExt cx="5760000" cy="3225487"/>
            </a:xfrm>
          </p:grpSpPr>
          <p:sp>
            <p:nvSpPr>
              <p:cNvPr id="13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抗震设防分类标准的具体划分方法主要包括定性划分和定量划分两种</a:t>
                </a:r>
                <a:endParaRPr kumimoji="1" lang="en-US" altLang="zh-CN" sz="1800" b="1">
                  <a:solidFill>
                    <a:schemeClr val="bg1"/>
                  </a:solidFill>
                  <a:latin typeface="+mj-ea"/>
                  <a:ea typeface="+mj-ea"/>
                </a:endParaRPr>
              </a:p>
            </p:txBody>
          </p:sp>
          <p:sp>
            <p:nvSpPr>
              <p:cNvPr id="14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定性划分：根据建筑物的</a:t>
                </a:r>
                <a:r>
                  <a:rPr lang="zh-CN" sz="1400" b="1">
                    <a:solidFill>
                      <a:schemeClr val="tx1">
                        <a:lumMod val="50000"/>
                        <a:lumOff val="50000"/>
                        <a:alpha val="100000"/>
                      </a:schemeClr>
                    </a:solidFill>
                    <a:latin typeface="微软雅黑"/>
                    <a:ea typeface="微软雅黑"/>
                  </a:rPr>
                  <a:t>用途</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规模</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价值</a:t>
                </a:r>
                <a:r>
                  <a:rPr lang="zh-CN" sz="1400">
                    <a:solidFill>
                      <a:schemeClr val="tx1">
                        <a:lumMod val="50000"/>
                        <a:lumOff val="50000"/>
                        <a:alpha val="100000"/>
                      </a:schemeClr>
                    </a:solidFill>
                    <a:latin typeface="微软雅黑"/>
                    <a:ea typeface="微软雅黑"/>
                  </a:rPr>
                  <a:t>等因素进行划分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定量划分：根据建筑物的</a:t>
                </a:r>
                <a:r>
                  <a:rPr lang="zh-CN" sz="1400" b="1">
                    <a:solidFill>
                      <a:schemeClr val="tx1">
                        <a:lumMod val="50000"/>
                        <a:lumOff val="50000"/>
                        <a:alpha val="100000"/>
                      </a:schemeClr>
                    </a:solidFill>
                    <a:latin typeface="微软雅黑"/>
                    <a:ea typeface="微软雅黑"/>
                  </a:rPr>
                  <a:t>地震动特征</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地区地震危险性</a:t>
                </a:r>
                <a:r>
                  <a:rPr lang="zh-CN" sz="1400">
                    <a:solidFill>
                      <a:schemeClr val="tx1">
                        <a:lumMod val="50000"/>
                        <a:lumOff val="50000"/>
                        <a:alpha val="100000"/>
                      </a:schemeClr>
                    </a:solidFill>
                    <a:latin typeface="微软雅黑"/>
                    <a:ea typeface="微软雅黑"/>
                  </a:rPr>
                  <a:t>等因素进行划分</a:t>
                </a:r>
                <a:endParaRPr/>
              </a:p>
            </p:txBody>
          </p:sp>
        </p:grpSp>
        <p:grpSp>
          <p:nvGrpSpPr>
            <p:cNvPr id="141" name=""/>
            <p:cNvGrpSpPr/>
            <p:nvPr/>
          </p:nvGrpSpPr>
          <p:grpSpPr>
            <a:xfrm>
              <a:off x="6016236" y="3146904"/>
              <a:ext cx="5400000" cy="3225487"/>
              <a:chOff x="6016236" y="3146904"/>
              <a:chExt cx="5400000" cy="3225487"/>
            </a:xfrm>
          </p:grpSpPr>
          <p:sp>
            <p:nvSpPr>
              <p:cNvPr id="14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抗震设防分类标准针对不同类别的建筑物，制定了相应的抗震设防要求</a:t>
                </a:r>
                <a:endParaRPr kumimoji="1" lang="en-US" altLang="zh-CN" sz="1800" b="1">
                  <a:solidFill>
                    <a:schemeClr val="bg1"/>
                  </a:solidFill>
                  <a:latin typeface="+mj-ea"/>
                  <a:ea typeface="+mj-ea"/>
                </a:endParaRPr>
              </a:p>
            </p:txBody>
          </p:sp>
          <p:sp>
            <p:nvSpPr>
              <p:cNvPr id="14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甲类建筑物：需要满足</a:t>
                </a:r>
                <a:r>
                  <a:rPr lang="zh-CN" sz="1400" b="1">
                    <a:solidFill>
                      <a:schemeClr val="tx1">
                        <a:lumMod val="50000"/>
                        <a:lumOff val="50000"/>
                        <a:alpha val="100000"/>
                      </a:schemeClr>
                    </a:solidFill>
                    <a:latin typeface="微软雅黑"/>
                    <a:ea typeface="微软雅黑"/>
                  </a:rPr>
                  <a:t>较高抗震设防要求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乙类建筑物：需要满足</a:t>
                </a:r>
                <a:r>
                  <a:rPr lang="zh-CN" sz="1400" b="1">
                    <a:solidFill>
                      <a:schemeClr val="tx1">
                        <a:lumMod val="50000"/>
                        <a:lumOff val="50000"/>
                        <a:alpha val="100000"/>
                      </a:schemeClr>
                    </a:solidFill>
                    <a:latin typeface="微软雅黑"/>
                    <a:ea typeface="微软雅黑"/>
                  </a:rPr>
                  <a:t>一般抗震设防要求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丙类建筑物：需要满足</a:t>
                </a:r>
                <a:r>
                  <a:rPr lang="zh-CN" sz="1400" b="1">
                    <a:solidFill>
                      <a:schemeClr val="tx1">
                        <a:lumMod val="50000"/>
                        <a:lumOff val="50000"/>
                        <a:alpha val="100000"/>
                      </a:schemeClr>
                    </a:solidFill>
                    <a:latin typeface="微软雅黑"/>
                    <a:ea typeface="微软雅黑"/>
                  </a:rPr>
                  <a:t>较低抗震设防要求</a:t>
                </a:r>
                <a:endParaRPr/>
              </a:p>
            </p:txBody>
          </p:sp>
        </p:grpSp>
      </p:grpSp>
      <p:sp>
        <p:nvSpPr>
          <p:cNvPr id="14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抗震设防分类标准的具体划分方法</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descr="{&quot;isTemplate&quot;:true,&quot;type&quot;:3}"/>
        <p:cNvGrpSpPr/>
        <p:nvPr/>
      </p:nvGrpSpPr>
      <p:grpSpPr>
        <a:xfrm>
          <a:off x="0" y="0"/>
          <a:ext cx="0" cy="0"/>
        </a:xfrm>
      </p:grpSpPr>
      <p:grpSp>
        <p:nvGrpSpPr>
          <p:cNvPr id="146"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7" name=""/>
            <p:cNvGrpSpPr/>
            <p:nvPr/>
          </p:nvGrpSpPr>
          <p:grpSpPr>
            <a:xfrm>
              <a:off x="685800" y="3146904"/>
              <a:ext cx="5760000" cy="3225487"/>
              <a:chOff x="685800" y="3146904"/>
              <a:chExt cx="5760000" cy="3225487"/>
            </a:xfrm>
          </p:grpSpPr>
          <p:sp>
            <p:nvSpPr>
              <p:cNvPr id="148"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抗震设防分类标准适用于各类建筑物的抗震设防设计、施工和监理</a:t>
                </a:r>
                <a:endParaRPr kumimoji="1" lang="en-US" altLang="zh-CN" sz="1800" b="1">
                  <a:solidFill>
                    <a:schemeClr val="bg1"/>
                  </a:solidFill>
                  <a:latin typeface="+mj-ea"/>
                  <a:ea typeface="+mj-ea"/>
                </a:endParaRPr>
              </a:p>
            </p:txBody>
          </p:sp>
          <p:sp>
            <p:nvSpPr>
              <p:cNvPr id="149"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包括住宅、办公楼、商场、学校、医院等各类建筑物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包括新建建筑物和改建、扩建建筑物</a:t>
                </a:r>
                <a:endParaRPr/>
              </a:p>
            </p:txBody>
          </p:sp>
        </p:grpSp>
        <p:grpSp>
          <p:nvGrpSpPr>
            <p:cNvPr id="150" name=""/>
            <p:cNvGrpSpPr/>
            <p:nvPr/>
          </p:nvGrpSpPr>
          <p:grpSpPr>
            <a:xfrm>
              <a:off x="6016236" y="3146904"/>
              <a:ext cx="5400000" cy="3225487"/>
              <a:chOff x="6016236" y="3146904"/>
              <a:chExt cx="5400000" cy="3225487"/>
            </a:xfrm>
          </p:grpSpPr>
          <p:sp>
            <p:nvSpPr>
              <p:cNvPr id="151"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抗震设防分类标准在不同地区、不同地震危险性条件下具有不同的适用范围</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地区地震危险性较高的地区，抗震设防分类标准的</a:t>
                </a:r>
                <a:r>
                  <a:rPr lang="zh-CN" sz="1400" b="1">
                    <a:solidFill>
                      <a:schemeClr val="tx1">
                        <a:lumMod val="50000"/>
                        <a:lumOff val="50000"/>
                        <a:alpha val="100000"/>
                      </a:schemeClr>
                    </a:solidFill>
                    <a:latin typeface="微软雅黑"/>
                    <a:ea typeface="微软雅黑"/>
                  </a:rPr>
                  <a:t>要求较高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地区地震危险性较低的地区，抗震设防分类标准的</a:t>
                </a:r>
                <a:r>
                  <a:rPr lang="zh-CN" sz="1400" b="1">
                    <a:solidFill>
                      <a:schemeClr val="tx1">
                        <a:lumMod val="50000"/>
                        <a:lumOff val="50000"/>
                        <a:alpha val="100000"/>
                      </a:schemeClr>
                    </a:solidFill>
                    <a:latin typeface="微软雅黑"/>
                    <a:ea typeface="微软雅黑"/>
                  </a:rPr>
                  <a:t>要求较低</a:t>
                </a:r>
                <a:endParaRPr/>
              </a:p>
            </p:txBody>
          </p:sp>
        </p:grpSp>
      </p:grpSp>
      <p:sp>
        <p:nvSpPr>
          <p:cNvPr id="15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抗震设防分类标准的适用场景与范围</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04984"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600"/>
              <a:t>抗震设防分类标准的主要内容与要求</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grpSp>
        <p:nvGrpSpPr>
          <p:cNvPr id="1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2" name=""/>
            <p:cNvGrpSpPr/>
            <p:nvPr/>
          </p:nvGrpSpPr>
          <p:grpSpPr>
            <a:xfrm>
              <a:off x="685800" y="3146904"/>
              <a:ext cx="5760000" cy="3225487"/>
              <a:chOff x="685800" y="3146904"/>
              <a:chExt cx="5760000" cy="3225487"/>
            </a:xfrm>
          </p:grpSpPr>
          <p:sp>
            <p:nvSpPr>
              <p:cNvPr id="1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抗震设防分类标准对建筑结构的要求主要包括结构类型、结构尺寸、结构材料等方面</a:t>
                </a:r>
                <a:endParaRPr kumimoji="1" lang="en-US" altLang="zh-CN" sz="1800" b="1">
                  <a:solidFill>
                    <a:schemeClr val="bg1"/>
                  </a:solidFill>
                  <a:latin typeface="+mj-ea"/>
                  <a:ea typeface="+mj-ea"/>
                </a:endParaRPr>
              </a:p>
            </p:txBody>
          </p:sp>
          <p:sp>
            <p:nvSpPr>
              <p:cNvPr id="1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结构类型：需要选择符合抗震设防分类标准的</a:t>
                </a:r>
                <a:r>
                  <a:rPr lang="zh-CN" sz="1400" b="1">
                    <a:solidFill>
                      <a:schemeClr val="tx1">
                        <a:lumMod val="50000"/>
                        <a:lumOff val="50000"/>
                        <a:alpha val="100000"/>
                      </a:schemeClr>
                    </a:solidFill>
                    <a:latin typeface="微软雅黑"/>
                    <a:ea typeface="微软雅黑"/>
                  </a:rPr>
                  <a:t>结构类型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结构尺寸：需要满足抗震设防分类标准规定的</a:t>
                </a:r>
                <a:r>
                  <a:rPr lang="zh-CN" sz="1400" b="1">
                    <a:solidFill>
                      <a:schemeClr val="tx1">
                        <a:lumMod val="50000"/>
                        <a:lumOff val="50000"/>
                        <a:alpha val="100000"/>
                      </a:schemeClr>
                    </a:solidFill>
                    <a:latin typeface="微软雅黑"/>
                    <a:ea typeface="微软雅黑"/>
                  </a:rPr>
                  <a:t>结构尺寸</a:t>
                </a:r>
                <a:r>
                  <a:rPr lang="zh-CN" sz="1400">
                    <a:solidFill>
                      <a:schemeClr val="tx1">
                        <a:lumMod val="50000"/>
                        <a:lumOff val="50000"/>
                        <a:alpha val="100000"/>
                      </a:schemeClr>
                    </a:solidFill>
                    <a:latin typeface="微软雅黑"/>
                    <a:ea typeface="微软雅黑"/>
                  </a:rPr>
                  <a:t>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结构材料：需要使用符合抗震设防分类标准的</a:t>
                </a:r>
                <a:r>
                  <a:rPr lang="zh-CN" sz="1400" b="1">
                    <a:solidFill>
                      <a:schemeClr val="tx1">
                        <a:lumMod val="50000"/>
                        <a:lumOff val="50000"/>
                        <a:alpha val="100000"/>
                      </a:schemeClr>
                    </a:solidFill>
                    <a:latin typeface="微软雅黑"/>
                    <a:ea typeface="微软雅黑"/>
                  </a:rPr>
                  <a:t>结构材料</a:t>
                </a:r>
                <a:endParaRPr/>
              </a:p>
            </p:txBody>
          </p:sp>
        </p:grpSp>
        <p:grpSp>
          <p:nvGrpSpPr>
            <p:cNvPr id="15" name=""/>
            <p:cNvGrpSpPr/>
            <p:nvPr/>
          </p:nvGrpSpPr>
          <p:grpSpPr>
            <a:xfrm>
              <a:off x="6016236" y="3146904"/>
              <a:ext cx="5400000" cy="3225487"/>
              <a:chOff x="6016236" y="3146904"/>
              <a:chExt cx="5400000" cy="3225487"/>
            </a:xfrm>
          </p:grpSpPr>
          <p:sp>
            <p:nvSpPr>
              <p:cNvPr id="1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抗震设防分类标准对建筑结构的连接部位和抗震构件有具体要求</a:t>
                </a:r>
                <a:endParaRPr kumimoji="1" lang="en-US" altLang="zh-CN" sz="1800" b="1">
                  <a:solidFill>
                    <a:schemeClr val="bg1"/>
                  </a:solidFill>
                  <a:latin typeface="+mj-ea"/>
                  <a:ea typeface="+mj-ea"/>
                </a:endParaRPr>
              </a:p>
            </p:txBody>
          </p:sp>
          <p:sp>
            <p:nvSpPr>
              <p:cNvPr id="1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连接部位：需要满足抗震设防分类标准规定的</a:t>
                </a:r>
                <a:r>
                  <a:rPr lang="zh-CN" sz="1400" b="1">
                    <a:solidFill>
                      <a:schemeClr val="tx1">
                        <a:lumMod val="50000"/>
                        <a:lumOff val="50000"/>
                        <a:alpha val="100000"/>
                      </a:schemeClr>
                    </a:solidFill>
                    <a:latin typeface="微软雅黑"/>
                    <a:ea typeface="微软雅黑"/>
                  </a:rPr>
                  <a:t>连接强度</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连接刚度</a:t>
                </a:r>
                <a:r>
                  <a:rPr lang="zh-CN" sz="1400">
                    <a:solidFill>
                      <a:schemeClr val="tx1">
                        <a:lumMod val="50000"/>
                        <a:lumOff val="50000"/>
                        <a:alpha val="100000"/>
                      </a:schemeClr>
                    </a:solidFill>
                    <a:latin typeface="微软雅黑"/>
                    <a:ea typeface="微软雅黑"/>
                  </a:rPr>
                  <a:t>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抗震构件：需要满足抗震设防分类标准规定的</a:t>
                </a:r>
                <a:r>
                  <a:rPr lang="zh-CN" sz="1400" b="1">
                    <a:solidFill>
                      <a:schemeClr val="tx1">
                        <a:lumMod val="50000"/>
                        <a:lumOff val="50000"/>
                        <a:alpha val="100000"/>
                      </a:schemeClr>
                    </a:solidFill>
                    <a:latin typeface="微软雅黑"/>
                    <a:ea typeface="微软雅黑"/>
                  </a:rPr>
                  <a:t>抗震性能</a:t>
                </a:r>
                <a:r>
                  <a:rPr lang="zh-CN" sz="1400">
                    <a:solidFill>
                      <a:schemeClr val="tx1">
                        <a:lumMod val="50000"/>
                        <a:lumOff val="50000"/>
                        <a:alpha val="100000"/>
                      </a:schemeClr>
                    </a:solidFill>
                    <a:latin typeface="微软雅黑"/>
                    <a:ea typeface="微软雅黑"/>
                  </a:rPr>
                  <a:t>要求</a:t>
                </a:r>
                <a:endParaRPr/>
              </a:p>
            </p:txBody>
          </p:sp>
        </p:grpSp>
      </p:grpSp>
      <p:sp>
        <p:nvSpPr>
          <p:cNvPr id="1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抗震设防分类标准对建筑结构的要求</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 name="" descr="{&quot;isTemplate&quot;:true,&quot;type&quot;:3}"/>
        <p:cNvGrpSpPr/>
        <p:nvPr/>
      </p:nvGrpSpPr>
      <p:grpSpPr>
        <a:xfrm>
          <a:off x="0" y="0"/>
          <a:ext cx="0" cy="0"/>
        </a:xfrm>
      </p:grpSpPr>
      <p:grpSp>
        <p:nvGrpSpPr>
          <p:cNvPr id="2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1" name=""/>
            <p:cNvGrpSpPr/>
            <p:nvPr/>
          </p:nvGrpSpPr>
          <p:grpSpPr>
            <a:xfrm>
              <a:off x="685800" y="3146904"/>
              <a:ext cx="5760000" cy="3225487"/>
              <a:chOff x="685800" y="3146904"/>
              <a:chExt cx="5760000" cy="3225487"/>
            </a:xfrm>
          </p:grpSpPr>
          <p:sp>
            <p:nvSpPr>
              <p:cNvPr id="2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抗震设防分类标准对建筑设备的要求主要包括设备类型、设备性能、设备安装等方面</a:t>
                </a:r>
                <a:endParaRPr kumimoji="1" lang="en-US" altLang="zh-CN" sz="1800" b="1">
                  <a:solidFill>
                    <a:schemeClr val="bg1"/>
                  </a:solidFill>
                  <a:latin typeface="+mj-ea"/>
                  <a:ea typeface="+mj-ea"/>
                </a:endParaRPr>
              </a:p>
            </p:txBody>
          </p:sp>
          <p:sp>
            <p:nvSpPr>
              <p:cNvPr id="2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设备类型：需要选择符合抗震设防分类标准的</a:t>
                </a:r>
                <a:r>
                  <a:rPr lang="zh-CN" sz="1400" b="1">
                    <a:solidFill>
                      <a:schemeClr val="tx1">
                        <a:lumMod val="50000"/>
                        <a:lumOff val="50000"/>
                        <a:alpha val="100000"/>
                      </a:schemeClr>
                    </a:solidFill>
                    <a:latin typeface="微软雅黑"/>
                    <a:ea typeface="微软雅黑"/>
                  </a:rPr>
                  <a:t>设备类型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设备性能：需要满足抗震设防分类标准规定的</a:t>
                </a:r>
                <a:r>
                  <a:rPr lang="zh-CN" sz="1400" b="1">
                    <a:solidFill>
                      <a:schemeClr val="tx1">
                        <a:lumMod val="50000"/>
                        <a:lumOff val="50000"/>
                        <a:alpha val="100000"/>
                      </a:schemeClr>
                    </a:solidFill>
                    <a:latin typeface="微软雅黑"/>
                    <a:ea typeface="微软雅黑"/>
                  </a:rPr>
                  <a:t>设备性能</a:t>
                </a:r>
                <a:r>
                  <a:rPr lang="zh-CN" sz="1400">
                    <a:solidFill>
                      <a:schemeClr val="tx1">
                        <a:lumMod val="50000"/>
                        <a:lumOff val="50000"/>
                        <a:alpha val="100000"/>
                      </a:schemeClr>
                    </a:solidFill>
                    <a:latin typeface="微软雅黑"/>
                    <a:ea typeface="微软雅黑"/>
                  </a:rPr>
                  <a:t>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设备安装：需要满足抗震设防分类标准规定的</a:t>
                </a:r>
                <a:r>
                  <a:rPr lang="zh-CN" sz="1400" b="1">
                    <a:solidFill>
                      <a:schemeClr val="tx1">
                        <a:lumMod val="50000"/>
                        <a:lumOff val="50000"/>
                        <a:alpha val="100000"/>
                      </a:schemeClr>
                    </a:solidFill>
                    <a:latin typeface="微软雅黑"/>
                    <a:ea typeface="微软雅黑"/>
                  </a:rPr>
                  <a:t>设备安装</a:t>
                </a:r>
                <a:r>
                  <a:rPr lang="zh-CN" sz="1400">
                    <a:solidFill>
                      <a:schemeClr val="tx1">
                        <a:lumMod val="50000"/>
                        <a:lumOff val="50000"/>
                        <a:alpha val="100000"/>
                      </a:schemeClr>
                    </a:solidFill>
                    <a:latin typeface="微软雅黑"/>
                    <a:ea typeface="微软雅黑"/>
                  </a:rPr>
                  <a:t>要求</a:t>
                </a:r>
                <a:endParaRPr/>
              </a:p>
            </p:txBody>
          </p:sp>
        </p:grpSp>
        <p:grpSp>
          <p:nvGrpSpPr>
            <p:cNvPr id="24" name=""/>
            <p:cNvGrpSpPr/>
            <p:nvPr/>
          </p:nvGrpSpPr>
          <p:grpSpPr>
            <a:xfrm>
              <a:off x="6016236" y="3146904"/>
              <a:ext cx="5400000" cy="3225487"/>
              <a:chOff x="6016236" y="3146904"/>
              <a:chExt cx="5400000" cy="3225487"/>
            </a:xfrm>
          </p:grpSpPr>
          <p:sp>
            <p:nvSpPr>
              <p:cNvPr id="2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抗震设防分类标准对建筑设备的抗震措施有具体要求</a:t>
                </a:r>
                <a:endParaRPr kumimoji="1" lang="en-US" altLang="zh-CN" sz="1800" b="1">
                  <a:solidFill>
                    <a:schemeClr val="bg1"/>
                  </a:solidFill>
                  <a:latin typeface="+mj-ea"/>
                  <a:ea typeface="+mj-ea"/>
                </a:endParaRPr>
              </a:p>
            </p:txBody>
          </p:sp>
          <p:sp>
            <p:nvSpPr>
              <p:cNvPr id="2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需要采取</a:t>
                </a:r>
                <a:r>
                  <a:rPr lang="zh-CN" sz="1400" b="1">
                    <a:solidFill>
                      <a:schemeClr val="tx1">
                        <a:lumMod val="50000"/>
                        <a:lumOff val="50000"/>
                        <a:alpha val="100000"/>
                      </a:schemeClr>
                    </a:solidFill>
                    <a:latin typeface="微软雅黑"/>
                    <a:ea typeface="微软雅黑"/>
                  </a:rPr>
                  <a:t>抗震加固</a:t>
                </a:r>
                <a:r>
                  <a:rPr lang="zh-CN" sz="1400">
                    <a:solidFill>
                      <a:schemeClr val="tx1">
                        <a:lumMod val="50000"/>
                        <a:lumOff val="50000"/>
                        <a:alpha val="100000"/>
                      </a:schemeClr>
                    </a:solidFill>
                    <a:latin typeface="微软雅黑"/>
                    <a:ea typeface="微软雅黑"/>
                  </a:rPr>
                  <a:t>、</a:t>
                </a:r>
                <a:r>
                  <a:rPr lang="zh-CN" sz="1400" b="1">
                    <a:solidFill>
                      <a:schemeClr val="tx1">
                        <a:lumMod val="50000"/>
                        <a:lumOff val="50000"/>
                        <a:alpha val="100000"/>
                      </a:schemeClr>
                    </a:solidFill>
                    <a:latin typeface="微软雅黑"/>
                    <a:ea typeface="微软雅黑"/>
                  </a:rPr>
                  <a:t>抗震隔震</a:t>
                </a:r>
                <a:r>
                  <a:rPr lang="zh-CN" sz="1400">
                    <a:solidFill>
                      <a:schemeClr val="tx1">
                        <a:lumMod val="50000"/>
                        <a:lumOff val="50000"/>
                        <a:alpha val="100000"/>
                      </a:schemeClr>
                    </a:solidFill>
                    <a:latin typeface="微软雅黑"/>
                    <a:ea typeface="微软雅黑"/>
                  </a:rPr>
                  <a:t>等措施，提高设备的</a:t>
                </a:r>
                <a:r>
                  <a:rPr lang="zh-CN" sz="1400" b="1">
                    <a:solidFill>
                      <a:schemeClr val="tx1">
                        <a:lumMod val="50000"/>
                        <a:lumOff val="50000"/>
                        <a:alpha val="100000"/>
                      </a:schemeClr>
                    </a:solidFill>
                    <a:latin typeface="微软雅黑"/>
                    <a:ea typeface="微软雅黑"/>
                  </a:rPr>
                  <a:t>抗震能力</a:t>
                </a:r>
                <a:endParaRPr/>
              </a:p>
            </p:txBody>
          </p:sp>
        </p:grpSp>
      </p:grpSp>
      <p:sp>
        <p:nvSpPr>
          <p:cNvPr id="2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抗震设防分类标准对建筑设备的要求</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 name="" descr="{&quot;isTemplate&quot;:true,&quot;type&quot;:3}"/>
        <p:cNvGrpSpPr/>
        <p:nvPr/>
      </p:nvGrpSpPr>
      <p:grpSpPr>
        <a:xfrm>
          <a:off x="0" y="0"/>
          <a:ext cx="0" cy="0"/>
        </a:xfrm>
      </p:grpSpPr>
      <p:sp>
        <p:nvSpPr>
          <p:cNvPr id="29" name="Tencent" descr="{&quot;isTemplate&quot;:true,&quot;type&quot;:&quot;title&quot;,&quot;canOmit&quot;:false,&quot;range&quot;:0}"/>
          <p:cNvSpPr txBox="1"/>
          <p:nvPr/>
        </p:nvSpPr>
        <p:spPr>
          <a:xfrm>
            <a:off x="571500" y="1824744"/>
            <a:ext cx="64833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3600" b="1">
                <a:latin typeface="微软雅黑"/>
                <a:ea typeface="微软雅黑"/>
              </a:rPr>
              <a:t>抗震设防分类标准对建筑设计的要求</a:t>
            </a:r>
            <a:endParaRPr lang="en-US" sz="3600" b="1">
              <a:latin typeface="微软雅黑"/>
              <a:ea typeface="微软雅黑"/>
            </a:endParaRPr>
          </a:p>
        </p:txBody>
      </p:sp>
      <p:sp>
        <p:nvSpPr>
          <p:cNvPr id="30" name="Tencent" descr="{&quot;isTemplate&quot;:true,&quot;type&quot;:&quot;content&quot;,&quot;canOmit&quot;:true,&quot;range&quot;:0}"/>
          <p:cNvSpPr txBox="1"/>
          <p:nvPr/>
        </p:nvSpPr>
        <p:spPr>
          <a:xfrm>
            <a:off x="571500" y="3429000"/>
            <a:ext cx="6480000" cy="3069432"/>
          </a:xfrm>
          <a:prstGeom prst="rect">
            <a:avLst/>
          </a:prstGeom>
          <a:noFill/>
        </p:spPr>
        <p:txBody>
          <a:bodyPr wrap="square">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抗震设防分类标准对建筑设计的要求主要包括</a:t>
            </a:r>
            <a:r>
              <a:rPr lang="zh-CN" sz="1400" b="1" spc="300">
                <a:solidFill>
                  <a:schemeClr val="tx1">
                    <a:lumMod val="50000"/>
                    <a:lumOff val="50000"/>
                    <a:alpha val="100000"/>
                  </a:schemeClr>
                </a:solidFill>
                <a:latin typeface="微软雅黑"/>
                <a:ea typeface="微软雅黑"/>
              </a:rPr>
              <a:t>平面设计</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立面设计</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结构设计</a:t>
            </a:r>
            <a:r>
              <a:rPr lang="zh-CN" sz="1400" spc="300">
                <a:solidFill>
                  <a:schemeClr val="tx1">
                    <a:lumMod val="50000"/>
                    <a:lumOff val="50000"/>
                    <a:alpha val="100000"/>
                  </a:schemeClr>
                </a:solidFill>
                <a:latin typeface="微软雅黑"/>
                <a:ea typeface="微软雅黑"/>
              </a:rPr>
              <a:t>等方面</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平面设计：需要满足抗震设防分类标准规定的</a:t>
            </a:r>
            <a:r>
              <a:rPr lang="zh-CN" sz="1400" b="1" spc="300">
                <a:solidFill>
                  <a:schemeClr val="tx1">
                    <a:lumMod val="50000"/>
                    <a:lumOff val="50000"/>
                    <a:alpha val="100000"/>
                  </a:schemeClr>
                </a:solidFill>
                <a:latin typeface="微软雅黑"/>
                <a:ea typeface="微软雅黑"/>
              </a:rPr>
              <a:t>平面布局</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结构布局</a:t>
            </a:r>
            <a:r>
              <a:rPr lang="zh-CN" sz="1400" spc="300">
                <a:solidFill>
                  <a:schemeClr val="tx1">
                    <a:lumMod val="50000"/>
                    <a:lumOff val="50000"/>
                    <a:alpha val="100000"/>
                  </a:schemeClr>
                </a:solidFill>
                <a:latin typeface="微软雅黑"/>
                <a:ea typeface="微软雅黑"/>
              </a:rPr>
              <a:t>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立面设计：需要满足抗震设防分类标准规定的</a:t>
            </a:r>
            <a:r>
              <a:rPr lang="zh-CN" sz="1400" b="1" spc="300">
                <a:solidFill>
                  <a:schemeClr val="tx1">
                    <a:lumMod val="50000"/>
                    <a:lumOff val="50000"/>
                    <a:alpha val="100000"/>
                  </a:schemeClr>
                </a:solidFill>
                <a:latin typeface="微软雅黑"/>
                <a:ea typeface="微软雅黑"/>
              </a:rPr>
              <a:t>立面形状</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结构高度</a:t>
            </a:r>
            <a:r>
              <a:rPr lang="zh-CN" sz="1400" spc="300">
                <a:solidFill>
                  <a:schemeClr val="tx1">
                    <a:lumMod val="50000"/>
                    <a:lumOff val="50000"/>
                    <a:alpha val="100000"/>
                  </a:schemeClr>
                </a:solidFill>
                <a:latin typeface="微软雅黑"/>
                <a:ea typeface="微软雅黑"/>
              </a:rPr>
              <a:t>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结构设计：需要满足抗震设防分类标准规定的</a:t>
            </a:r>
            <a:r>
              <a:rPr lang="zh-CN" sz="1400" b="1" spc="300">
                <a:solidFill>
                  <a:schemeClr val="tx1">
                    <a:lumMod val="50000"/>
                    <a:lumOff val="50000"/>
                    <a:alpha val="100000"/>
                  </a:schemeClr>
                </a:solidFill>
                <a:latin typeface="微软雅黑"/>
                <a:ea typeface="微软雅黑"/>
              </a:rPr>
              <a:t>结构类型</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结构尺寸</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结构材料</a:t>
            </a:r>
            <a:r>
              <a:rPr lang="zh-CN" sz="1400" spc="300">
                <a:solidFill>
                  <a:schemeClr val="tx1">
                    <a:lumMod val="50000"/>
                    <a:lumOff val="50000"/>
                    <a:alpha val="100000"/>
                  </a:schemeClr>
                </a:solidFill>
                <a:latin typeface="微软雅黑"/>
                <a:ea typeface="微软雅黑"/>
              </a:rPr>
              <a:t>要求</a:t>
            </a:r>
            <a:endParaRPr/>
          </a:p>
          <a:p>
            <a:pPr marL="0" lvl="0"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抗震设防分类标准对建筑设计的</a:t>
            </a:r>
            <a:r>
              <a:rPr lang="zh-CN" sz="1400" b="1" spc="300">
                <a:solidFill>
                  <a:schemeClr val="tx1">
                    <a:lumMod val="50000"/>
                    <a:lumOff val="50000"/>
                    <a:alpha val="100000"/>
                  </a:schemeClr>
                </a:solidFill>
                <a:latin typeface="微软雅黑"/>
                <a:ea typeface="微软雅黑"/>
              </a:rPr>
              <a:t>抗震性能</a:t>
            </a:r>
            <a:r>
              <a:rPr lang="zh-CN" sz="1400" spc="300">
                <a:solidFill>
                  <a:schemeClr val="tx1">
                    <a:lumMod val="50000"/>
                    <a:lumOff val="50000"/>
                    <a:alpha val="100000"/>
                  </a:schemeClr>
                </a:solidFill>
                <a:latin typeface="微软雅黑"/>
                <a:ea typeface="微软雅黑"/>
              </a:rPr>
              <a:t>有具体要求</a:t>
            </a:r>
            <a:endParaRPr/>
          </a:p>
          <a:p>
            <a:pPr marL="406400" lvl="1" indent="-203200">
              <a:lnSpc>
                <a:spcPct val="130000"/>
              </a:lnSpc>
              <a:buFont typeface="Arial" pitchFamily="34" charset="0"/>
              <a:buChar char="•"/>
            </a:pPr>
            <a:r>
              <a:rPr lang="zh-CN" sz="1400" spc="300">
                <a:solidFill>
                  <a:schemeClr val="tx1">
                    <a:lumMod val="50000"/>
                    <a:lumOff val="50000"/>
                    <a:alpha val="100000"/>
                  </a:schemeClr>
                </a:solidFill>
                <a:latin typeface="微软雅黑"/>
                <a:ea typeface="微软雅黑"/>
              </a:rPr>
              <a:t>需要满足抗震设防分类标准规定的</a:t>
            </a:r>
            <a:r>
              <a:rPr lang="zh-CN" sz="1400" b="1" spc="300">
                <a:solidFill>
                  <a:schemeClr val="tx1">
                    <a:lumMod val="50000"/>
                    <a:lumOff val="50000"/>
                    <a:alpha val="100000"/>
                  </a:schemeClr>
                </a:solidFill>
                <a:latin typeface="微软雅黑"/>
                <a:ea typeface="微软雅黑"/>
              </a:rPr>
              <a:t>抗震强度</a:t>
            </a:r>
            <a:r>
              <a:rPr lang="zh-CN" sz="1400" spc="300">
                <a:solidFill>
                  <a:schemeClr val="tx1">
                    <a:lumMod val="50000"/>
                    <a:lumOff val="50000"/>
                    <a:alpha val="100000"/>
                  </a:schemeClr>
                </a:solidFill>
                <a:latin typeface="微软雅黑"/>
                <a:ea typeface="微软雅黑"/>
              </a:rPr>
              <a:t>、</a:t>
            </a:r>
            <a:r>
              <a:rPr lang="zh-CN" sz="1400" b="1" spc="300">
                <a:solidFill>
                  <a:schemeClr val="tx1">
                    <a:lumMod val="50000"/>
                    <a:lumOff val="50000"/>
                    <a:alpha val="100000"/>
                  </a:schemeClr>
                </a:solidFill>
                <a:latin typeface="微软雅黑"/>
                <a:ea typeface="微软雅黑"/>
              </a:rPr>
              <a:t>抗震刚度</a:t>
            </a:r>
            <a:r>
              <a:rPr lang="zh-CN" sz="1400" spc="300">
                <a:solidFill>
                  <a:schemeClr val="tx1">
                    <a:lumMod val="50000"/>
                    <a:lumOff val="50000"/>
                    <a:alpha val="100000"/>
                  </a:schemeClr>
                </a:solidFill>
                <a:latin typeface="微软雅黑"/>
                <a:ea typeface="微软雅黑"/>
              </a:rPr>
              <a:t>和</a:t>
            </a:r>
            <a:r>
              <a:rPr lang="zh-CN" sz="1400" b="1" spc="300">
                <a:solidFill>
                  <a:schemeClr val="tx1">
                    <a:lumMod val="50000"/>
                    <a:lumOff val="50000"/>
                    <a:alpha val="100000"/>
                  </a:schemeClr>
                </a:solidFill>
                <a:latin typeface="微软雅黑"/>
                <a:ea typeface="微软雅黑"/>
              </a:rPr>
              <a:t>抗震稳定性</a:t>
            </a:r>
            <a:r>
              <a:rPr lang="zh-CN" sz="1400" spc="300">
                <a:solidFill>
                  <a:schemeClr val="tx1">
                    <a:lumMod val="50000"/>
                    <a:lumOff val="50000"/>
                    <a:alpha val="100000"/>
                  </a:schemeClr>
                </a:solidFill>
                <a:latin typeface="微软雅黑"/>
                <a:ea typeface="微软雅黑"/>
              </a:rPr>
              <a:t>要求</a:t>
            </a:r>
            <a:endParaRPr/>
          </a:p>
        </p:txBody>
      </p:sp>
      <p:cxnSp>
        <p:nvCxnSpPr>
          <p:cNvPr id="31" name="直线连接符 9"/>
          <p:cNvCxnSpPr/>
          <p:nvPr/>
        </p:nvCxnSpPr>
        <p:spPr>
          <a:xfrm>
            <a:off x="660400" y="635000"/>
            <a:ext cx="5400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32" name="图片 1" descr="{&quot;isTemplate&quot;:true,&quot;type&quot;:&quot;image&quot;,&quot;canOmit&quot;:false,&quot;range&quot;:0}"/>
          <p:cNvPicPr>
            <a:picLocks noChangeAspect="1"/>
          </p:cNvPicPr>
          <p:nvPr/>
        </p:nvPicPr>
        <p:blipFill>
          <a:blip r:embed="rId2"/>
          <a:srcRect l="30807" r="30807"/>
          <a:stretch>
            <a:fillRect/>
          </a:stretch>
        </p:blipFill>
        <p:spPr>
          <a:xfrm>
            <a:off x="7512001" y="0"/>
            <a:ext cx="4679999" cy="6858000"/>
          </a:xfrm>
          <a:prstGeom prst="rect">
            <a:avLst/>
          </a:prstGeom>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https://d.book118.com/948033001121006037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red">
      <a:dk1>
        <a:srgbClr val="000000"/>
      </a:dk1>
      <a:lt1>
        <a:srgbClr val="FFFFFF"/>
      </a:lt1>
      <a:dk2>
        <a:srgbClr val="2B111D"/>
      </a:dk2>
      <a:lt2>
        <a:srgbClr val="FEF2FD"/>
      </a:lt2>
      <a:accent1>
        <a:srgbClr val="F777C1"/>
      </a:accent1>
      <a:accent2>
        <a:srgbClr val="FCA1DA"/>
      </a:accent2>
      <a:accent3>
        <a:srgbClr val="F8498D"/>
      </a:accent3>
      <a:accent4>
        <a:srgbClr val="C62C5E"/>
      </a:accent4>
      <a:accent5>
        <a:srgbClr val="F8BCCE"/>
      </a:accent5>
      <a:accent6>
        <a:srgbClr val="FE94B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nA建筑工程抗震设防分类标准详解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2024-09-17T18:14:12.018</cp:lastPrinted>
  <dcterms:created xsi:type="dcterms:W3CDTF">2024-09-17T10:14:12Z</dcterms:created>
  <dcterms:modified xsi:type="dcterms:W3CDTF">2024-09-17T10:14:14Z</dcterms:modified>
</cp:coreProperties>
</file>