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930492-AEE8-4B92-9600-195F582AE1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A90422-119B-40C1-BDE4-1FF9A07D8F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27D4C4-FADF-4A80-8CF7-09948009A3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EA4584-2D60-43D1-AF89-F3EA56EA8C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7204E6F-FBB6-4B73-B411-96225455E9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DA8793A-5BE7-42A3-9815-E7F4A80A37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F63B955-096A-4BFB-8EB9-5957960B82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C82BE9-5699-48BD-B982-80BB1245B3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B6FD45-DF3E-4FA4-9F41-FFAECCBC6F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43A8F7-A6D1-498B-804D-15B34DEB0B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C5703A-C633-441F-9F17-080FA7AB95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48033035114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089" y="1082040"/>
            <a:ext cx="6643794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教育研究观察法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04346" y="4948612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AutoShape 4"/>
          <p:cNvSpPr/>
          <p:nvPr/>
        </p:nvSpPr>
        <p:spPr>
          <a:xfrm>
            <a:off x="958956" y="4948612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04346" y="5502858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2024-01-21</a:t>
            </a:r>
          </a:p>
        </p:txBody>
      </p:sp>
      <p:sp>
        <p:nvSpPr>
          <p:cNvPr id="6" name="AutoShape 6"/>
          <p:cNvSpPr/>
          <p:nvPr/>
        </p:nvSpPr>
        <p:spPr>
          <a:xfrm>
            <a:off x="958956" y="5502858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观察法概述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观察法的类型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观察法实施步骤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观察法在教育研究中的应用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观察法数据分析与处理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观察法在教育研究中的挑战与前景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观察法概述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灵活性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观察法可以适应不同的研究情境和对象，研究者可以根据实际情况调整观察计划和方式。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观察法是指研究者根据一定的研究目的、研究提纲或观察表，用自己的感官和辅助工具去直接观察被研究对象，从而获得资料的一种方法。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目的性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观察法具有明确的目的性，研究者需要事先确定观察的目标和范围。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直接性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研究者通过直接感知和记录被观察对象的行为、活动和现象来获取资料。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4966" r="14966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适用于不同年龄段和领域的研究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观察法适用于不同年龄段和领域的研究，包括儿童发展、教育心理、特殊教育等。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提供真实、客观的资料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观察法能够直接获取被观察对象在自然状态下的行为、活动和现象，为教育研究提供真实、客观的资料。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弥补其他研究方法的不足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观察法可以弥补问卷调查、实验等方法的不足，获取更加全面、深入的信息。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观察法在教育研究中的地位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观察法的优缺点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直接性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研究者可以直接感知和记录被观察对象的行为、活动和现象，获取第一手资料。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情境性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观察法能够将被观察对象置于自然情境中进行研究，避免了实验法的人为干预和变量控制问题。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85294" y="1548543"/>
            <a:ext cx="3728630" cy="4162004"/>
          </a:xfrm>
          <a:prstGeom prst="roundRect">
            <a:avLst>
              <a:gd name="adj" fmla="val 6064"/>
            </a:avLst>
          </a:prstGeom>
          <a:solidFill>
            <a:schemeClr val="accent1">
              <a:alpha val="2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254377" y="1410097"/>
            <a:ext cx="4438895" cy="4438895"/>
          </a:xfrm>
          <a:prstGeom prst="ellipse">
            <a:avLst/>
          </a:prstGeom>
          <a:noFill/>
          <a:ln w="76200">
            <a:solidFill>
              <a:schemeClr val="accent1">
                <a:alpha val="2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068173" y="2224607"/>
            <a:ext cx="2811304" cy="2809875"/>
          </a:xfrm>
          <a:custGeom>
            <a:rect l="l" t="t" r="r" b="b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177" y="10800"/>
                </a:moveTo>
                <a:cubicBezTo>
                  <a:pt x="1177" y="16115"/>
                  <a:pt x="5485" y="20423"/>
                  <a:pt x="10800" y="20423"/>
                </a:cubicBezTo>
                <a:cubicBezTo>
                  <a:pt x="16115" y="20423"/>
                  <a:pt x="20423" y="16115"/>
                  <a:pt x="20423" y="10800"/>
                </a:cubicBezTo>
                <a:cubicBezTo>
                  <a:pt x="20423" y="5485"/>
                  <a:pt x="16115" y="1177"/>
                  <a:pt x="10800" y="1177"/>
                </a:cubicBezTo>
                <a:cubicBezTo>
                  <a:pt x="5485" y="1177"/>
                  <a:pt x="1177" y="5485"/>
                  <a:pt x="1177" y="10800"/>
                </a:cubicBezTo>
                <a:close/>
              </a:path>
            </a:pathLst>
          </a:custGeom>
          <a:solidFill>
            <a:schemeClr val="accent1">
              <a:alpha val="5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26728" y="2547282"/>
            <a:ext cx="2294194" cy="2200553"/>
          </a:xfrm>
          <a:custGeom>
            <a:rect l="l" t="t" r="r" b="b"/>
            <a:pathLst>
              <a:path w="1905000" h="1905000">
                <a:moveTo>
                  <a:pt x="47625" y="666750"/>
                </a:moveTo>
                <a:lnTo>
                  <a:pt x="381000" y="190500"/>
                </a:lnTo>
                <a:lnTo>
                  <a:pt x="952500" y="0"/>
                </a:lnTo>
                <a:lnTo>
                  <a:pt x="1524000" y="190500"/>
                </a:lnTo>
                <a:lnTo>
                  <a:pt x="1857375" y="666750"/>
                </a:lnTo>
                <a:lnTo>
                  <a:pt x="1857375" y="1238250"/>
                </a:lnTo>
                <a:lnTo>
                  <a:pt x="1524000" y="1714500"/>
                </a:lnTo>
                <a:lnTo>
                  <a:pt x="952500" y="1905000"/>
                </a:lnTo>
                <a:lnTo>
                  <a:pt x="381000" y="1714500"/>
                </a:lnTo>
                <a:lnTo>
                  <a:pt x="47625" y="123825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011408" y="3167128"/>
            <a:ext cx="924834" cy="92483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观察法的优缺点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0" y="0"/>
            <a:ext cx="0" cy="0"/>
          </a:xfrm>
        </p:grpSpPr>
      </p:grpSp>
      <p:sp>
        <p:nvSpPr>
          <p:cNvPr id="30" name="AutoShape 30"/>
          <p:cNvSpPr/>
          <p:nvPr/>
        </p:nvSpPr>
        <p:spPr>
          <a:xfrm>
            <a:off x="1094842" y="2094623"/>
            <a:ext cx="905319" cy="9053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967542" y="2094623"/>
            <a:ext cx="905319" cy="9053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3021165" y="5414883"/>
            <a:ext cx="905319" cy="9053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1365333" y="2365115"/>
            <a:ext cx="364336" cy="364336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5238033" y="2344636"/>
            <a:ext cx="364336" cy="34814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3291657" y="5684996"/>
            <a:ext cx="364336" cy="36433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6" name="Connector 36"/>
          <p:cNvCxnSpPr/>
          <p:nvPr/>
        </p:nvCxnSpPr>
        <p:spPr>
          <a:xfrm>
            <a:off x="5858880" y="3629545"/>
            <a:ext cx="750753" cy="0"/>
          </a:xfrm>
          <a:prstGeom prst="line">
            <a:avLst/>
          </a:prstGeom>
          <a:ln w="57150">
            <a:solidFill>
              <a:schemeClr val="accent1"/>
            </a:solidFill>
            <a:prstDash val="sys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主观性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观察者的主观因素可能对观察结果产生影响，如个人偏见、经验差异等。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耗时费力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观察法需要研究者投入大量的时间和精力进行观察和记录，对研究者的要求较高。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受限于观察条件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某些被观察对象或现象可能难以直接观察或记录，需要借助其他工具或方法。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观察法的优缺点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观察法的类型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8588" y="4047424"/>
            <a:ext cx="5505365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99673" y="4047424"/>
            <a:ext cx="5613739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99673" y="1935245"/>
            <a:ext cx="5613739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78588" y="1935245"/>
            <a:ext cx="5505365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14495" y="2158706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7" name="AutoShape 7"/>
          <p:cNvSpPr/>
          <p:nvPr/>
        </p:nvSpPr>
        <p:spPr>
          <a:xfrm>
            <a:off x="4208189" y="1910609"/>
            <a:ext cx="3775622" cy="3858888"/>
          </a:xfrm>
          <a:prstGeom prst="ellipse">
            <a:avLst/>
          </a:prstGeom>
          <a:gradFill>
            <a:gsLst>
              <a:gs pos="0">
                <a:schemeClr val="lt1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954763" y="2673647"/>
            <a:ext cx="2282475" cy="23328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2366" y="3347887"/>
            <a:ext cx="927269" cy="98433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94053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098384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811074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能够观察到真实、自然的行为和现象，具有较高的生态效度。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68342" y="2166108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优点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4495" y="4270522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缺点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68342" y="427792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应用场景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11059294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497434" y="1795882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098377" y="1797101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049615" y="5464454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666" y="5452263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11074" y="4762272"/>
            <a:ext cx="3267075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适用于研究儿童发展、课堂教学等自然情境下的教育现象。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14495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在自然情境下对研究对象进行观察，不施加任何干预或控制。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14495" y="4762272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难以控制无关变量的影响，观察者效应可能对结果产生影响。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6" name="AutoShape 2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TextBox 4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自然观察法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5000" r="25000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在控制条件下对研究对象进行观察，通过操纵自变量来观察因变量的变化。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能够控制无关变量的影响，揭示变量之间的因果关系。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优点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实验环境可能与现实情境存在较大差异，结果的推广性受到限制。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缺点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适用于研究教育干预、教学方法等实验性课题。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应用场景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实验观察法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8252" b="825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优点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缺点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应用场景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个案研究法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对单一研究对象进行深入、全面的观察和研究，收集丰富的个案资料。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研究结论的普遍性受到限制，容易受到观察者主观因素的影响。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能够深入了解研究对象的个性特征和发展过程，揭示典型案例的特殊性。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适用于研究特殊儿童、问题学生等需要深入了解的个案。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19824" b="19824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通过问卷调查、访谈、测验等方式收集数据，对研究对象进行统计分析。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优点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缺点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应用场景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能够收集大量数据，揭示教育现象的普遍规律和趋势。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调查结果的准确性和可靠性受到问卷设计、样本选择等多种因素的影响。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适用于研究教育政策、教育评价等需要大样本支持的课题。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调查研究法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观察法实施步骤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明确想要通过观察解决的具体教育问题或假设。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确定研究问题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6833" r="6833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根据研究问题，选择具有代表性的观察对象，如学生、教师、课堂环境等。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选择观察对象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确定观察的具体目标，如学生的行为表现、教师的教学方式等。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明确观察目标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明确观察目的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设计观察工具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根据观察目标，设计合适的观察工具，如观察表、记录本、录音设备等。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确定观察时间和地点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选择合适的观察时间和地点，确保能够观察到所需的目标行为或事件。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制定观察规则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明确观察过程中的规则，如保持安静、不干扰被观察者等。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制定观察计划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https://d.book118.com/948033035114006032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107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2024-09-10T09:16:20.134</cp:lastPrinted>
  <dcterms:created xsi:type="dcterms:W3CDTF">2024-09-10T01:16:20Z</dcterms:created>
  <dcterms:modified xsi:type="dcterms:W3CDTF">2024-09-10T01:16:22Z</dcterms:modified>
</cp:coreProperties>
</file>