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D9D977-96AC-47B4-91C8-A6956346D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24485D-A175-4573-85B4-330CF27B2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9D9F14-AB51-447F-924C-A1DC86BC77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B1499C-E8E7-4560-B2D6-56BB78FAA6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970FA9-889A-4469-9160-1B20C0F31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64DFEC-74B0-44DE-BF65-3B1DE448C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B4290F-461B-42E0-BE55-69C07D3B89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A1FE7D-B464-4139-9CD8-DF73A08C7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440524-26A5-4D4D-B412-1C5FCE0A0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D5004-181B-48DF-A54A-AEE4DC3E12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9CD48E-44A6-4B6C-8E83-8D6B3C1A6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341260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物业管理条例讲座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物业管理条例概述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业主及业主大会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物业服务企业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物业的使用与维护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法律责任与纠纷解决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物业管理条例概述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542" r="1554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500" r="15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城市化进程加速，物业管理问题日益突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8292" r="18292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原有物业管理法规体系不完善，无法满足现实需求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促进物业管理行业健康发展，维护业主和物业服务企业合法权益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条例的出台背景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326" r="32326"/>
          <a:stretch>
            <a:fillRect/>
          </a:stretch>
        </p:blipFill>
        <p:spPr>
          <a:xfrm>
            <a:off x="1241255" y="1314002"/>
            <a:ext cx="2902137" cy="509023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条例的适用范围</a:t>
              </a:r>
            </a:p>
          </p:txBody>
        </p:sp>
      </p:grpSp>
      <p:cxnSp>
        <p:nvCxnSpPr>
          <p:cNvPr id="25" name="Connector 25"/>
          <p:cNvCxnSpPr/>
          <p:nvPr/>
        </p:nvCxnSpPr>
        <p:spPr>
          <a:xfrm>
            <a:off x="4146550" y="186848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2298700" y="5591175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Freeform 28"/>
          <p:cNvSpPr/>
          <p:nvPr/>
        </p:nvSpPr>
        <p:spPr>
          <a:xfrm>
            <a:off x="5541931" y="139703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643563" y="149542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18043" y="5105400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022818" y="5203793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5753100" y="161882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18735" y="5326380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61239" y="1206532"/>
            <a:ext cx="4364355" cy="13571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适用于各类住宅小区、商业大厦、工业园区等物业管理活动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78707" y="3037856"/>
            <a:ext cx="4364355" cy="1377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对物业服务企业的资质、服务内容、服务质量等方面进行规范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118675" y="4936127"/>
            <a:ext cx="4362450" cy="1348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对业主大会、业主委员会等业主自治组织的运作进行指导和监督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60468" y="1739932"/>
            <a:ext cx="4610100" cy="1968532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0568" y="3703606"/>
            <a:ext cx="4610100" cy="196853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70568" y="1739932"/>
            <a:ext cx="4610100" cy="19685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460468" y="3703606"/>
            <a:ext cx="4610100" cy="1968532"/>
          </a:xfrm>
          <a:prstGeom prst="rect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362432" y="2578179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10800000">
            <a:off x="7759732" y="3703606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16200000">
            <a:off x="5089493" y="4548188"/>
            <a:ext cx="1689259" cy="292036"/>
          </a:xfrm>
          <a:prstGeom prst="triangle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006757" y="3421094"/>
            <a:ext cx="1689068" cy="292132"/>
          </a:xfrm>
          <a:prstGeom prst="triangle">
            <a:avLst>
              <a:gd name="adj" fmla="val 50000"/>
            </a:avLst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1350931" y="2111740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832" y="2111740"/>
            <a:ext cx="13068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832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931" y="4075414"/>
            <a:ext cx="1230630" cy="12249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7200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5463" y="1879521"/>
            <a:ext cx="328720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业主自治原则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5463" y="2274379"/>
            <a:ext cx="336374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强调业主在物业管理中的主导地位，保障业主的合法权益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2750" y="1879521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物业服务企业专业化原则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2750" y="2274379"/>
            <a:ext cx="306326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要求物业服务企业具备相应的资质和专业能力，提供优质的服务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15463" y="3849672"/>
            <a:ext cx="33623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公平竞争原则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15463" y="4244530"/>
            <a:ext cx="3100820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鼓励物业服务企业之间的竞争，促进服务质量的提升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24760" y="3849672"/>
            <a:ext cx="313696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政府监管原则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2750" y="4244530"/>
            <a:ext cx="3117681" cy="12233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政府对物业管理活动进行必要的监管，确保物业管理市场的健康有序发展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条例的基本原则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业主及业主大会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业主有权参与物业管理活动，享有对物业的占有、使用、收益和处分的权利。同时，业主还有权监督物业服务企业的服务质量，提出意见和建议。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义务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业主应当遵守物业管理规定，按时缴纳物业服务费用，维护物业的完好和安全。同时，业主还应当尊重其他业主的权益，不得损害公共利益和他人合法权益。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业主的权利与义务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5292" b="15292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业主大会由物业管理区域内的全体业主组成，是业主行使共同管理权的机构。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业主大会负责制定和修改业主大会议事规则、管理规约等文件；选举业主委员会或者更换业主委员会成员；决定选聘和解聘物业服务企业；筹集和使用专项维修资金；改建、重建建筑物及其附属设施等重大事项。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职责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业主大会的组成与职责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业主委员会由业主大会选举产生，一般由5至11人单数组成，每届任期不超过5年。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主委员会执行业主大会的决定事项，履行相关职责。包括召集和主持业主大会会议；代表业主与选聘的物业服务企业签订物业服务合同；及时了解业主、物业使用人的意见和建议，监督和协助物业服务企业履行物业服务合同等。同时，业主委员会还应当接受业主的监督，定期向业主大会报告工作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业主委员会的选举与运作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物业服务企业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130" r="9130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资质要求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物业服务企业必须具备相应的资质证书，包括企业法人营业执照、物业管理企业资质证书等，以证明其具备从事物业管理服务的资格和能力。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职责范围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物业服务企业需承担物业管理区域内的日常管理工作，包括房屋维修、设备设施维护、环境卫生、绿化养护、公共秩序维护等。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服务标准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物业服务企业应按照国家和地方相关法规、政策以及物业服务合同约定的服务标准，为业主和租户提供优质的服务。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物业服务企业的资质与职责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物业服务合同应明确双方的权利和义务，包括服务范围、服务标准、服务期限、服务费用及支付方式等。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708" r="17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合同内容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物业服务合同应由业主委员会或业主代表与物业服务企业签订，确保合同内容真实、合法、有效。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合同签订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33" r="21833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在合同履行过程中，如需变更或解除合同，双方应协商一致并签订书面协议，同时办理相关手续。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合同变更与解除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物业服务合同的内容与签订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https://d.book118.com/948034126003006042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2024-09-20T22:52:23.427</cp:lastPrinted>
  <dcterms:created xsi:type="dcterms:W3CDTF">2024-09-20T14:52:23Z</dcterms:created>
  <dcterms:modified xsi:type="dcterms:W3CDTF">2024-09-20T14:52:25Z</dcterms:modified>
</cp:coreProperties>
</file>