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6B1E43A-E268-4FCF-A102-4C7CD1DAE0F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786ED6-528A-45DF-B3C0-94F7CA3FF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DD4A18-1817-412B-865C-C0C71E69D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48091E-6572-49FB-9135-C0036BC4D2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20A52C-2B0B-4C28-9B27-A81AAB94B7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C296ED-9F9B-4D36-B4C6-B1BFA784C7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B2BE96-F4E5-4731-83DC-CB34AC8D45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1A7CFC-7987-45EF-9776-F5066008C5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39F148-01F2-4AE9-AC4E-9712A788C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765DF1-5A75-4286-88A1-24A3CAFE27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23E9B7-BB13-4B69-AD8A-C33826D3F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5A9498-47CA-429D-A328-D48A4C1FC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421A0BC-BA31-4259-8BB3-1B229D31206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FF8D469-42F1-486B-A802-129FDF2AE30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41142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焊接自动化流水线培训简介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焊接自动化流水线培训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焊接自动化流水线的工作原理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焊接自动化流水线的操作与维护</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焊接自动化流水线的质量控制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焊接自动化流水线的应用案例分析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焊接自动化流水线培训总结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焊接自动化流水线培训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什么是焊接自动化流水线</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焊接自动化流水线是利用机器人等自动化设备进行焊接工作的生产线。它在制造业的应用领域非常广泛，能够提高生产效率，保证焊接质量，并降低人工成本。</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焊接自动化流水线的发展历程</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技术发展历程</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人工焊接到自动化焊接的演变</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国际比较</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世界各国焊接自动化技术发展现状</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技术展望</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未来发展趋势</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焊接自动化技术带来的挑战</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自动化设备维护需要专业技术人员，培训成本较高。</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人才培养的重要性</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培养具备焊接自动化技术知识和技能的专业人才，对行业发展至关重要。</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为什么需要焊接自动化流水线培训</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行业需求分析</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随着制造业的发展，对焊接自动化技术的需求不断增加。</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焊接自动化流水线培训的目标</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目标</a:t>
            </a:r>
            <a:r>
              <a:rPr lang="en-US" sz="2000" b="0" strike="noStrike" spc="-1">
                <a:solidFill>
                  <a:schemeClr val="dk1"/>
                </a:solidFill>
                <a:latin typeface="Arial"/>
                <a:ea typeface="微软雅黑"/>
              </a:rPr>
              <a:t>1</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提高焊接效率</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目标</a:t>
            </a:r>
            <a:r>
              <a:rPr lang="en-US" sz="2000" b="0" strike="noStrike" spc="-1">
                <a:solidFill>
                  <a:schemeClr val="dk1"/>
                </a:solidFill>
                <a:latin typeface="微软雅黑"/>
                <a:ea typeface="微软雅黑"/>
              </a:rPr>
              <a:t>3</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提高产品质量</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目标</a:t>
            </a:r>
            <a:r>
              <a:rPr lang="en-US" sz="2000" b="0" strike="noStrike" spc="-1">
                <a:solidFill>
                  <a:schemeClr val="dk1">
                    <a:lumMod val="85000"/>
                    <a:lumOff val="15000"/>
                  </a:schemeClr>
                </a:solidFill>
                <a:latin typeface="微软雅黑"/>
                <a:ea typeface="微软雅黑"/>
              </a:rPr>
              <a:t>2</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降低成本</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焊接自动化流水线的工作原理</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焊接自动化流水线的组成</a:t>
            </a:r>
            <a:endParaRPr lang="en-US" sz="3600" b="0" strike="noStrike" spc="-1">
              <a:solidFill>
                <a:schemeClr val="dk1"/>
              </a:solidFill>
              <a:latin typeface="Arial"/>
            </a:endParaRPr>
          </a:p>
        </p:txBody>
      </p:sp>
      <p:sp>
        <p:nvSpPr>
          <p:cNvPr id="12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用于自动化焊接操作</a:t>
            </a:r>
            <a:endParaRPr lang="en-US" sz="1500" b="0" strike="noStrike" spc="-1">
              <a:solidFill>
                <a:srgbClr val="000000"/>
              </a:solidFill>
              <a:latin typeface="Arial"/>
            </a:endParaRPr>
          </a:p>
        </p:txBody>
      </p:sp>
      <p:sp>
        <p:nvSpPr>
          <p:cNvPr id="12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机器人</a:t>
            </a:r>
            <a:endParaRPr lang="en-US" sz="2200" b="0" strike="noStrike" spc="-1">
              <a:solidFill>
                <a:srgbClr val="000000"/>
              </a:solidFill>
              <a:latin typeface="Arial"/>
            </a:endParaRPr>
          </a:p>
        </p:txBody>
      </p:sp>
      <p:sp>
        <p:nvSpPr>
          <p:cNvPr id="12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提供焊接功效的设备</a:t>
            </a:r>
            <a:endParaRPr lang="en-US" sz="1500" b="0" strike="noStrike" spc="-1">
              <a:solidFill>
                <a:srgbClr val="000000"/>
              </a:solidFill>
              <a:latin typeface="Arial"/>
            </a:endParaRPr>
          </a:p>
        </p:txBody>
      </p:sp>
      <p:sp>
        <p:nvSpPr>
          <p:cNvPr id="12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焊接设备</a:t>
            </a:r>
            <a:endParaRPr lang="en-US" sz="2200" b="0" strike="noStrike" spc="-1">
              <a:solidFill>
                <a:srgbClr val="000000"/>
              </a:solidFill>
              <a:latin typeface="Arial"/>
            </a:endParaRPr>
          </a:p>
        </p:txBody>
      </p:sp>
      <p:sp>
        <p:nvSpPr>
          <p:cNvPr id="12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用于监控和指导整个流水线的运作</a:t>
            </a:r>
            <a:endParaRPr lang="en-US" sz="1500" b="0" strike="noStrike" spc="-1">
              <a:solidFill>
                <a:srgbClr val="000000"/>
              </a:solidFill>
              <a:latin typeface="Arial"/>
            </a:endParaRPr>
          </a:p>
        </p:txBody>
      </p:sp>
      <p:sp>
        <p:nvSpPr>
          <p:cNvPr id="12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控制系统</a:t>
            </a:r>
            <a:endParaRPr lang="en-US" sz="2200" b="0" strike="noStrike" spc="-1">
              <a:solidFill>
                <a:srgbClr val="000000"/>
              </a:solidFill>
              <a:latin typeface="Arial"/>
            </a:endParaRPr>
          </a:p>
        </p:txBody>
      </p:sp>
      <p:sp>
        <p:nvSpPr>
          <p:cNvPr id="12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用于检测焊接质量和环境参数</a:t>
            </a:r>
            <a:endParaRPr lang="en-US" sz="1500" b="0" strike="noStrike" spc="-1">
              <a:solidFill>
                <a:srgbClr val="000000"/>
              </a:solidFill>
              <a:latin typeface="Arial"/>
            </a:endParaRPr>
          </a:p>
        </p:txBody>
      </p:sp>
      <p:sp>
        <p:nvSpPr>
          <p:cNvPr id="12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传感器</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2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稳定性</a:t>
            </a:r>
            <a:endParaRPr lang="en-US" sz="2200" b="0" strike="noStrike" spc="-1">
              <a:solidFill>
                <a:srgbClr val="000000"/>
              </a:solidFill>
              <a:latin typeface="Arial"/>
            </a:endParaRPr>
          </a:p>
        </p:txBody>
      </p:sp>
      <p:sp>
        <p:nvSpPr>
          <p:cNvPr id="13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保持焊接过程稳定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减少焊接变形</a:t>
            </a:r>
            <a:endParaRPr lang="en-US" sz="1500" b="0" strike="noStrike" spc="-1">
              <a:solidFill>
                <a:srgbClr val="000000"/>
              </a:solidFill>
              <a:latin typeface="Arial"/>
            </a:endParaRPr>
          </a:p>
        </p:txBody>
      </p:sp>
      <p:sp>
        <p:nvSpPr>
          <p:cNvPr id="13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自动化程度</a:t>
            </a:r>
            <a:endParaRPr lang="en-US" sz="2200" b="0" strike="noStrike" spc="-1">
              <a:solidFill>
                <a:srgbClr val="000000"/>
              </a:solidFill>
              <a:latin typeface="Arial"/>
            </a:endParaRPr>
          </a:p>
        </p:txBody>
      </p:sp>
      <p:sp>
        <p:nvSpPr>
          <p:cNvPr id="13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减少人工干预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提高生产效率</a:t>
            </a:r>
            <a:endParaRPr lang="en-US" sz="1500" b="0" strike="noStrike" spc="-1">
              <a:solidFill>
                <a:srgbClr val="000000"/>
              </a:solidFill>
              <a:latin typeface="Arial"/>
            </a:endParaRPr>
          </a:p>
        </p:txBody>
      </p:sp>
      <p:sp>
        <p:nvSpPr>
          <p:cNvPr id="13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焊接自动化流水线的技术特点</a:t>
            </a:r>
            <a:endParaRPr lang="en-US" sz="3600" b="0" strike="noStrike" spc="-1">
              <a:solidFill>
                <a:schemeClr val="dk1"/>
              </a:solidFill>
              <a:latin typeface="Arial"/>
            </a:endParaRPr>
          </a:p>
        </p:txBody>
      </p:sp>
      <p:sp>
        <p:nvSpPr>
          <p:cNvPr id="13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精准度</a:t>
            </a:r>
            <a:endParaRPr lang="en-US" sz="2200" b="0" strike="noStrike" spc="-1">
              <a:solidFill>
                <a:srgbClr val="000000"/>
              </a:solidFill>
              <a:latin typeface="Arial"/>
            </a:endParaRPr>
          </a:p>
        </p:txBody>
      </p:sp>
      <p:sp>
        <p:nvSpPr>
          <p:cNvPr id="14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确保焊接位置准确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提高焊接质量</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焊接自动化流水线的应用案例</a:t>
            </a:r>
            <a:endParaRPr lang="en-US" sz="3600" b="0" strike="noStrike" spc="-1">
              <a:solidFill>
                <a:schemeClr val="dk1"/>
              </a:solidFill>
              <a:latin typeface="Arial"/>
            </a:endParaRPr>
          </a:p>
        </p:txBody>
      </p:sp>
      <p:sp>
        <p:nvSpPr>
          <p:cNvPr id="14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提高生产效率，保证焊接质量</a:t>
            </a:r>
            <a:endParaRPr lang="en-US" sz="2000" b="0" strike="noStrike" spc="-1">
              <a:solidFill>
                <a:srgbClr val="000000"/>
              </a:solidFill>
              <a:latin typeface="Arial"/>
            </a:endParaRPr>
          </a:p>
        </p:txBody>
      </p:sp>
      <p:sp>
        <p:nvSpPr>
          <p:cNvPr id="14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汽车制造业</a:t>
            </a:r>
            <a:endParaRPr lang="en-US" sz="3000" b="0" strike="noStrike" spc="-1">
              <a:solidFill>
                <a:srgbClr val="000000"/>
              </a:solidFill>
              <a:latin typeface="Arial"/>
            </a:endParaRPr>
          </a:p>
        </p:txBody>
      </p:sp>
      <p:sp>
        <p:nvSpPr>
          <p:cNvPr id="14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大型零部件焊接，稳定性要求高</a:t>
            </a:r>
            <a:endParaRPr lang="en-US" sz="2000" b="0" strike="noStrike" spc="-1">
              <a:solidFill>
                <a:srgbClr val="000000"/>
              </a:solidFill>
              <a:latin typeface="Arial"/>
            </a:endParaRPr>
          </a:p>
        </p:txBody>
      </p:sp>
      <p:sp>
        <p:nvSpPr>
          <p:cNvPr id="14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机械制造业</a:t>
            </a:r>
            <a:endParaRPr lang="en-US" sz="3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焊接电子零部件，精准度高</a:t>
            </a:r>
            <a:endParaRPr lang="en-US" sz="2000" b="0" strike="noStrike" spc="-1">
              <a:solidFill>
                <a:srgbClr val="000000"/>
              </a:solidFill>
              <a:latin typeface="Arial"/>
            </a:endParaRPr>
          </a:p>
        </p:txBody>
      </p:sp>
      <p:sp>
        <p:nvSpPr>
          <p:cNvPr id="14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电子行业</a:t>
            </a:r>
            <a:endParaRPr lang="en-US" sz="3000" b="0" strike="noStrike" spc="-1">
              <a:solidFill>
                <a:srgbClr val="000000"/>
              </a:solidFill>
              <a:latin typeface="Arial"/>
            </a:endParaRPr>
          </a:p>
        </p:txBody>
      </p:sp>
      <p:sp>
        <p:nvSpPr>
          <p:cNvPr id="15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焊接自动化流水线的工作流程</a:t>
            </a:r>
            <a:endParaRPr lang="en-US" sz="3600" b="0" strike="noStrike" spc="-1">
              <a:solidFill>
                <a:schemeClr val="dk1"/>
              </a:solidFill>
              <a:latin typeface="Arial"/>
            </a:endParaRPr>
          </a:p>
        </p:txBody>
      </p:sp>
      <p:sp>
        <p:nvSpPr>
          <p:cNvPr id="15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焊接自动化流水线的工作流程包括零件上料、焊接、检测和下料等步骤。在整个流程中，机器人负责执行焊接操作，控制系统监控流水线运行，传感器用于检测焊接质量，确保流水线正常工作。</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焊接自动化流水线的技术特点</a:t>
            </a:r>
            <a:endParaRPr lang="en-US" sz="3500" b="0" strike="noStrike" spc="-1">
              <a:solidFill>
                <a:srgbClr val="000000"/>
              </a:solidFill>
              <a:latin typeface="Arial"/>
            </a:endParaRPr>
          </a:p>
        </p:txBody>
      </p:sp>
      <p:sp>
        <p:nvSpPr>
          <p:cNvPr id="15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焊接自动化流水线具有精准度高、稳定性好、自动化程度高的技术特点。通过以上优势，可以提高焊接效率，降低人为干预，保证焊接质量。</a:t>
            </a:r>
            <a:endParaRPr lang="en-US" sz="2500" b="0" strike="noStrike" spc="-1">
              <a:solidFill>
                <a:srgbClr val="000000"/>
              </a:solidFill>
              <a:latin typeface="Arial"/>
            </a:endParaRPr>
          </a:p>
        </p:txBody>
      </p:sp>
      <p:sp>
        <p:nvSpPr>
          <p:cNvPr id="1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焊接自动化流水线的技术特点</a:t>
            </a:r>
            <a:endParaRPr lang="en-US" sz="3600" b="0" strike="noStrike" spc="-1">
              <a:solidFill>
                <a:schemeClr val="dk1"/>
              </a:solidFill>
              <a:latin typeface="Arial"/>
            </a:endParaRPr>
          </a:p>
        </p:txBody>
      </p:sp>
      <p:sp>
        <p:nvSpPr>
          <p:cNvPr id="15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减少人工干预，提高生产效率</a:t>
            </a:r>
            <a:endParaRPr lang="en-US" sz="1500" b="0" strike="noStrike" spc="-1">
              <a:solidFill>
                <a:srgbClr val="000000"/>
              </a:solidFill>
              <a:latin typeface="Arial"/>
            </a:endParaRPr>
          </a:p>
        </p:txBody>
      </p:sp>
      <p:sp>
        <p:nvSpPr>
          <p:cNvPr id="15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自动化程度</a:t>
            </a:r>
            <a:endParaRPr lang="en-US" sz="2200" b="0" strike="noStrike" spc="-1">
              <a:solidFill>
                <a:srgbClr val="000000"/>
              </a:solidFill>
              <a:latin typeface="Arial"/>
            </a:endParaRPr>
          </a:p>
        </p:txBody>
      </p:sp>
      <p:sp>
        <p:nvSpPr>
          <p:cNvPr id="16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保持焊接过程稳定，减少焊接变形</a:t>
            </a:r>
            <a:endParaRPr lang="en-US" sz="1500" b="0" strike="noStrike" spc="-1">
              <a:solidFill>
                <a:srgbClr val="000000"/>
              </a:solidFill>
              <a:latin typeface="Arial"/>
            </a:endParaRPr>
          </a:p>
        </p:txBody>
      </p:sp>
      <p:sp>
        <p:nvSpPr>
          <p:cNvPr id="16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稳定性</a:t>
            </a:r>
            <a:endParaRPr lang="en-US" sz="2200" b="0" strike="noStrike" spc="-1">
              <a:solidFill>
                <a:srgbClr val="000000"/>
              </a:solidFill>
              <a:latin typeface="Arial"/>
            </a:endParaRPr>
          </a:p>
        </p:txBody>
      </p:sp>
      <p:sp>
        <p:nvSpPr>
          <p:cNvPr id="16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确保焊接位置准确，提高焊接质量</a:t>
            </a:r>
            <a:endParaRPr lang="en-US" sz="1500" b="0" strike="noStrike" spc="-1">
              <a:solidFill>
                <a:srgbClr val="000000"/>
              </a:solidFill>
              <a:latin typeface="Arial"/>
            </a:endParaRPr>
          </a:p>
        </p:txBody>
      </p:sp>
      <p:sp>
        <p:nvSpPr>
          <p:cNvPr id="16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精准度</a:t>
            </a:r>
            <a:endParaRPr lang="en-US" sz="2200" b="0" strike="noStrike" spc="-1">
              <a:solidFill>
                <a:srgbClr val="000000"/>
              </a:solidFill>
              <a:latin typeface="Arial"/>
            </a:endParaRPr>
          </a:p>
        </p:txBody>
      </p:sp>
      <p:sp>
        <p:nvSpPr>
          <p:cNvPr id="16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焊接自动化流水线的组成</a:t>
            </a:r>
            <a:endParaRPr lang="en-US" sz="3600" b="0" strike="noStrike" spc="-1">
              <a:solidFill>
                <a:schemeClr val="dk1"/>
              </a:solidFill>
              <a:latin typeface="Arial"/>
            </a:endParaRPr>
          </a:p>
        </p:txBody>
      </p:sp>
      <p:sp>
        <p:nvSpPr>
          <p:cNvPr id="16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用于自动化焊接操作</a:t>
            </a:r>
            <a:endParaRPr lang="en-US" sz="2000" b="0" strike="noStrike" spc="-1">
              <a:solidFill>
                <a:srgbClr val="000000"/>
              </a:solidFill>
              <a:latin typeface="Arial"/>
            </a:endParaRPr>
          </a:p>
        </p:txBody>
      </p:sp>
      <p:sp>
        <p:nvSpPr>
          <p:cNvPr id="16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机器人</a:t>
            </a:r>
            <a:endParaRPr lang="en-US" sz="3000" b="0" strike="noStrike" spc="-1">
              <a:solidFill>
                <a:srgbClr val="000000"/>
              </a:solidFill>
              <a:latin typeface="Arial"/>
            </a:endParaRPr>
          </a:p>
        </p:txBody>
      </p:sp>
      <p:sp>
        <p:nvSpPr>
          <p:cNvPr id="16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用于监控和指导整个流水线的运作</a:t>
            </a:r>
            <a:endParaRPr lang="en-US" sz="2000" b="0" strike="noStrike" spc="-1">
              <a:solidFill>
                <a:srgbClr val="000000"/>
              </a:solidFill>
              <a:latin typeface="Arial"/>
            </a:endParaRPr>
          </a:p>
        </p:txBody>
      </p:sp>
      <p:sp>
        <p:nvSpPr>
          <p:cNvPr id="17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控制系统</a:t>
            </a:r>
            <a:endParaRPr lang="en-US" sz="3000" b="0" strike="noStrike" spc="-1">
              <a:solidFill>
                <a:srgbClr val="000000"/>
              </a:solidFill>
              <a:latin typeface="Arial"/>
            </a:endParaRPr>
          </a:p>
        </p:txBody>
      </p:sp>
      <p:sp>
        <p:nvSpPr>
          <p:cNvPr id="17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提供焊接功效的设备</a:t>
            </a:r>
            <a:endParaRPr lang="en-US" sz="2000" b="0" strike="noStrike" spc="-1">
              <a:solidFill>
                <a:srgbClr val="000000"/>
              </a:solidFill>
              <a:latin typeface="Arial"/>
            </a:endParaRPr>
          </a:p>
        </p:txBody>
      </p:sp>
      <p:sp>
        <p:nvSpPr>
          <p:cNvPr id="17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焊接设备</a:t>
            </a:r>
            <a:endParaRPr lang="en-US" sz="3000" b="0" strike="noStrike" spc="-1">
              <a:solidFill>
                <a:srgbClr val="000000"/>
              </a:solidFill>
              <a:latin typeface="Arial"/>
            </a:endParaRPr>
          </a:p>
        </p:txBody>
      </p:sp>
      <p:sp>
        <p:nvSpPr>
          <p:cNvPr id="17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焊接自动化流水线的应用案例</a:t>
            </a:r>
            <a:endParaRPr lang="en-US" sz="3600" b="0" strike="noStrike" spc="-1">
              <a:solidFill>
                <a:schemeClr val="dk1"/>
              </a:solidFill>
              <a:latin typeface="Arial"/>
            </a:endParaRPr>
          </a:p>
        </p:txBody>
      </p:sp>
      <p:sp>
        <p:nvSpPr>
          <p:cNvPr id="17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焊接自动化流水线在汽车制造业、电子行业和机械制造业等领域得到广泛应用。通过提高生产效率、保证焊接质量，为企业带来了显著的经济效益和技术优势。</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7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焊接自动化流水线的操作与维护</a:t>
            </a:r>
            <a:endParaRPr lang="en-US" sz="3600" b="0" strike="noStrike" spc="-1">
              <a:solidFill>
                <a:schemeClr val="dk1"/>
              </a:solidFill>
              <a:latin typeface="Arial"/>
            </a:endParaRPr>
          </a:p>
        </p:txBody>
      </p:sp>
      <p:sp>
        <p:nvSpPr>
          <p:cNvPr id="18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8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操作流程</a:t>
            </a:r>
            <a:endParaRPr lang="en-US" sz="3500" b="0" strike="noStrike" spc="-1">
              <a:solidFill>
                <a:srgbClr val="000000"/>
              </a:solidFill>
              <a:latin typeface="Arial"/>
            </a:endParaRPr>
          </a:p>
        </p:txBody>
      </p:sp>
      <p:sp>
        <p:nvSpPr>
          <p:cNvPr id="18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操作焊接自动化流水线时，首先进行开机操作，确保设备正常启动。接着进行运行监控，监测设备状态并及时调整。遇到故障时，需要根据故障代码快速处理，保证生产顺利进行。最后进行关机操作，确保设备安全关闭。</a:t>
            </a:r>
            <a:endParaRPr lang="en-US" sz="2500" b="0" strike="noStrike" spc="-1">
              <a:solidFill>
                <a:srgbClr val="000000"/>
              </a:solidFill>
              <a:latin typeface="Arial"/>
            </a:endParaRPr>
          </a:p>
        </p:txBody>
      </p:sp>
      <p:sp>
        <p:nvSpPr>
          <p:cNvPr id="1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维护保养</a:t>
            </a:r>
            <a:endParaRPr lang="en-US" sz="3600" b="0" strike="noStrike" spc="-1">
              <a:solidFill>
                <a:schemeClr val="dk1"/>
              </a:solidFill>
              <a:latin typeface="Arial"/>
            </a:endParaRPr>
          </a:p>
        </p:txBody>
      </p:sp>
      <p:sp>
        <p:nvSpPr>
          <p:cNvPr id="18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定期润滑</a:t>
            </a:r>
            <a:endParaRPr lang="en-US" sz="1500" b="0" strike="noStrike" spc="-1">
              <a:solidFill>
                <a:srgbClr val="000000"/>
              </a:solidFill>
              <a:latin typeface="Arial"/>
            </a:endParaRPr>
          </a:p>
        </p:txBody>
      </p:sp>
      <p:sp>
        <p:nvSpPr>
          <p:cNvPr id="18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日常保养</a:t>
            </a:r>
            <a:endParaRPr lang="en-US" sz="2200" b="0" strike="noStrike" spc="-1">
              <a:solidFill>
                <a:srgbClr val="000000"/>
              </a:solidFill>
              <a:latin typeface="Arial"/>
            </a:endParaRPr>
          </a:p>
        </p:txBody>
      </p:sp>
      <p:sp>
        <p:nvSpPr>
          <p:cNvPr id="18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设备清洁</a:t>
            </a:r>
            <a:endParaRPr lang="en-US" sz="1500" b="0" strike="noStrike" spc="-1">
              <a:solidFill>
                <a:srgbClr val="000000"/>
              </a:solidFill>
              <a:latin typeface="Arial"/>
            </a:endParaRPr>
          </a:p>
        </p:txBody>
      </p:sp>
      <p:sp>
        <p:nvSpPr>
          <p:cNvPr id="18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19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故障记录</a:t>
            </a:r>
            <a:endParaRPr lang="en-US" sz="1500" b="0" strike="noStrike" spc="-1">
              <a:solidFill>
                <a:srgbClr val="000000"/>
              </a:solidFill>
              <a:latin typeface="Arial"/>
            </a:endParaRPr>
          </a:p>
        </p:txBody>
      </p:sp>
      <p:sp>
        <p:nvSpPr>
          <p:cNvPr id="19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故障排除</a:t>
            </a:r>
            <a:endParaRPr lang="en-US" sz="2200" b="0" strike="noStrike" spc="-1">
              <a:solidFill>
                <a:srgbClr val="000000"/>
              </a:solidFill>
              <a:latin typeface="Arial"/>
            </a:endParaRPr>
          </a:p>
        </p:txBody>
      </p:sp>
      <p:sp>
        <p:nvSpPr>
          <p:cNvPr id="19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零部件更换</a:t>
            </a:r>
            <a:endParaRPr lang="en-US" sz="1500" b="0" strike="noStrike" spc="-1">
              <a:solidFill>
                <a:srgbClr val="000000"/>
              </a:solidFill>
              <a:latin typeface="Arial"/>
            </a:endParaRPr>
          </a:p>
        </p:txBody>
      </p:sp>
      <p:sp>
        <p:nvSpPr>
          <p:cNvPr id="19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预防性维护</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安全注意事项</a:t>
            </a:r>
            <a:endParaRPr lang="en-US" sz="3600" b="0" strike="noStrike" spc="-1">
              <a:solidFill>
                <a:schemeClr val="dk1"/>
              </a:solidFill>
              <a:latin typeface="Arial"/>
            </a:endParaRPr>
          </a:p>
        </p:txBody>
      </p:sp>
      <p:sp>
        <p:nvSpPr>
          <p:cNvPr id="19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9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人员安全</a:t>
            </a:r>
            <a:endParaRPr lang="en-US" sz="3000" b="0" strike="noStrike" spc="-1">
              <a:solidFill>
                <a:srgbClr val="000000"/>
              </a:solidFill>
              <a:latin typeface="Arial"/>
            </a:endParaRPr>
          </a:p>
        </p:txBody>
      </p:sp>
      <p:sp>
        <p:nvSpPr>
          <p:cNvPr id="19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环境安全</a:t>
            </a:r>
            <a:endParaRPr lang="en-US" sz="3000" b="0" strike="noStrike" spc="-1">
              <a:solidFill>
                <a:srgbClr val="000000"/>
              </a:solidFill>
              <a:latin typeface="Arial"/>
            </a:endParaRPr>
          </a:p>
        </p:txBody>
      </p:sp>
      <p:sp>
        <p:nvSpPr>
          <p:cNvPr id="2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20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设备安全</a:t>
            </a:r>
            <a:endParaRPr lang="en-US" sz="3000" b="0" strike="noStrike" spc="-1">
              <a:solidFill>
                <a:srgbClr val="000000"/>
              </a:solidFill>
              <a:latin typeface="Arial"/>
            </a:endParaRPr>
          </a:p>
        </p:txBody>
      </p:sp>
      <p:sp>
        <p:nvSpPr>
          <p:cNvPr id="20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0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常见问题解决方法</a:t>
            </a:r>
            <a:endParaRPr lang="en-US" sz="2200" b="0" strike="noStrike" spc="-1">
              <a:solidFill>
                <a:srgbClr val="000000"/>
              </a:solidFill>
              <a:latin typeface="Arial"/>
            </a:endParaRPr>
          </a:p>
        </p:txBody>
      </p:sp>
      <p:sp>
        <p:nvSpPr>
          <p:cNvPr id="20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查看故障代码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联系维修人员</a:t>
            </a:r>
            <a:endParaRPr lang="en-US" sz="1500" b="0" strike="noStrike" spc="-1">
              <a:solidFill>
                <a:srgbClr val="000000"/>
              </a:solidFill>
              <a:latin typeface="Arial"/>
            </a:endParaRPr>
          </a:p>
        </p:txBody>
      </p:sp>
      <p:sp>
        <p:nvSpPr>
          <p:cNvPr id="20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提高生产效率的方法</a:t>
            </a:r>
            <a:endParaRPr lang="en-US" sz="2200" b="0" strike="noStrike" spc="-1">
              <a:solidFill>
                <a:srgbClr val="000000"/>
              </a:solidFill>
              <a:latin typeface="Arial"/>
            </a:endParaRPr>
          </a:p>
        </p:txBody>
      </p:sp>
      <p:sp>
        <p:nvSpPr>
          <p:cNvPr id="20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定期保养设备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优化操作流程</a:t>
            </a:r>
            <a:endParaRPr lang="en-US" sz="1500" b="0" strike="noStrike" spc="-1">
              <a:solidFill>
                <a:srgbClr val="000000"/>
              </a:solidFill>
              <a:latin typeface="Arial"/>
            </a:endParaRPr>
          </a:p>
        </p:txBody>
      </p:sp>
      <p:sp>
        <p:nvSpPr>
          <p:cNvPr id="21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1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操作技巧和注意事项</a:t>
            </a:r>
            <a:endParaRPr lang="en-US" sz="3600" b="0" strike="noStrike" spc="-1">
              <a:solidFill>
                <a:schemeClr val="dk1"/>
              </a:solidFill>
              <a:latin typeface="Arial"/>
            </a:endParaRPr>
          </a:p>
        </p:txBody>
      </p:sp>
      <p:sp>
        <p:nvSpPr>
          <p:cNvPr id="21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操作技巧</a:t>
            </a:r>
            <a:endParaRPr lang="en-US" sz="2200" b="0" strike="noStrike" spc="-1">
              <a:solidFill>
                <a:srgbClr val="000000"/>
              </a:solidFill>
              <a:latin typeface="Arial"/>
            </a:endParaRPr>
          </a:p>
        </p:txBody>
      </p:sp>
      <p:sp>
        <p:nvSpPr>
          <p:cNvPr id="21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熟练掌握操作界面</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注意设备运行状态</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https://d.book118.com/948041142011006050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焊接自动化流水线培训简介</vt:lpstr>
      <vt:lpstr>目录</vt:lpstr>
      <vt:lpstr>第1章 焊接自动化流水线培训</vt:lpstr>
      <vt:lpstr> </vt:lpstr>
      <vt:lpstr>焊接自动化流水线的发展历程</vt:lpstr>
      <vt:lpstr>为什么需要焊接自动化流水线培训</vt:lpstr>
      <vt:lpstr>焊接自动化流水线培训的目标</vt:lpstr>
      <vt:lpstr>第2章 焊接自动化流水线的工作原理</vt:lpstr>
      <vt:lpstr>焊接自动化流水线的组成</vt:lpstr>
      <vt:lpstr>焊接自动化流水线的技术特点</vt:lpstr>
      <vt:lpstr>焊接自动化流水线的应用案例</vt:lpstr>
      <vt:lpstr>焊接自动化流水线的工作流程</vt:lpstr>
      <vt:lpstr> </vt:lpstr>
      <vt:lpstr>焊接自动化流水线的技术特点</vt:lpstr>
      <vt:lpstr>焊接自动化流水线的组成</vt:lpstr>
      <vt:lpstr>焊接自动化流水线的应用案例</vt:lpstr>
      <vt:lpstr>第3章 焊接自动化流水线的操作与维护</vt:lpstr>
      <vt:lpstr> </vt:lpstr>
      <vt:lpstr>维护保养</vt:lpstr>
      <vt:lpstr>安全注意事项</vt:lpstr>
      <vt:lpstr>操作技巧和注意事项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2024-09-29T15:07:22.391</cp:lastPrinted>
  <dcterms:created xsi:type="dcterms:W3CDTF">2024-09-29T07:07:22Z</dcterms:created>
  <dcterms:modified xsi:type="dcterms:W3CDTF">2024-09-29T07:07:24Z</dcterms:modified>
</cp:coreProperties>
</file>