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5144CA2-E09D-4976-8E19-962D6D4F4D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D4700AA-10B2-4268-9EF9-E6D42FD75FC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2621554-65AD-4B61-972E-8FE0AE3401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577769A-60C7-4862-B4D3-3C1F51CCDEB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40E6247-8EEB-4267-B3FD-E7803AA1475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5D1292F-4EEF-4FF2-8915-B5975A99F7D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F199365-D74A-407F-A330-CE99B3E36CE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2219B20-4FD4-4B57-ABDF-99B5DB96097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3C5BC7A-1D0E-4A18-985D-19C0BBE4B49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C7E195E-342A-4D39-A761-257F65589D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D1DD0F6-E458-496C-8BF2-7BADD78AED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48053020120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71826" y="1169431"/>
            <a:ext cx="66865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STSong"/>
                <a:ea typeface="STSong"/>
                <a:cs typeface="STSong"/>
              </a:rPr>
              <a:t>《工程经济评价方法》ppt课件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366247" y="1450250"/>
            <a:ext cx="4792980" cy="41109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工程经济评价概述</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静态评价方法</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动态评价方法</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不确定性分析方法</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多方案比选方法</a:t>
            </a:r>
          </a:p>
        </p:txBody>
      </p:sp>
      <p:sp>
        <p:nvSpPr>
          <p:cNvPr id="4" name="TextBox 4"/>
          <p:cNvSpPr txBox="1"/>
          <p:nvPr/>
        </p:nvSpPr>
        <p:spPr>
          <a:xfrm>
            <a:off x="980845" y="1857940"/>
            <a:ext cx="2611755" cy="10534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550" b="1">
                <a:solidFill>
                  <a:schemeClr val="accent1">
                    <a:alpha val="100000"/>
                  </a:schemeClr>
                </a:solidFill>
                <a:latin typeface="STSong"/>
                <a:ea typeface="STSong"/>
                <a:cs typeface="STSong"/>
              </a:rPr>
              <a:t>目录</a:t>
            </a:r>
          </a:p>
        </p:txBody>
      </p:sp>
      <p:sp>
        <p:nvSpPr>
          <p:cNvPr id="5" name="TextBox 5"/>
          <p:cNvSpPr txBox="1"/>
          <p:nvPr/>
        </p:nvSpPr>
        <p:spPr>
          <a:xfrm>
            <a:off x="1013810" y="2892743"/>
            <a:ext cx="4606596" cy="10534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550" b="1">
                <a:solidFill>
                  <a:schemeClr val="accent4">
                    <a:alpha val="100000"/>
                  </a:schemeClr>
                </a:solidFill>
                <a:latin typeface="STSong"/>
                <a:ea typeface="STSong"/>
                <a:cs typeface="STSong"/>
              </a:rPr>
              <a:t>CONTENT</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577566" y="3267201"/>
            <a:ext cx="6115050" cy="181903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chemeClr val="accent1">
                    <a:alpha val="100000"/>
                  </a:schemeClr>
                </a:solidFill>
                <a:latin typeface="STSong"/>
                <a:ea typeface="STSong"/>
                <a:cs typeface="STSong"/>
              </a:rPr>
              <a:t>工程经济评价概述</a:t>
            </a:r>
          </a:p>
        </p:txBody>
      </p:sp>
      <p:sp>
        <p:nvSpPr>
          <p:cNvPr id="3" name="TextBox 3"/>
          <p:cNvSpPr txBox="1"/>
          <p:nvPr/>
        </p:nvSpPr>
        <p:spPr>
          <a:xfrm>
            <a:off x="5577566" y="1758043"/>
            <a:ext cx="215265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8400" b="1">
                <a:solidFill>
                  <a:schemeClr val="accent1">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工程经济评价是对工程项目或方案进行经济分析和比较，以确定其经济合理性和可行性的过程。</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为决策者提供科学依据，选择最优的工程项目或方案，实现资源的最优配置，提高投资效益。</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定义与目的</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目的</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全面性</a:t>
            </a:r>
          </a:p>
        </p:txBody>
      </p:sp>
      <p:sp>
        <p:nvSpPr>
          <p:cNvPr id="11" name="TextBox 11"/>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综合考虑项目的经济效益、社会效益、环境效益等方面，避免片面追求短期利益。</a:t>
            </a:r>
          </a:p>
        </p:txBody>
      </p:sp>
      <p:sp>
        <p:nvSpPr>
          <p:cNvPr id="12" name="TextBox 12"/>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风险性</a:t>
            </a:r>
          </a:p>
        </p:txBody>
      </p:sp>
      <p:sp>
        <p:nvSpPr>
          <p:cNvPr id="13" name="TextBox 13"/>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对项目或方案的风险进行评估，为决策者提供风险控制和规避的建议。</a:t>
            </a:r>
          </a:p>
        </p:txBody>
      </p:sp>
      <p:sp>
        <p:nvSpPr>
          <p:cNvPr id="14" name="TextBox 14"/>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动态性</a:t>
            </a:r>
          </a:p>
        </p:txBody>
      </p:sp>
      <p:sp>
        <p:nvSpPr>
          <p:cNvPr id="15" name="TextBox 15"/>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考虑资金的时间价值，对项目或方案进行动态分析，反映其长期效益。</a:t>
            </a:r>
          </a:p>
        </p:txBody>
      </p:sp>
      <p:sp>
        <p:nvSpPr>
          <p:cNvPr id="16" name="TextBox 16"/>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科学性</a:t>
            </a:r>
          </a:p>
        </p:txBody>
      </p:sp>
      <p:sp>
        <p:nvSpPr>
          <p:cNvPr id="17" name="TextBox 17"/>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评价方法和数据来源要科学、客观、准确，避免主观臆断和经验主义。</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评价原则</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7503" r="17503"/>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7591" r="17591"/>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不考虑资金时间价值的评价方法，如投资回收期、投资收益率等。</a:t>
            </a:r>
            <a:endParaRPr lang="en-US" sz="1100"/>
          </a:p>
        </p:txBody>
      </p:sp>
      <p:sp>
        <p:nvSpPr>
          <p:cNvPr id="15" name="AutoShape 15"/>
          <p:cNvSpPr/>
          <p:nvPr/>
        </p:nvSpPr>
        <p:spPr>
          <a:xfrm>
            <a:off x="7473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静态评价方法</a:t>
            </a:r>
            <a:endParaRPr lang="en-US" sz="1100"/>
          </a:p>
        </p:txBody>
      </p:sp>
      <p:sp>
        <p:nvSpPr>
          <p:cNvPr id="16" name="AutoShape 16"/>
          <p:cNvSpPr/>
          <p:nvPr/>
        </p:nvSpPr>
        <p:spPr>
          <a:xfrm>
            <a:off x="1940528" y="5092530"/>
            <a:ext cx="2552700" cy="891876"/>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考虑资金时间价值的评价方法，如净现值、内部收益率等。</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动态评价方法</a:t>
            </a:r>
            <a:endParaRPr lang="en-US" sz="1100"/>
          </a:p>
        </p:txBody>
      </p:sp>
      <p:sp>
        <p:nvSpPr>
          <p:cNvPr id="18" name="AutoShape 18"/>
          <p:cNvSpPr/>
          <p:nvPr/>
        </p:nvSpPr>
        <p:spPr>
          <a:xfrm>
            <a:off x="8872233" y="2402205"/>
            <a:ext cx="2552700" cy="108278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在确定性条件下进行评价的方法，如确定性等值法。</a:t>
            </a:r>
            <a:endParaRPr lang="en-US" sz="1100"/>
          </a:p>
        </p:txBody>
      </p:sp>
      <p:sp>
        <p:nvSpPr>
          <p:cNvPr id="19" name="AutoShape 19"/>
          <p:cNvSpPr/>
          <p:nvPr/>
        </p:nvSpPr>
        <p:spPr>
          <a:xfrm>
            <a:off x="8872233"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确定性评价方法</a:t>
            </a:r>
            <a:endParaRPr lang="en-US" sz="1100"/>
          </a:p>
        </p:txBody>
      </p:sp>
      <p:sp>
        <p:nvSpPr>
          <p:cNvPr id="20" name="AutoShape 20"/>
          <p:cNvSpPr/>
          <p:nvPr/>
        </p:nvSpPr>
        <p:spPr>
          <a:xfrm>
            <a:off x="7814024" y="5112856"/>
            <a:ext cx="2552700" cy="93397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在不确定性条件下进行评价的方法，如风险分析、敏感性分析等。</a:t>
            </a:r>
            <a:endParaRPr lang="en-US" sz="1100"/>
          </a:p>
        </p:txBody>
      </p:sp>
      <p:sp>
        <p:nvSpPr>
          <p:cNvPr id="21" name="AutoShape 21"/>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不确定性评价方法</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评价方法分类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577566" y="3267201"/>
            <a:ext cx="6115050" cy="181903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chemeClr val="accent1">
                    <a:alpha val="100000"/>
                  </a:schemeClr>
                </a:solidFill>
                <a:latin typeface="STSong"/>
                <a:ea typeface="STSong"/>
                <a:cs typeface="STSong"/>
              </a:rPr>
              <a:t>静态评价方法</a:t>
            </a:r>
          </a:p>
        </p:txBody>
      </p:sp>
      <p:sp>
        <p:nvSpPr>
          <p:cNvPr id="3" name="TextBox 3"/>
          <p:cNvSpPr txBox="1"/>
          <p:nvPr/>
        </p:nvSpPr>
        <p:spPr>
          <a:xfrm>
            <a:off x="5577566" y="1758043"/>
            <a:ext cx="215265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8400" b="1">
                <a:solidFill>
                  <a:schemeClr val="accent1">
                    <a:alpha val="100000"/>
                  </a:schemeClr>
                </a:solidFill>
                <a:latin typeface="PingFang SC"/>
                <a:ea typeface="PingFang SC"/>
                <a:cs typeface="PingFang SC"/>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8125" r="812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静态投资回收期是衡量投资项目经济效益的一种指标，表示投资项目在正常生产后，能够回收初始投资所需的时间。</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静态投资回收期是指在不考虑资金时间价值的条件下，投资项目经营期内的净现金流量累计到正好为零所需要的时间。它反映了投资回收的快慢，是投资者进行投资决策的重要依据。</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静态投资回收期</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投资收益率是衡量投资项目经济效益的另一种指标，表示投资项目在正常生产后，每年的净收益与初始投资的百分比。</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投资收益率是指投资项目在正常生产后，每年的净收益与初始投资的比率。它反映了投资的盈利能力，是投资者进行投资决策的重要依据。</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投资收益率</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追加投资回收期是在原有基础上增加投资后，能够回收新增投资所需的时间。</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追加投资回收期是在原有基础上增加投资后，通过经营期内的净现金流量累计到正好为零所需要的时间。它反映了追加投资的回收快慢，是投资者进行追加投资决策的重要依据。</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追加投资回收期</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费用效益分析是通过比较项目的全部成本和效益来评估项目经济可行性的方法。</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费用效益分析是通过比较项目的全部成本和效益来评估项目经济可行性的方法。它综合考虑了项目的直接成本、间接成本和效益，能够全面反映项目的经济效益和社会效益。在进行费用效益分析时，需要采用科学的方法和合理的评价指标，以确保分析结果的准确性和可靠性。</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费用效益分析</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577566" y="3267201"/>
            <a:ext cx="6115050" cy="181903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chemeClr val="accent1">
                    <a:alpha val="100000"/>
                  </a:schemeClr>
                </a:solidFill>
                <a:latin typeface="STSong"/>
                <a:ea typeface="STSong"/>
                <a:cs typeface="STSong"/>
              </a:rPr>
              <a:t>动态评价方法</a:t>
            </a:r>
          </a:p>
        </p:txBody>
      </p:sp>
      <p:sp>
        <p:nvSpPr>
          <p:cNvPr id="3" name="TextBox 3"/>
          <p:cNvSpPr txBox="1"/>
          <p:nvPr/>
        </p:nvSpPr>
        <p:spPr>
          <a:xfrm>
            <a:off x="5577566" y="1758043"/>
            <a:ext cx="215265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8400" b="1">
                <a:solidFill>
                  <a:schemeClr val="accent1">
                    <a:alpha val="100000"/>
                  </a:schemeClr>
                </a:solidFill>
                <a:latin typeface="PingFang SC"/>
                <a:ea typeface="PingFang SC"/>
                <a:cs typeface="PingFang SC"/>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https://d.book118.com/948053020120006034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3283D"/>
      </a:dk1>
      <a:lt1>
        <a:srgbClr val="F4F7FF"/>
      </a:lt1>
      <a:dk2>
        <a:srgbClr val="36324A"/>
      </a:dk2>
      <a:lt2>
        <a:srgbClr val="FFFFFF"/>
      </a:lt2>
      <a:accent1>
        <a:srgbClr val="485077"/>
      </a:accent1>
      <a:accent2>
        <a:srgbClr val="6382AD"/>
      </a:accent2>
      <a:accent3>
        <a:srgbClr val="757294"/>
      </a:accent3>
      <a:accent4>
        <a:srgbClr val="93AFCE"/>
      </a:accent4>
      <a:accent5>
        <a:srgbClr val="7186AF"/>
      </a:accent5>
      <a:accent6>
        <a:srgbClr val="AD9993"/>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59</Paragraphs>
  <Slides>13</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13</vt:i4>
      </vt:variant>
    </vt:vector>
  </HeadingPairs>
  <TitlesOfParts>
    <vt:vector baseType="lpstr" size="19">
      <vt:lpstr>Arial</vt:lpstr>
      <vt:lpstr>Calibri</vt:lpstr>
      <vt:lpstr>STSong</vt:lpstr>
      <vt:lpstr>Microsoft Yahei</vt:lpstr>
      <vt:lpstr>PingFang SC</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2024-09-13T07:28:41.370</cp:lastPrinted>
  <dcterms:created xsi:type="dcterms:W3CDTF">2024-09-12T23:28:41Z</dcterms:created>
  <dcterms:modified xsi:type="dcterms:W3CDTF">2024-09-12T23:28:43Z</dcterms:modified>
</cp:coreProperties>
</file>