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NCOEB+MS-UIGothic"/>
      <p:regular r:id="rId18"/>
    </p:embeddedFont>
    <p:embeddedFont>
      <p:font typeface="WIIJPG+UNIMDC+Arial-BoldMT"/>
      <p:regular r:id="rId19"/>
    </p:embeddedFont>
    <p:embeddedFont>
      <p:font typeface="BGDHRA+OPVUSB+ArialMT"/>
      <p:regular r:id="rId20"/>
    </p:embeddedFont>
    <p:embeddedFont>
      <p:font typeface="SKGCEU+IKCWGD+MicrosoftYaHei"/>
      <p:regular r:id="rId21"/>
    </p:embeddedFont>
    <p:embeddedFont>
      <p:font typeface="AMMUNT+MBMUKP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0DC92-D160-4B79-AE67-87EC8A90A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1E922-D697-41A3-AE56-3B491AE91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1E7C7-D13E-44A9-B24D-4B8C7B5F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0B529-FE61-4386-AF43-03BC0B4D6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3AA13-A37E-4A2C-B21F-74FD67C2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96EC9-B327-4982-82B9-0EFA8854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92AF8-AE11-4E04-9D95-031A0B524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2B8D5-FE0A-4FBE-A0D6-A7BB991A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7EA55-1886-4BFC-9BB0-1BF6BE12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1A00E-CF40-4F0B-9B65-059351D5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A3826-7A9B-403B-9E67-B2209B4B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400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5825" y="2295409"/>
            <a:ext cx="2762916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WIIJPG+UNIMDC+Arial-BoldMT"/>
                <a:cs typeface="WIIJPG+UNIMDC+Arial-BoldMT"/>
              </a:rPr>
              <a:t>089</a:t>
            </a:r>
            <a:r>
              <a:rPr sz="4950" spc="-113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85077"/>
                </a:solidFill>
                <a:latin typeface="JNCOEB+MS-UIGothic"/>
                <a:cs typeface="JNCOEB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2544635"/>
            <a:ext cx="4439861" cy="3023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BGDHRA+OPVUSB+ArialMT"/>
                <a:cs typeface="BGDHRA+OPVUSB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分析的基本方法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BGDHRA+OPVUSB+ArialMT"/>
                <a:cs typeface="BGDHRA+OPVUSB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金的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价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与等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值计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算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BGDHRA+OPVUSB+ArialMT"/>
                <a:cs typeface="BGDHRA+OPVUSB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经济评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价的基本指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BGDHRA+OPVUSB+ArialMT"/>
                <a:cs typeface="BGDHRA+OPVUSB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方案的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经济优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BGDHRA+OPVUSB+ArialMT"/>
                <a:cs typeface="BGDHRA+OPVUSB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学的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用与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85077"/>
                </a:solidFill>
                <a:latin typeface="JNCOEB+MS-UIGothic"/>
                <a:cs typeface="JNCOEB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WIIJPG+UNIMDC+Arial-BoldMT"/>
                <a:cs typeface="WIIJPG+UNIMDC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JNCOEB+MS-UIGothic"/>
                <a:cs typeface="JNCOEB+MS-UIGothic"/>
              </a:rPr>
              <a:t>工程述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学的定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工程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学是一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研究工程建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效果的学科，它以工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研究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象，运用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学的原理和方法，研究工程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、收益、成本、利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经济问题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工程决策提供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工程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学关注的是如何在有限的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源条件下，通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合理的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和运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工程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目的最大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效益和社会效益。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学的研究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象和内容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研究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485077"/>
                </a:solidFill>
                <a:latin typeface="JNCOEB+MS-UIGothic"/>
                <a:cs typeface="JNCOEB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主要是工程建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目，包括土木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工程、机械工程、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子工程等。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研究内容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包括工程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目的投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决策、融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决策、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估、技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分析、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境影响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价等。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工程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学的特点和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4081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合性、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用性、定量性。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485077"/>
                </a:solidFill>
                <a:latin typeface="JNCOEB+MS-UIGothic"/>
                <a:cs typeface="JNCOEB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随着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展和社会的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步，工程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学在工程建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设领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域的作用越来越重要，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其理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和方法也在不断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展和完善。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WIIJPG+UNIMDC+Arial-BoldMT"/>
                <a:cs typeface="WIIJPG+UNIMDC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4749800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85077"/>
                </a:solidFill>
                <a:latin typeface="JNCOEB+MS-UIGothic"/>
                <a:cs typeface="JNCOEB+MS-UIGothic"/>
              </a:rPr>
              <a:t>工</a:t>
            </a:r>
            <a:r>
              <a:rPr sz="4400" spc="-1073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485077"/>
                </a:solidFill>
                <a:latin typeface="JNCOEB+MS-UIGothic"/>
                <a:cs typeface="JNCOEB+MS-UIGothic"/>
              </a:rPr>
              <a:t>程</a:t>
            </a:r>
            <a:r>
              <a:rPr sz="4400" spc="-1077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4400" spc="-927">
                <a:solidFill>
                  <a:srgbClr val="485077"/>
                </a:solidFill>
                <a:latin typeface="JNCOEB+MS-UIGothic"/>
                <a:cs typeface="JNCOEB+MS-UIGothic"/>
              </a:rPr>
              <a:t>分析的基方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>
                <a:solidFill>
                  <a:srgbClr val="485077"/>
                </a:solidFill>
                <a:latin typeface="JNCOEB+MS-UIGothic"/>
                <a:cs typeface="JNCOEB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定量分析方法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GCEU+IKCWGD+MicrosoftYaHei"/>
                <a:cs typeface="SKGCEU+IKCWG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GCEU+IKCWGD+MicrosoftYaHei"/>
                <a:cs typeface="SKGCEU+IKCWG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GCEU+IKCWGD+MicrosoftYaHei"/>
                <a:cs typeface="SKGCEU+IKCWG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GCEU+IKCWGD+MicrosoftYaHei"/>
                <a:cs typeface="SKGCEU+IKCWG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静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投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回收期法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动态</a:t>
            </a: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投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回收期法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净现值</a:t>
            </a:r>
            <a:r>
              <a:rPr sz="1550">
                <a:solidFill>
                  <a:srgbClr val="485077"/>
                </a:solidFill>
                <a:latin typeface="JNCOEB+MS-UIGothic"/>
                <a:cs typeface="JNCOEB+MS-UIGothic"/>
              </a:rPr>
              <a:t>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JNCOEB+MS-UIGothic"/>
                <a:cs typeface="JNCOEB+MS-UIGothic"/>
              </a:rPr>
              <a:t>内部收益率法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回收所需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回收能力和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金利用率。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虑资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回收所需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回收能力和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金利用率。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目未来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金流的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现值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目内部收益率，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目投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的盈利能力和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定性分析方法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专</a:t>
            </a:r>
            <a:r>
              <a:rPr sz="2000" spc="25">
                <a:solidFill>
                  <a:srgbClr val="485077"/>
                </a:solidFill>
                <a:latin typeface="JNCOEB+MS-UIGothic"/>
                <a:cs typeface="JNCOEB+MS-UIGothic"/>
              </a:rPr>
              <a:t>家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调查</a:t>
            </a:r>
            <a:r>
              <a:rPr sz="2000">
                <a:solidFill>
                  <a:srgbClr val="485077"/>
                </a:solidFill>
                <a:latin typeface="JNCOEB+MS-UIGothic"/>
                <a:cs typeface="JNCOEB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485077"/>
                </a:solidFill>
                <a:latin typeface="JNCOEB+MS-UIGothic"/>
                <a:cs typeface="JNCOEB+MS-UIGothic"/>
              </a:rPr>
              <a:t>比分析法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485077"/>
                </a:solidFill>
                <a:latin typeface="JNCOEB+MS-UIGothic"/>
                <a:cs typeface="JNCOEB+MS-UIGothic"/>
              </a:rPr>
              <a:t>合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评</a:t>
            </a:r>
            <a:r>
              <a:rPr sz="2000" spc="23">
                <a:solidFill>
                  <a:srgbClr val="485077"/>
                </a:solidFill>
                <a:latin typeface="JNCOEB+MS-UIGothic"/>
                <a:cs typeface="JNCOEB+MS-UIGothic"/>
              </a:rPr>
              <a:t>价法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过专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家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目的可行性和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比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不同方案或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劣，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方案或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合考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虑项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目的多个方面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和因素，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行全面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估和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分析方法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85077"/>
                </a:solidFill>
                <a:latin typeface="JNCOEB+MS-UIGothic"/>
                <a:cs typeface="JNCOEB+MS-UIGothic"/>
              </a:rPr>
              <a:t>敏感性分析法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分析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目敏感性因素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目的影响程度，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和不确定性。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85077"/>
                </a:solidFill>
                <a:latin typeface="JNCOEB+MS-UIGothic"/>
                <a:cs typeface="JNCOEB+MS-UIGothic"/>
              </a:rPr>
              <a:t>蒙特卡洛模</a:t>
            </a:r>
            <a:r>
              <a:rPr sz="1800">
                <a:solidFill>
                  <a:srgbClr val="485077"/>
                </a:solidFill>
                <a:latin typeface="SimSun"/>
                <a:cs typeface="SimSun"/>
              </a:rPr>
              <a:t>拟</a:t>
            </a:r>
            <a:r>
              <a:rPr sz="1800">
                <a:solidFill>
                  <a:srgbClr val="485077"/>
                </a:solidFill>
                <a:latin typeface="JNCOEB+MS-UIGothic"/>
                <a:cs typeface="JNCOEB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模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拟项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目未来可能出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的各种情况，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和不确定性。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4767976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85077"/>
                </a:solidFill>
                <a:latin typeface="JNCOEB+MS-UIGothic"/>
                <a:cs typeface="JNCOEB+MS-UIGothic"/>
              </a:rPr>
              <a:t>决策</a:t>
            </a:r>
            <a:r>
              <a:rPr sz="1800">
                <a:solidFill>
                  <a:srgbClr val="485077"/>
                </a:solidFill>
                <a:latin typeface="SimSun"/>
                <a:cs typeface="SimSun"/>
              </a:rPr>
              <a:t>树</a:t>
            </a:r>
            <a:r>
              <a:rPr sz="1800">
                <a:solidFill>
                  <a:srgbClr val="485077"/>
                </a:solidFill>
                <a:latin typeface="JNCOEB+MS-UIGothic"/>
                <a:cs typeface="JNCOEB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525245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构建决策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模型，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目不同决策路径的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552677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和收益。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WIIJPG+UNIMDC+Arial-BoldMT"/>
                <a:cs typeface="WIIJPG+UNIMDC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1955800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-1954">
                <a:solidFill>
                  <a:srgbClr val="485077"/>
                </a:solidFill>
                <a:latin typeface="JNCOEB+MS-UIGothic"/>
                <a:cs typeface="JNCOEB+MS-UIGothic"/>
              </a:rPr>
              <a:t>金的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>
                <a:solidFill>
                  <a:srgbClr val="485077"/>
                </a:solidFill>
                <a:latin typeface="JNCOEB+MS-UIGothic"/>
                <a:cs typeface="JNCOEB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金的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价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金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价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的含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是指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推移下所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生的增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值现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象，也称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货币时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6229" y="225906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。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象是由于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金在投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、生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中的增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所引起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6229" y="260196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16083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金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价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的影响因素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56175" y="3654797"/>
            <a:ext cx="65705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受到多种因素的影响，包括投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收益率、通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率、利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率、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等。其中，投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收益率是影响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最重要的因素。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489946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金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价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的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485077"/>
                </a:solidFill>
                <a:latin typeface="JNCOEB+MS-UIGothic"/>
                <a:cs typeface="JNCOEB+MS-UIGothic"/>
              </a:rPr>
              <a:t>算方法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MMUNT+MBMUKP+MicrosoftYaHei-Bold"/>
                <a:cs typeface="AMMUNT+MBMUKP+MicrosoftYaHei-Bold"/>
              </a:rPr>
              <a:t>03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55490" y="5394063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算方法主要包括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和未来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两种。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是指未来一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金折合成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在的价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，而未来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值则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是指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在一定数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在未来某个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点所达到的价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JNCOEB+MS-UIGothic"/>
                <a:cs typeface="JNCOE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NCOEB+MS-UIGothic"/>
                <a:cs typeface="JNCOEB+MS-UIGothic"/>
              </a:rPr>
              <a:t>利息与利率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利息的含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与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算方法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3296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利息是借款人因使用借入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而支付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给贷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款人的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酬。利息的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算方法主要包括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和复利两种。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利息是指以本金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基数，按期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算利息；复利是指以本金和前期利息之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基数，按期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算利息，俗称</a:t>
            </a:r>
            <a:r>
              <a:rPr sz="1350">
                <a:solidFill>
                  <a:srgbClr val="23283D"/>
                </a:solidFill>
                <a:latin typeface="SKGCEU+IKCWGD+MicrosoftYaHei"/>
                <a:cs typeface="SKGCEU+IKCWGD+MicrosoftYaHei"/>
              </a:rPr>
              <a:t>“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滚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</a:t>
            </a:r>
            <a:r>
              <a:rPr sz="1350">
                <a:solidFill>
                  <a:srgbClr val="23283D"/>
                </a:solidFill>
                <a:latin typeface="SKGCEU+IKCWGD+MicrosoftYaHei"/>
                <a:cs typeface="SKGCEU+IKCWGD+MicrosoftYaHei"/>
              </a:rPr>
              <a:t>”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利率的含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与种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利率是指一定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期内借款人使用借入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所支付的代价，也称利息率。利率的种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很多，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包括基准利率、市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利率、固定利率和浮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利率等。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JNCOEB+MS-UIGothic"/>
                <a:cs typeface="JNCOEB+MS-UIGothic"/>
              </a:rPr>
              <a:t>利息与利率的关系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62175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利息与利率密切相关。利息是利率的具体体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，利率是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生利息的前提和基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。利率越高，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73199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JNCOEB+MS-UIGothic"/>
                <a:cs typeface="JNCOEB+MS-UIGothic"/>
              </a:rPr>
              <a:t>借款人需要支付的利息就越多。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https://d.book118.com/948054007074006030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JNCOEB+MS-UIGothic</vt:lpstr>
      <vt:lpstr>WIIJPG+UNIMDC+Arial-BoldMT</vt:lpstr>
      <vt:lpstr>Times New Roman</vt:lpstr>
      <vt:lpstr>BGDHRA+OPVUSB+ArialMT</vt:lpstr>
      <vt:lpstr>SimSun</vt:lpstr>
      <vt:lpstr>SKGCEU+IKCWGD+MicrosoftYaHei</vt:lpstr>
      <vt:lpstr>AMMUNT+MBMUKP+MicrosoftYaHei-Bold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2024-09-07T02:39:02.954</cp:lastPrinted>
  <dcterms:created xsi:type="dcterms:W3CDTF">2024-09-06T18:39:02Z</dcterms:created>
  <dcterms:modified xsi:type="dcterms:W3CDTF">2024-09-06T18:39:04Z</dcterms:modified>
</cp:coreProperties>
</file>