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0C4A05-40D7-470B-85A9-16B3944FF2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674100-77EE-4CB2-9F71-A776D4F9DD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83DA5F-2D01-4432-9FA4-F5763D8054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C42D14-0A09-45EA-9096-61C6FA11D8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43CDF7-1B32-41BE-BE0E-42EB900E3A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6C0722-D75C-47D7-ADC5-25DA28CC74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D67197-EFDA-42E4-9D8F-DDE98426D8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A69477-A797-4C35-ADFF-1228038510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D7A155-1DD5-48CD-A021-CC6CD277CC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6759CB-8CDE-4148-9742-16155E753F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A18718-CC09-4D5F-8344-1EFD52D5E7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../media/image11.png" /><Relationship Id="rId5" Type="http://schemas.openxmlformats.org/officeDocument/2006/relationships/image" Target="../media/image12.pn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806410501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护理组织管理文化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护理组织管理概述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护理组织文化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护理组织管理策略与实践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护理组织管理面临的挑战与解决方案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护理组织管理案例研究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护理组织管理概述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护理组织管理具有目标性、系统性、动态性、创新性等特点，强调团队协作、沟通协调和持续改进。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护理组织管理是指通过计划、组织、领导、协调、控制等手段，对护理资源进行合理配置，以达到护理目标的过程。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4766" b="34766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有效的护理组织管理能够优化资源配置，提高工作效率，从而提升护理质量。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合理的护理组织管理有助于降低医疗差错和不良事件的发生率，保障患者的安全。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提升护士职业素养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良好的护理组织管理有助于培养护士的团队协作精神和服务意识，提升其职业素养。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护理组织管理的重要性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7891" b="7891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护理组织管理的发展历程可追溯到20世纪初，随着医学模式的转变和护理学科的发展，护理组织管理逐渐成为一门独立的学科。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未来，护理组织管理将更加注重跨学科合作、信息化技术的应用和国际化交流，以适应医疗保健体系的发展和变革。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护理组织管理的历史与发展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护理组织文化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护理组织文化是护理组织内部共同遵循的价值观念、道德标准、行为规范和理想信念的集合体。它体现了护理组织的个性与特色，是护理组织核心竞争力的重要组成部分。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价值导向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强调以患者为中心，提供优质、安全、高效的护理服务。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人文关怀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关注护士的成长与发展，营造良好的工作氛围，提高护士的归属感和忠诚度。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倡导团队合作，鼓励护士之间的交流与协作，共同完成护理任务。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创新进取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鼓励护士不断学习新知识、新技术，积极探索护理实践的改进与创新。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护理组织文化的定义与特点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669280" y="2019239"/>
            <a:ext cx="907085" cy="907085"/>
            <a:chOff x="5669280" y="2019239"/>
            <a:chExt cx="907085" cy="907085"/>
          </a:xfrm>
        </p:grpSpPr>
        <p:sp>
          <p:nvSpPr>
            <p:cNvPr id="4" name="AutoShape 4"/>
            <p:cNvSpPr/>
            <p:nvPr/>
          </p:nvSpPr>
          <p:spPr>
            <a:xfrm>
              <a:off x="5669280" y="2019239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4308287" y="3403519"/>
            <a:ext cx="827715" cy="827715"/>
            <a:chOff x="4308287" y="3403519"/>
            <a:chExt cx="827715" cy="827715"/>
          </a:xfrm>
        </p:grpSpPr>
        <p:sp>
          <p:nvSpPr>
            <p:cNvPr id="6" name="AutoShape 6"/>
            <p:cNvSpPr/>
            <p:nvPr/>
          </p:nvSpPr>
          <p:spPr>
            <a:xfrm>
              <a:off x="4308287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669280" y="4551274"/>
            <a:ext cx="907085" cy="907085"/>
            <a:chOff x="5669280" y="4551274"/>
            <a:chExt cx="907085" cy="907085"/>
          </a:xfrm>
        </p:grpSpPr>
        <p:sp>
          <p:nvSpPr>
            <p:cNvPr id="8" name="AutoShape 8"/>
            <p:cNvSpPr/>
            <p:nvPr/>
          </p:nvSpPr>
          <p:spPr>
            <a:xfrm>
              <a:off x="5669280" y="4551274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7062094" y="3403519"/>
            <a:ext cx="827715" cy="827715"/>
            <a:chOff x="7062094" y="3403519"/>
            <a:chExt cx="827715" cy="827715"/>
          </a:xfrm>
        </p:grpSpPr>
        <p:sp>
          <p:nvSpPr>
            <p:cNvPr id="10" name="AutoShape 10"/>
            <p:cNvSpPr/>
            <p:nvPr/>
          </p:nvSpPr>
          <p:spPr>
            <a:xfrm>
              <a:off x="7062094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制定文化发展战略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明确护理组织文化的核心价值观和发展目标，为文化建设提供方向和指引。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培训与教育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通过培训、讲座、分享会等形式，向护士传播护理组织文化的理念和要求，提高护士对文化的认同感和执行力。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制度建设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将护理组织文化融入各项规章制度中，通过制度约束和激励护士的行为，保障文化的落地实施。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营造文化氛围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通过开展丰富多彩的文化活动，如团队建设、志愿服务等，增强护士的团队凝聚力和归属感。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20" name="Freeform 20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21769" y="3583229"/>
            <a:ext cx="400751" cy="515722"/>
            <a:chOff x="4521769" y="3583229"/>
            <a:chExt cx="400751" cy="515722"/>
          </a:xfrm>
        </p:grpSpPr>
        <p:sp>
          <p:nvSpPr>
            <p:cNvPr id="24" name="Freeform 24"/>
            <p:cNvSpPr/>
            <p:nvPr/>
          </p:nvSpPr>
          <p:spPr>
            <a:xfrm>
              <a:off x="4521769" y="3583229"/>
              <a:ext cx="400751" cy="515722"/>
            </a:xfrm>
            <a:custGeom>
              <a:rect l="l" t="t" r="r" b="b"/>
              <a:pathLst>
                <a:path w="21600" h="21600">
                  <a:moveTo>
                    <a:pt x="15386" y="14175"/>
                  </a:moveTo>
                  <a:lnTo>
                    <a:pt x="6223" y="14175"/>
                  </a:lnTo>
                  <a:cubicBezTo>
                    <a:pt x="5734" y="13446"/>
                    <a:pt x="5147" y="12716"/>
                    <a:pt x="4568" y="12003"/>
                  </a:cubicBezTo>
                  <a:cubicBezTo>
                    <a:pt x="3287" y="10427"/>
                    <a:pt x="1963" y="8797"/>
                    <a:pt x="1963" y="7425"/>
                  </a:cubicBezTo>
                  <a:cubicBezTo>
                    <a:pt x="1963" y="4075"/>
                    <a:pt x="5927" y="1350"/>
                    <a:pt x="10800" y="1350"/>
                  </a:cubicBezTo>
                  <a:cubicBezTo>
                    <a:pt x="15672" y="1350"/>
                    <a:pt x="19636" y="4075"/>
                    <a:pt x="19636" y="7425"/>
                  </a:cubicBezTo>
                  <a:cubicBezTo>
                    <a:pt x="19636" y="8787"/>
                    <a:pt x="18312" y="10425"/>
                    <a:pt x="17029" y="12011"/>
                  </a:cubicBezTo>
                  <a:cubicBezTo>
                    <a:pt x="16455" y="12723"/>
                    <a:pt x="15873" y="13449"/>
                    <a:pt x="15386" y="14175"/>
                  </a:cubicBezTo>
                  <a:moveTo>
                    <a:pt x="10800" y="20249"/>
                  </a:moveTo>
                  <a:cubicBezTo>
                    <a:pt x="9805" y="20249"/>
                    <a:pt x="9347" y="20171"/>
                    <a:pt x="8839" y="19406"/>
                  </a:cubicBezTo>
                  <a:lnTo>
                    <a:pt x="13000" y="19048"/>
                  </a:lnTo>
                  <a:cubicBezTo>
                    <a:pt x="12398" y="20164"/>
                    <a:pt x="11959" y="20249"/>
                    <a:pt x="10800" y="20249"/>
                  </a:cubicBezTo>
                  <a:moveTo>
                    <a:pt x="7595" y="16813"/>
                  </a:moveTo>
                  <a:cubicBezTo>
                    <a:pt x="7417" y="16407"/>
                    <a:pt x="7215" y="15978"/>
                    <a:pt x="6991" y="15525"/>
                  </a:cubicBezTo>
                  <a:lnTo>
                    <a:pt x="14616" y="15525"/>
                  </a:lnTo>
                  <a:cubicBezTo>
                    <a:pt x="14496" y="15767"/>
                    <a:pt x="14375" y="16010"/>
                    <a:pt x="14270" y="16239"/>
                  </a:cubicBezTo>
                  <a:cubicBezTo>
                    <a:pt x="14270" y="16239"/>
                    <a:pt x="7595" y="16813"/>
                    <a:pt x="7595" y="16813"/>
                  </a:cubicBezTo>
                  <a:close/>
                  <a:moveTo>
                    <a:pt x="13345" y="18343"/>
                  </a:moveTo>
                  <a:lnTo>
                    <a:pt x="8476" y="18762"/>
                  </a:lnTo>
                  <a:cubicBezTo>
                    <a:pt x="8303" y="18416"/>
                    <a:pt x="8116" y="18011"/>
                    <a:pt x="7890" y="17483"/>
                  </a:cubicBezTo>
                  <a:cubicBezTo>
                    <a:pt x="7887" y="17477"/>
                    <a:pt x="7883" y="17469"/>
                    <a:pt x="7881" y="17462"/>
                  </a:cubicBezTo>
                  <a:lnTo>
                    <a:pt x="13957" y="16941"/>
                  </a:lnTo>
                  <a:cubicBezTo>
                    <a:pt x="13871" y="17140"/>
                    <a:pt x="13778" y="17350"/>
                    <a:pt x="13698" y="17537"/>
                  </a:cubicBezTo>
                  <a:cubicBezTo>
                    <a:pt x="13569" y="17841"/>
                    <a:pt x="13453" y="18104"/>
                    <a:pt x="13345" y="18343"/>
                  </a:cubicBezTo>
                  <a:moveTo>
                    <a:pt x="10800" y="0"/>
                  </a:moveTo>
                  <a:cubicBezTo>
                    <a:pt x="4835" y="0"/>
                    <a:pt x="0" y="3324"/>
                    <a:pt x="0" y="7425"/>
                  </a:cubicBezTo>
                  <a:cubicBezTo>
                    <a:pt x="0" y="10146"/>
                    <a:pt x="3621" y="13029"/>
                    <a:pt x="4939" y="15562"/>
                  </a:cubicBezTo>
                  <a:cubicBezTo>
                    <a:pt x="6906" y="19339"/>
                    <a:pt x="6688" y="21599"/>
                    <a:pt x="10800" y="21599"/>
                  </a:cubicBezTo>
                  <a:cubicBezTo>
                    <a:pt x="14972" y="21599"/>
                    <a:pt x="14692" y="19349"/>
                    <a:pt x="16660" y="15577"/>
                  </a:cubicBezTo>
                  <a:cubicBezTo>
                    <a:pt x="17983" y="13039"/>
                    <a:pt x="21600" y="10124"/>
                    <a:pt x="21600" y="7425"/>
                  </a:cubicBezTo>
                  <a:cubicBezTo>
                    <a:pt x="21600" y="3324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Freeform 25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7" name="Freeform 27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护理组织文化的建设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评估指标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制定护理组织文化评估指标体系，包括文化认同度、员工满意度、患者满意度等方面，定期进行评估和监测。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对评估数据进行深入分析，了解文化建设的成果和不足之处，为进一步改进提供依据。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根据评估结果，制定针对性的改进措施，不断完善护理组织文化建设，提升护理服务质量和组织竞争力。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护理组织文化的评估与改进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护理组织管理策略与实践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27369" y="2345863"/>
            <a:ext cx="2194560" cy="3169920"/>
            <a:chOff x="1227369" y="2345863"/>
            <a:chExt cx="2194560" cy="3169920"/>
          </a:xfrm>
        </p:grpSpPr>
        <p:sp>
          <p:nvSpPr>
            <p:cNvPr id="3" name="AutoShape 3"/>
            <p:cNvSpPr/>
            <p:nvPr/>
          </p:nvSpPr>
          <p:spPr>
            <a:xfrm>
              <a:off x="1227369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901952" y="1923166"/>
            <a:ext cx="845393" cy="845393"/>
            <a:chOff x="1901952" y="1923166"/>
            <a:chExt cx="845393" cy="845393"/>
          </a:xfrm>
        </p:grpSpPr>
        <p:sp>
          <p:nvSpPr>
            <p:cNvPr id="5" name="AutoShape 5"/>
            <p:cNvSpPr/>
            <p:nvPr/>
          </p:nvSpPr>
          <p:spPr>
            <a:xfrm>
              <a:off x="1901952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743676" y="2345863"/>
            <a:ext cx="2194560" cy="3169920"/>
            <a:chOff x="3743676" y="2345863"/>
            <a:chExt cx="2194560" cy="3169920"/>
          </a:xfrm>
        </p:grpSpPr>
        <p:sp>
          <p:nvSpPr>
            <p:cNvPr id="7" name="AutoShape 7"/>
            <p:cNvSpPr/>
            <p:nvPr/>
          </p:nvSpPr>
          <p:spPr>
            <a:xfrm>
              <a:off x="3743676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4418259" y="1923166"/>
            <a:ext cx="845393" cy="845393"/>
            <a:chOff x="4418259" y="1923166"/>
            <a:chExt cx="845393" cy="845393"/>
          </a:xfrm>
        </p:grpSpPr>
        <p:sp>
          <p:nvSpPr>
            <p:cNvPr id="9" name="AutoShape 9"/>
            <p:cNvSpPr/>
            <p:nvPr/>
          </p:nvSpPr>
          <p:spPr>
            <a:xfrm>
              <a:off x="4418259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6259860" y="2345863"/>
            <a:ext cx="2194560" cy="3169920"/>
            <a:chOff x="6259860" y="2345863"/>
            <a:chExt cx="2194560" cy="3169920"/>
          </a:xfrm>
        </p:grpSpPr>
        <p:sp>
          <p:nvSpPr>
            <p:cNvPr id="11" name="AutoShape 11"/>
            <p:cNvSpPr/>
            <p:nvPr/>
          </p:nvSpPr>
          <p:spPr>
            <a:xfrm>
              <a:off x="6259860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934444" y="1923166"/>
            <a:ext cx="845393" cy="845393"/>
            <a:chOff x="6934444" y="1923166"/>
            <a:chExt cx="845393" cy="845393"/>
          </a:xfrm>
        </p:grpSpPr>
        <p:sp>
          <p:nvSpPr>
            <p:cNvPr id="13" name="AutoShape 13"/>
            <p:cNvSpPr/>
            <p:nvPr/>
          </p:nvSpPr>
          <p:spPr>
            <a:xfrm>
              <a:off x="6934444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8776167" y="2345863"/>
            <a:ext cx="2194560" cy="3169920"/>
            <a:chOff x="8776167" y="2345863"/>
            <a:chExt cx="2194560" cy="3169920"/>
          </a:xfrm>
        </p:grpSpPr>
        <p:sp>
          <p:nvSpPr>
            <p:cNvPr id="15" name="AutoShape 15"/>
            <p:cNvSpPr/>
            <p:nvPr/>
          </p:nvSpPr>
          <p:spPr>
            <a:xfrm>
              <a:off x="8776167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450750" y="1923166"/>
            <a:ext cx="845393" cy="845393"/>
            <a:chOff x="9450750" y="1923166"/>
            <a:chExt cx="845393" cy="845393"/>
          </a:xfrm>
        </p:grpSpPr>
        <p:sp>
          <p:nvSpPr>
            <p:cNvPr id="17" name="AutoShape 17"/>
            <p:cNvSpPr/>
            <p:nvPr/>
          </p:nvSpPr>
          <p:spPr>
            <a:xfrm>
              <a:off x="9450750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AutoShape 18"/>
          <p:cNvSpPr/>
          <p:nvPr/>
        </p:nvSpPr>
        <p:spPr>
          <a:xfrm>
            <a:off x="1229505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人员招聘与选拔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3465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制定严格的招聘标准，选拔具备专业知识和技能的护理人员，确保团队整体素质。</a:t>
            </a:r>
            <a:endParaRPr lang="en-US" sz="1100"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7609" y="2090166"/>
            <a:ext cx="454080" cy="511393"/>
          </a:xfrm>
          <a:prstGeom prst="rect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2449" y="2130947"/>
            <a:ext cx="631897" cy="492528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2968" y="2113811"/>
            <a:ext cx="468345" cy="464103"/>
          </a:xfrm>
          <a:prstGeom prst="rect">
            <a:avLst/>
          </a:prstGeom>
        </p:spPr>
      </p:pic>
      <p:pic>
        <p:nvPicPr>
          <p:cNvPr id="23" name="Picture 2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7742" y="2159730"/>
            <a:ext cx="571411" cy="445417"/>
          </a:xfrm>
          <a:prstGeom prst="rect">
            <a:avLst/>
          </a:prstGeom>
        </p:spPr>
      </p:pic>
      <p:sp>
        <p:nvSpPr>
          <p:cNvPr id="24" name="AutoShape 24"/>
          <p:cNvSpPr/>
          <p:nvPr/>
        </p:nvSpPr>
        <p:spPr>
          <a:xfrm>
            <a:off x="3743676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培训与发展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384882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提供系统的培训计划，包括岗前培训、在职培训和进修学习，提升护理人员的专业技能和职业素养。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6259860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绩效评估与激励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6365014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建立科学的绩效评估体系，对护理人员进行定期考核，实施奖励和激励措施，激发工作积极性。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776167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人员流动与留任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8881321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关注护理人员的职业发展，提供良好的工作环境和职业发展机会，降低人员流失率。</a:t>
            </a:r>
            <a:endParaRPr lang="en-US" sz="1100"/>
          </a:p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https://d.book118.com/948064105012006044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2024-09-23T22:09:49.551</cp:lastPrinted>
  <dcterms:created xsi:type="dcterms:W3CDTF">2024-09-23T14:09:49Z</dcterms:created>
  <dcterms:modified xsi:type="dcterms:W3CDTF">2024-09-23T14:09:51Z</dcterms:modified>
</cp:coreProperties>
</file>