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18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AC9F7-9D13-4294-917E-6DB52C63D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F2C32-C23C-46F1-825D-DF2C6676F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256F0-C07A-4999-B1BB-38E158BA6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B7973-408E-4F51-AC03-15BC8D092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0F5797-A947-4D3F-B316-D25284B21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8CB0C5-2A90-4E95-AB5A-C9335148B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EA548B-2A62-4877-A6AF-68F19B34A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4F7191-3251-4946-BE37-F60CB05D6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B041C8-4189-420E-8ADF-A1F2B92D3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7EC4D-28E4-44F8-9A4F-ABD77B341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05DB3-CB9F-4150-88DE-603771D16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2171" r:id="rId2"/>
    <p:sldLayoutId id="2147502172" r:id="rId3"/>
    <p:sldLayoutId id="2147502173" r:id="rId4"/>
    <p:sldLayoutId id="2147502174" r:id="rId5"/>
    <p:sldLayoutId id="2147502175" r:id="rId6"/>
    <p:sldLayoutId id="2147502176" r:id="rId7"/>
    <p:sldLayoutId id="2147502177" r:id="rId8"/>
    <p:sldLayoutId id="2147502178" r:id="rId9"/>
    <p:sldLayoutId id="2147502179" r:id="rId10"/>
    <p:sldLayoutId id="214750218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65003121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三级地方志书质量标准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0801" y="1961504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678167" y="2851021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653473" y="3712598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089275" y="11068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3813175" y="1163955"/>
            <a:ext cx="714502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内容质量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609340" y="199961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414520" y="2056765"/>
            <a:ext cx="658812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编纂质量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196715" y="28721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4991735" y="2934335"/>
            <a:ext cx="596709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出版质量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14"/>
            </p:custDataLst>
          </p:nvPr>
        </p:nvSpPr>
        <p:spPr>
          <a:xfrm>
            <a:off x="4768215" y="375475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5"/>
            </p:custDataLst>
          </p:nvPr>
        </p:nvSpPr>
        <p:spPr>
          <a:xfrm>
            <a:off x="5586095" y="3811905"/>
            <a:ext cx="537273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学术质量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1"/>
          <p:cNvCxnSpPr/>
          <p:nvPr>
            <p:custDataLst>
              <p:tags r:id="rId16"/>
            </p:custDataLst>
          </p:nvPr>
        </p:nvCxnSpPr>
        <p:spPr>
          <a:xfrm>
            <a:off x="5394518" y="4645413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17"/>
            </p:custDataLst>
          </p:nvPr>
        </p:nvSpPr>
        <p:spPr>
          <a:xfrm>
            <a:off x="5577205" y="462089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8"/>
            </p:custDataLst>
          </p:nvPr>
        </p:nvSpPr>
        <p:spPr>
          <a:xfrm>
            <a:off x="6395085" y="4678045"/>
            <a:ext cx="456311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历史价值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内容质量</a:t>
            </a:r>
            <a:endParaRPr lang="zh-CN" altLang="en-US"/>
          </a:p>
        </p:txBody>
      </p:sp>
      <p:sp>
        <p:nvSpPr>
          <p:cNvPr id="104885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内容的真实性</a:t>
            </a:r>
            <a:endParaRPr lang="zh-CN" altLang="en-US"/>
          </a:p>
        </p:txBody>
      </p:sp>
      <p:sp>
        <p:nvSpPr>
          <p:cNvPr id="1048890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确保资料的准确性和真实性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2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避免使用未经证实的消息和传闻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4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引用资料需注明出处，确保来源的可靠性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6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对历史事件和人物进行客观描述，避免主观臆断和偏见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内容的完整性</a:t>
            </a:r>
            <a:endParaRPr lang="zh-CN" altLang="en-US"/>
          </a:p>
        </p:txBody>
      </p:sp>
      <p:sp>
        <p:nvSpPr>
          <p:cNvPr id="1048932" name="矩形 15"/>
          <p:cNvSpPr/>
          <p:nvPr>
            <p:custDataLst>
              <p:tags r:id="rId2"/>
            </p:custDataLst>
          </p:nvPr>
        </p:nvSpPr>
        <p:spPr>
          <a:xfrm>
            <a:off x="3022335" y="1514344"/>
            <a:ext cx="6143712" cy="45073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内容全面：涵盖所有需要记录的信息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任意多边形 17"/>
          <p:cNvSpPr/>
          <p:nvPr>
            <p:custDataLst>
              <p:tags r:id="rId3"/>
            </p:custDataLst>
          </p:nvPr>
        </p:nvSpPr>
        <p:spPr>
          <a:xfrm flipV="1">
            <a:off x="2956773" y="1452880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任意多边形 18"/>
          <p:cNvSpPr/>
          <p:nvPr>
            <p:custDataLst>
              <p:tags r:id="rId4"/>
            </p:custDataLst>
          </p:nvPr>
        </p:nvSpPr>
        <p:spPr>
          <a:xfrm flipH="1">
            <a:off x="8130713" y="1799130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矩形 27"/>
          <p:cNvSpPr/>
          <p:nvPr>
            <p:custDataLst>
              <p:tags r:id="rId5"/>
            </p:custDataLst>
          </p:nvPr>
        </p:nvSpPr>
        <p:spPr>
          <a:xfrm>
            <a:off x="3022335" y="2359139"/>
            <a:ext cx="6143712" cy="45073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信息准确：确保所有信息真实、准确、无误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任意多边形 29"/>
          <p:cNvSpPr/>
          <p:nvPr>
            <p:custDataLst>
              <p:tags r:id="rId6"/>
            </p:custDataLst>
          </p:nvPr>
        </p:nvSpPr>
        <p:spPr>
          <a:xfrm flipV="1">
            <a:off x="2956773" y="2297675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任意多边形 30"/>
          <p:cNvSpPr/>
          <p:nvPr>
            <p:custDataLst>
              <p:tags r:id="rId7"/>
            </p:custDataLst>
          </p:nvPr>
        </p:nvSpPr>
        <p:spPr>
          <a:xfrm flipH="1">
            <a:off x="8130713" y="2643924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5"/>
          <p:cNvSpPr/>
          <p:nvPr>
            <p:custDataLst>
              <p:tags r:id="rId8"/>
            </p:custDataLst>
          </p:nvPr>
        </p:nvSpPr>
        <p:spPr>
          <a:xfrm>
            <a:off x="3022335" y="3203934"/>
            <a:ext cx="6143712" cy="45073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结构清晰：内容组织有序，易于理解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任意多边形 7"/>
          <p:cNvSpPr/>
          <p:nvPr>
            <p:custDataLst>
              <p:tags r:id="rId9"/>
            </p:custDataLst>
          </p:nvPr>
        </p:nvSpPr>
        <p:spPr>
          <a:xfrm flipV="1">
            <a:off x="2956773" y="3142469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任意多边形 8"/>
          <p:cNvSpPr/>
          <p:nvPr>
            <p:custDataLst>
              <p:tags r:id="rId10"/>
            </p:custDataLst>
          </p:nvPr>
        </p:nvSpPr>
        <p:spPr>
          <a:xfrm flipH="1">
            <a:off x="8130713" y="3488719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10"/>
          <p:cNvSpPr/>
          <p:nvPr>
            <p:custDataLst>
              <p:tags r:id="rId11"/>
            </p:custDataLst>
          </p:nvPr>
        </p:nvSpPr>
        <p:spPr>
          <a:xfrm>
            <a:off x="3022335" y="4048728"/>
            <a:ext cx="6143712" cy="45073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语言规范：使用标准语言，避免使用方言和俚语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任意多边形 12"/>
          <p:cNvSpPr/>
          <p:nvPr>
            <p:custDataLst>
              <p:tags r:id="rId12"/>
            </p:custDataLst>
          </p:nvPr>
        </p:nvSpPr>
        <p:spPr>
          <a:xfrm flipV="1">
            <a:off x="2956773" y="3987264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任意多边形 13"/>
          <p:cNvSpPr/>
          <p:nvPr>
            <p:custDataLst>
              <p:tags r:id="rId13"/>
            </p:custDataLst>
          </p:nvPr>
        </p:nvSpPr>
        <p:spPr>
          <a:xfrm flipH="1">
            <a:off x="8130713" y="4333514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19"/>
          <p:cNvSpPr/>
          <p:nvPr>
            <p:custDataLst>
              <p:tags r:id="rId14"/>
            </p:custDataLst>
          </p:nvPr>
        </p:nvSpPr>
        <p:spPr>
          <a:xfrm>
            <a:off x="3022335" y="4893523"/>
            <a:ext cx="6143712" cy="45073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格式统一：所有内容按照统一的格式进行编排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任意多边形 21"/>
          <p:cNvSpPr/>
          <p:nvPr>
            <p:custDataLst>
              <p:tags r:id="rId15"/>
            </p:custDataLst>
          </p:nvPr>
        </p:nvSpPr>
        <p:spPr>
          <a:xfrm flipV="1">
            <a:off x="2956773" y="4832058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任意多边形 22"/>
          <p:cNvSpPr/>
          <p:nvPr>
            <p:custDataLst>
              <p:tags r:id="rId16"/>
            </p:custDataLst>
          </p:nvPr>
        </p:nvSpPr>
        <p:spPr>
          <a:xfrm flipH="1">
            <a:off x="8130713" y="5178308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38"/>
          <p:cNvSpPr/>
          <p:nvPr>
            <p:custDataLst>
              <p:tags r:id="rId17"/>
            </p:custDataLst>
          </p:nvPr>
        </p:nvSpPr>
        <p:spPr>
          <a:xfrm>
            <a:off x="3022335" y="5738317"/>
            <a:ext cx="6143712" cy="45073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更新及时：定期更新内容，确保信息的时效性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任意多边形 40"/>
          <p:cNvSpPr/>
          <p:nvPr>
            <p:custDataLst>
              <p:tags r:id="rId18"/>
            </p:custDataLst>
          </p:nvPr>
        </p:nvSpPr>
        <p:spPr>
          <a:xfrm flipV="1">
            <a:off x="2956773" y="5676853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任意多边形 41"/>
          <p:cNvSpPr/>
          <p:nvPr>
            <p:custDataLst>
              <p:tags r:id="rId19"/>
            </p:custDataLst>
          </p:nvPr>
        </p:nvSpPr>
        <p:spPr>
          <a:xfrm flipH="1">
            <a:off x="8130713" y="6023103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内容的准确性</a:t>
            </a:r>
            <a:endParaRPr lang="zh-CN" altLang="en-US"/>
          </a:p>
        </p:txBody>
      </p:sp>
      <p:sp>
        <p:nvSpPr>
          <p:cNvPr id="1049002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4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6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确保内容真实可靠，无虚假信息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08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0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2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引用数据、案例等需经过核实，确保无误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14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6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8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内容表述清晰，无歧义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20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2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内容更新及时，反映最新情况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内容的可读性</a:t>
            </a:r>
            <a:endParaRPr lang="zh-CN" altLang="en-US"/>
          </a:p>
        </p:txBody>
      </p:sp>
      <p:sp>
        <p:nvSpPr>
          <p:cNvPr id="1049060" name="弧形 58"/>
          <p:cNvSpPr/>
          <p:nvPr>
            <p:custDataLst>
              <p:tags r:id="rId2"/>
            </p:custDataLst>
          </p:nvPr>
        </p:nvSpPr>
        <p:spPr>
          <a:xfrm>
            <a:off x="8107509" y="2106209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弧形 57"/>
          <p:cNvSpPr/>
          <p:nvPr>
            <p:custDataLst>
              <p:tags r:id="rId3"/>
            </p:custDataLst>
          </p:nvPr>
        </p:nvSpPr>
        <p:spPr>
          <a:xfrm>
            <a:off x="608330" y="2106209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椭圆 22"/>
          <p:cNvSpPr/>
          <p:nvPr>
            <p:custDataLst>
              <p:tags r:id="rId4"/>
            </p:custDataLst>
          </p:nvPr>
        </p:nvSpPr>
        <p:spPr>
          <a:xfrm>
            <a:off x="8448679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椭圆 23"/>
          <p:cNvSpPr/>
          <p:nvPr>
            <p:custDataLst>
              <p:tags r:id="rId5"/>
            </p:custDataLst>
          </p:nvPr>
        </p:nvSpPr>
        <p:spPr>
          <a:xfrm>
            <a:off x="8834838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正文"/>
          <p:cNvSpPr txBox="1"/>
          <p:nvPr>
            <p:custDataLst>
              <p:tags r:id="rId6"/>
            </p:custDataLst>
          </p:nvPr>
        </p:nvSpPr>
        <p:spPr>
          <a:xfrm>
            <a:off x="8901385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插图、图表等辅助材料丰富，有助于理解内容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70" name="椭圆 24"/>
          <p:cNvSpPr/>
          <p:nvPr>
            <p:custDataLst>
              <p:tags r:id="rId7"/>
            </p:custDataLst>
          </p:nvPr>
        </p:nvSpPr>
        <p:spPr>
          <a:xfrm>
            <a:off x="6016437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椭圆 25"/>
          <p:cNvSpPr/>
          <p:nvPr>
            <p:custDataLst>
              <p:tags r:id="rId8"/>
            </p:custDataLst>
          </p:nvPr>
        </p:nvSpPr>
        <p:spPr>
          <a:xfrm>
            <a:off x="6401659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正文"/>
          <p:cNvSpPr txBox="1"/>
          <p:nvPr>
            <p:custDataLst>
              <p:tags r:id="rId9"/>
            </p:custDataLst>
          </p:nvPr>
        </p:nvSpPr>
        <p:spPr>
          <a:xfrm>
            <a:off x="6469143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内容丰富，信息量大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椭圆 7"/>
          <p:cNvSpPr/>
          <p:nvPr>
            <p:custDataLst>
              <p:tags r:id="rId10"/>
            </p:custDataLst>
          </p:nvPr>
        </p:nvSpPr>
        <p:spPr>
          <a:xfrm>
            <a:off x="3584195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椭圆 9"/>
          <p:cNvSpPr/>
          <p:nvPr>
            <p:custDataLst>
              <p:tags r:id="rId11"/>
            </p:custDataLst>
          </p:nvPr>
        </p:nvSpPr>
        <p:spPr>
          <a:xfrm>
            <a:off x="396941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正文"/>
          <p:cNvSpPr txBox="1"/>
          <p:nvPr>
            <p:custDataLst>
              <p:tags r:id="rId12"/>
            </p:custDataLst>
          </p:nvPr>
        </p:nvSpPr>
        <p:spPr>
          <a:xfrm>
            <a:off x="403690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结构清晰，逻辑性强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82" name="椭圆 5"/>
          <p:cNvSpPr/>
          <p:nvPr>
            <p:custDataLst>
              <p:tags r:id="rId13"/>
            </p:custDataLst>
          </p:nvPr>
        </p:nvSpPr>
        <p:spPr>
          <a:xfrm>
            <a:off x="875455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椭圆 4"/>
          <p:cNvSpPr/>
          <p:nvPr>
            <p:custDataLst>
              <p:tags r:id="rId14"/>
            </p:custDataLst>
          </p:nvPr>
        </p:nvSpPr>
        <p:spPr>
          <a:xfrm>
            <a:off x="126067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正文"/>
          <p:cNvSpPr txBox="1"/>
          <p:nvPr>
            <p:custDataLst>
              <p:tags r:id="rId15"/>
            </p:custDataLst>
          </p:nvPr>
        </p:nvSpPr>
        <p:spPr>
          <a:xfrm>
            <a:off x="132816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语言简洁明了，易于理解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编纂质量</a:t>
            </a:r>
            <a:endParaRPr lang="zh-CN" altLang="en-US"/>
          </a:p>
        </p:txBody>
      </p:sp>
      <p:sp>
        <p:nvSpPr>
          <p:cNvPr id="104912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编纂的规范性</a:t>
            </a:r>
            <a:endParaRPr lang="zh-CN" altLang="en-US"/>
          </a:p>
        </p:txBody>
      </p:sp>
      <p:sp>
        <p:nvSpPr>
          <p:cNvPr id="1049158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语言要求：规范、简洁、通俗易懂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内容要求：全面、准确、客观、真实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结构要求：层次分明、逻辑清晰、条理清楚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格式要求：统一、规范、美观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编纂的逻辑性</a:t>
            </a:r>
            <a:endParaRPr lang="zh-CN" altLang="en-US"/>
          </a:p>
        </p:txBody>
      </p:sp>
      <p:sp>
        <p:nvSpPr>
          <p:cNvPr id="1049224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内容结构：按照时间、空间、主题等逻辑顺序进行编排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语言表达：使用准确、简洁、规范的语言，避免歧义和误解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信息来源：确保信息的真实性、准确性和完整性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观点论证：观点明确，论据充分，论证严密，逻辑性强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编纂的创新性</a:t>
            </a:r>
            <a:endParaRPr lang="zh-CN" altLang="en-US"/>
          </a:p>
        </p:txBody>
      </p:sp>
      <p:sp>
        <p:nvSpPr>
          <p:cNvPr id="104928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内容创新：增加新的内容，如地方特色、历史事件等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形式创新：采用新的编纂形式，如电子版、多媒体等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技术创新：运用新的技术手段，如大数据、人工智能等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理念创新：强调地方志书的实用性和可读性，注重用户体验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编纂的艺术性</a:t>
            </a:r>
            <a:endParaRPr lang="zh-CN" altLang="en-US"/>
          </a:p>
        </p:txBody>
      </p:sp>
      <p:sp>
        <p:nvSpPr>
          <p:cNvPr id="104934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语言表达：准确、生动、优美，具有艺术感染力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结构布局：合理、清晰、有序，便于读者阅读和理解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内容选择：注重真实性、科学性、实用性，符合地方志书的特点和要求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插图和图表：恰当、美观、直观，有助于读者理解和记忆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出版质量</a:t>
            </a:r>
            <a:endParaRPr lang="zh-CN" altLang="en-US"/>
          </a:p>
        </p:txBody>
      </p:sp>
      <p:sp>
        <p:nvSpPr>
          <p:cNvPr id="104939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装帧设计</a:t>
            </a:r>
            <a:endParaRPr lang="zh-CN" altLang="en-US"/>
          </a:p>
        </p:txBody>
      </p:sp>
      <p:sp>
        <p:nvSpPr>
          <p:cNvPr id="1049434" name="弧形 58"/>
          <p:cNvSpPr/>
          <p:nvPr>
            <p:custDataLst>
              <p:tags r:id="rId2"/>
            </p:custDataLst>
          </p:nvPr>
        </p:nvSpPr>
        <p:spPr>
          <a:xfrm>
            <a:off x="8107509" y="2106209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弧形 57"/>
          <p:cNvSpPr/>
          <p:nvPr>
            <p:custDataLst>
              <p:tags r:id="rId3"/>
            </p:custDataLst>
          </p:nvPr>
        </p:nvSpPr>
        <p:spPr>
          <a:xfrm>
            <a:off x="608330" y="2106209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椭圆 22"/>
          <p:cNvSpPr/>
          <p:nvPr>
            <p:custDataLst>
              <p:tags r:id="rId4"/>
            </p:custDataLst>
          </p:nvPr>
        </p:nvSpPr>
        <p:spPr>
          <a:xfrm>
            <a:off x="8448679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椭圆 23"/>
          <p:cNvSpPr/>
          <p:nvPr>
            <p:custDataLst>
              <p:tags r:id="rId5"/>
            </p:custDataLst>
          </p:nvPr>
        </p:nvSpPr>
        <p:spPr>
          <a:xfrm>
            <a:off x="8834838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正文"/>
          <p:cNvSpPr txBox="1"/>
          <p:nvPr>
            <p:custDataLst>
              <p:tags r:id="rId6"/>
            </p:custDataLst>
          </p:nvPr>
        </p:nvSpPr>
        <p:spPr>
          <a:xfrm>
            <a:off x="8901385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印刷质量：字迹清晰，无错别字，无漏印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44" name="椭圆 24"/>
          <p:cNvSpPr/>
          <p:nvPr>
            <p:custDataLst>
              <p:tags r:id="rId7"/>
            </p:custDataLst>
          </p:nvPr>
        </p:nvSpPr>
        <p:spPr>
          <a:xfrm>
            <a:off x="6016437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椭圆 25"/>
          <p:cNvSpPr/>
          <p:nvPr>
            <p:custDataLst>
              <p:tags r:id="rId8"/>
            </p:custDataLst>
          </p:nvPr>
        </p:nvSpPr>
        <p:spPr>
          <a:xfrm>
            <a:off x="6401659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正文"/>
          <p:cNvSpPr txBox="1"/>
          <p:nvPr>
            <p:custDataLst>
              <p:tags r:id="rId9"/>
            </p:custDataLst>
          </p:nvPr>
        </p:nvSpPr>
        <p:spPr>
          <a:xfrm>
            <a:off x="6469143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图片质量：高清晰度，色彩鲜艳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椭圆 7"/>
          <p:cNvSpPr/>
          <p:nvPr>
            <p:custDataLst>
              <p:tags r:id="rId10"/>
            </p:custDataLst>
          </p:nvPr>
        </p:nvSpPr>
        <p:spPr>
          <a:xfrm>
            <a:off x="3584195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椭圆 9"/>
          <p:cNvSpPr/>
          <p:nvPr>
            <p:custDataLst>
              <p:tags r:id="rId11"/>
            </p:custDataLst>
          </p:nvPr>
        </p:nvSpPr>
        <p:spPr>
          <a:xfrm>
            <a:off x="396941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正文"/>
          <p:cNvSpPr txBox="1"/>
          <p:nvPr>
            <p:custDataLst>
              <p:tags r:id="rId12"/>
            </p:custDataLst>
          </p:nvPr>
        </p:nvSpPr>
        <p:spPr>
          <a:xfrm>
            <a:off x="403690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内页排版：清晰明了，易于阅读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56" name="椭圆 5"/>
          <p:cNvSpPr/>
          <p:nvPr>
            <p:custDataLst>
              <p:tags r:id="rId13"/>
            </p:custDataLst>
          </p:nvPr>
        </p:nvSpPr>
        <p:spPr>
          <a:xfrm>
            <a:off x="875455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椭圆 4"/>
          <p:cNvSpPr/>
          <p:nvPr>
            <p:custDataLst>
              <p:tags r:id="rId14"/>
            </p:custDataLst>
          </p:nvPr>
        </p:nvSpPr>
        <p:spPr>
          <a:xfrm>
            <a:off x="126067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正文"/>
          <p:cNvSpPr txBox="1"/>
          <p:nvPr>
            <p:custDataLst>
              <p:tags r:id="rId15"/>
            </p:custDataLst>
          </p:nvPr>
        </p:nvSpPr>
        <p:spPr>
          <a:xfrm>
            <a:off x="132816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封面设计：简洁大方，突出主题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https://d.book118.com/948065003121006047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3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1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9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三级地方志书质量标准</vt:lpstr>
      <vt:lpstr>目录</vt:lpstr>
      <vt:lpstr>内容质量</vt:lpstr>
      <vt:lpstr>内容的真实性</vt:lpstr>
      <vt:lpstr>内容的完整性</vt:lpstr>
      <vt:lpstr>内容的准确性</vt:lpstr>
      <vt:lpstr>内容的可读性</vt:lpstr>
      <vt:lpstr>编纂质量</vt:lpstr>
      <vt:lpstr>编纂的规范性</vt:lpstr>
      <vt:lpstr>编纂的逻辑性</vt:lpstr>
      <vt:lpstr>编纂的创新性</vt:lpstr>
      <vt:lpstr>编纂的艺术性</vt:lpstr>
      <vt:lpstr>出版质量</vt:lpstr>
      <vt:lpstr>装帧设计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2024-09-29T04:59:39.339</cp:lastPrinted>
  <dcterms:created xsi:type="dcterms:W3CDTF">2024-09-28T20:59:39Z</dcterms:created>
  <dcterms:modified xsi:type="dcterms:W3CDTF">2024-09-28T20:59:41Z</dcterms:modified>
</cp:coreProperties>
</file>